
<file path=[Content_Types].xml><?xml version="1.0" encoding="utf-8"?>
<Types xmlns="http://schemas.openxmlformats.org/package/2006/content-types">
  <Default Extension="png" ContentType="image/png"/>
  <Default Extension="bin" ContentType="application/vnd.openxmlformats-officedocument.oleObject"/>
  <Default Extension="mpg" ContentType="video/mpe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4"/>
  </p:notesMasterIdLst>
  <p:handoutMasterIdLst>
    <p:handoutMasterId r:id="rId275"/>
  </p:handoutMasterIdLst>
  <p:sldIdLst>
    <p:sldId id="282" r:id="rId2"/>
    <p:sldId id="267" r:id="rId3"/>
    <p:sldId id="277" r:id="rId4"/>
    <p:sldId id="276" r:id="rId5"/>
    <p:sldId id="263" r:id="rId6"/>
    <p:sldId id="269" r:id="rId7"/>
    <p:sldId id="266" r:id="rId8"/>
    <p:sldId id="264" r:id="rId9"/>
    <p:sldId id="271" r:id="rId10"/>
    <p:sldId id="272" r:id="rId11"/>
    <p:sldId id="281" r:id="rId12"/>
    <p:sldId id="273" r:id="rId13"/>
    <p:sldId id="274" r:id="rId14"/>
    <p:sldId id="275" r:id="rId15"/>
    <p:sldId id="278" r:id="rId16"/>
    <p:sldId id="279" r:id="rId17"/>
    <p:sldId id="280"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70" r:id="rId106"/>
    <p:sldId id="371" r:id="rId107"/>
    <p:sldId id="372" r:id="rId108"/>
    <p:sldId id="373" r:id="rId109"/>
    <p:sldId id="374" r:id="rId110"/>
    <p:sldId id="375" r:id="rId111"/>
    <p:sldId id="376" r:id="rId112"/>
    <p:sldId id="377" r:id="rId113"/>
    <p:sldId id="378" r:id="rId114"/>
    <p:sldId id="379" r:id="rId115"/>
    <p:sldId id="380" r:id="rId116"/>
    <p:sldId id="381" r:id="rId117"/>
    <p:sldId id="382" r:id="rId118"/>
    <p:sldId id="383" r:id="rId119"/>
    <p:sldId id="384" r:id="rId120"/>
    <p:sldId id="385" r:id="rId121"/>
    <p:sldId id="386" r:id="rId122"/>
    <p:sldId id="387" r:id="rId123"/>
    <p:sldId id="388" r:id="rId124"/>
    <p:sldId id="389" r:id="rId125"/>
    <p:sldId id="390" r:id="rId126"/>
    <p:sldId id="391" r:id="rId127"/>
    <p:sldId id="392" r:id="rId128"/>
    <p:sldId id="393" r:id="rId129"/>
    <p:sldId id="394" r:id="rId130"/>
    <p:sldId id="395" r:id="rId131"/>
    <p:sldId id="396" r:id="rId132"/>
    <p:sldId id="397" r:id="rId133"/>
    <p:sldId id="398" r:id="rId134"/>
    <p:sldId id="399" r:id="rId135"/>
    <p:sldId id="400" r:id="rId136"/>
    <p:sldId id="401" r:id="rId137"/>
    <p:sldId id="402" r:id="rId138"/>
    <p:sldId id="403" r:id="rId139"/>
    <p:sldId id="404" r:id="rId140"/>
    <p:sldId id="405" r:id="rId141"/>
    <p:sldId id="406" r:id="rId142"/>
    <p:sldId id="407" r:id="rId143"/>
    <p:sldId id="408" r:id="rId144"/>
    <p:sldId id="409" r:id="rId145"/>
    <p:sldId id="410" r:id="rId146"/>
    <p:sldId id="411" r:id="rId147"/>
    <p:sldId id="412" r:id="rId148"/>
    <p:sldId id="413" r:id="rId149"/>
    <p:sldId id="414" r:id="rId150"/>
    <p:sldId id="415" r:id="rId151"/>
    <p:sldId id="416" r:id="rId152"/>
    <p:sldId id="417" r:id="rId153"/>
    <p:sldId id="418" r:id="rId154"/>
    <p:sldId id="419" r:id="rId155"/>
    <p:sldId id="420" r:id="rId156"/>
    <p:sldId id="421" r:id="rId157"/>
    <p:sldId id="422" r:id="rId158"/>
    <p:sldId id="423" r:id="rId159"/>
    <p:sldId id="424" r:id="rId160"/>
    <p:sldId id="425" r:id="rId161"/>
    <p:sldId id="426" r:id="rId162"/>
    <p:sldId id="427" r:id="rId163"/>
    <p:sldId id="428" r:id="rId164"/>
    <p:sldId id="429" r:id="rId165"/>
    <p:sldId id="430" r:id="rId166"/>
    <p:sldId id="431" r:id="rId167"/>
    <p:sldId id="432" r:id="rId168"/>
    <p:sldId id="433" r:id="rId169"/>
    <p:sldId id="434" r:id="rId170"/>
    <p:sldId id="435" r:id="rId171"/>
    <p:sldId id="436" r:id="rId172"/>
    <p:sldId id="437" r:id="rId173"/>
    <p:sldId id="438" r:id="rId174"/>
    <p:sldId id="439" r:id="rId175"/>
    <p:sldId id="440" r:id="rId176"/>
    <p:sldId id="441" r:id="rId177"/>
    <p:sldId id="442" r:id="rId178"/>
    <p:sldId id="443" r:id="rId179"/>
    <p:sldId id="444" r:id="rId180"/>
    <p:sldId id="445" r:id="rId181"/>
    <p:sldId id="446" r:id="rId182"/>
    <p:sldId id="447" r:id="rId183"/>
    <p:sldId id="448" r:id="rId184"/>
    <p:sldId id="449" r:id="rId185"/>
    <p:sldId id="450" r:id="rId186"/>
    <p:sldId id="451" r:id="rId187"/>
    <p:sldId id="452" r:id="rId188"/>
    <p:sldId id="453" r:id="rId189"/>
    <p:sldId id="454" r:id="rId190"/>
    <p:sldId id="455" r:id="rId191"/>
    <p:sldId id="456" r:id="rId192"/>
    <p:sldId id="457" r:id="rId193"/>
    <p:sldId id="458" r:id="rId194"/>
    <p:sldId id="459" r:id="rId195"/>
    <p:sldId id="460" r:id="rId196"/>
    <p:sldId id="461" r:id="rId197"/>
    <p:sldId id="462" r:id="rId198"/>
    <p:sldId id="463" r:id="rId199"/>
    <p:sldId id="464" r:id="rId200"/>
    <p:sldId id="465" r:id="rId201"/>
    <p:sldId id="466" r:id="rId202"/>
    <p:sldId id="467" r:id="rId203"/>
    <p:sldId id="468" r:id="rId204"/>
    <p:sldId id="469" r:id="rId205"/>
    <p:sldId id="470" r:id="rId206"/>
    <p:sldId id="471" r:id="rId207"/>
    <p:sldId id="472" r:id="rId208"/>
    <p:sldId id="473" r:id="rId209"/>
    <p:sldId id="474" r:id="rId210"/>
    <p:sldId id="475" r:id="rId211"/>
    <p:sldId id="476" r:id="rId212"/>
    <p:sldId id="477" r:id="rId213"/>
    <p:sldId id="478" r:id="rId214"/>
    <p:sldId id="479" r:id="rId215"/>
    <p:sldId id="480" r:id="rId216"/>
    <p:sldId id="481" r:id="rId217"/>
    <p:sldId id="482" r:id="rId218"/>
    <p:sldId id="483" r:id="rId219"/>
    <p:sldId id="484" r:id="rId220"/>
    <p:sldId id="485" r:id="rId221"/>
    <p:sldId id="486" r:id="rId222"/>
    <p:sldId id="487" r:id="rId223"/>
    <p:sldId id="488" r:id="rId224"/>
    <p:sldId id="489" r:id="rId225"/>
    <p:sldId id="490" r:id="rId226"/>
    <p:sldId id="491" r:id="rId227"/>
    <p:sldId id="492" r:id="rId228"/>
    <p:sldId id="493" r:id="rId229"/>
    <p:sldId id="494" r:id="rId230"/>
    <p:sldId id="495" r:id="rId231"/>
    <p:sldId id="496" r:id="rId232"/>
    <p:sldId id="497" r:id="rId233"/>
    <p:sldId id="498" r:id="rId234"/>
    <p:sldId id="499" r:id="rId235"/>
    <p:sldId id="500" r:id="rId236"/>
    <p:sldId id="501" r:id="rId237"/>
    <p:sldId id="502" r:id="rId238"/>
    <p:sldId id="503" r:id="rId239"/>
    <p:sldId id="504" r:id="rId240"/>
    <p:sldId id="505" r:id="rId241"/>
    <p:sldId id="506" r:id="rId242"/>
    <p:sldId id="507" r:id="rId243"/>
    <p:sldId id="508" r:id="rId244"/>
    <p:sldId id="509" r:id="rId245"/>
    <p:sldId id="510" r:id="rId246"/>
    <p:sldId id="511" r:id="rId247"/>
    <p:sldId id="512" r:id="rId248"/>
    <p:sldId id="513" r:id="rId249"/>
    <p:sldId id="514" r:id="rId250"/>
    <p:sldId id="515" r:id="rId251"/>
    <p:sldId id="516" r:id="rId252"/>
    <p:sldId id="517" r:id="rId253"/>
    <p:sldId id="518" r:id="rId254"/>
    <p:sldId id="519" r:id="rId255"/>
    <p:sldId id="520" r:id="rId256"/>
    <p:sldId id="521" r:id="rId257"/>
    <p:sldId id="522" r:id="rId258"/>
    <p:sldId id="523" r:id="rId259"/>
    <p:sldId id="524" r:id="rId260"/>
    <p:sldId id="525" r:id="rId261"/>
    <p:sldId id="526" r:id="rId262"/>
    <p:sldId id="527" r:id="rId263"/>
    <p:sldId id="528" r:id="rId264"/>
    <p:sldId id="529" r:id="rId265"/>
    <p:sldId id="530" r:id="rId266"/>
    <p:sldId id="531" r:id="rId267"/>
    <p:sldId id="532" r:id="rId268"/>
    <p:sldId id="533" r:id="rId269"/>
    <p:sldId id="534" r:id="rId270"/>
    <p:sldId id="535" r:id="rId271"/>
    <p:sldId id="536" r:id="rId272"/>
    <p:sldId id="537" r:id="rId273"/>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pos="3120">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guide id="3" orient="horz" pos="3131">
          <p15:clr>
            <a:srgbClr val="A4A3A4"/>
          </p15:clr>
        </p15:guide>
        <p15:guide id="4"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3" autoAdjust="0"/>
    <p:restoredTop sz="87071" autoAdjust="0"/>
  </p:normalViewPr>
  <p:slideViewPr>
    <p:cSldViewPr snapToGrid="0" showGuides="1">
      <p:cViewPr varScale="1">
        <p:scale>
          <a:sx n="37" d="100"/>
          <a:sy n="37" d="100"/>
        </p:scale>
        <p:origin x="-1494" y="-84"/>
      </p:cViewPr>
      <p:guideLst>
        <p:guide orient="horz" pos="2160"/>
        <p:guide pos="384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2" d="100"/>
          <a:sy n="52" d="100"/>
        </p:scale>
        <p:origin x="2958" y="78"/>
      </p:cViewPr>
      <p:guideLst>
        <p:guide orient="horz" pos="2880"/>
        <p:guide orient="horz" pos="3131"/>
        <p:guide pos="2160"/>
        <p:guide pos="2144"/>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presProps" Target="pres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theme" Target="theme/theme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handoutMaster" Target="handoutMasters/handoutMaster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C02AE3EB-2210-4FAD-8A0C-60E1866B55AA}" type="datetimeFigureOut">
              <a:rPr kumimoji="1" lang="ja-JP" altLang="en-US" smtClean="0"/>
              <a:t>2018/3/15</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C6646A16-6A6F-4F7E-93F3-1A6DB5513DF1}" type="slidenum">
              <a:rPr kumimoji="1" lang="ja-JP" altLang="en-US" smtClean="0"/>
              <a:t>‹#›</a:t>
            </a:fld>
            <a:endParaRPr kumimoji="1" lang="ja-JP" altLang="en-US"/>
          </a:p>
        </p:txBody>
      </p:sp>
    </p:spTree>
    <p:extLst>
      <p:ext uri="{BB962C8B-B14F-4D97-AF65-F5344CB8AC3E}">
        <p14:creationId xmlns:p14="http://schemas.microsoft.com/office/powerpoint/2010/main" val="39992582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044D0BA6-C1C9-48B1-B547-E2DCC54843BB}" type="datetimeFigureOut">
              <a:rPr kumimoji="1" lang="ja-JP" altLang="en-US" smtClean="0"/>
              <a:t>2018/3/15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191301"/>
            <a:ext cx="5673013" cy="498692"/>
          </a:xfrm>
          <a:prstGeom prst="rect">
            <a:avLst/>
          </a:prstGeom>
        </p:spPr>
        <p:txBody>
          <a:bodyPr vert="horz" lIns="91440" tIns="45720" rIns="91440" bIns="45720" rtlCol="0" anchor="b"/>
          <a:lstStyle>
            <a:lvl1pPr algn="l">
              <a:defRPr sz="1200"/>
            </a:lvl1pPr>
          </a:lstStyle>
          <a:p>
            <a:r>
              <a:rPr kumimoji="1" lang="ja-JP" altLang="en-US" dirty="0"/>
              <a:t>平成</a:t>
            </a:r>
            <a:r>
              <a:rPr kumimoji="1" lang="en-US" altLang="ja-JP" dirty="0"/>
              <a:t>29</a:t>
            </a:r>
            <a:r>
              <a:rPr kumimoji="1" lang="ja-JP" altLang="en-US" dirty="0"/>
              <a:t>年度厚生労働省委託　機能安全を活用した機械設備の安全対策の推進事業</a:t>
            </a:r>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43A458F-4FD9-4DC8-A747-BD3624061404}" type="slidenum">
              <a:rPr kumimoji="1" lang="ja-JP" altLang="en-US" smtClean="0"/>
              <a:t>‹#›</a:t>
            </a:fld>
            <a:endParaRPr kumimoji="1" lang="ja-JP" altLang="en-US"/>
          </a:p>
        </p:txBody>
      </p:sp>
    </p:spTree>
    <p:extLst>
      <p:ext uri="{BB962C8B-B14F-4D97-AF65-F5344CB8AC3E}">
        <p14:creationId xmlns:p14="http://schemas.microsoft.com/office/powerpoint/2010/main" val="21822730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3" Type="http://schemas.openxmlformats.org/officeDocument/2006/relationships/hyperlink" Target="https://www.misra.org.uk/" TargetMode="External"/><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363538"/>
            <a:ext cx="5670550" cy="3925887"/>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dirty="0"/>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a:t>
            </a:fld>
            <a:endParaRPr kumimoji="1" lang="ja-JP" altLang="en-US"/>
          </a:p>
        </p:txBody>
      </p:sp>
    </p:spTree>
    <p:extLst>
      <p:ext uri="{BB962C8B-B14F-4D97-AF65-F5344CB8AC3E}">
        <p14:creationId xmlns:p14="http://schemas.microsoft.com/office/powerpoint/2010/main" val="2889318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r>
              <a:rPr kumimoji="1" lang="ja-JP" altLang="en-US" dirty="0"/>
              <a:t>＜意図・ポイント＞</a:t>
            </a:r>
            <a:endParaRPr kumimoji="1" lang="en-US" altLang="ja-JP" dirty="0"/>
          </a:p>
          <a:p>
            <a:pPr marL="171450" indent="-171450">
              <a:buFont typeface="Arial" panose="020B0604020202020204" pitchFamily="34" charset="0"/>
              <a:buChar char="•"/>
            </a:pPr>
            <a:r>
              <a:rPr kumimoji="1" lang="ja-JP" altLang="en-US" dirty="0"/>
              <a:t>インタロック機能の実現はフェールセーフ特性が求められるが、機能安全による安全性能の向上で同等以上の効果が得られること。</a:t>
            </a:r>
            <a:endParaRPr kumimoji="1" lang="en-US" altLang="ja-JP" dirty="0"/>
          </a:p>
          <a:p>
            <a:endParaRPr kumimoji="1" lang="en-US" altLang="ja-JP" dirty="0"/>
          </a:p>
          <a:p>
            <a:r>
              <a:rPr kumimoji="1" lang="ja-JP" altLang="en-US" dirty="0"/>
              <a:t>＜補足事項・背景＞</a:t>
            </a:r>
            <a:endParaRPr kumimoji="1" lang="en-US" altLang="ja-JP" dirty="0"/>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インタロックは論理積</a:t>
            </a:r>
            <a:r>
              <a:rPr kumimoji="1" lang="en-US" altLang="ja-JP" sz="1200" kern="1200" dirty="0">
                <a:solidFill>
                  <a:schemeClr val="tx1"/>
                </a:solidFill>
                <a:effectLst/>
                <a:latin typeface="+mn-lt"/>
                <a:ea typeface="+mn-ea"/>
                <a:cs typeface="+mn-cs"/>
              </a:rPr>
              <a:t>(AND</a:t>
            </a:r>
            <a:r>
              <a:rPr kumimoji="1" lang="ja-JP" altLang="en-US" sz="1200" kern="1200" dirty="0">
                <a:solidFill>
                  <a:schemeClr val="tx1"/>
                </a:solidFill>
                <a:effectLst/>
                <a:latin typeface="+mn-lt"/>
                <a:ea typeface="+mn-ea"/>
                <a:cs typeface="+mn-cs"/>
              </a:rPr>
              <a:t>ゲート）で表し、運転指令と運転許可があるときのみ運天が実行される。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インタロックの構成要素である</a:t>
            </a:r>
            <a:r>
              <a:rPr kumimoji="1" lang="en-US" altLang="ja-JP" sz="1200" kern="1200" dirty="0">
                <a:solidFill>
                  <a:schemeClr val="tx1"/>
                </a:solidFill>
                <a:effectLst/>
                <a:latin typeface="+mn-lt"/>
                <a:ea typeface="+mn-ea"/>
                <a:cs typeface="+mn-cs"/>
              </a:rPr>
              <a:t>AND</a:t>
            </a:r>
            <a:r>
              <a:rPr kumimoji="1" lang="ja-JP" altLang="en-US" sz="1200" kern="1200" dirty="0">
                <a:solidFill>
                  <a:schemeClr val="tx1"/>
                </a:solidFill>
                <a:effectLst/>
                <a:latin typeface="+mn-lt"/>
                <a:ea typeface="+mn-ea"/>
                <a:cs typeface="+mn-cs"/>
              </a:rPr>
              <a:t>ゲートと安全確認センサはフェールセーフ（異常・不具合で安全状態へ遷移する）特性を持つこと。</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従来は、電磁リレー接点のように物性の特性を利用していたが、高機能化やフレキシブル化は難しかった。</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機能安全の導入により、高信頼化、強力な診断、システム構成により、物性によるフェールセーフ特性をしのぐ安全性能が実現できる。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安全性の評価は確率的に、また、時間の概念が導入され診断、修復の機能が重要となってきた。</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機能安全の適用を可能とする規格、製品が利用できるようになり、正しい安全設計の理解と実践が求められる。</a:t>
            </a:r>
            <a:endParaRPr kumimoji="1" lang="en-US" altLang="ja-JP" sz="1200" kern="1200" dirty="0">
              <a:solidFill>
                <a:schemeClr val="tx1"/>
              </a:solidFill>
              <a:effectLst/>
              <a:latin typeface="+mn-lt"/>
              <a:ea typeface="+mn-ea"/>
              <a:cs typeface="+mn-cs"/>
            </a:endParaRPr>
          </a:p>
          <a:p>
            <a:endParaRPr kumimoji="1" lang="en-US" altLang="ja-JP" dirty="0"/>
          </a:p>
          <a:p>
            <a:r>
              <a:rPr kumimoji="1" lang="ja-JP" altLang="en-US" dirty="0"/>
              <a:t>＜出典・参考文献等＞</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10</a:t>
            </a:fld>
            <a:endParaRPr kumimoji="1" lang="ja-JP" altLang="en-US"/>
          </a:p>
        </p:txBody>
      </p:sp>
    </p:spTree>
    <p:extLst>
      <p:ext uri="{BB962C8B-B14F-4D97-AF65-F5344CB8AC3E}">
        <p14:creationId xmlns:p14="http://schemas.microsoft.com/office/powerpoint/2010/main" val="199835185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安全防護の理解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人の意思とは関係なく（あえて使用を意図しなくても）有効となる手法により物理的または時間的に隔離する方策</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r>
              <a:rPr kumimoji="1" lang="en-US" altLang="ja-JP" dirty="0" smtClean="0"/>
              <a:t>JIS</a:t>
            </a:r>
            <a:r>
              <a:rPr kumimoji="1" lang="ja-JP" altLang="en-US" dirty="0" smtClean="0"/>
              <a:t> </a:t>
            </a:r>
            <a:r>
              <a:rPr kumimoji="1" lang="en-US" altLang="ja-JP" dirty="0" smtClean="0"/>
              <a:t>B</a:t>
            </a:r>
            <a:r>
              <a:rPr kumimoji="1" lang="ja-JP" altLang="en-US" dirty="0" smtClean="0"/>
              <a:t> </a:t>
            </a:r>
            <a:r>
              <a:rPr kumimoji="1" lang="en-US" altLang="ja-JP" dirty="0" smtClean="0"/>
              <a:t>9700(ISO 12100)</a:t>
            </a:r>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100</a:t>
            </a:fld>
            <a:endParaRPr kumimoji="1" lang="ja-JP" altLang="en-US"/>
          </a:p>
        </p:txBody>
      </p:sp>
    </p:spTree>
    <p:extLst>
      <p:ext uri="{BB962C8B-B14F-4D97-AF65-F5344CB8AC3E}">
        <p14:creationId xmlns:p14="http://schemas.microsoft.com/office/powerpoint/2010/main" val="29276328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付加保護方策の理解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本質的安全設計方策及び安全防護を補完して、人の能動的行為等で機能を有効にすることによりリスクを低減する方策</a:t>
            </a:r>
            <a:endParaRPr kumimoji="1" lang="en-US" altLang="ja-JP" dirty="0" smtClean="0"/>
          </a:p>
          <a:p>
            <a:pPr marL="171450" indent="-171450">
              <a:buFont typeface="Arial" panose="020B0604020202020204" pitchFamily="34" charset="0"/>
              <a:buChar char="•"/>
            </a:pPr>
            <a:r>
              <a:rPr kumimoji="1" lang="ja-JP" altLang="en-US" dirty="0" smtClean="0"/>
              <a:t>人が正しく使用してはじめて有効になる</a:t>
            </a:r>
            <a:endParaRPr kumimoji="1" lang="en-US" altLang="ja-JP" dirty="0" smtClean="0"/>
          </a:p>
          <a:p>
            <a:pPr marL="171450" indent="-171450">
              <a:buFont typeface="Arial" panose="020B0604020202020204" pitchFamily="34" charset="0"/>
              <a:buChar char="•"/>
            </a:pPr>
            <a:r>
              <a:rPr kumimoji="1" lang="ja-JP" altLang="en-US" dirty="0" smtClean="0"/>
              <a:t>この保護方策を採用した場合、有効な方策とすべく次に述べる「使用上の情報」にてユーザに提示が必要</a:t>
            </a:r>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101</a:t>
            </a:fld>
            <a:endParaRPr kumimoji="1" lang="ja-JP" altLang="en-US"/>
          </a:p>
        </p:txBody>
      </p:sp>
    </p:spTree>
    <p:extLst>
      <p:ext uri="{BB962C8B-B14F-4D97-AF65-F5344CB8AC3E}">
        <p14:creationId xmlns:p14="http://schemas.microsoft.com/office/powerpoint/2010/main" val="27537648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次からの説明内容の確認</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「使用上の情報」では「機械のリスク」は低減できない</a:t>
            </a:r>
            <a:endParaRPr kumimoji="1" lang="en-US" altLang="ja-JP" dirty="0" smtClean="0"/>
          </a:p>
          <a:p>
            <a:pPr marL="171450" indent="-171450">
              <a:buFont typeface="Arial" panose="020B0604020202020204" pitchFamily="34" charset="0"/>
              <a:buChar char="•"/>
            </a:pPr>
            <a:r>
              <a:rPr kumimoji="1" lang="ja-JP" altLang="en-US" dirty="0" smtClean="0"/>
              <a:t>機械の設計・構造では十分に低減できなかったリスクや付加保護方策等の情報について提示</a:t>
            </a:r>
            <a:endParaRPr kumimoji="1" lang="en-US" altLang="ja-JP" dirty="0" smtClean="0"/>
          </a:p>
          <a:p>
            <a:pPr marL="171450" indent="-171450">
              <a:buFont typeface="Arial" panose="020B0604020202020204" pitchFamily="34" charset="0"/>
              <a:buChar char="•"/>
            </a:pPr>
            <a:r>
              <a:rPr kumimoji="1" lang="ja-JP" altLang="en-US" dirty="0" smtClean="0"/>
              <a:t>使用者が保護具を含めた安全な作業手順を定め教育・訓練などのリスク低減方策を実施することとなり、使用上の情報はこの「使用者による保護方策」のベースとなるもの</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102</a:t>
            </a:fld>
            <a:endParaRPr kumimoji="1" lang="ja-JP" altLang="en-US"/>
          </a:p>
        </p:txBody>
      </p:sp>
    </p:spTree>
    <p:extLst>
      <p:ext uri="{BB962C8B-B14F-4D97-AF65-F5344CB8AC3E}">
        <p14:creationId xmlns:p14="http://schemas.microsoft.com/office/powerpoint/2010/main" val="37950973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「使用上の情報」の提供手段の理解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それぞれ適切な手段を用いる</a:t>
            </a:r>
            <a:endParaRPr kumimoji="1" lang="en-US" altLang="ja-JP" dirty="0" smtClean="0"/>
          </a:p>
          <a:p>
            <a:pPr marL="171450" indent="-171450">
              <a:buFont typeface="Arial" panose="020B0604020202020204" pitchFamily="34" charset="0"/>
              <a:buChar char="•"/>
            </a:pPr>
            <a:r>
              <a:rPr kumimoji="1" lang="ja-JP" altLang="en-US" dirty="0" smtClean="0"/>
              <a:t>必要な場合、複数の手段での情報提供も必要。　例えば、機械への注意ラベルと取説での注意説明</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103</a:t>
            </a:fld>
            <a:endParaRPr kumimoji="1" lang="ja-JP" altLang="en-US"/>
          </a:p>
        </p:txBody>
      </p:sp>
    </p:spTree>
    <p:extLst>
      <p:ext uri="{BB962C8B-B14F-4D97-AF65-F5344CB8AC3E}">
        <p14:creationId xmlns:p14="http://schemas.microsoft.com/office/powerpoint/2010/main" val="2015077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「使用上の情報」が使用者側でどのように使われるかの理解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使用者は、機械での保護方策や残留リスクに基づき、保護具等を含め安全な作業手順などを定める</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104</a:t>
            </a:fld>
            <a:endParaRPr kumimoji="1" lang="ja-JP" altLang="en-US"/>
          </a:p>
        </p:txBody>
      </p:sp>
    </p:spTree>
    <p:extLst>
      <p:ext uri="{BB962C8B-B14F-4D97-AF65-F5344CB8AC3E}">
        <p14:creationId xmlns:p14="http://schemas.microsoft.com/office/powerpoint/2010/main" val="2015077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「使用上の情報」が使用者側でどのように使われるかの理解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保護具等を含め安全な作業手順は作業要領書等に落とし込まれ、作業者の教育・訓練に利用される</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105</a:t>
            </a:fld>
            <a:endParaRPr kumimoji="1" lang="ja-JP" altLang="en-US"/>
          </a:p>
        </p:txBody>
      </p:sp>
    </p:spTree>
    <p:extLst>
      <p:ext uri="{BB962C8B-B14F-4D97-AF65-F5344CB8AC3E}">
        <p14:creationId xmlns:p14="http://schemas.microsoft.com/office/powerpoint/2010/main" val="2015077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「使用上の情報」が使用者側でどのように使われるかの理解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保護方策うち安全防護物（安全装置）の配置図や機能を理解し、「安全装置の機能維持（有効保持）」に役立てる</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106</a:t>
            </a:fld>
            <a:endParaRPr kumimoji="1" lang="ja-JP" altLang="en-US"/>
          </a:p>
        </p:txBody>
      </p:sp>
    </p:spTree>
    <p:extLst>
      <p:ext uri="{BB962C8B-B14F-4D97-AF65-F5344CB8AC3E}">
        <p14:creationId xmlns:p14="http://schemas.microsoft.com/office/powerpoint/2010/main" val="2015077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次からの説明内容の確認</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次からは、リスク低減方策実施後の見積もりの説明</a:t>
            </a:r>
            <a:endParaRPr kumimoji="1" lang="en-US" altLang="ja-JP" dirty="0" smtClean="0"/>
          </a:p>
          <a:p>
            <a:pPr marL="171450" indent="-171450">
              <a:buFont typeface="Arial" panose="020B0604020202020204" pitchFamily="34" charset="0"/>
              <a:buChar char="•"/>
            </a:pPr>
            <a:r>
              <a:rPr kumimoji="1" lang="ja-JP" altLang="en-US" dirty="0" smtClean="0"/>
              <a:t>リスク低減実施後の見積りが正しく行われないケースが見受けられる</a:t>
            </a:r>
            <a:r>
              <a:rPr kumimoji="1" lang="en-US" altLang="ja-JP" dirty="0" smtClean="0"/>
              <a:t/>
            </a:r>
            <a:br>
              <a:rPr kumimoji="1" lang="en-US" altLang="ja-JP" dirty="0" smtClean="0"/>
            </a:br>
            <a:r>
              <a:rPr kumimoji="1" lang="ja-JP" altLang="en-US" dirty="0" smtClean="0"/>
              <a:t>例：固定ガードの設置で危害のひどさが下がる</a:t>
            </a:r>
            <a:endParaRPr kumimoji="1" lang="en-US" altLang="ja-JP" dirty="0" smtClean="0"/>
          </a:p>
          <a:p>
            <a:pPr marL="171450" indent="-171450">
              <a:buFont typeface="Arial" panose="020B0604020202020204" pitchFamily="34" charset="0"/>
              <a:buChar char="•"/>
            </a:pPr>
            <a:r>
              <a:rPr kumimoji="1" lang="ja-JP" altLang="en-US" dirty="0" smtClean="0"/>
              <a:t>どの方策がどの要因に効くかを解説していく</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107</a:t>
            </a:fld>
            <a:endParaRPr kumimoji="1" lang="ja-JP" altLang="en-US"/>
          </a:p>
        </p:txBody>
      </p:sp>
    </p:spTree>
    <p:extLst>
      <p:ext uri="{BB962C8B-B14F-4D97-AF65-F5344CB8AC3E}">
        <p14:creationId xmlns:p14="http://schemas.microsoft.com/office/powerpoint/2010/main" val="370552475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「危険事象の発生確率」の取り扱い方について理解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smtClean="0"/>
              <a:t>JIS</a:t>
            </a:r>
            <a:r>
              <a:rPr kumimoji="1" lang="ja-JP" altLang="en-US" dirty="0" smtClean="0"/>
              <a:t> </a:t>
            </a:r>
            <a:r>
              <a:rPr kumimoji="1" lang="en-US" altLang="ja-JP" dirty="0" smtClean="0"/>
              <a:t>B 9700(ISO 12100)</a:t>
            </a:r>
            <a:r>
              <a:rPr kumimoji="1" lang="ja-JP" altLang="en-US" baseline="0" dirty="0" smtClean="0"/>
              <a:t> では</a:t>
            </a:r>
            <a:r>
              <a:rPr kumimoji="1" lang="ja-JP" altLang="en-US" dirty="0" smtClean="0"/>
              <a:t>危険事象の発生確率は、①信頼性及び他の統計データ、②事故履歴、③健康障害履歴、④リスク比較を考慮し見積もるとされている</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これらを基にしても危険事象の発生確率を定量化すること、例えば作業者が操作ボタンを押し間違える等の発生確率の算出は非常に困難</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事故履歴は基本的には保護方策がなされた機械のものであり、保護方策がない機械には適用できない。</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リスクを見積るパラメータに「リスク比較」は、リスクが見積もれていないので比較できない</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このパラメータでは、安全防護及び付加保護方策によるリスク低減方策が考慮されず、リスク低減方策実施後のリスク評価ができない。</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108</a:t>
            </a:fld>
            <a:endParaRPr kumimoji="1" lang="ja-JP" altLang="en-US"/>
          </a:p>
        </p:txBody>
      </p:sp>
    </p:spTree>
    <p:extLst>
      <p:ext uri="{BB962C8B-B14F-4D97-AF65-F5344CB8AC3E}">
        <p14:creationId xmlns:p14="http://schemas.microsoft.com/office/powerpoint/2010/main" val="32870991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今回の手法では、「危険事象の発生確率」は「リスク低減方策の有効性」とすることの理解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保護方策は、危険状態や危険事象の発生確率を下げることになる</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109</a:t>
            </a:fld>
            <a:endParaRPr kumimoji="1" lang="ja-JP" altLang="en-US"/>
          </a:p>
        </p:txBody>
      </p:sp>
    </p:spTree>
    <p:extLst>
      <p:ext uri="{BB962C8B-B14F-4D97-AF65-F5344CB8AC3E}">
        <p14:creationId xmlns:p14="http://schemas.microsoft.com/office/powerpoint/2010/main" val="1597327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＜意図・ポイント＞</a:t>
            </a:r>
            <a:endParaRPr kumimoji="1" lang="en-US" altLang="ja-JP" dirty="0"/>
          </a:p>
          <a:p>
            <a:pPr marL="171450" indent="-171450">
              <a:buFont typeface="Arial" panose="020B0604020202020204" pitchFamily="34" charset="0"/>
              <a:buChar char="•"/>
            </a:pPr>
            <a:r>
              <a:rPr kumimoji="1" lang="ja-JP" altLang="en-US" dirty="0"/>
              <a:t>制御システムの安全設計の原則は、安全関連部と非安全関連部の分離であることを認識する。</a:t>
            </a:r>
            <a:endParaRPr kumimoji="1" lang="en-US" altLang="ja-JP" dirty="0"/>
          </a:p>
          <a:p>
            <a:endParaRPr kumimoji="1" lang="en-US" altLang="ja-JP" dirty="0"/>
          </a:p>
          <a:p>
            <a:r>
              <a:rPr kumimoji="1" lang="ja-JP" altLang="en-US" dirty="0"/>
              <a:t>＜補足事項・背景＞</a:t>
            </a:r>
            <a:endParaRPr kumimoji="1" lang="en-US" altLang="ja-JP" dirty="0"/>
          </a:p>
          <a:p>
            <a:pPr marL="171450" indent="-171450">
              <a:buFont typeface="Arial" panose="020B0604020202020204" pitchFamily="34" charset="0"/>
              <a:buChar char="•"/>
            </a:pPr>
            <a:r>
              <a:rPr kumimoji="1" lang="en-US" altLang="ja-JP" sz="1200" kern="1200" dirty="0">
                <a:solidFill>
                  <a:schemeClr val="tx1"/>
                </a:solidFill>
                <a:effectLst/>
                <a:latin typeface="+mn-lt"/>
                <a:ea typeface="+mn-ea"/>
                <a:cs typeface="+mn-cs"/>
              </a:rPr>
              <a:t>AND</a:t>
            </a:r>
            <a:r>
              <a:rPr kumimoji="1" lang="ja-JP" altLang="en-US" sz="1200" kern="1200" dirty="0">
                <a:solidFill>
                  <a:schemeClr val="tx1"/>
                </a:solidFill>
                <a:effectLst/>
                <a:latin typeface="+mn-lt"/>
                <a:ea typeface="+mn-ea"/>
                <a:cs typeface="+mn-cs"/>
              </a:rPr>
              <a:t>ゲート、安全確認型センサともに危険側の誤りを許さない安全関連系となるため、非安全関連システムとは構造が異なり、分離して機能することが原則である。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このようなインタロック構造は、従来電磁リレーで実現されてきたため、ハードウェアとして独立していた。→簡単なインタロックは</a:t>
            </a:r>
            <a:r>
              <a:rPr kumimoji="1" lang="en-US" altLang="ja-JP" sz="1200" kern="1200" dirty="0">
                <a:solidFill>
                  <a:schemeClr val="tx1"/>
                </a:solidFill>
                <a:effectLst/>
                <a:latin typeface="+mn-lt"/>
                <a:ea typeface="+mn-ea"/>
                <a:cs typeface="+mn-cs"/>
              </a:rPr>
              <a:t>OK</a:t>
            </a: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しかし、機能安全の導入により、分離独立構造が明確にできない場合が出てきており、混在する制御系も可能となっている。ただし、非安全関連系の不具合が安全関連系に影響しない（少なくとも危険側には）ことを証明する必要がある。</a:t>
            </a:r>
            <a:endParaRPr kumimoji="1" lang="en-US" altLang="ja-JP" sz="1200" kern="1200" dirty="0">
              <a:solidFill>
                <a:schemeClr val="tx1"/>
              </a:solidFill>
              <a:effectLst/>
              <a:latin typeface="+mn-lt"/>
              <a:ea typeface="+mn-ea"/>
              <a:cs typeface="+mn-cs"/>
            </a:endParaRPr>
          </a:p>
          <a:p>
            <a:endParaRPr kumimoji="1" lang="en-US" altLang="ja-JP" dirty="0"/>
          </a:p>
          <a:p>
            <a:r>
              <a:rPr kumimoji="1" lang="ja-JP" altLang="en-US" dirty="0"/>
              <a:t>＜出典・参考文献等＞</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endParaRPr kumimoji="1" lang="ja-JP" altLang="en-US" dirty="0"/>
          </a:p>
          <a:p>
            <a:endParaRPr kumimoji="1" lang="ja-JP" altLang="en-US" dirty="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11</a:t>
            </a:fld>
            <a:endParaRPr kumimoji="1" lang="ja-JP" altLang="en-US"/>
          </a:p>
        </p:txBody>
      </p:sp>
    </p:spTree>
    <p:extLst>
      <p:ext uri="{BB962C8B-B14F-4D97-AF65-F5344CB8AC3E}">
        <p14:creationId xmlns:p14="http://schemas.microsoft.com/office/powerpoint/2010/main" val="124319641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リスク低減方策とリスク評価の関係の理解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リスク低減方策によっては、許容不可のままの場合もあれば、許容可能となる場合がある</a:t>
            </a:r>
            <a:endParaRPr kumimoji="1" lang="en-US" altLang="ja-JP" dirty="0" smtClean="0"/>
          </a:p>
          <a:p>
            <a:pPr marL="171450" indent="-171450">
              <a:buFont typeface="Arial" panose="020B0604020202020204" pitchFamily="34" charset="0"/>
              <a:buChar char="•"/>
            </a:pPr>
            <a:r>
              <a:rPr kumimoji="1" lang="ja-JP" altLang="en-US" dirty="0" smtClean="0"/>
              <a:t>リスク低減方策の有効性を確認するためにもリスク低減方策の正しい評価が必要</a:t>
            </a:r>
            <a:endParaRPr kumimoji="1" lang="en-US" altLang="ja-JP" dirty="0" smtClean="0"/>
          </a:p>
          <a:p>
            <a:pPr marL="171450" indent="-171450">
              <a:buFont typeface="Arial" panose="020B0604020202020204" pitchFamily="34" charset="0"/>
              <a:buChar char="•"/>
            </a:pPr>
            <a:r>
              <a:rPr kumimoji="1" lang="en-US" altLang="ja-JP" dirty="0" smtClean="0"/>
              <a:t>ALARP</a:t>
            </a:r>
            <a:r>
              <a:rPr kumimoji="1" lang="ja-JP" altLang="en-US" dirty="0" smtClean="0"/>
              <a:t>：合理的に実行可能な限り出来るだけ低く＝「リスク</a:t>
            </a:r>
            <a:r>
              <a:rPr kumimoji="1" lang="en-US" altLang="ja-JP" dirty="0" smtClean="0"/>
              <a:t>×</a:t>
            </a:r>
            <a:r>
              <a:rPr kumimoji="1" lang="ja-JP" altLang="en-US" dirty="0" smtClean="0"/>
              <a:t>ベネフィット（有用性</a:t>
            </a:r>
            <a:r>
              <a:rPr kumimoji="1" lang="en-US" altLang="ja-JP" dirty="0" smtClean="0"/>
              <a:t>/</a:t>
            </a:r>
            <a:r>
              <a:rPr kumimoji="1" lang="ja-JP" altLang="en-US" dirty="0" smtClean="0"/>
              <a:t>機能）」や「コスト</a:t>
            </a:r>
            <a:r>
              <a:rPr kumimoji="1" lang="en-US" altLang="ja-JP" dirty="0" smtClean="0"/>
              <a:t>×</a:t>
            </a:r>
            <a:r>
              <a:rPr kumimoji="1" lang="ja-JP" altLang="en-US" dirty="0" smtClean="0"/>
              <a:t>ベネフィット（費用対効果）」を考慮し実行</a:t>
            </a:r>
            <a:endParaRPr kumimoji="1" lang="en-US" altLang="ja-JP" dirty="0" smtClean="0"/>
          </a:p>
          <a:p>
            <a:pPr marL="171450" indent="-171450">
              <a:buFont typeface="Arial" panose="020B0604020202020204" pitchFamily="34" charset="0"/>
              <a:buChar char="•"/>
            </a:pPr>
            <a:r>
              <a:rPr kumimoji="1" lang="en-US" altLang="ja-JP" dirty="0" smtClean="0"/>
              <a:t>ISO/JIS</a:t>
            </a:r>
            <a:r>
              <a:rPr kumimoji="1" lang="ja-JP" altLang="en-US" dirty="0" smtClean="0"/>
              <a:t>に定められている要求事項・方策は、「合理的に実行可能な」方策であり、</a:t>
            </a:r>
            <a:r>
              <a:rPr kumimoji="1" lang="en-US" altLang="ja-JP" dirty="0" smtClean="0"/>
              <a:t>MUST</a:t>
            </a:r>
          </a:p>
          <a:p>
            <a:pPr marL="171450" indent="-171450">
              <a:buFont typeface="Arial" panose="020B0604020202020204" pitchFamily="34" charset="0"/>
              <a:buChar char="•"/>
            </a:pPr>
            <a:r>
              <a:rPr kumimoji="1" lang="ja-JP" altLang="en-US" dirty="0" smtClean="0"/>
              <a:t>隔離手段には以下のような方法があるが、機械安全においての</a:t>
            </a:r>
            <a:r>
              <a:rPr kumimoji="1" lang="en-US" altLang="ja-JP" dirty="0" smtClean="0"/>
              <a:t>ARARP</a:t>
            </a:r>
            <a:r>
              <a:rPr kumimoji="1" lang="ja-JP" altLang="en-US" dirty="0" smtClean="0"/>
              <a:t>は「</a:t>
            </a:r>
            <a:r>
              <a:rPr kumimoji="1" lang="en-US" altLang="ja-JP" dirty="0" smtClean="0"/>
              <a:t>ISO/JIS</a:t>
            </a:r>
            <a:r>
              <a:rPr kumimoji="1" lang="ja-JP" altLang="en-US" dirty="0" smtClean="0"/>
              <a:t>の要求事項に合致した防護柵」</a:t>
            </a:r>
            <a:endParaRPr kumimoji="1" lang="en-US" altLang="ja-JP" dirty="0" smtClean="0"/>
          </a:p>
          <a:p>
            <a:pPr marL="628650" lvl="1" indent="-171450">
              <a:buFont typeface="Arial" panose="020B0604020202020204" pitchFamily="34" charset="0"/>
              <a:buChar char="•"/>
            </a:pPr>
            <a:r>
              <a:rPr kumimoji="1" lang="ja-JP" altLang="en-US" dirty="0" smtClean="0"/>
              <a:t>区画線や表示による方法</a:t>
            </a:r>
            <a:endParaRPr kumimoji="1" lang="en-US" altLang="ja-JP" dirty="0" smtClean="0"/>
          </a:p>
          <a:p>
            <a:pPr marL="628650" lvl="1" indent="-171450">
              <a:buFont typeface="Arial" panose="020B0604020202020204" pitchFamily="34" charset="0"/>
              <a:buChar char="•"/>
            </a:pPr>
            <a:r>
              <a:rPr kumimoji="1" lang="ja-JP" altLang="en-US" dirty="0" smtClean="0"/>
              <a:t>トラ縞テープや低い柵による方法</a:t>
            </a:r>
            <a:endParaRPr kumimoji="1" lang="en-US" altLang="ja-JP" dirty="0" smtClean="0"/>
          </a:p>
          <a:p>
            <a:pPr marL="628650" lvl="1" indent="-171450">
              <a:buFont typeface="Arial" panose="020B0604020202020204" pitchFamily="34" charset="0"/>
              <a:buChar char="•"/>
            </a:pPr>
            <a:r>
              <a:rPr kumimoji="1" lang="en-US" altLang="ja-JP" dirty="0" smtClean="0"/>
              <a:t>ISO/JIS</a:t>
            </a:r>
            <a:r>
              <a:rPr kumimoji="1" lang="ja-JP" altLang="en-US" dirty="0" smtClean="0"/>
              <a:t>の要求事項に合致した防護柵</a:t>
            </a:r>
            <a:endParaRPr kumimoji="1" lang="en-US" altLang="ja-JP" dirty="0" smtClean="0"/>
          </a:p>
          <a:p>
            <a:pPr marL="171450" lvl="0" indent="-171450">
              <a:buFont typeface="Arial" panose="020B0604020202020204" pitchFamily="34" charset="0"/>
              <a:buChar char="•"/>
            </a:pPr>
            <a:r>
              <a:rPr kumimoji="1" lang="ja-JP" altLang="en-US" dirty="0" smtClean="0"/>
              <a:t>同じ方策でも対象・状況が異なれば、</a:t>
            </a:r>
            <a:r>
              <a:rPr kumimoji="1" lang="en-US" altLang="ja-JP" dirty="0" smtClean="0"/>
              <a:t>ALARP</a:t>
            </a:r>
            <a:r>
              <a:rPr kumimoji="1" lang="ja-JP" altLang="en-US" dirty="0" smtClean="0"/>
              <a:t>レベルも異なる。　</a:t>
            </a:r>
            <a:r>
              <a:rPr kumimoji="1" lang="en-US" altLang="ja-JP" dirty="0" smtClean="0"/>
              <a:t/>
            </a:r>
            <a:br>
              <a:rPr kumimoji="1" lang="en-US" altLang="ja-JP" dirty="0" smtClean="0"/>
            </a:br>
            <a:r>
              <a:rPr kumimoji="1" lang="ja-JP" altLang="en-US" dirty="0" smtClean="0"/>
              <a:t>トラ縞テープは機械安全では</a:t>
            </a:r>
            <a:r>
              <a:rPr kumimoji="1" lang="en-US" altLang="ja-JP" dirty="0" smtClean="0"/>
              <a:t>ALARP</a:t>
            </a:r>
            <a:r>
              <a:rPr kumimoji="1" lang="ja-JP" altLang="en-US" dirty="0" smtClean="0"/>
              <a:t>ではないが、事故・犯罪現場での警察によるトラ縞テープによる立ち入り禁止措置は</a:t>
            </a:r>
            <a:r>
              <a:rPr kumimoji="1" lang="en-US" altLang="ja-JP" dirty="0" smtClean="0"/>
              <a:t>ALARP</a:t>
            </a:r>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110</a:t>
            </a:fld>
            <a:endParaRPr kumimoji="1" lang="ja-JP" altLang="en-US"/>
          </a:p>
        </p:txBody>
      </p:sp>
    </p:spTree>
    <p:extLst>
      <p:ext uri="{BB962C8B-B14F-4D97-AF65-F5344CB8AC3E}">
        <p14:creationId xmlns:p14="http://schemas.microsoft.com/office/powerpoint/2010/main" val="130223841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リスク低減の評価方法の理解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en-US" altLang="ja-JP" dirty="0" smtClean="0"/>
              <a:t>JIS</a:t>
            </a:r>
            <a:r>
              <a:rPr kumimoji="1" lang="ja-JP" altLang="en-US" baseline="0" dirty="0" smtClean="0"/>
              <a:t> </a:t>
            </a:r>
            <a:r>
              <a:rPr kumimoji="1" lang="en-US" altLang="ja-JP" dirty="0" smtClean="0"/>
              <a:t>B 9700(ISO 12100)</a:t>
            </a:r>
            <a:r>
              <a:rPr kumimoji="1" lang="ja-JP" altLang="en-US" dirty="0" smtClean="0"/>
              <a:t>では、保護具や表示等の情報提供では機械のリスクは下がらないとされている</a:t>
            </a:r>
            <a:endParaRPr kumimoji="1" lang="en-US" altLang="ja-JP" dirty="0" smtClean="0"/>
          </a:p>
          <a:p>
            <a:pPr marL="171450" indent="-171450">
              <a:buFont typeface="Arial" panose="020B0604020202020204" pitchFamily="34" charset="0"/>
              <a:buChar char="•"/>
            </a:pPr>
            <a:r>
              <a:rPr kumimoji="1" lang="ja-JP" altLang="en-US" dirty="0" smtClean="0"/>
              <a:t>しかしながら、「何もしないのと同じであれば、わざわざ何かする必要はない」または「許容されない機械リスクがある機械は出荷できない／受け入れられない」とならないためにも「保護具や表示」による方策でもリスク評価結果が変化するパラメータとしている</a:t>
            </a:r>
            <a:endParaRPr kumimoji="1" lang="en-US" altLang="ja-JP" dirty="0" smtClean="0"/>
          </a:p>
          <a:p>
            <a:pPr marL="171450" indent="-171450">
              <a:buFont typeface="Arial" panose="020B0604020202020204" pitchFamily="34" charset="0"/>
              <a:buChar char="•"/>
            </a:pPr>
            <a:r>
              <a:rPr kumimoji="1" lang="ja-JP" altLang="en-US" dirty="0" smtClean="0"/>
              <a:t>頻繁：</a:t>
            </a:r>
            <a:r>
              <a:rPr kumimoji="1" lang="en-US" altLang="ja-JP" dirty="0" smtClean="0"/>
              <a:t>O3</a:t>
            </a:r>
            <a:r>
              <a:rPr kumimoji="1" lang="ja-JP" altLang="en-US" dirty="0" smtClean="0"/>
              <a:t>は、構想設計直後の保護方策を全く実施していない</a:t>
            </a:r>
            <a:endParaRPr kumimoji="1" lang="en-US" altLang="ja-JP" dirty="0" smtClean="0"/>
          </a:p>
          <a:p>
            <a:pPr marL="171450" indent="-171450">
              <a:buFont typeface="Arial" panose="020B0604020202020204" pitchFamily="34" charset="0"/>
              <a:buChar char="•"/>
            </a:pPr>
            <a:r>
              <a:rPr kumimoji="1" lang="ja-JP" altLang="en-US" dirty="0" smtClean="0"/>
              <a:t>時々：</a:t>
            </a:r>
            <a:r>
              <a:rPr kumimoji="1" lang="en-US" altLang="ja-JP" dirty="0" smtClean="0"/>
              <a:t>O2</a:t>
            </a:r>
            <a:r>
              <a:rPr kumimoji="1" lang="ja-JP" altLang="en-US" dirty="0" smtClean="0"/>
              <a:t>は、「人への依存度がある保護方策」「信頼性を確認していない保護方策」</a:t>
            </a:r>
            <a:endParaRPr kumimoji="1" lang="en-US" altLang="ja-JP" dirty="0" smtClean="0"/>
          </a:p>
          <a:p>
            <a:pPr marL="171450" indent="-171450">
              <a:buFont typeface="Arial" panose="020B0604020202020204" pitchFamily="34" charset="0"/>
              <a:buChar char="•"/>
            </a:pPr>
            <a:r>
              <a:rPr kumimoji="1" lang="ja-JP" altLang="en-US" dirty="0" smtClean="0"/>
              <a:t>稀：</a:t>
            </a:r>
            <a:r>
              <a:rPr kumimoji="1" lang="en-US" altLang="ja-JP" dirty="0" smtClean="0"/>
              <a:t>O1</a:t>
            </a:r>
            <a:r>
              <a:rPr kumimoji="1" lang="ja-JP" altLang="en-US" dirty="0" smtClean="0"/>
              <a:t>は、「人への依存度がほとんど無く信頼性のある保護方策を」</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111</a:t>
            </a:fld>
            <a:endParaRPr kumimoji="1" lang="ja-JP" altLang="en-US"/>
          </a:p>
        </p:txBody>
      </p:sp>
    </p:spTree>
    <p:extLst>
      <p:ext uri="{BB962C8B-B14F-4D97-AF65-F5344CB8AC3E}">
        <p14:creationId xmlns:p14="http://schemas.microsoft.com/office/powerpoint/2010/main" val="51426476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具体的なマトリックスの理解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許容可否は、「可」「否」だけでなく、段階的な評価として</a:t>
            </a:r>
            <a:r>
              <a:rPr kumimoji="1" lang="en-US" altLang="ja-JP" dirty="0" smtClean="0"/>
              <a:t>4</a:t>
            </a:r>
            <a:r>
              <a:rPr kumimoji="1" lang="ja-JP" altLang="en-US" dirty="0" smtClean="0"/>
              <a:t>段階</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112</a:t>
            </a:fld>
            <a:endParaRPr kumimoji="1" lang="ja-JP" altLang="en-US"/>
          </a:p>
        </p:txBody>
      </p:sp>
    </p:spTree>
    <p:extLst>
      <p:ext uri="{BB962C8B-B14F-4D97-AF65-F5344CB8AC3E}">
        <p14:creationId xmlns:p14="http://schemas.microsoft.com/office/powerpoint/2010/main" val="180521096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保護方策の内容と対応するパラメータの理解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低推力にした場合や有害性の無い／少ない物質に変える等「危険源の大きさそのものを小さくした場合」以外は「災害のひどさ：</a:t>
            </a:r>
            <a:r>
              <a:rPr kumimoji="1" lang="en-US" altLang="ja-JP" dirty="0" smtClean="0"/>
              <a:t>S</a:t>
            </a:r>
            <a:r>
              <a:rPr kumimoji="1" lang="ja-JP" altLang="en-US" dirty="0" smtClean="0"/>
              <a:t>」を下げてはならない</a:t>
            </a:r>
            <a:endParaRPr kumimoji="1" lang="en-US" altLang="ja-JP" dirty="0" smtClean="0"/>
          </a:p>
          <a:p>
            <a:pPr marL="171450" indent="-171450">
              <a:buFont typeface="Arial" panose="020B0604020202020204" pitchFamily="34" charset="0"/>
              <a:buChar char="•"/>
            </a:pPr>
            <a:r>
              <a:rPr kumimoji="1" lang="ja-JP" altLang="en-US" dirty="0" smtClean="0"/>
              <a:t>防護柵等により「ひどさ</a:t>
            </a:r>
            <a:r>
              <a:rPr kumimoji="1" lang="en-US" altLang="ja-JP" dirty="0" smtClean="0"/>
              <a:t>S</a:t>
            </a:r>
            <a:r>
              <a:rPr kumimoji="1" lang="ja-JP" altLang="en-US" dirty="0" smtClean="0"/>
              <a:t>が下がる」とする例もあるが、間違い。　防護柵があっても接触・暴露した時の「ひどさ」はかわらない。</a:t>
            </a:r>
            <a:endParaRPr kumimoji="1" lang="en-US" altLang="ja-JP" dirty="0" smtClean="0"/>
          </a:p>
          <a:p>
            <a:pPr marL="171450" indent="-171450">
              <a:buFont typeface="Arial" panose="020B0604020202020204" pitchFamily="34" charset="0"/>
              <a:buChar char="•"/>
            </a:pPr>
            <a:r>
              <a:rPr kumimoji="1" lang="ja-JP" altLang="en-US" dirty="0" smtClean="0"/>
              <a:t>防護柵等による保護方策は「発生確率：</a:t>
            </a:r>
            <a:r>
              <a:rPr kumimoji="1" lang="en-US" altLang="ja-JP" dirty="0" smtClean="0"/>
              <a:t>O</a:t>
            </a:r>
            <a:r>
              <a:rPr kumimoji="1" lang="ja-JP" altLang="en-US" dirty="0" smtClean="0"/>
              <a:t>」を下げる</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113</a:t>
            </a:fld>
            <a:endParaRPr kumimoji="1" lang="ja-JP" altLang="en-US"/>
          </a:p>
        </p:txBody>
      </p:sp>
    </p:spTree>
    <p:extLst>
      <p:ext uri="{BB962C8B-B14F-4D97-AF65-F5344CB8AC3E}">
        <p14:creationId xmlns:p14="http://schemas.microsoft.com/office/powerpoint/2010/main" val="192206052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保護方策の妥当性の確認項目の理解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個々の保護方策に対する妥当性ではなく、機械全体としての確認。　個々の妥当性は</a:t>
            </a:r>
            <a:r>
              <a:rPr kumimoji="1" lang="en-US" altLang="ja-JP" dirty="0" smtClean="0"/>
              <a:t>RA</a:t>
            </a:r>
            <a:r>
              <a:rPr kumimoji="1" lang="ja-JP" altLang="en-US" dirty="0" smtClean="0"/>
              <a:t>の見積もり：評価で実施</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r>
              <a:rPr kumimoji="1" lang="en-US" altLang="ja-JP" dirty="0" smtClean="0"/>
              <a:t>JIS</a:t>
            </a:r>
            <a:r>
              <a:rPr kumimoji="1" lang="ja-JP" altLang="en-US" dirty="0" smtClean="0"/>
              <a:t> </a:t>
            </a:r>
            <a:r>
              <a:rPr kumimoji="1" lang="en-US" altLang="ja-JP" dirty="0" smtClean="0"/>
              <a:t>B</a:t>
            </a:r>
            <a:r>
              <a:rPr kumimoji="1" lang="en-US" altLang="ja-JP" baseline="0" dirty="0" smtClean="0"/>
              <a:t> 9700(ISO 12100)</a:t>
            </a: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114</a:t>
            </a:fld>
            <a:endParaRPr kumimoji="1" lang="ja-JP" altLang="en-US"/>
          </a:p>
        </p:txBody>
      </p:sp>
    </p:spTree>
    <p:extLst>
      <p:ext uri="{BB962C8B-B14F-4D97-AF65-F5344CB8AC3E}">
        <p14:creationId xmlns:p14="http://schemas.microsoft.com/office/powerpoint/2010/main" val="324902777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a:xfrm>
            <a:off x="680721" y="4783306"/>
            <a:ext cx="5445760" cy="4657340"/>
          </a:xfrm>
        </p:spPr>
        <p:txBody>
          <a:bodyPr/>
          <a:lstStyle/>
          <a:p>
            <a:r>
              <a:rPr lang="ja-JP" altLang="en-US" dirty="0" smtClean="0">
                <a:sym typeface="+mn-ea"/>
              </a:rPr>
              <a:t>＜意図・ポイント＞</a:t>
            </a:r>
          </a:p>
          <a:p>
            <a:r>
              <a:rPr lang="ja-JP" altLang="en-US" dirty="0" smtClean="0">
                <a:sym typeface="+mn-ea"/>
              </a:rPr>
              <a:t>本章では，機械安全における機能安全の適用の考え方とについて解説する．</a:t>
            </a:r>
          </a:p>
          <a:p>
            <a:endParaRPr kumimoji="1" lang="en-US" altLang="ja-JP" dirty="0" smtClean="0"/>
          </a:p>
          <a:p>
            <a:r>
              <a:rPr lang="ja-JP" altLang="en-US" dirty="0" smtClean="0">
                <a:sym typeface="+mn-ea"/>
              </a:rPr>
              <a:t>＜補足事項・背景＞</a:t>
            </a:r>
            <a:endParaRPr kumimoji="1" lang="en-US" altLang="ja-JP" dirty="0" smtClean="0"/>
          </a:p>
          <a:p>
            <a:endParaRPr kumimoji="1" lang="en-US" altLang="ja-JP" dirty="0" smtClean="0"/>
          </a:p>
          <a:p>
            <a:r>
              <a:rPr lang="ja-JP" altLang="en-US" dirty="0" smtClean="0">
                <a:sym typeface="+mn-ea"/>
              </a:rPr>
              <a:t>＜出典・参考文献等＞</a:t>
            </a:r>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115</a:t>
            </a:fld>
            <a:endParaRPr kumimoji="1" lang="ja-JP" altLang="en-US"/>
          </a:p>
        </p:txBody>
      </p:sp>
      <p:sp>
        <p:nvSpPr>
          <p:cNvPr id="5" name="フッター プレースホルダー 4"/>
          <p:cNvSpPr>
            <a:spLocks noGrp="1"/>
          </p:cNvSpPr>
          <p:nvPr>
            <p:ph type="ftr" sz="quarter" idx="11"/>
          </p:nvPr>
        </p:nvSpPr>
        <p:spPr>
          <a:xfrm>
            <a:off x="0" y="9207589"/>
            <a:ext cx="6430967" cy="498692"/>
          </a:xfrm>
        </p:spPr>
        <p:txBody>
          <a:bodyPr/>
          <a:lstStyle/>
          <a:p>
            <a:r>
              <a:rPr kumimoji="1" lang="ja-JP" altLang="en-US" dirty="0" smtClean="0"/>
              <a:t>平成</a:t>
            </a:r>
            <a:r>
              <a:rPr kumimoji="1" lang="en-US" altLang="ja-JP" dirty="0" smtClean="0"/>
              <a:t>29</a:t>
            </a:r>
            <a:r>
              <a:rPr kumimoji="1" lang="ja-JP" altLang="en-US" dirty="0" smtClean="0"/>
              <a:t>年度厚生労働省委託　機能安全を活用した機械設備の安全対策の推進事業</a:t>
            </a:r>
            <a:endParaRPr kumimoji="1" lang="ja-JP" altLang="en-US" dirty="0"/>
          </a:p>
        </p:txBody>
      </p:sp>
    </p:spTree>
    <p:extLst>
      <p:ext uri="{BB962C8B-B14F-4D97-AF65-F5344CB8AC3E}">
        <p14:creationId xmlns:p14="http://schemas.microsoft.com/office/powerpoint/2010/main" val="99220388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本章では、本質的安全設計方策として制御システムを適用する場合の、要求事項について解説する。</a:t>
            </a:r>
          </a:p>
          <a:p>
            <a:endParaRPr kumimoji="1" lang="en-US" altLang="ja-JP" dirty="0" smtClean="0"/>
          </a:p>
          <a:p>
            <a:r>
              <a:rPr lang="ja-JP" altLang="en-US" dirty="0" smtClean="0">
                <a:sym typeface="+mn-ea"/>
              </a:rPr>
              <a:t>＜補足事項・背景＞</a:t>
            </a:r>
          </a:p>
          <a:p>
            <a:r>
              <a:rPr lang="ja-JP" altLang="en-US" dirty="0" smtClean="0">
                <a:sym typeface="+mn-ea"/>
              </a:rPr>
              <a:t>機能安全を実現する</a:t>
            </a:r>
            <a:r>
              <a:rPr lang="en-US" altLang="ja-JP" dirty="0" smtClean="0">
                <a:sym typeface="+mn-ea"/>
              </a:rPr>
              <a:t>PLC</a:t>
            </a:r>
            <a:r>
              <a:rPr lang="ja-JP" altLang="en-US" dirty="0" smtClean="0">
                <a:sym typeface="+mn-ea"/>
              </a:rPr>
              <a:t>は、欧州機械指令において第三者認証の取得を求められている。国内では第三者認証の強制はないが、少なくとも</a:t>
            </a:r>
            <a:r>
              <a:rPr lang="en-US" altLang="ja-JP" dirty="0" smtClean="0">
                <a:sym typeface="+mn-ea"/>
              </a:rPr>
              <a:t>SIL</a:t>
            </a:r>
            <a:r>
              <a:rPr lang="ja-JP" altLang="en-US" dirty="0" smtClean="0">
                <a:sym typeface="+mn-ea"/>
              </a:rPr>
              <a:t>や</a:t>
            </a:r>
            <a:r>
              <a:rPr lang="en-US" altLang="ja-JP" dirty="0" smtClean="0">
                <a:sym typeface="+mn-ea"/>
              </a:rPr>
              <a:t>PL</a:t>
            </a:r>
            <a:r>
              <a:rPr lang="ja-JP" altLang="en-US" dirty="0" smtClean="0">
                <a:sym typeface="+mn-ea"/>
              </a:rPr>
              <a:t>の妥当性確認のためのデータを</a:t>
            </a:r>
            <a:r>
              <a:rPr lang="en-US" altLang="ja-JP" dirty="0" smtClean="0">
                <a:sym typeface="+mn-ea"/>
              </a:rPr>
              <a:t>PLC</a:t>
            </a:r>
            <a:r>
              <a:rPr lang="ja-JP" altLang="en-US" dirty="0" smtClean="0">
                <a:sym typeface="+mn-ea"/>
              </a:rPr>
              <a:t>メーカーが公開していなければならない。</a:t>
            </a:r>
          </a:p>
          <a:p>
            <a:endParaRPr kumimoji="1" lang="en-US" altLang="ja-JP" dirty="0" smtClean="0"/>
          </a:p>
          <a:p>
            <a:r>
              <a:rPr lang="ja-JP" altLang="en-US" dirty="0" smtClean="0">
                <a:sym typeface="+mn-ea"/>
              </a:rPr>
              <a:t>＜出典・参考文献等＞</a:t>
            </a:r>
          </a:p>
          <a:p>
            <a:r>
              <a:rPr lang="ja-JP" altLang="en-US"/>
              <a:t>図は三菱電機より</a:t>
            </a:r>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116</a:t>
            </a:fld>
            <a:endParaRPr kumimoji="1" lang="ja-JP" altLang="en-US"/>
          </a:p>
        </p:txBody>
      </p:sp>
    </p:spTree>
    <p:extLst>
      <p:ext uri="{BB962C8B-B14F-4D97-AF65-F5344CB8AC3E}">
        <p14:creationId xmlns:p14="http://schemas.microsoft.com/office/powerpoint/2010/main" val="82484626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危険な機械の挙動と安全機能について、その原因を列挙する。</a:t>
            </a:r>
          </a:p>
          <a:p>
            <a:endParaRPr kumimoji="1" lang="en-US" altLang="ja-JP" dirty="0" smtClean="0"/>
          </a:p>
          <a:p>
            <a:r>
              <a:rPr lang="ja-JP" altLang="en-US" dirty="0" smtClean="0">
                <a:sym typeface="+mn-ea"/>
              </a:rPr>
              <a:t>＜補足事項・背景＞</a:t>
            </a:r>
            <a:endParaRPr kumimoji="1" lang="en-US" altLang="ja-JP" dirty="0" smtClean="0"/>
          </a:p>
          <a:p>
            <a:r>
              <a:rPr kumimoji="1" lang="ja-JP" altLang="en-US" dirty="0" smtClean="0"/>
              <a:t>予期しない機械の起動、保護装置の不動作、コンポーネント故障などは、制御システムの危険な挙動の原因としてよく知られている。</a:t>
            </a:r>
          </a:p>
          <a:p>
            <a:r>
              <a:rPr lang="ja-JP" altLang="en-US">
                <a:latin typeface="メイリオ" panose="020B0604030504040204" charset="-128"/>
                <a:ea typeface="メイリオ" panose="020B0604030504040204" charset="-128"/>
                <a:sym typeface="+mn-ea"/>
              </a:rPr>
              <a:t>危険な機械の挙動を防止し安全機能を達成するために、制御システムの安全機能・性能が十分リスクを低減できるように方策を選択する。</a:t>
            </a:r>
            <a:endParaRPr lang="ja-JP" altLang="en-US">
              <a:latin typeface="メイリオ" panose="020B0604030504040204" charset="-128"/>
              <a:ea typeface="メイリオ" panose="020B0604030504040204" charset="-128"/>
            </a:endParaRPr>
          </a:p>
          <a:p>
            <a:endParaRPr kumimoji="1" lang="en-US" altLang="ja-JP" dirty="0" smtClean="0"/>
          </a:p>
          <a:p>
            <a:r>
              <a:rPr lang="ja-JP" altLang="en-US" dirty="0" smtClean="0">
                <a:sym typeface="+mn-ea"/>
              </a:rPr>
              <a:t>＜出典・参考文献等＞</a:t>
            </a:r>
          </a:p>
          <a:p>
            <a:r>
              <a:rPr lang="ja-JP" altLang="en-US"/>
              <a:t>JIS B 9714:2006 機械類の安全性−予期しない起動の防止</a:t>
            </a:r>
          </a:p>
          <a:p>
            <a:r>
              <a:rPr lang="ja-JP" altLang="en-US">
                <a:sym typeface="+mn-ea"/>
              </a:rPr>
              <a:t>JIS B 9700 機械類の安全性−設計のための一般原則−リスクアセスメント及びリスク低減</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117</a:t>
            </a:fld>
            <a:endParaRPr kumimoji="1" lang="ja-JP" altLang="en-US"/>
          </a:p>
        </p:txBody>
      </p:sp>
    </p:spTree>
    <p:extLst>
      <p:ext uri="{BB962C8B-B14F-4D97-AF65-F5344CB8AC3E}">
        <p14:creationId xmlns:p14="http://schemas.microsoft.com/office/powerpoint/2010/main" val="336937867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制御システムへの本質的安全設計方策の適用の一般要求について述べる。</a:t>
            </a:r>
          </a:p>
          <a:p>
            <a:endParaRPr kumimoji="1" lang="en-US" altLang="ja-JP" dirty="0" smtClean="0"/>
          </a:p>
          <a:p>
            <a:r>
              <a:rPr lang="ja-JP" altLang="en-US" dirty="0" smtClean="0">
                <a:sym typeface="+mn-ea"/>
              </a:rPr>
              <a:t>＜補足事項・背景＞</a:t>
            </a:r>
          </a:p>
          <a:p>
            <a:r>
              <a:rPr lang="ja-JP" altLang="en-US" dirty="0" smtClean="0">
                <a:sym typeface="+mn-ea"/>
              </a:rPr>
              <a:t>オペレータが機械により危害を受けないように、制御システムは設計されなければならない。</a:t>
            </a:r>
          </a:p>
          <a:p>
            <a:r>
              <a:rPr lang="ja-JP" altLang="en-US" dirty="0" smtClean="0">
                <a:sym typeface="+mn-ea"/>
              </a:rPr>
              <a:t>停止している区域は安全なはずであるが、他の区域の機械の状態によっては、区域間で安全間隔が確保できないなどの危険源がは発生しうるので注意すること。</a:t>
            </a:r>
          </a:p>
          <a:p>
            <a:endParaRPr kumimoji="1" lang="ja-JP" altLang="en-US" dirty="0" smtClean="0">
              <a:sym typeface="+mn-ea"/>
            </a:endParaRPr>
          </a:p>
          <a:p>
            <a:r>
              <a:rPr lang="ja-JP" altLang="en-US" dirty="0" smtClean="0">
                <a:sym typeface="+mn-ea"/>
              </a:rPr>
              <a:t>＜出典・参考文献等＞</a:t>
            </a:r>
          </a:p>
          <a:p>
            <a:r>
              <a:rPr lang="ja-JP" altLang="en-US">
                <a:sym typeface="+mn-ea"/>
              </a:rPr>
              <a:t>JIS B 9700 機械類の安全性−設計のための一般原則−リスクアセスメント及びリスク低減</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118</a:t>
            </a:fld>
            <a:endParaRPr kumimoji="1" lang="ja-JP" altLang="en-US"/>
          </a:p>
        </p:txBody>
      </p:sp>
    </p:spTree>
    <p:extLst>
      <p:ext uri="{BB962C8B-B14F-4D97-AF65-F5344CB8AC3E}">
        <p14:creationId xmlns:p14="http://schemas.microsoft.com/office/powerpoint/2010/main" val="272733190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制御システムへの本質的安全設計方策の適用の詳細要求について述べる。</a:t>
            </a:r>
          </a:p>
          <a:p>
            <a:endParaRPr kumimoji="1" lang="en-US" altLang="ja-JP" dirty="0" smtClean="0"/>
          </a:p>
          <a:p>
            <a:r>
              <a:rPr lang="ja-JP" altLang="en-US" dirty="0" smtClean="0">
                <a:sym typeface="+mn-ea"/>
              </a:rPr>
              <a:t>＜補足事項・背景＞</a:t>
            </a:r>
          </a:p>
          <a:p>
            <a:r>
              <a:rPr kumimoji="1" lang="ja-JP" altLang="en-US" dirty="0" smtClean="0">
                <a:sym typeface="+mn-ea"/>
              </a:rPr>
              <a:t>機械の起動、停止、再起動において、機械が安全であるように制御システムを設計しなければならない。詳細は、機械の動作や構造、使用方法に依存する。</a:t>
            </a:r>
          </a:p>
          <a:p>
            <a:endParaRPr kumimoji="1" lang="ja-JP" altLang="en-US" dirty="0" smtClean="0">
              <a:sym typeface="+mn-ea"/>
            </a:endParaRPr>
          </a:p>
          <a:p>
            <a:r>
              <a:rPr lang="ja-JP" altLang="en-US" dirty="0" smtClean="0">
                <a:sym typeface="+mn-ea"/>
              </a:rPr>
              <a:t>＜出典・参考文献等＞</a:t>
            </a:r>
          </a:p>
          <a:p>
            <a:r>
              <a:rPr lang="ja-JP" altLang="en-US">
                <a:sym typeface="+mn-ea"/>
              </a:rPr>
              <a:t>JIS B 9700 機械類の安全性−設計のための一般原則−リスクアセスメント及びリスク低減</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119</a:t>
            </a:fld>
            <a:endParaRPr kumimoji="1" lang="ja-JP" altLang="en-US"/>
          </a:p>
        </p:txBody>
      </p:sp>
    </p:spTree>
    <p:extLst>
      <p:ext uri="{BB962C8B-B14F-4D97-AF65-F5344CB8AC3E}">
        <p14:creationId xmlns:p14="http://schemas.microsoft.com/office/powerpoint/2010/main" val="3168312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r>
              <a:rPr kumimoji="1" lang="ja-JP" altLang="en-US" dirty="0"/>
              <a:t>＜意図・ポイント＞</a:t>
            </a:r>
            <a:endParaRPr kumimoji="1" lang="en-US" altLang="ja-JP" dirty="0"/>
          </a:p>
          <a:p>
            <a:pPr marL="171450" indent="-171450">
              <a:buFont typeface="Arial" panose="020B0604020202020204" pitchFamily="34" charset="0"/>
              <a:buChar char="•"/>
            </a:pPr>
            <a:r>
              <a:rPr kumimoji="1" lang="ja-JP" altLang="en-US" dirty="0"/>
              <a:t>機械設備の安全性は低リスクをコントロールして継続することであり、機能安全による制御で実現されること。</a:t>
            </a:r>
            <a:endParaRPr kumimoji="1" lang="en-US" altLang="ja-JP" dirty="0"/>
          </a:p>
          <a:p>
            <a:endParaRPr kumimoji="1" lang="en-US" altLang="ja-JP" dirty="0"/>
          </a:p>
          <a:p>
            <a:r>
              <a:rPr kumimoji="1" lang="ja-JP" altLang="en-US" dirty="0"/>
              <a:t>＜補足事項・背景＞</a:t>
            </a:r>
            <a:endParaRPr kumimoji="1" lang="en-US" altLang="ja-JP" dirty="0"/>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安全には、本質的に安全な状態（機械は仕事はしない）と、低リスク状態を維持する安全な状態（機械は稼働）がある。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本質的安全は本来、危険なエネルギー状態にないことであるが、機械出力を抑制するので，その実現には限界がある。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安全状態の制御による維持（合目的的安全という）は、それが維持できないときは無条件な安全状態委に移行する。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機能安全による安全状態は、機能安全の性能に依存するため、その性能目標を安全設計では設定しなければならない。</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その目標はリスクアセスメント結果から得られる。→リスクアセスメントの理解が前提</a:t>
            </a:r>
            <a:endParaRPr kumimoji="1" lang="en-US" altLang="ja-JP" sz="1200" kern="1200" dirty="0">
              <a:solidFill>
                <a:schemeClr val="tx1"/>
              </a:solidFill>
              <a:effectLst/>
              <a:latin typeface="+mn-lt"/>
              <a:ea typeface="+mn-ea"/>
              <a:cs typeface="+mn-cs"/>
            </a:endParaRPr>
          </a:p>
          <a:p>
            <a:endParaRPr kumimoji="1" lang="en-US" altLang="ja-JP" dirty="0"/>
          </a:p>
          <a:p>
            <a:r>
              <a:rPr kumimoji="1" lang="ja-JP" altLang="en-US" dirty="0"/>
              <a:t>＜出典・参考文献等＞</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12</a:t>
            </a:fld>
            <a:endParaRPr kumimoji="1" lang="ja-JP" altLang="en-US"/>
          </a:p>
        </p:txBody>
      </p:sp>
    </p:spTree>
    <p:extLst>
      <p:ext uri="{BB962C8B-B14F-4D97-AF65-F5344CB8AC3E}">
        <p14:creationId xmlns:p14="http://schemas.microsoft.com/office/powerpoint/2010/main" val="34497021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制御システムへの本質的安全設計方策の適用の一般要求について述べる。</a:t>
            </a:r>
          </a:p>
          <a:p>
            <a:endParaRPr kumimoji="1" lang="en-US" altLang="ja-JP" dirty="0" smtClean="0"/>
          </a:p>
          <a:p>
            <a:r>
              <a:rPr lang="ja-JP" altLang="en-US" dirty="0" smtClean="0">
                <a:sym typeface="+mn-ea"/>
              </a:rPr>
              <a:t>＜補足事項・背景＞</a:t>
            </a:r>
          </a:p>
          <a:p>
            <a:r>
              <a:rPr lang="ja-JP" altLang="en-US" dirty="0" smtClean="0">
                <a:sym typeface="+mn-ea"/>
              </a:rPr>
              <a:t>動力供給の中断で機械が危険な挙動や状態にならないようにすること。安全機能が低下あるいは喪失しないように自動監視を行う。</a:t>
            </a:r>
          </a:p>
          <a:p>
            <a:endParaRPr lang="ja-JP" altLang="en-US" dirty="0" smtClean="0">
              <a:sym typeface="+mn-ea"/>
            </a:endParaRPr>
          </a:p>
          <a:p>
            <a:r>
              <a:rPr lang="ja-JP" altLang="en-US" dirty="0" smtClean="0">
                <a:sym typeface="+mn-ea"/>
              </a:rPr>
              <a:t>＜出典・参考文献等＞</a:t>
            </a:r>
          </a:p>
          <a:p>
            <a:r>
              <a:rPr lang="ja-JP" altLang="en-US">
                <a:sym typeface="+mn-ea"/>
              </a:rPr>
              <a:t>JIS B 9700 機械類の安全性−設計のための一般原則−リスクアセスメント及びリスク低減</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120</a:t>
            </a:fld>
            <a:endParaRPr kumimoji="1" lang="ja-JP" altLang="en-US"/>
          </a:p>
        </p:txBody>
      </p:sp>
    </p:spTree>
    <p:extLst>
      <p:ext uri="{BB962C8B-B14F-4D97-AF65-F5344CB8AC3E}">
        <p14:creationId xmlns:p14="http://schemas.microsoft.com/office/powerpoint/2010/main" val="225967969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制御システムへの本質的安全設計方策の適用の詳細要求について述べる。</a:t>
            </a:r>
          </a:p>
          <a:p>
            <a:endParaRPr kumimoji="1" lang="en-US" altLang="ja-JP" dirty="0" smtClean="0"/>
          </a:p>
          <a:p>
            <a:r>
              <a:rPr lang="ja-JP" altLang="en-US" dirty="0" smtClean="0">
                <a:sym typeface="+mn-ea"/>
              </a:rPr>
              <a:t>＜補足事項・背景＞</a:t>
            </a:r>
          </a:p>
          <a:p>
            <a:r>
              <a:rPr lang="ja-JP" altLang="en-US" dirty="0" smtClean="0">
                <a:sym typeface="+mn-ea"/>
              </a:rPr>
              <a:t>オペレータが機械により危害を受けないように、制御システムは設計されなければならない。</a:t>
            </a:r>
          </a:p>
          <a:p>
            <a:r>
              <a:rPr lang="ja-JP" altLang="en-US" dirty="0" smtClean="0">
                <a:sym typeface="+mn-ea"/>
              </a:rPr>
              <a:t>停止している区域は安全なはずであるが、他の区域の機械の状態によっては、区域間で安全間隔が確保できないなどの危険源がは発生しうるので注意すること。</a:t>
            </a:r>
          </a:p>
          <a:p>
            <a:endParaRPr kumimoji="1" lang="ja-JP" altLang="en-US" dirty="0" smtClean="0">
              <a:sym typeface="+mn-ea"/>
            </a:endParaRPr>
          </a:p>
          <a:p>
            <a:r>
              <a:rPr lang="ja-JP" altLang="en-US" dirty="0" smtClean="0">
                <a:sym typeface="+mn-ea"/>
              </a:rPr>
              <a:t>＜出典・参考文献等＞</a:t>
            </a:r>
          </a:p>
          <a:p>
            <a:r>
              <a:rPr lang="ja-JP" altLang="en-US">
                <a:sym typeface="+mn-ea"/>
              </a:rPr>
              <a:t>JIS B 9700 機械類の安全性−設計のための一般原則−リスクアセスメント及びリスク低減</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121</a:t>
            </a:fld>
            <a:endParaRPr kumimoji="1" lang="ja-JP" altLang="en-US"/>
          </a:p>
        </p:txBody>
      </p:sp>
    </p:spTree>
    <p:extLst>
      <p:ext uri="{BB962C8B-B14F-4D97-AF65-F5344CB8AC3E}">
        <p14:creationId xmlns:p14="http://schemas.microsoft.com/office/powerpoint/2010/main" val="241366126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制御システムへの本質的安全設計方策の適用の詳細要求について述べる。</a:t>
            </a:r>
          </a:p>
          <a:p>
            <a:endParaRPr kumimoji="1" lang="en-US" altLang="ja-JP" dirty="0" smtClean="0"/>
          </a:p>
          <a:p>
            <a:r>
              <a:rPr lang="ja-JP" altLang="en-US" dirty="0" smtClean="0">
                <a:sym typeface="+mn-ea"/>
              </a:rPr>
              <a:t>＜補足事項・背景＞</a:t>
            </a:r>
          </a:p>
          <a:p>
            <a:r>
              <a:rPr kumimoji="1" lang="ja-JP" altLang="en-US" dirty="0" smtClean="0">
                <a:sym typeface="+mn-ea"/>
              </a:rPr>
              <a:t>手動制御に関しては、このような原則があるが、具体的な方策はリスクアセスメントの結果に従うこと。</a:t>
            </a:r>
          </a:p>
          <a:p>
            <a:endParaRPr kumimoji="1" lang="ja-JP" altLang="en-US" dirty="0" smtClean="0">
              <a:sym typeface="+mn-ea"/>
            </a:endParaRPr>
          </a:p>
          <a:p>
            <a:r>
              <a:rPr lang="ja-JP" altLang="en-US" dirty="0" smtClean="0">
                <a:sym typeface="+mn-ea"/>
              </a:rPr>
              <a:t>＜出典・参考文献等＞</a:t>
            </a:r>
          </a:p>
          <a:p>
            <a:r>
              <a:rPr lang="ja-JP" altLang="en-US">
                <a:sym typeface="+mn-ea"/>
              </a:rPr>
              <a:t>JIS B 9700 機械類の安全性−設計のための一般原則−リスクアセスメント及びリスク低減</a:t>
            </a:r>
          </a:p>
          <a:p>
            <a:r>
              <a:rPr lang="ja-JP" altLang="en-US">
                <a:sym typeface="+mn-ea"/>
              </a:rPr>
              <a:t>図は著作権フリー</a:t>
            </a:r>
          </a:p>
          <a:p>
            <a:endParaRPr lang="ja-JP" altLang="en-US">
              <a:sym typeface="+mn-ea"/>
            </a:endParaRPr>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122</a:t>
            </a:fld>
            <a:endParaRPr kumimoji="1" lang="ja-JP" altLang="en-US"/>
          </a:p>
        </p:txBody>
      </p:sp>
    </p:spTree>
    <p:extLst>
      <p:ext uri="{BB962C8B-B14F-4D97-AF65-F5344CB8AC3E}">
        <p14:creationId xmlns:p14="http://schemas.microsoft.com/office/powerpoint/2010/main" val="34283021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制御システムへの本質的安全設計方策の適用の詳細要求について述べる。</a:t>
            </a:r>
          </a:p>
          <a:p>
            <a:endParaRPr kumimoji="1" lang="en-US" altLang="ja-JP" dirty="0" smtClean="0"/>
          </a:p>
          <a:p>
            <a:r>
              <a:rPr lang="ja-JP" altLang="en-US" dirty="0" smtClean="0">
                <a:sym typeface="+mn-ea"/>
              </a:rPr>
              <a:t>＜補足事項・背景＞</a:t>
            </a:r>
          </a:p>
          <a:p>
            <a:r>
              <a:rPr kumimoji="1" lang="ja-JP" altLang="en-US" dirty="0" smtClean="0">
                <a:sym typeface="+mn-ea"/>
              </a:rPr>
              <a:t>事故が起こりやすいのは、設定、ティーチング、工程の切替、障害の発見、清掃又は保全の各作業である。制御システムは、このような非定常作業に対して、特定の制御モードを設け、オペレータの安全を確保する。</a:t>
            </a:r>
          </a:p>
          <a:p>
            <a:endParaRPr kumimoji="1" lang="ja-JP" altLang="en-US" dirty="0" smtClean="0">
              <a:sym typeface="+mn-ea"/>
            </a:endParaRPr>
          </a:p>
          <a:p>
            <a:r>
              <a:rPr lang="ja-JP" altLang="en-US" dirty="0" smtClean="0">
                <a:sym typeface="+mn-ea"/>
              </a:rPr>
              <a:t>＜出典・参考文献等＞</a:t>
            </a:r>
          </a:p>
          <a:p>
            <a:r>
              <a:rPr lang="ja-JP" altLang="en-US">
                <a:sym typeface="+mn-ea"/>
              </a:rPr>
              <a:t>JIS B 9700 機械類の安全性−設計のための一般原則−リスクアセスメント及びリスク低減</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123</a:t>
            </a:fld>
            <a:endParaRPr kumimoji="1" lang="ja-JP" altLang="en-US"/>
          </a:p>
        </p:txBody>
      </p:sp>
    </p:spTree>
    <p:extLst>
      <p:ext uri="{BB962C8B-B14F-4D97-AF65-F5344CB8AC3E}">
        <p14:creationId xmlns:p14="http://schemas.microsoft.com/office/powerpoint/2010/main" val="189336551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制御システムへの本質的安全設計方策の適用の詳細要求について述べる。</a:t>
            </a:r>
          </a:p>
          <a:p>
            <a:endParaRPr kumimoji="1" lang="en-US" altLang="ja-JP" dirty="0" smtClean="0"/>
          </a:p>
          <a:p>
            <a:r>
              <a:rPr lang="ja-JP" altLang="en-US" dirty="0" smtClean="0">
                <a:sym typeface="+mn-ea"/>
              </a:rPr>
              <a:t>＜補足事項・背景＞</a:t>
            </a:r>
          </a:p>
          <a:p>
            <a:r>
              <a:rPr kumimoji="1" lang="ja-JP" altLang="en-US" dirty="0" smtClean="0">
                <a:sym typeface="+mn-ea"/>
              </a:rPr>
              <a:t>制御モード及び運転モードの選択に用いる切り替え装置に関する要求である。切り替え装置は、故障によって複数の故障モードを選択することのないものを使用する。電磁両立性は、対象機械を含む規格を選択すること。</a:t>
            </a:r>
          </a:p>
          <a:p>
            <a:endParaRPr kumimoji="1" lang="ja-JP" altLang="en-US" dirty="0" smtClean="0">
              <a:sym typeface="+mn-ea"/>
            </a:endParaRPr>
          </a:p>
          <a:p>
            <a:r>
              <a:rPr lang="ja-JP" altLang="en-US" dirty="0" smtClean="0">
                <a:sym typeface="+mn-ea"/>
              </a:rPr>
              <a:t>＜出典・参考文献等＞</a:t>
            </a:r>
          </a:p>
          <a:p>
            <a:r>
              <a:rPr lang="ja-JP" altLang="en-US">
                <a:sym typeface="+mn-ea"/>
              </a:rPr>
              <a:t>JIS B 9700 機械類の安全性−設計のための一般原則−リスクアセスメント及びリスク低減</a:t>
            </a:r>
          </a:p>
          <a:p>
            <a:r>
              <a:rPr lang="ja-JP" altLang="en-US">
                <a:latin typeface="メイリオ" panose="020B0604030504040204" charset="-128"/>
                <a:ea typeface="メイリオ" panose="020B0604030504040204" charset="-128"/>
                <a:sym typeface="+mn-ea"/>
              </a:rPr>
              <a:t>JIS B 9960-1(IEC 60204-1) 機械の電気装置　第1部：一般要求事項</a:t>
            </a:r>
          </a:p>
          <a:p>
            <a:r>
              <a:rPr lang="ja-JP" altLang="en-US">
                <a:latin typeface="メイリオ" panose="020B0604030504040204" charset="-128"/>
                <a:ea typeface="メイリオ" panose="020B0604030504040204" charset="-128"/>
                <a:sym typeface="+mn-ea"/>
              </a:rPr>
              <a:t>IEC 61000-6 電磁両立性</a:t>
            </a:r>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124</a:t>
            </a:fld>
            <a:endParaRPr kumimoji="1" lang="ja-JP" altLang="en-US"/>
          </a:p>
        </p:txBody>
      </p:sp>
    </p:spTree>
    <p:extLst>
      <p:ext uri="{BB962C8B-B14F-4D97-AF65-F5344CB8AC3E}">
        <p14:creationId xmlns:p14="http://schemas.microsoft.com/office/powerpoint/2010/main" val="400464161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プログラマブル電子制御システムによって実行される安全機能の一般要求について述べる。</a:t>
            </a:r>
          </a:p>
          <a:p>
            <a:endParaRPr kumimoji="1" lang="en-US" altLang="ja-JP" dirty="0" smtClean="0"/>
          </a:p>
          <a:p>
            <a:r>
              <a:rPr lang="ja-JP" altLang="en-US" dirty="0" smtClean="0">
                <a:sym typeface="+mn-ea"/>
              </a:rPr>
              <a:t>＜補足事項・背景＞</a:t>
            </a:r>
          </a:p>
          <a:p>
            <a:r>
              <a:rPr kumimoji="1" lang="ja-JP" altLang="en-US" dirty="0" smtClean="0">
                <a:sym typeface="+mn-ea"/>
              </a:rPr>
              <a:t>プログラマブル電子制御システムを含む制御システムについて、安全機能に関する性能要求事項を考慮しなければならない。ランダムハードウェア故障とシステマティック故障の可能性が十分低い＝安全機能の低下・喪失の可能性が低い。</a:t>
            </a:r>
          </a:p>
          <a:p>
            <a:endParaRPr kumimoji="1" lang="ja-JP" altLang="en-US" dirty="0" smtClean="0">
              <a:sym typeface="+mn-ea"/>
            </a:endParaRPr>
          </a:p>
          <a:p>
            <a:endParaRPr kumimoji="1" lang="ja-JP" altLang="en-US" dirty="0" smtClean="0">
              <a:sym typeface="+mn-ea"/>
            </a:endParaRPr>
          </a:p>
          <a:p>
            <a:r>
              <a:rPr lang="ja-JP" altLang="en-US" dirty="0" smtClean="0">
                <a:sym typeface="+mn-ea"/>
              </a:rPr>
              <a:t>＜出典・参考文献等＞</a:t>
            </a:r>
          </a:p>
          <a:p>
            <a:r>
              <a:rPr lang="ja-JP" altLang="en-US">
                <a:sym typeface="+mn-ea"/>
              </a:rPr>
              <a:t>JIS B 9700 機械類の安全性−設計のための一般原則−リスクアセスメント及びリスク低減</a:t>
            </a:r>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125</a:t>
            </a:fld>
            <a:endParaRPr kumimoji="1" lang="ja-JP" altLang="en-US"/>
          </a:p>
        </p:txBody>
      </p:sp>
    </p:spTree>
    <p:extLst>
      <p:ext uri="{BB962C8B-B14F-4D97-AF65-F5344CB8AC3E}">
        <p14:creationId xmlns:p14="http://schemas.microsoft.com/office/powerpoint/2010/main" val="269323571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プログラマブル電子制御システムによって実行される安全機能のハードウェア側面について述べる。</a:t>
            </a:r>
          </a:p>
          <a:p>
            <a:endParaRPr kumimoji="1" lang="en-US" altLang="ja-JP" dirty="0" smtClean="0"/>
          </a:p>
          <a:p>
            <a:r>
              <a:rPr lang="ja-JP" altLang="en-US" dirty="0" smtClean="0">
                <a:sym typeface="+mn-ea"/>
              </a:rPr>
              <a:t>＜補足事項・背景＞</a:t>
            </a:r>
          </a:p>
          <a:p>
            <a:r>
              <a:rPr lang="ja-JP" altLang="en-US" dirty="0" smtClean="0">
                <a:sym typeface="+mn-ea"/>
              </a:rPr>
              <a:t>安全制御システムを構成するハードウェアについて、アーキテクチャ、危険ランダムハードウェア故障の確率が適切、システマティック故障の回避について手段を講じる。</a:t>
            </a:r>
            <a:endParaRPr kumimoji="1" lang="ja-JP" altLang="en-US" dirty="0" smtClean="0">
              <a:sym typeface="+mn-ea"/>
            </a:endParaRPr>
          </a:p>
          <a:p>
            <a:endParaRPr kumimoji="1" lang="ja-JP" altLang="en-US" dirty="0" smtClean="0">
              <a:sym typeface="+mn-ea"/>
            </a:endParaRPr>
          </a:p>
          <a:p>
            <a:r>
              <a:rPr lang="ja-JP" altLang="en-US" dirty="0" smtClean="0">
                <a:sym typeface="+mn-ea"/>
              </a:rPr>
              <a:t>＜出典・参考文献等＞</a:t>
            </a:r>
          </a:p>
          <a:p>
            <a:r>
              <a:rPr lang="ja-JP" altLang="en-US">
                <a:sym typeface="+mn-ea"/>
              </a:rPr>
              <a:t>JIS B 9700 機械類の安全性−設計のための一般原則−リスクアセスメント及びリスク低減</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126</a:t>
            </a:fld>
            <a:endParaRPr kumimoji="1" lang="ja-JP" altLang="en-US"/>
          </a:p>
        </p:txBody>
      </p:sp>
    </p:spTree>
    <p:extLst>
      <p:ext uri="{BB962C8B-B14F-4D97-AF65-F5344CB8AC3E}">
        <p14:creationId xmlns:p14="http://schemas.microsoft.com/office/powerpoint/2010/main" val="8497878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プログラマブル電子制御システムによって実行される安全機能のソフトウェア側面について述べる。</a:t>
            </a:r>
          </a:p>
          <a:p>
            <a:endParaRPr kumimoji="1" lang="en-US" altLang="ja-JP" dirty="0" smtClean="0"/>
          </a:p>
          <a:p>
            <a:r>
              <a:rPr lang="ja-JP" altLang="en-US" dirty="0" smtClean="0">
                <a:sym typeface="+mn-ea"/>
              </a:rPr>
              <a:t>＜補足事項・背景＞</a:t>
            </a:r>
          </a:p>
          <a:p>
            <a:r>
              <a:rPr lang="ja-JP" altLang="en-US" dirty="0" smtClean="0">
                <a:sym typeface="+mn-ea"/>
              </a:rPr>
              <a:t>組込みオペレーティングソフトウェアはプログラマブル電子制御機器メーカーが作る。アプリケーションソフトウェア（例えば、安全</a:t>
            </a:r>
            <a:r>
              <a:rPr lang="en-US" altLang="ja-JP" dirty="0" smtClean="0">
                <a:sym typeface="+mn-ea"/>
              </a:rPr>
              <a:t>PLC</a:t>
            </a:r>
            <a:r>
              <a:rPr lang="ja-JP" altLang="en-US" dirty="0" smtClean="0">
                <a:sym typeface="+mn-ea"/>
              </a:rPr>
              <a:t>のプログラム）は、エンドユーザー変更、再プログラムできないことが望ましい。</a:t>
            </a:r>
          </a:p>
          <a:p>
            <a:endParaRPr kumimoji="1" lang="ja-JP" altLang="en-US" dirty="0" smtClean="0">
              <a:sym typeface="+mn-ea"/>
            </a:endParaRPr>
          </a:p>
          <a:p>
            <a:r>
              <a:rPr lang="ja-JP" altLang="en-US" dirty="0" smtClean="0">
                <a:sym typeface="+mn-ea"/>
              </a:rPr>
              <a:t>＜出典・参考文献等＞</a:t>
            </a:r>
          </a:p>
          <a:p>
            <a:r>
              <a:rPr lang="ja-JP" altLang="en-US">
                <a:sym typeface="+mn-ea"/>
              </a:rPr>
              <a:t>JIS B 9700 機械類の安全性−設計のための一般原則−リスクアセスメント及びリスク低減</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127</a:t>
            </a:fld>
            <a:endParaRPr kumimoji="1" lang="ja-JP" altLang="en-US"/>
          </a:p>
        </p:txBody>
      </p:sp>
    </p:spTree>
    <p:extLst>
      <p:ext uri="{BB962C8B-B14F-4D97-AF65-F5344CB8AC3E}">
        <p14:creationId xmlns:p14="http://schemas.microsoft.com/office/powerpoint/2010/main" val="414479729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安全関連システムの構成と安全度水準の概要について述べる。</a:t>
            </a:r>
          </a:p>
          <a:p>
            <a:endParaRPr kumimoji="1" lang="en-US" altLang="ja-JP" dirty="0" smtClean="0"/>
          </a:p>
          <a:p>
            <a:r>
              <a:rPr lang="ja-JP" altLang="en-US" dirty="0" smtClean="0">
                <a:sym typeface="+mn-ea"/>
              </a:rPr>
              <a:t>＜補足事項・背景＞</a:t>
            </a:r>
          </a:p>
          <a:p>
            <a:r>
              <a:rPr lang="ja-JP" altLang="en-US" dirty="0" smtClean="0">
                <a:sym typeface="+mn-ea"/>
              </a:rPr>
              <a:t>安全関連システムの性能レベルは</a:t>
            </a:r>
            <a:r>
              <a:rPr lang="en-US" altLang="ja-JP" dirty="0" smtClean="0">
                <a:sym typeface="+mn-ea"/>
              </a:rPr>
              <a:t>JIS B 9705-1 </a:t>
            </a:r>
            <a:r>
              <a:rPr lang="ja-JP" altLang="en-US" dirty="0" smtClean="0">
                <a:sym typeface="+mn-ea"/>
              </a:rPr>
              <a:t>のパフォーマンスレベル</a:t>
            </a:r>
            <a:r>
              <a:rPr lang="en-US" altLang="ja-JP" dirty="0" smtClean="0">
                <a:sym typeface="+mn-ea"/>
              </a:rPr>
              <a:t>(PL)</a:t>
            </a:r>
            <a:r>
              <a:rPr lang="ja-JP" altLang="en-US" dirty="0" smtClean="0">
                <a:sym typeface="+mn-ea"/>
              </a:rPr>
              <a:t>または、</a:t>
            </a:r>
            <a:r>
              <a:rPr lang="en-US" altLang="ja-JP" dirty="0" smtClean="0">
                <a:sym typeface="+mn-ea"/>
              </a:rPr>
              <a:t>JIS C 0508</a:t>
            </a:r>
            <a:r>
              <a:rPr lang="ja-JP" altLang="en-US" dirty="0" smtClean="0">
                <a:sym typeface="+mn-ea"/>
              </a:rPr>
              <a:t>の安全度水準</a:t>
            </a:r>
            <a:r>
              <a:rPr lang="en-US" altLang="ja-JP" dirty="0" smtClean="0">
                <a:sym typeface="+mn-ea"/>
              </a:rPr>
              <a:t>(SIL)</a:t>
            </a:r>
            <a:r>
              <a:rPr lang="ja-JP" altLang="en-US" dirty="0" smtClean="0">
                <a:sym typeface="+mn-ea"/>
              </a:rPr>
              <a:t>がよくつかわれている。厚労省機能安全指針でも、このいずれかにより妥当性確認をすることを要求している。</a:t>
            </a:r>
          </a:p>
          <a:p>
            <a:endParaRPr kumimoji="1"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r>
              <a:rPr lang="ja-JP" altLang="en-US">
                <a:sym typeface="+mn-ea"/>
              </a:rPr>
              <a:t>JIS C 0508 (IEC 61508) 電気・電子・プログラマブル電子安全関連系の機能安全−第 1 部：一般要求事項</a:t>
            </a:r>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128</a:t>
            </a:fld>
            <a:endParaRPr kumimoji="1" lang="ja-JP" altLang="en-US"/>
          </a:p>
        </p:txBody>
      </p:sp>
    </p:spTree>
    <p:extLst>
      <p:ext uri="{BB962C8B-B14F-4D97-AF65-F5344CB8AC3E}">
        <p14:creationId xmlns:p14="http://schemas.microsoft.com/office/powerpoint/2010/main" val="106656075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安全関連システムの構成と安全度水準の</a:t>
            </a:r>
            <a:r>
              <a:rPr kumimoji="1" lang="ja-JP" altLang="en-US" dirty="0" smtClean="0"/>
              <a:t>設計上での考慮事項について述べる。</a:t>
            </a:r>
          </a:p>
          <a:p>
            <a:endParaRPr kumimoji="1" lang="ja-JP" altLang="en-US" dirty="0" smtClean="0"/>
          </a:p>
          <a:p>
            <a:r>
              <a:rPr lang="ja-JP" altLang="en-US" dirty="0" smtClean="0">
                <a:sym typeface="+mn-ea"/>
              </a:rPr>
              <a:t>＜補足事項・背景＞</a:t>
            </a:r>
          </a:p>
          <a:p>
            <a:r>
              <a:rPr lang="ja-JP" altLang="en-US" dirty="0" smtClean="0">
                <a:sym typeface="+mn-ea"/>
              </a:rPr>
              <a:t>安全関連システムの設計における安全性の目標は、リスクアセスメントに基づく。</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129</a:t>
            </a:fld>
            <a:endParaRPr kumimoji="1" lang="ja-JP" altLang="en-US"/>
          </a:p>
        </p:txBody>
      </p:sp>
    </p:spTree>
    <p:extLst>
      <p:ext uri="{BB962C8B-B14F-4D97-AF65-F5344CB8AC3E}">
        <p14:creationId xmlns:p14="http://schemas.microsoft.com/office/powerpoint/2010/main" val="1109015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13</a:t>
            </a:fld>
            <a:endParaRPr kumimoji="1" lang="ja-JP" altLang="en-US"/>
          </a:p>
        </p:txBody>
      </p:sp>
    </p:spTree>
    <p:extLst>
      <p:ext uri="{BB962C8B-B14F-4D97-AF65-F5344CB8AC3E}">
        <p14:creationId xmlns:p14="http://schemas.microsoft.com/office/powerpoint/2010/main" val="74240030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安全関連システムの構成と安全度水準の設計上での考慮事項について述べる。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リスク低減に対する制御システムの寄与は、制御システムのみであり、制御下の機械類全体にわたるリスクを網羅してはいない。</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130</a:t>
            </a:fld>
            <a:endParaRPr kumimoji="1" lang="ja-JP" altLang="en-US"/>
          </a:p>
        </p:txBody>
      </p:sp>
    </p:spTree>
    <p:extLst>
      <p:ext uri="{BB962C8B-B14F-4D97-AF65-F5344CB8AC3E}">
        <p14:creationId xmlns:p14="http://schemas.microsoft.com/office/powerpoint/2010/main" val="246716074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安全関連システムの構成と安全度水準の設計上での考慮事項について述べる。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安全関連システムの設計における安全性の目標は、リスクアセスメントに基づく。</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r>
              <a:rPr lang="ja-JP" altLang="en-US"/>
              <a:t>図は、同規格による</a:t>
            </a:r>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131</a:t>
            </a:fld>
            <a:endParaRPr kumimoji="1" lang="ja-JP" altLang="en-US"/>
          </a:p>
        </p:txBody>
      </p:sp>
    </p:spTree>
    <p:extLst>
      <p:ext uri="{BB962C8B-B14F-4D97-AF65-F5344CB8AC3E}">
        <p14:creationId xmlns:p14="http://schemas.microsoft.com/office/powerpoint/2010/main" val="49420083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安全関連システムの構成と安全度水準の設計上での考慮事項について述べる。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安全関連システムの安全機能に対して安全度水準を決定する。システム全体ではなく、ひとつひとつの安全機能毎に安全度水準を決定する。</a:t>
            </a:r>
          </a:p>
          <a:p>
            <a:r>
              <a:rPr lang="ja-JP" altLang="en-US" dirty="0" smtClean="0">
                <a:sym typeface="+mn-ea"/>
              </a:rPr>
              <a:t>安全機能を分割し、サブシステムやコンポーネントに割り当てることで、安全関連システムを設計する。</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132</a:t>
            </a:fld>
            <a:endParaRPr kumimoji="1" lang="ja-JP" altLang="en-US"/>
          </a:p>
        </p:txBody>
      </p:sp>
    </p:spTree>
    <p:extLst>
      <p:ext uri="{BB962C8B-B14F-4D97-AF65-F5344CB8AC3E}">
        <p14:creationId xmlns:p14="http://schemas.microsoft.com/office/powerpoint/2010/main" val="198994531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安全関連システムの構成と安全度水準の設計上での考慮事項について述べる。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次ページのブロック図を参照。一般に安全関連制御システムは</a:t>
            </a:r>
            <a:r>
              <a:rPr lang="en-US" altLang="ja-JP" dirty="0" smtClean="0">
                <a:sym typeface="+mn-ea"/>
              </a:rPr>
              <a:t>I/L/O</a:t>
            </a:r>
            <a:r>
              <a:rPr lang="ja-JP" altLang="en-US" dirty="0" smtClean="0">
                <a:sym typeface="+mn-ea"/>
              </a:rPr>
              <a:t>のサブシステムの組合せとなる。</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133</a:t>
            </a:fld>
            <a:endParaRPr kumimoji="1" lang="ja-JP" altLang="en-US"/>
          </a:p>
        </p:txBody>
      </p:sp>
    </p:spTree>
    <p:extLst>
      <p:ext uri="{BB962C8B-B14F-4D97-AF65-F5344CB8AC3E}">
        <p14:creationId xmlns:p14="http://schemas.microsoft.com/office/powerpoint/2010/main" val="395788984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安全関連システムの構成と安全度水準の設計上での考慮事項について述べる。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次ページのブロック図を参照。一般に安全関連制御システムは</a:t>
            </a:r>
            <a:r>
              <a:rPr lang="en-US" altLang="ja-JP" dirty="0" smtClean="0">
                <a:sym typeface="+mn-ea"/>
              </a:rPr>
              <a:t>I/L/O</a:t>
            </a:r>
            <a:r>
              <a:rPr lang="ja-JP" altLang="en-US" dirty="0" smtClean="0">
                <a:sym typeface="+mn-ea"/>
              </a:rPr>
              <a:t>のサブシステムの組合せとなる。</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134</a:t>
            </a:fld>
            <a:endParaRPr kumimoji="1" lang="ja-JP" altLang="en-US"/>
          </a:p>
        </p:txBody>
      </p:sp>
    </p:spTree>
    <p:extLst>
      <p:ext uri="{BB962C8B-B14F-4D97-AF65-F5344CB8AC3E}">
        <p14:creationId xmlns:p14="http://schemas.microsoft.com/office/powerpoint/2010/main" val="82099418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安全関連システムの構成と安全度水準の設計上での考慮事項について述べる。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先ほど、機能安全規格として</a:t>
            </a:r>
            <a:r>
              <a:rPr lang="en-US" altLang="ja-JP" dirty="0" smtClean="0">
                <a:sym typeface="+mn-ea"/>
              </a:rPr>
              <a:t>JIS C 0508</a:t>
            </a:r>
            <a:r>
              <a:rPr lang="ja-JP" altLang="en-US" dirty="0" smtClean="0">
                <a:sym typeface="+mn-ea"/>
              </a:rPr>
              <a:t>を紹介したが、機械類に関しては</a:t>
            </a:r>
            <a:r>
              <a:rPr lang="en-US" altLang="ja-JP" dirty="0" smtClean="0">
                <a:sym typeface="+mn-ea"/>
              </a:rPr>
              <a:t>JIS B 9961</a:t>
            </a:r>
            <a:r>
              <a:rPr lang="ja-JP" altLang="en-US" dirty="0" smtClean="0">
                <a:sym typeface="+mn-ea"/>
              </a:rPr>
              <a:t>を参照する。いずれも安全度水準として</a:t>
            </a:r>
            <a:r>
              <a:rPr lang="en-US" altLang="ja-JP" dirty="0" smtClean="0">
                <a:sym typeface="+mn-ea"/>
              </a:rPr>
              <a:t>SIL</a:t>
            </a:r>
            <a:r>
              <a:rPr lang="ja-JP" altLang="en-US" dirty="0" smtClean="0">
                <a:sym typeface="+mn-ea"/>
              </a:rPr>
              <a:t>を用いる。</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r>
              <a:rPr lang="ja-JP" altLang="en-US"/>
              <a:t>JIS B 9961 (IEC 62061) 機械類の安全性－安全関連の電気・電子・プログラマブル電子制御システムの機能安全</a:t>
            </a:r>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135</a:t>
            </a:fld>
            <a:endParaRPr kumimoji="1" lang="ja-JP" altLang="en-US"/>
          </a:p>
        </p:txBody>
      </p:sp>
    </p:spTree>
    <p:extLst>
      <p:ext uri="{BB962C8B-B14F-4D97-AF65-F5344CB8AC3E}">
        <p14:creationId xmlns:p14="http://schemas.microsoft.com/office/powerpoint/2010/main" val="35586579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安全関連システムの構成と安全度水準の設計上での考慮事項について述べる。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安全関連システムの能力と達成手段は、コンポーネントレベルでの障害発生確率の低減すなわち高信頼化と、冗長・監視構造による障害検知による。特に前者では、十分吟味されたコンポーネント、十分吟味された安全原則の適用がカギとなる。詳細は、</a:t>
            </a:r>
            <a:r>
              <a:rPr lang="en-US" altLang="ja-JP" dirty="0" smtClean="0">
                <a:sym typeface="+mn-ea"/>
              </a:rPr>
              <a:t>ISO 13849-2</a:t>
            </a:r>
            <a:r>
              <a:rPr lang="ja-JP" altLang="en-US" dirty="0" smtClean="0">
                <a:sym typeface="+mn-ea"/>
              </a:rPr>
              <a:t>を参照。</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r>
              <a:rPr lang="ja-JP" altLang="en-US">
                <a:sym typeface="+mn-ea"/>
              </a:rPr>
              <a:t>JIS B 9961 (IEC 62061) 機械類の安全性－安全関連の電気・電子・プログラマブル電子制御システムの機能安全</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136</a:t>
            </a:fld>
            <a:endParaRPr kumimoji="1" lang="ja-JP" altLang="en-US"/>
          </a:p>
        </p:txBody>
      </p:sp>
    </p:spTree>
    <p:extLst>
      <p:ext uri="{BB962C8B-B14F-4D97-AF65-F5344CB8AC3E}">
        <p14:creationId xmlns:p14="http://schemas.microsoft.com/office/powerpoint/2010/main" val="53201688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安全関連システムの構成と安全度水準の設計上での考慮事項について述べる。</a:t>
            </a:r>
            <a:endParaRPr kumimoji="1" lang="ja-JP" altLang="en-US" dirty="0" smtClean="0"/>
          </a:p>
          <a:p>
            <a:endParaRPr kumimoji="1" lang="ja-JP" altLang="en-US" dirty="0" smtClean="0"/>
          </a:p>
          <a:p>
            <a:r>
              <a:rPr lang="ja-JP" altLang="en-US" dirty="0" smtClean="0">
                <a:sym typeface="+mn-ea"/>
              </a:rPr>
              <a:t>＜補足事項・背景＞</a:t>
            </a:r>
          </a:p>
          <a:p>
            <a:r>
              <a:rPr lang="en-US" altLang="ja-JP" dirty="0" smtClean="0">
                <a:sym typeface="+mn-ea"/>
              </a:rPr>
              <a:t>PL</a:t>
            </a:r>
            <a:r>
              <a:rPr lang="ja-JP" altLang="en-US" dirty="0" smtClean="0">
                <a:sym typeface="+mn-ea"/>
              </a:rPr>
              <a:t>と</a:t>
            </a:r>
            <a:r>
              <a:rPr lang="en-US" altLang="ja-JP" dirty="0" smtClean="0">
                <a:sym typeface="+mn-ea"/>
              </a:rPr>
              <a:t>SIL</a:t>
            </a:r>
            <a:r>
              <a:rPr lang="ja-JP" altLang="en-US" dirty="0" smtClean="0">
                <a:sym typeface="+mn-ea"/>
              </a:rPr>
              <a:t>の関係を示す。</a:t>
            </a:r>
            <a:r>
              <a:rPr lang="en-US" altLang="ja-JP" dirty="0" smtClean="0">
                <a:sym typeface="+mn-ea"/>
              </a:rPr>
              <a:t>SIL4</a:t>
            </a:r>
            <a:r>
              <a:rPr lang="ja-JP" altLang="en-US" dirty="0" smtClean="0">
                <a:sym typeface="+mn-ea"/>
              </a:rPr>
              <a:t>は多数の致命的リスクであるが、機械安全には該当しないため、</a:t>
            </a:r>
            <a:r>
              <a:rPr lang="en-US" altLang="ja-JP" dirty="0" smtClean="0">
                <a:sym typeface="+mn-ea"/>
              </a:rPr>
              <a:t>SIL4</a:t>
            </a:r>
            <a:r>
              <a:rPr lang="ja-JP" altLang="en-US" dirty="0" smtClean="0">
                <a:sym typeface="+mn-ea"/>
              </a:rPr>
              <a:t>に相当する</a:t>
            </a:r>
            <a:r>
              <a:rPr lang="en-US" altLang="ja-JP" dirty="0" smtClean="0">
                <a:sym typeface="+mn-ea"/>
              </a:rPr>
              <a:t>PL</a:t>
            </a:r>
            <a:r>
              <a:rPr lang="ja-JP" altLang="en-US" dirty="0" smtClean="0">
                <a:sym typeface="+mn-ea"/>
              </a:rPr>
              <a:t>は規定されていない。</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r>
              <a:rPr lang="ja-JP" altLang="en-US">
                <a:sym typeface="+mn-ea"/>
              </a:rPr>
              <a:t>JIS B 9961 (IEC 62061) 機械類の安全性－安全関連の電気・電子・プログラマブル電子制御システムの機能安全</a:t>
            </a:r>
            <a:endParaRPr lang="ja-JP" altLang="en-US"/>
          </a:p>
          <a:p>
            <a:r>
              <a:rPr lang="ja-JP" altLang="en-US"/>
              <a:t>図は、</a:t>
            </a:r>
            <a:r>
              <a:rPr lang="en-US" altLang="ja-JP"/>
              <a:t>JIS B 9961</a:t>
            </a:r>
            <a:r>
              <a:rPr lang="ja-JP" altLang="en-US"/>
              <a:t>より</a:t>
            </a:r>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137</a:t>
            </a:fld>
            <a:endParaRPr kumimoji="1" lang="ja-JP" altLang="en-US"/>
          </a:p>
        </p:txBody>
      </p:sp>
    </p:spTree>
    <p:extLst>
      <p:ext uri="{BB962C8B-B14F-4D97-AF65-F5344CB8AC3E}">
        <p14:creationId xmlns:p14="http://schemas.microsoft.com/office/powerpoint/2010/main" val="209041820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安全関連システムの安全機能について述べる。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本章は、</a:t>
            </a:r>
            <a:r>
              <a:rPr lang="en-US" altLang="ja-JP" dirty="0" smtClean="0">
                <a:sym typeface="+mn-ea"/>
              </a:rPr>
              <a:t>ISO 13849-1</a:t>
            </a:r>
            <a:r>
              <a:rPr lang="ja-JP" altLang="en-US" dirty="0" smtClean="0">
                <a:sym typeface="+mn-ea"/>
              </a:rPr>
              <a:t>の安全機能仕様を解説している。</a:t>
            </a:r>
            <a:r>
              <a:rPr lang="en-US" altLang="ja-JP" dirty="0" smtClean="0">
                <a:sym typeface="+mn-ea"/>
              </a:rPr>
              <a:t>ISO 12100</a:t>
            </a:r>
            <a:r>
              <a:rPr lang="ja-JP" altLang="en-US" dirty="0" smtClean="0">
                <a:sym typeface="+mn-ea"/>
              </a:rPr>
              <a:t>よりも、より具体的な安全機能が示されている。</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138</a:t>
            </a:fld>
            <a:endParaRPr kumimoji="1" lang="ja-JP" altLang="en-US"/>
          </a:p>
        </p:txBody>
      </p:sp>
    </p:spTree>
    <p:extLst>
      <p:ext uri="{BB962C8B-B14F-4D97-AF65-F5344CB8AC3E}">
        <p14:creationId xmlns:p14="http://schemas.microsoft.com/office/powerpoint/2010/main" val="240963503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安全関連システムの安全機能について述べる。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安全機能仕様を決めるために考慮すべき項目である。リスクアセスメントを含む機械安全全般の知識が必要である。</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139</a:t>
            </a:fld>
            <a:endParaRPr kumimoji="1" lang="ja-JP" altLang="en-US"/>
          </a:p>
        </p:txBody>
      </p:sp>
    </p:spTree>
    <p:extLst>
      <p:ext uri="{BB962C8B-B14F-4D97-AF65-F5344CB8AC3E}">
        <p14:creationId xmlns:p14="http://schemas.microsoft.com/office/powerpoint/2010/main" val="1324675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14</a:t>
            </a:fld>
            <a:endParaRPr kumimoji="1" lang="ja-JP" altLang="en-US"/>
          </a:p>
        </p:txBody>
      </p:sp>
    </p:spTree>
    <p:extLst>
      <p:ext uri="{BB962C8B-B14F-4D97-AF65-F5344CB8AC3E}">
        <p14:creationId xmlns:p14="http://schemas.microsoft.com/office/powerpoint/2010/main" val="31300208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安全関連システムの安全機能について述べる。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左側の主な安全機能について、それぞれの規格のどこに記述されているか、および追加の情報について示している。</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r>
              <a:rPr lang="ja-JP" altLang="en-US"/>
              <a:t>表は、</a:t>
            </a:r>
            <a:r>
              <a:rPr lang="en-US" altLang="ja-JP"/>
              <a:t>JIS B 9705-1</a:t>
            </a:r>
            <a:r>
              <a:rPr lang="ja-JP" altLang="en-US"/>
              <a:t>による</a:t>
            </a:r>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140</a:t>
            </a:fld>
            <a:endParaRPr kumimoji="1" lang="ja-JP" altLang="en-US"/>
          </a:p>
        </p:txBody>
      </p:sp>
    </p:spTree>
    <p:extLst>
      <p:ext uri="{BB962C8B-B14F-4D97-AF65-F5344CB8AC3E}">
        <p14:creationId xmlns:p14="http://schemas.microsoft.com/office/powerpoint/2010/main" val="150362481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安全関連システムの安全機能について述べる。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左側の主な安全機能について、それぞれの規格のどこに記述されているか、および追加の情報について示している。</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r>
              <a:rPr lang="ja-JP" altLang="en-US">
                <a:sym typeface="+mn-ea"/>
              </a:rPr>
              <a:t>表は、</a:t>
            </a:r>
            <a:r>
              <a:rPr lang="en-US" altLang="ja-JP">
                <a:sym typeface="+mn-ea"/>
              </a:rPr>
              <a:t>JIS B 9705-1</a:t>
            </a:r>
            <a:r>
              <a:rPr lang="ja-JP" altLang="en-US">
                <a:sym typeface="+mn-ea"/>
              </a:rPr>
              <a:t>による</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141</a:t>
            </a:fld>
            <a:endParaRPr kumimoji="1" lang="ja-JP" altLang="en-US"/>
          </a:p>
        </p:txBody>
      </p:sp>
    </p:spTree>
    <p:extLst>
      <p:ext uri="{BB962C8B-B14F-4D97-AF65-F5344CB8AC3E}">
        <p14:creationId xmlns:p14="http://schemas.microsoft.com/office/powerpoint/2010/main" val="198663832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安全関連システムの安全機能の詳細について述べる。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表</a:t>
            </a:r>
            <a:r>
              <a:rPr lang="en-US" altLang="ja-JP" dirty="0" smtClean="0">
                <a:sym typeface="+mn-ea"/>
              </a:rPr>
              <a:t>4-2</a:t>
            </a:r>
            <a:r>
              <a:rPr lang="ja-JP" altLang="en-US" dirty="0" smtClean="0">
                <a:sym typeface="+mn-ea"/>
              </a:rPr>
              <a:t>で紹介した安全機能それぞれについて、詳細な要求事項を説明する。停止機能については、</a:t>
            </a:r>
            <a:r>
              <a:rPr lang="en-US" altLang="ja-JP" dirty="0" smtClean="0">
                <a:sym typeface="+mn-ea"/>
              </a:rPr>
              <a:t>JIS B 9960-1 (IEC 60204-1)</a:t>
            </a:r>
            <a:r>
              <a:rPr lang="ja-JP" altLang="en-US" dirty="0" smtClean="0">
                <a:sym typeface="+mn-ea"/>
              </a:rPr>
              <a:t>ほかを参照すること。</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142</a:t>
            </a:fld>
            <a:endParaRPr kumimoji="1" lang="ja-JP" altLang="en-US"/>
          </a:p>
        </p:txBody>
      </p:sp>
    </p:spTree>
    <p:extLst>
      <p:ext uri="{BB962C8B-B14F-4D97-AF65-F5344CB8AC3E}">
        <p14:creationId xmlns:p14="http://schemas.microsoft.com/office/powerpoint/2010/main" val="100223446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安全関連システムの安全機能の詳細について述べる。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表</a:t>
            </a:r>
            <a:r>
              <a:rPr lang="en-US" altLang="ja-JP" dirty="0" smtClean="0">
                <a:sym typeface="+mn-ea"/>
              </a:rPr>
              <a:t>4-2</a:t>
            </a:r>
            <a:r>
              <a:rPr lang="ja-JP" altLang="en-US" dirty="0" smtClean="0">
                <a:sym typeface="+mn-ea"/>
              </a:rPr>
              <a:t>で紹介した、手動リセット機能の詳細な要求事項を説明する。</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r>
              <a:rPr lang="ja-JP" altLang="en-US"/>
              <a:t>図は著作権フリー</a:t>
            </a:r>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143</a:t>
            </a:fld>
            <a:endParaRPr kumimoji="1" lang="ja-JP" altLang="en-US"/>
          </a:p>
        </p:txBody>
      </p:sp>
    </p:spTree>
    <p:extLst>
      <p:ext uri="{BB962C8B-B14F-4D97-AF65-F5344CB8AC3E}">
        <p14:creationId xmlns:p14="http://schemas.microsoft.com/office/powerpoint/2010/main" val="147039715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安全関連システムの安全機能の詳細について述べる。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表</a:t>
            </a:r>
            <a:r>
              <a:rPr lang="en-US" altLang="ja-JP" dirty="0" smtClean="0">
                <a:sym typeface="+mn-ea"/>
              </a:rPr>
              <a:t>4-2</a:t>
            </a:r>
            <a:r>
              <a:rPr lang="ja-JP" altLang="en-US" dirty="0" smtClean="0">
                <a:sym typeface="+mn-ea"/>
              </a:rPr>
              <a:t>で紹介した、手動リセット機能の詳細な要求事項を説明する。</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144</a:t>
            </a:fld>
            <a:endParaRPr kumimoji="1" lang="ja-JP" altLang="en-US"/>
          </a:p>
        </p:txBody>
      </p:sp>
    </p:spTree>
    <p:extLst>
      <p:ext uri="{BB962C8B-B14F-4D97-AF65-F5344CB8AC3E}">
        <p14:creationId xmlns:p14="http://schemas.microsoft.com/office/powerpoint/2010/main" val="87579335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安全関連システムの安全機能の詳細について述べる。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表</a:t>
            </a:r>
            <a:r>
              <a:rPr lang="en-US" altLang="ja-JP" dirty="0" smtClean="0">
                <a:sym typeface="+mn-ea"/>
              </a:rPr>
              <a:t>4-2</a:t>
            </a:r>
            <a:r>
              <a:rPr lang="ja-JP" altLang="en-US" dirty="0" smtClean="0">
                <a:sym typeface="+mn-ea"/>
              </a:rPr>
              <a:t>で紹介した、起動・再起動機能の詳細な要求事項を説明する。</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r>
              <a:rPr lang="ja-JP" altLang="en-US"/>
              <a:t>JIS B 9714 </a:t>
            </a:r>
            <a:r>
              <a:rPr lang="en-US" altLang="ja-JP"/>
              <a:t>(ISO 14118)</a:t>
            </a:r>
            <a:r>
              <a:rPr lang="ja-JP" altLang="en-US"/>
              <a:t> 機械類の安全性−予期しない起動の防止</a:t>
            </a:r>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145</a:t>
            </a:fld>
            <a:endParaRPr kumimoji="1" lang="ja-JP" altLang="en-US"/>
          </a:p>
        </p:txBody>
      </p:sp>
    </p:spTree>
    <p:extLst>
      <p:ext uri="{BB962C8B-B14F-4D97-AF65-F5344CB8AC3E}">
        <p14:creationId xmlns:p14="http://schemas.microsoft.com/office/powerpoint/2010/main" val="39907195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安全関連システムの安全機能の詳細について述べる。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表</a:t>
            </a:r>
            <a:r>
              <a:rPr lang="en-US" altLang="ja-JP" dirty="0" smtClean="0">
                <a:sym typeface="+mn-ea"/>
              </a:rPr>
              <a:t>4-2</a:t>
            </a:r>
            <a:r>
              <a:rPr lang="ja-JP" altLang="en-US" dirty="0" smtClean="0">
                <a:sym typeface="+mn-ea"/>
              </a:rPr>
              <a:t>で紹介した、ローカル（局所）制御機能の詳細な要求事項を説明する。ロボットの場合、ティーチング作業が該当する。</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r>
              <a:rPr lang="ja-JP" altLang="en-US">
                <a:sym typeface="+mn-ea"/>
              </a:rPr>
              <a:t>ロボットメーカーのマニュアル類</a:t>
            </a:r>
          </a:p>
          <a:p>
            <a:endParaRPr lang="ja-JP" altLang="en-US">
              <a:sym typeface="+mn-ea"/>
            </a:endParaRPr>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146</a:t>
            </a:fld>
            <a:endParaRPr kumimoji="1" lang="ja-JP" altLang="en-US"/>
          </a:p>
        </p:txBody>
      </p:sp>
    </p:spTree>
    <p:extLst>
      <p:ext uri="{BB962C8B-B14F-4D97-AF65-F5344CB8AC3E}">
        <p14:creationId xmlns:p14="http://schemas.microsoft.com/office/powerpoint/2010/main" val="305420886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安全関連システムの安全機能の詳細について述べる。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表</a:t>
            </a:r>
            <a:r>
              <a:rPr lang="en-US" altLang="ja-JP" dirty="0" smtClean="0">
                <a:sym typeface="+mn-ea"/>
              </a:rPr>
              <a:t>4-2</a:t>
            </a:r>
            <a:r>
              <a:rPr lang="ja-JP" altLang="en-US" dirty="0" smtClean="0">
                <a:sym typeface="+mn-ea"/>
              </a:rPr>
              <a:t>で紹介した、ミューティング希望の詳細な要求事項を説明する。ミューティングは、例えばマテハン個所において補助センサが進入物を人体ではなくマテリアルと識別した際に、ライトカーテン等の安全機能を一時的に無効化</a:t>
            </a:r>
            <a:r>
              <a:rPr lang="en-US" altLang="ja-JP" dirty="0" smtClean="0">
                <a:sym typeface="+mn-ea"/>
              </a:rPr>
              <a:t>(</a:t>
            </a:r>
            <a:r>
              <a:rPr lang="ja-JP" altLang="en-US" dirty="0" smtClean="0">
                <a:sym typeface="+mn-ea"/>
              </a:rPr>
              <a:t>ミュート</a:t>
            </a:r>
            <a:r>
              <a:rPr lang="en-US" altLang="ja-JP" dirty="0" smtClean="0">
                <a:sym typeface="+mn-ea"/>
              </a:rPr>
              <a:t>)</a:t>
            </a:r>
            <a:r>
              <a:rPr lang="ja-JP" altLang="en-US" dirty="0" smtClean="0">
                <a:sym typeface="+mn-ea"/>
              </a:rPr>
              <a:t>することを指す。</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r>
              <a:rPr lang="ja-JP" altLang="en-US">
                <a:sym typeface="+mn-ea"/>
              </a:rPr>
              <a:t>安全コンポーネントメーカのミューティング機能と構成例</a:t>
            </a:r>
            <a:r>
              <a:rPr lang="en-US" altLang="ja-JP">
                <a:sym typeface="+mn-ea"/>
              </a:rPr>
              <a:t>(</a:t>
            </a:r>
            <a:r>
              <a:rPr lang="ja-JP" altLang="en-US">
                <a:sym typeface="+mn-ea"/>
              </a:rPr>
              <a:t>マニュアル</a:t>
            </a:r>
            <a:r>
              <a:rPr lang="en-US" altLang="ja-JP">
                <a:sym typeface="+mn-ea"/>
              </a:rPr>
              <a:t>)</a:t>
            </a:r>
          </a:p>
          <a:p>
            <a:r>
              <a:rPr lang="ja-JP" altLang="en-US">
                <a:sym typeface="+mn-ea"/>
              </a:rPr>
              <a:t>図は著作権フリー</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147</a:t>
            </a:fld>
            <a:endParaRPr kumimoji="1" lang="ja-JP" altLang="en-US"/>
          </a:p>
        </p:txBody>
      </p:sp>
    </p:spTree>
    <p:extLst>
      <p:ext uri="{BB962C8B-B14F-4D97-AF65-F5344CB8AC3E}">
        <p14:creationId xmlns:p14="http://schemas.microsoft.com/office/powerpoint/2010/main" val="5475058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安全関連システムの安全機能の詳細について述べる。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表</a:t>
            </a:r>
            <a:r>
              <a:rPr lang="en-US" altLang="ja-JP" dirty="0" smtClean="0">
                <a:sym typeface="+mn-ea"/>
              </a:rPr>
              <a:t>4-2</a:t>
            </a:r>
            <a:r>
              <a:rPr lang="ja-JP" altLang="en-US" dirty="0" smtClean="0">
                <a:sym typeface="+mn-ea"/>
              </a:rPr>
              <a:t>で紹介した、応答時間の詳細な要求事項を説明する。自動車のブレーキが反応時間と制動時間に分かれるように、制御システムは反応時間だけであり、機械が物理的に止まるまでの制動時間を考慮しなければならない。</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r>
              <a:rPr lang="ja-JP" altLang="en-US"/>
              <a:t>図は著作権フリー</a:t>
            </a:r>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148</a:t>
            </a:fld>
            <a:endParaRPr kumimoji="1" lang="ja-JP" altLang="en-US"/>
          </a:p>
        </p:txBody>
      </p:sp>
    </p:spTree>
    <p:extLst>
      <p:ext uri="{BB962C8B-B14F-4D97-AF65-F5344CB8AC3E}">
        <p14:creationId xmlns:p14="http://schemas.microsoft.com/office/powerpoint/2010/main" val="137175510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安全関連システムの安全機能の詳細について述べる。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表</a:t>
            </a:r>
            <a:r>
              <a:rPr lang="en-US" altLang="ja-JP" dirty="0" smtClean="0">
                <a:sym typeface="+mn-ea"/>
              </a:rPr>
              <a:t>4-2</a:t>
            </a:r>
            <a:r>
              <a:rPr lang="ja-JP" altLang="en-US" dirty="0" smtClean="0">
                <a:sym typeface="+mn-ea"/>
              </a:rPr>
              <a:t>で紹介した、安全関連パラメータの詳細な要求事項を説明する。文中にある安全関連パラメータは、安全機能に直結する重要なパラメータであり、誤った値が設定されないような対策が必要である。</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r>
              <a:rPr lang="ja-JP" altLang="en-US"/>
              <a:t>図は著作権フリー</a:t>
            </a:r>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149</a:t>
            </a:fld>
            <a:endParaRPr kumimoji="1" lang="ja-JP" altLang="en-US"/>
          </a:p>
        </p:txBody>
      </p:sp>
    </p:spTree>
    <p:extLst>
      <p:ext uri="{BB962C8B-B14F-4D97-AF65-F5344CB8AC3E}">
        <p14:creationId xmlns:p14="http://schemas.microsoft.com/office/powerpoint/2010/main" val="1550765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15</a:t>
            </a:fld>
            <a:endParaRPr kumimoji="1" lang="ja-JP" altLang="en-US"/>
          </a:p>
        </p:txBody>
      </p:sp>
    </p:spTree>
    <p:extLst>
      <p:ext uri="{BB962C8B-B14F-4D97-AF65-F5344CB8AC3E}">
        <p14:creationId xmlns:p14="http://schemas.microsoft.com/office/powerpoint/2010/main" val="89777208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安全関連システムの安全機能の詳細について述べる。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表</a:t>
            </a:r>
            <a:r>
              <a:rPr lang="en-US" altLang="ja-JP" dirty="0" smtClean="0">
                <a:sym typeface="+mn-ea"/>
              </a:rPr>
              <a:t>4-2</a:t>
            </a:r>
            <a:r>
              <a:rPr lang="ja-JP" altLang="en-US" dirty="0" smtClean="0">
                <a:sym typeface="+mn-ea"/>
              </a:rPr>
              <a:t>で紹介した、動力源の変動、喪失及び復旧の詳細な要求事項を説明する。</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r>
              <a:rPr lang="ja-JP" altLang="en-US"/>
              <a:t>図は著作権フリー</a:t>
            </a:r>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150</a:t>
            </a:fld>
            <a:endParaRPr kumimoji="1" lang="ja-JP" altLang="en-US"/>
          </a:p>
        </p:txBody>
      </p:sp>
    </p:spTree>
    <p:extLst>
      <p:ext uri="{BB962C8B-B14F-4D97-AF65-F5344CB8AC3E}">
        <p14:creationId xmlns:p14="http://schemas.microsoft.com/office/powerpoint/2010/main" val="24378039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安全関連システムの安全機能の妥当性確認と保全について述べる。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妥当性確認は、第</a:t>
            </a:r>
            <a:r>
              <a:rPr lang="en-US" altLang="ja-JP" dirty="0" smtClean="0">
                <a:sym typeface="+mn-ea"/>
              </a:rPr>
              <a:t>6</a:t>
            </a:r>
            <a:r>
              <a:rPr lang="ja-JP" altLang="en-US" dirty="0" smtClean="0">
                <a:sym typeface="+mn-ea"/>
              </a:rPr>
              <a:t>章に解説がある。安全関連制御システムにおいて保全とは、システムが当初の安全性能を維持していることを確認することである。定期検査、点検、部品交換を含む。</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r>
              <a:rPr lang="ja-JP" altLang="en-US">
                <a:sym typeface="+mn-ea"/>
              </a:rPr>
              <a:t>JIS B 9700 機械類の安全性−設計のための一般原則−リスクアセスメント及びリスク低減</a:t>
            </a:r>
          </a:p>
          <a:p>
            <a:r>
              <a:rPr lang="ja-JP" altLang="en-US">
                <a:sym typeface="+mn-ea"/>
              </a:rPr>
              <a:t>図は著作権フリー</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151</a:t>
            </a:fld>
            <a:endParaRPr kumimoji="1" lang="ja-JP" altLang="en-US"/>
          </a:p>
        </p:txBody>
      </p:sp>
    </p:spTree>
    <p:extLst>
      <p:ext uri="{BB962C8B-B14F-4D97-AF65-F5344CB8AC3E}">
        <p14:creationId xmlns:p14="http://schemas.microsoft.com/office/powerpoint/2010/main" val="318329803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安全関連システムの安全機能の技術文書について述べる。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これらの技術文書は、設計・構築した安全関連制御システムが安全性を確保していることを証明する根拠となる。ユーザに提供する情報とは必ずしも一致しない。</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152</a:t>
            </a:fld>
            <a:endParaRPr kumimoji="1" lang="ja-JP" altLang="en-US"/>
          </a:p>
        </p:txBody>
      </p:sp>
    </p:spTree>
    <p:extLst>
      <p:ext uri="{BB962C8B-B14F-4D97-AF65-F5344CB8AC3E}">
        <p14:creationId xmlns:p14="http://schemas.microsoft.com/office/powerpoint/2010/main" val="12124862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安全関連システムの安全機能の技術文書について述べる。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これらの技術文書は、設計・構築した安全関連制御システムが安全性を確保していることを証明する根拠となる。ユーザに提供する情報とは必ずしも一致しない。</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153</a:t>
            </a:fld>
            <a:endParaRPr kumimoji="1" lang="ja-JP" altLang="en-US"/>
          </a:p>
        </p:txBody>
      </p:sp>
    </p:spTree>
    <p:extLst>
      <p:ext uri="{BB962C8B-B14F-4D97-AF65-F5344CB8AC3E}">
        <p14:creationId xmlns:p14="http://schemas.microsoft.com/office/powerpoint/2010/main" val="98206344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安全関連システムの安全機能の使用上の情報について述べる。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使用上の情報は、機械の設計者および提供者がユーザに対して提供する情報であり、一般にマニュアルとして提供される。当然、機械や製品によって、記載される情報は異なる。</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r>
              <a:rPr lang="ja-JP" altLang="en-US">
                <a:sym typeface="+mn-ea"/>
              </a:rPr>
              <a:t>JIS B 9700 機械類の安全性−設計のための一般原則−リスクアセスメント及びリスク低減</a:t>
            </a:r>
            <a:endParaRPr lang="ja-JP" altLang="en-US"/>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154</a:t>
            </a:fld>
            <a:endParaRPr kumimoji="1" lang="ja-JP" altLang="en-US"/>
          </a:p>
        </p:txBody>
      </p:sp>
    </p:spTree>
    <p:extLst>
      <p:ext uri="{BB962C8B-B14F-4D97-AF65-F5344CB8AC3E}">
        <p14:creationId xmlns:p14="http://schemas.microsoft.com/office/powerpoint/2010/main" val="152056938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安全関連システムの安全機能の使用上の情報について述べる。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使用上の情報は、機械の設計者および提供者がユーザに対して提供する情報であり、一般にマニュアルとして提供される。当然、機械や製品によって、記載される情報は異なる。少なくとも、安全関連システムのカテゴリ、パフォーマンスレベルは妥当性確認を行うユーザーに提供される。</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r>
              <a:rPr lang="ja-JP" altLang="en-US">
                <a:sym typeface="+mn-ea"/>
              </a:rPr>
              <a:t>JIS B 9700 機械類の安全性−設計のための一般原則−リスクアセスメント及びリスク低減</a:t>
            </a:r>
          </a:p>
          <a:p>
            <a:r>
              <a:rPr lang="ja-JP" altLang="en-US"/>
              <a:t>図は著作権フリー</a:t>
            </a:r>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155</a:t>
            </a:fld>
            <a:endParaRPr kumimoji="1" lang="ja-JP" altLang="en-US"/>
          </a:p>
        </p:txBody>
      </p:sp>
    </p:spTree>
    <p:extLst>
      <p:ext uri="{BB962C8B-B14F-4D97-AF65-F5344CB8AC3E}">
        <p14:creationId xmlns:p14="http://schemas.microsoft.com/office/powerpoint/2010/main" val="374693939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en-US" altLang="ja-JP" dirty="0" smtClean="0">
                <a:sym typeface="+mn-ea"/>
              </a:rPr>
              <a:t>JIS B 9705-1 (ISO 13849-1)</a:t>
            </a:r>
            <a:r>
              <a:rPr lang="ja-JP" altLang="en-US" dirty="0" smtClean="0">
                <a:sym typeface="+mn-ea"/>
              </a:rPr>
              <a:t>と</a:t>
            </a:r>
            <a:r>
              <a:rPr lang="en-US" altLang="ja-JP" dirty="0" smtClean="0">
                <a:sym typeface="+mn-ea"/>
              </a:rPr>
              <a:t>JIS B 9961(IEC 62061)</a:t>
            </a:r>
            <a:r>
              <a:rPr lang="ja-JP" altLang="en-US" dirty="0" smtClean="0">
                <a:sym typeface="+mn-ea"/>
              </a:rPr>
              <a:t>の関係について述べる。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同じ安全関連制御システムの規格えあるが、それぞれ</a:t>
            </a:r>
            <a:r>
              <a:rPr lang="en-US" altLang="ja-JP" dirty="0" smtClean="0">
                <a:sym typeface="+mn-ea"/>
              </a:rPr>
              <a:t>PL</a:t>
            </a:r>
            <a:r>
              <a:rPr lang="ja-JP" altLang="en-US" dirty="0" smtClean="0">
                <a:sym typeface="+mn-ea"/>
              </a:rPr>
              <a:t>と</a:t>
            </a:r>
            <a:r>
              <a:rPr lang="en-US" altLang="ja-JP" dirty="0" smtClean="0">
                <a:sym typeface="+mn-ea"/>
              </a:rPr>
              <a:t>SIL</a:t>
            </a:r>
            <a:r>
              <a:rPr lang="ja-JP" altLang="en-US" dirty="0" smtClean="0">
                <a:sym typeface="+mn-ea"/>
              </a:rPr>
              <a:t>を使うなど差異がある。特に、表</a:t>
            </a:r>
            <a:r>
              <a:rPr lang="en-US" altLang="ja-JP" dirty="0" smtClean="0">
                <a:sym typeface="+mn-ea"/>
              </a:rPr>
              <a:t>4-3</a:t>
            </a:r>
            <a:r>
              <a:rPr lang="ja-JP" altLang="en-US" dirty="0" smtClean="0">
                <a:sym typeface="+mn-ea"/>
              </a:rPr>
              <a:t>が示すように、対象となる制御システムの種類によって適用できる・できないがあるので注意してほしい。</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r>
              <a:rPr lang="ja-JP" altLang="en-US">
                <a:sym typeface="+mn-ea"/>
              </a:rPr>
              <a:t>JIS B 9961 (IEC 62061) 機械類の安全性－安全関連の電気・電子・プログラマブル電子制御システムの機能安全</a:t>
            </a:r>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156</a:t>
            </a:fld>
            <a:endParaRPr kumimoji="1" lang="ja-JP" altLang="en-US"/>
          </a:p>
        </p:txBody>
      </p:sp>
    </p:spTree>
    <p:extLst>
      <p:ext uri="{BB962C8B-B14F-4D97-AF65-F5344CB8AC3E}">
        <p14:creationId xmlns:p14="http://schemas.microsoft.com/office/powerpoint/2010/main" val="213198380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en-US" altLang="ja-JP" dirty="0" smtClean="0">
                <a:sym typeface="+mn-ea"/>
              </a:rPr>
              <a:t>JIS B 9705-1 (ISO 13849-1)</a:t>
            </a:r>
            <a:r>
              <a:rPr lang="ja-JP" altLang="en-US" dirty="0" smtClean="0">
                <a:sym typeface="+mn-ea"/>
              </a:rPr>
              <a:t>と</a:t>
            </a:r>
            <a:r>
              <a:rPr lang="en-US" altLang="ja-JP" dirty="0" smtClean="0">
                <a:sym typeface="+mn-ea"/>
              </a:rPr>
              <a:t>JIS B 9961(IEC 62061)</a:t>
            </a:r>
            <a:r>
              <a:rPr lang="ja-JP" altLang="en-US" dirty="0" smtClean="0">
                <a:sym typeface="+mn-ea"/>
              </a:rPr>
              <a:t>の関係について述べる。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同じ安全関連制御システムの規格えあるが、それぞれ</a:t>
            </a:r>
            <a:r>
              <a:rPr lang="en-US" altLang="ja-JP" dirty="0" smtClean="0">
                <a:sym typeface="+mn-ea"/>
              </a:rPr>
              <a:t>PL</a:t>
            </a:r>
            <a:r>
              <a:rPr lang="ja-JP" altLang="en-US" dirty="0" smtClean="0">
                <a:sym typeface="+mn-ea"/>
              </a:rPr>
              <a:t>と</a:t>
            </a:r>
            <a:r>
              <a:rPr lang="en-US" altLang="ja-JP" dirty="0" smtClean="0">
                <a:sym typeface="+mn-ea"/>
              </a:rPr>
              <a:t>SIL</a:t>
            </a:r>
            <a:r>
              <a:rPr lang="ja-JP" altLang="en-US" dirty="0" smtClean="0">
                <a:sym typeface="+mn-ea"/>
              </a:rPr>
              <a:t>を使うなど差異がある。特に、表</a:t>
            </a:r>
            <a:r>
              <a:rPr lang="en-US" altLang="ja-JP" dirty="0" smtClean="0">
                <a:sym typeface="+mn-ea"/>
              </a:rPr>
              <a:t>4-3</a:t>
            </a:r>
            <a:r>
              <a:rPr lang="ja-JP" altLang="en-US" dirty="0" smtClean="0">
                <a:sym typeface="+mn-ea"/>
              </a:rPr>
              <a:t>が示すように、対象となる制御システムの種類によって適用できる・できないがあるので注意してほしい。</a:t>
            </a:r>
          </a:p>
          <a:p>
            <a:endParaRPr lang="ja-JP" altLang="en-US" dirty="0" smtClean="0">
              <a:sym typeface="+mn-ea"/>
            </a:endParaRP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r>
              <a:rPr lang="ja-JP" altLang="en-US">
                <a:sym typeface="+mn-ea"/>
              </a:rPr>
              <a:t>JIS B 9961 (IEC 62061) 機械類の安全性－安全関連の電気・電子・プログラマブル電子制御システムの機能安全</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157</a:t>
            </a:fld>
            <a:endParaRPr kumimoji="1" lang="ja-JP" altLang="en-US"/>
          </a:p>
        </p:txBody>
      </p:sp>
    </p:spTree>
    <p:extLst>
      <p:ext uri="{BB962C8B-B14F-4D97-AF65-F5344CB8AC3E}">
        <p14:creationId xmlns:p14="http://schemas.microsoft.com/office/powerpoint/2010/main" val="99272685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en-US" altLang="ja-JP" dirty="0" smtClean="0">
                <a:sym typeface="+mn-ea"/>
              </a:rPr>
              <a:t>JIS B 9705-1 (ISO 13849-1)</a:t>
            </a:r>
            <a:r>
              <a:rPr lang="ja-JP" altLang="en-US" dirty="0" smtClean="0">
                <a:sym typeface="+mn-ea"/>
              </a:rPr>
              <a:t>と</a:t>
            </a:r>
            <a:r>
              <a:rPr lang="en-US" altLang="ja-JP" dirty="0" smtClean="0">
                <a:sym typeface="+mn-ea"/>
              </a:rPr>
              <a:t>JIS B 9961(IEC 62061)</a:t>
            </a:r>
            <a:r>
              <a:rPr lang="ja-JP" altLang="en-US" dirty="0" smtClean="0">
                <a:sym typeface="+mn-ea"/>
              </a:rPr>
              <a:t>の関係について述べる。</a:t>
            </a:r>
            <a:endParaRPr kumimoji="1" lang="ja-JP" altLang="en-US" dirty="0" smtClean="0"/>
          </a:p>
          <a:p>
            <a:endParaRPr kumimoji="1" lang="ja-JP" altLang="en-US" dirty="0" smtClean="0"/>
          </a:p>
          <a:p>
            <a:r>
              <a:rPr lang="ja-JP" altLang="en-US" dirty="0" smtClean="0">
                <a:sym typeface="+mn-ea"/>
              </a:rPr>
              <a:t>＜補足事項・背景＞</a:t>
            </a:r>
          </a:p>
          <a:p>
            <a:r>
              <a:rPr lang="ja-JP" altLang="en-US" dirty="0" smtClean="0">
                <a:sym typeface="+mn-ea"/>
              </a:rPr>
              <a:t>いずれの規格も安全関連制御システムを対象にしているが、規格策定の背景が異なる。　</a:t>
            </a:r>
          </a:p>
          <a:p>
            <a:r>
              <a:rPr lang="ja-JP" altLang="en-US" dirty="0" smtClean="0">
                <a:sym typeface="+mn-ea"/>
              </a:rPr>
              <a:t>＜出典・参考文献等＞</a:t>
            </a:r>
          </a:p>
          <a:p>
            <a:r>
              <a:rPr lang="ja-JP" altLang="en-US">
                <a:sym typeface="+mn-ea"/>
              </a:rPr>
              <a:t>JIS B 9705-1 (ISO 13849-1)機械類の安全性−制御システムの安全関連部−第 1 部：設計のための一般原則</a:t>
            </a:r>
          </a:p>
          <a:p>
            <a:r>
              <a:rPr lang="ja-JP" altLang="en-US">
                <a:sym typeface="+mn-ea"/>
              </a:rPr>
              <a:t>JIS B 9961 (IEC 62061) 機械類の安全性－安全関連の電気・電子・プログラマブル電子制御システムの機能安全</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158</a:t>
            </a:fld>
            <a:endParaRPr kumimoji="1" lang="ja-JP" altLang="en-US"/>
          </a:p>
        </p:txBody>
      </p:sp>
    </p:spTree>
    <p:extLst>
      <p:ext uri="{BB962C8B-B14F-4D97-AF65-F5344CB8AC3E}">
        <p14:creationId xmlns:p14="http://schemas.microsoft.com/office/powerpoint/2010/main" val="425020009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a:xfrm>
            <a:off x="680721" y="4783306"/>
            <a:ext cx="5445760" cy="4657340"/>
          </a:xfrm>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159</a:t>
            </a:fld>
            <a:endParaRPr kumimoji="1" lang="ja-JP" altLang="en-US" dirty="0"/>
          </a:p>
        </p:txBody>
      </p:sp>
    </p:spTree>
    <p:extLst>
      <p:ext uri="{BB962C8B-B14F-4D97-AF65-F5344CB8AC3E}">
        <p14:creationId xmlns:p14="http://schemas.microsoft.com/office/powerpoint/2010/main" val="3192776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16</a:t>
            </a:fld>
            <a:endParaRPr kumimoji="1" lang="ja-JP" altLang="en-US"/>
          </a:p>
        </p:txBody>
      </p:sp>
    </p:spTree>
    <p:extLst>
      <p:ext uri="{BB962C8B-B14F-4D97-AF65-F5344CB8AC3E}">
        <p14:creationId xmlns:p14="http://schemas.microsoft.com/office/powerpoint/2010/main" val="139807128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安全は技術で解決する。絶対安全は無い。</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１．欧米では，</a:t>
            </a:r>
            <a:r>
              <a:rPr lang="ja-JP" altLang="en-US" dirty="0">
                <a:solidFill>
                  <a:srgbClr val="FF0000"/>
                </a:solidFill>
                <a:latin typeface="Meiryo UI" panose="020B0604030504040204" pitchFamily="50" charset="-128"/>
                <a:ea typeface="Meiryo UI" panose="020B0604030504040204" pitchFamily="50" charset="-128"/>
              </a:rPr>
              <a:t>危険が隔離されていること</a:t>
            </a:r>
            <a:r>
              <a:rPr lang="ja-JP" altLang="en-US" dirty="0">
                <a:latin typeface="Meiryo UI" panose="020B0604030504040204" pitchFamily="50" charset="-128"/>
                <a:ea typeface="Meiryo UI" panose="020B0604030504040204" pitchFamily="50" charset="-128"/>
              </a:rPr>
              <a:t>が，</a:t>
            </a:r>
            <a:r>
              <a:rPr lang="ja-JP" altLang="en-US" dirty="0">
                <a:solidFill>
                  <a:srgbClr val="0000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安全</a:t>
            </a:r>
            <a:r>
              <a:rPr lang="ja-JP" altLang="en-US" dirty="0">
                <a:latin typeface="Meiryo UI" panose="020B0604030504040204" pitchFamily="50" charset="-128"/>
                <a:ea typeface="Meiryo UI" panose="020B0604030504040204" pitchFamily="50" charset="-128"/>
              </a:rPr>
              <a:t>であると認識されている．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２．このことから</a:t>
            </a:r>
            <a:r>
              <a:rPr lang="ja-JP" altLang="en-US" dirty="0">
                <a:solidFill>
                  <a:srgbClr val="FF0000"/>
                </a:solidFill>
                <a:latin typeface="Meiryo UI" panose="020B0604030504040204" pitchFamily="50" charset="-128"/>
                <a:ea typeface="Meiryo UI" panose="020B0604030504040204" pitchFamily="50" charset="-128"/>
              </a:rPr>
              <a:t>安全は技術で解決</a:t>
            </a:r>
            <a:r>
              <a:rPr lang="ja-JP" altLang="en-US" dirty="0">
                <a:latin typeface="Meiryo UI" panose="020B0604030504040204" pitchFamily="50" charset="-128"/>
                <a:ea typeface="Meiryo UI" panose="020B0604030504040204" pitchFamily="50" charset="-128"/>
              </a:rPr>
              <a:t>するものという概念が生まれた．</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３．</a:t>
            </a:r>
            <a:r>
              <a:rPr lang="en-US" altLang="ja-JP" dirty="0">
                <a:latin typeface="Meiryo UI" panose="020B0604030504040204" pitchFamily="50" charset="-128"/>
                <a:ea typeface="Meiryo UI" panose="020B0604030504040204" pitchFamily="50" charset="-128"/>
              </a:rPr>
              <a:t>1980</a:t>
            </a:r>
            <a:r>
              <a:rPr lang="ja-JP" altLang="en-US" dirty="0">
                <a:latin typeface="Meiryo UI" panose="020B0604030504040204" pitchFamily="50" charset="-128"/>
                <a:ea typeface="Meiryo UI" panose="020B0604030504040204" pitchFamily="50" charset="-128"/>
              </a:rPr>
              <a:t>年代から，電気，電子応用製品，機器類がコンピュータが組み込まれ、より高機能化が進んだ．</a:t>
            </a:r>
            <a:endParaRPr lang="en-US" altLang="ja-JP" dirty="0">
              <a:latin typeface="Meiryo UI" panose="020B0604030504040204" pitchFamily="50" charset="-128"/>
              <a:ea typeface="Meiryo UI" panose="020B0604030504040204" pitchFamily="50" charset="-128"/>
            </a:endParaRPr>
          </a:p>
          <a:p>
            <a:pPr marL="180931"/>
            <a:r>
              <a:rPr lang="ja-JP" altLang="en-US" dirty="0">
                <a:latin typeface="Meiryo UI" panose="020B0604030504040204" pitchFamily="50" charset="-128"/>
                <a:ea typeface="Meiryo UI" panose="020B0604030504040204" pitchFamily="50" charset="-128"/>
              </a:rPr>
              <a:t>複雑になるに従い，</a:t>
            </a:r>
            <a:r>
              <a:rPr lang="ja-JP" altLang="en-US" dirty="0">
                <a:solidFill>
                  <a:srgbClr val="FF0000"/>
                </a:solidFill>
                <a:latin typeface="Meiryo UI" panose="020B0604030504040204" pitchFamily="50" charset="-128"/>
                <a:ea typeface="Meiryo UI" panose="020B0604030504040204" pitchFamily="50" charset="-128"/>
              </a:rPr>
              <a:t>ソフトウェア起因や予期しない外乱</a:t>
            </a:r>
            <a:r>
              <a:rPr lang="ja-JP" altLang="en-US" dirty="0">
                <a:latin typeface="Meiryo UI" panose="020B0604030504040204" pitchFamily="50" charset="-128"/>
                <a:ea typeface="Meiryo UI" panose="020B0604030504040204" pitchFamily="50" charset="-128"/>
              </a:rPr>
              <a:t>により</a:t>
            </a:r>
            <a:r>
              <a:rPr lang="ja-JP" altLang="en-US" dirty="0">
                <a:solidFill>
                  <a:srgbClr val="FF0000"/>
                </a:solidFill>
                <a:latin typeface="Meiryo UI" panose="020B0604030504040204" pitchFamily="50" charset="-128"/>
                <a:ea typeface="Meiryo UI" panose="020B0604030504040204" pitchFamily="50" charset="-128"/>
              </a:rPr>
              <a:t>故障</a:t>
            </a:r>
            <a:r>
              <a:rPr lang="ja-JP" altLang="en-US" dirty="0">
                <a:latin typeface="Meiryo UI" panose="020B0604030504040204" pitchFamily="50" charset="-128"/>
                <a:ea typeface="Meiryo UI" panose="020B0604030504040204" pitchFamily="50" charset="-128"/>
              </a:rPr>
              <a:t>が起こるようになった．結果、故障原因不明となるものが出てきた．</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４．良いものを作れば，壊れないという</a:t>
            </a:r>
            <a:r>
              <a:rPr lang="ja-JP" altLang="en-US" dirty="0">
                <a:solidFill>
                  <a:srgbClr val="FF0000"/>
                </a:solidFill>
                <a:latin typeface="Meiryo UI" panose="020B0604030504040204" pitchFamily="50" charset="-128"/>
                <a:ea typeface="Meiryo UI" panose="020B0604030504040204" pitchFamily="50" charset="-128"/>
              </a:rPr>
              <a:t>「品質中心」</a:t>
            </a:r>
            <a:r>
              <a:rPr lang="ja-JP" altLang="en-US" dirty="0">
                <a:latin typeface="Meiryo UI" panose="020B0604030504040204" pitchFamily="50" charset="-128"/>
                <a:ea typeface="Meiryo UI" panose="020B0604030504040204" pitchFamily="50" charset="-128"/>
              </a:rPr>
              <a:t>の考え方から，</a:t>
            </a:r>
            <a:r>
              <a:rPr lang="ja-JP" altLang="en-US" dirty="0">
                <a:ln w="0"/>
                <a:solidFill>
                  <a:srgbClr val="0000FF"/>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故障しても危険にならない</a:t>
            </a:r>
            <a:r>
              <a:rPr lang="en-US" altLang="ja-JP" dirty="0">
                <a:ln w="0"/>
                <a:solidFill>
                  <a:srgbClr val="0000FF"/>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r>
              <a:rPr lang="ja-JP" altLang="en-US" dirty="0">
                <a:ln w="0"/>
                <a:solidFill>
                  <a:srgbClr val="0000FF"/>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人に危害を与えない</a:t>
            </a:r>
            <a:r>
              <a:rPr lang="en-US" altLang="ja-JP" dirty="0">
                <a:ln w="0"/>
                <a:solidFill>
                  <a:srgbClr val="0000FF"/>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a:t>
            </a:r>
            <a:r>
              <a:rPr lang="ja-JP" altLang="en-US" dirty="0">
                <a:ln w="0"/>
                <a:solidFill>
                  <a:srgbClr val="0000FF"/>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という「機能安全」</a:t>
            </a:r>
            <a:r>
              <a:rPr lang="ja-JP" altLang="en-US" dirty="0">
                <a:solidFill>
                  <a:srgbClr val="0000FF"/>
                </a:solidFill>
                <a:latin typeface="Meiryo UI" panose="020B0604030504040204" pitchFamily="50" charset="-128"/>
                <a:ea typeface="Meiryo UI" panose="020B0604030504040204" pitchFamily="50" charset="-128"/>
              </a:rPr>
              <a:t>の考え</a:t>
            </a:r>
            <a:r>
              <a:rPr lang="ja-JP" altLang="en-US" dirty="0">
                <a:latin typeface="Meiryo UI" panose="020B0604030504040204" pitchFamily="50" charset="-128"/>
                <a:ea typeface="Meiryo UI" panose="020B0604030504040204" pitchFamily="50" charset="-128"/>
              </a:rPr>
              <a:t>が生まれた．</a:t>
            </a:r>
            <a:endParaRPr lang="en-US" altLang="ja-JP" dirty="0">
              <a:latin typeface="Meiryo UI" panose="020B0604030504040204" pitchFamily="50" charset="-128"/>
              <a:ea typeface="Meiryo UI" panose="020B0604030504040204" pitchFamily="50" charset="-128"/>
            </a:endParaRPr>
          </a:p>
          <a:p>
            <a:pPr marL="180931" indent="-180931"/>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pPr marL="180931" indent="-180931"/>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dirty="0"/>
              <a:t>平成</a:t>
            </a:r>
            <a:r>
              <a:rPr kumimoji="1" lang="en-US" altLang="ja-JP" dirty="0"/>
              <a:t>29</a:t>
            </a:r>
            <a:r>
              <a:rPr kumimoji="1" lang="ja-JP" altLang="en-US" dirty="0"/>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160</a:t>
            </a:fld>
            <a:endParaRPr kumimoji="1" lang="ja-JP" altLang="en-US" dirty="0"/>
          </a:p>
        </p:txBody>
      </p:sp>
    </p:spTree>
    <p:extLst>
      <p:ext uri="{BB962C8B-B14F-4D97-AF65-F5344CB8AC3E}">
        <p14:creationId xmlns:p14="http://schemas.microsoft.com/office/powerpoint/2010/main" val="305710386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＜意図・ポイント＞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　ライフサイクルモデル（全、</a:t>
            </a:r>
            <a:r>
              <a:rPr lang="en-US" altLang="ja-JP" dirty="0" smtClean="0"/>
              <a:t>E/E/PE</a:t>
            </a:r>
            <a:r>
              <a:rPr lang="ja-JP" altLang="en-US" dirty="0" smtClean="0"/>
              <a:t>及びソフトウェア）を使用した</a:t>
            </a:r>
            <a:r>
              <a:rPr lang="en-US" altLang="ja-JP" dirty="0" smtClean="0"/>
              <a:t>IEC</a:t>
            </a:r>
            <a:r>
              <a:rPr lang="ja-JP" altLang="en-US" dirty="0" smtClean="0"/>
              <a:t> </a:t>
            </a:r>
            <a:r>
              <a:rPr lang="en-US" altLang="ja-JP" dirty="0" smtClean="0"/>
              <a:t>61508</a:t>
            </a:r>
            <a:r>
              <a:rPr lang="ja-JP" altLang="en-US" dirty="0" smtClean="0"/>
              <a:t>の</a:t>
            </a:r>
            <a:r>
              <a:rPr lang="en-US" altLang="ja-JP" dirty="0" smtClean="0"/>
              <a:t>Part1</a:t>
            </a:r>
            <a:r>
              <a:rPr lang="ja-JP" altLang="en-US" dirty="0" smtClean="0"/>
              <a:t>から</a:t>
            </a:r>
            <a:r>
              <a:rPr lang="en-US" altLang="ja-JP" dirty="0" smtClean="0"/>
              <a:t>Part3</a:t>
            </a:r>
            <a:r>
              <a:rPr lang="ja-JP" altLang="en-US" dirty="0" smtClean="0"/>
              <a:t>の意味を理解する</a:t>
            </a:r>
            <a:r>
              <a:rPr lang="ja-JP" altLang="ja-JP" dirty="0" smtClean="0"/>
              <a:t>。</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　安全計装システムの開発にあたっては、組織と人員、能力や監査など広範な機能安全管理の仕組みの構築が</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　　前提になっていることを理解する。</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＜補足事項・背景＞</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r>
              <a:rPr kumimoji="1" lang="en-US" altLang="ja-JP" dirty="0" smtClean="0"/>
              <a:t>Part1</a:t>
            </a:r>
            <a:r>
              <a:rPr kumimoji="1" lang="ja-JP" altLang="en-US" dirty="0" smtClean="0"/>
              <a:t>では機能安全管理や全安全ライフサイクルの要求事項などを規定し、</a:t>
            </a:r>
            <a:r>
              <a:rPr kumimoji="1" lang="en-US" altLang="ja-JP" dirty="0" smtClean="0"/>
              <a:t>Part2</a:t>
            </a:r>
            <a:r>
              <a:rPr kumimoji="1" lang="ja-JP" altLang="en-US" dirty="0" smtClean="0"/>
              <a:t>は安全計装システムの</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ハードウェア設計の要求事項、</a:t>
            </a:r>
            <a:r>
              <a:rPr kumimoji="1" lang="en-US" altLang="ja-JP" dirty="0" smtClean="0"/>
              <a:t>Part3</a:t>
            </a:r>
            <a:r>
              <a:rPr kumimoji="1" lang="ja-JP" altLang="en-US" dirty="0" smtClean="0"/>
              <a:t>はソフトウェア設計の要求事項を規定している</a:t>
            </a:r>
            <a:r>
              <a:rPr lang="ja-JP" altLang="ja-JP" dirty="0" smtClean="0"/>
              <a:t>。</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　ハードウェアのランダム故障に対しては、安全度水準（</a:t>
            </a:r>
            <a:r>
              <a:rPr lang="en-US" altLang="ja-JP" dirty="0" smtClean="0"/>
              <a:t>SIL)</a:t>
            </a:r>
            <a:r>
              <a:rPr lang="ja-JP" altLang="en-US" dirty="0" smtClean="0"/>
              <a:t>に照らし合わせて安全度を評価し、</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　　ハードウェアとソフトウェアの決定論的故障に対しては開発プロセスの要求事項の達成度に照らし合わせて</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　　決定論的能力（</a:t>
            </a:r>
            <a:r>
              <a:rPr lang="en-US" altLang="ja-JP" dirty="0" smtClean="0"/>
              <a:t>SC)</a:t>
            </a:r>
            <a:r>
              <a:rPr lang="ja-JP" altLang="en-US" dirty="0" err="1" smtClean="0"/>
              <a:t>を評</a:t>
            </a:r>
            <a:r>
              <a:rPr lang="ja-JP" altLang="en-US" dirty="0" smtClean="0"/>
              <a:t>価する。</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r>
              <a:rPr kumimoji="1" lang="en-US" altLang="ja-JP" dirty="0" smtClean="0"/>
              <a:t>Part2</a:t>
            </a:r>
            <a:r>
              <a:rPr kumimoji="1" lang="ja-JP" altLang="en-US" dirty="0" smtClean="0"/>
              <a:t>で</a:t>
            </a:r>
            <a:r>
              <a:rPr kumimoji="1" lang="en-US" altLang="ja-JP" dirty="0" smtClean="0"/>
              <a:t>SIL</a:t>
            </a:r>
            <a:r>
              <a:rPr kumimoji="1" lang="ja-JP" altLang="en-US" dirty="0" smtClean="0"/>
              <a:t>を達成するための故障診断や、ハードウェアの各種の技術・方策が規定されている。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r>
              <a:rPr kumimoji="1" lang="en-US" altLang="ja-JP" dirty="0" smtClean="0"/>
              <a:t>Part3</a:t>
            </a:r>
            <a:r>
              <a:rPr kumimoji="1" lang="ja-JP" altLang="en-US" dirty="0" smtClean="0"/>
              <a:t>で</a:t>
            </a:r>
            <a:r>
              <a:rPr kumimoji="1" lang="en-US" altLang="ja-JP" dirty="0" smtClean="0"/>
              <a:t>SIL</a:t>
            </a:r>
            <a:r>
              <a:rPr kumimoji="1" lang="ja-JP" altLang="en-US" dirty="0" smtClean="0"/>
              <a:t>を達成するためのソフトウェアの各種の技術・方策が規定されている。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＜出典・参考文献等＞</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r>
              <a:rPr kumimoji="1" lang="ja-JP" altLang="en-US" dirty="0" err="1" smtClean="0"/>
              <a:t>ー</a:t>
            </a:r>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161</a:t>
            </a:fld>
            <a:endParaRPr kumimoji="1" lang="ja-JP" altLang="en-US"/>
          </a:p>
        </p:txBody>
      </p:sp>
    </p:spTree>
    <p:extLst>
      <p:ext uri="{BB962C8B-B14F-4D97-AF65-F5344CB8AC3E}">
        <p14:creationId xmlns:p14="http://schemas.microsoft.com/office/powerpoint/2010/main" val="361822562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機能安全は、リスクアセスメントの結果行われるリスク低減のための３ステップメソッドの</a:t>
            </a:r>
            <a:r>
              <a:rPr lang="ja-JP" altLang="en-US" dirty="0">
                <a:solidFill>
                  <a:srgbClr val="FF0000"/>
                </a:solidFill>
                <a:latin typeface="Meiryo UI" panose="020B0604030504040204" pitchFamily="50" charset="-128"/>
                <a:ea typeface="Meiryo UI" panose="020B0604030504040204" pitchFamily="50" charset="-128"/>
              </a:rPr>
              <a:t>ステップ２の安全防護及び付加保護方策において電気・電子制御を用いた方策</a:t>
            </a:r>
            <a:r>
              <a:rPr lang="ja-JP" altLang="en-US" dirty="0">
                <a:latin typeface="Meiryo UI" panose="020B0604030504040204" pitchFamily="50" charset="-128"/>
                <a:ea typeface="Meiryo UI" panose="020B0604030504040204" pitchFamily="50" charset="-128"/>
              </a:rPr>
              <a:t>が該当する．この</a:t>
            </a:r>
            <a:r>
              <a:rPr lang="ja-JP" altLang="en-US" dirty="0">
                <a:solidFill>
                  <a:srgbClr val="0000FF"/>
                </a:solidFill>
                <a:latin typeface="Meiryo UI" panose="020B0604030504040204" pitchFamily="50" charset="-128"/>
                <a:ea typeface="Meiryo UI" panose="020B0604030504040204" pitchFamily="50" charset="-128"/>
              </a:rPr>
              <a:t>方策の一部は、安全機能</a:t>
            </a:r>
            <a:r>
              <a:rPr lang="ja-JP" altLang="en-US" dirty="0">
                <a:latin typeface="Meiryo UI" panose="020B0604030504040204" pitchFamily="50" charset="-128"/>
                <a:ea typeface="Meiryo UI" panose="020B0604030504040204" pitchFamily="50" charset="-128"/>
              </a:rPr>
              <a:t>と呼ばれる．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電気・電子部品は機械部品と異なり、使用中に偶発的故障が起きる．または、決定論的原因故障が起きる．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このような故障により安全防護及び付加の保護方策が機能しなくなり、危険状態になる可能性がある．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そのような危険状態を回避するため、故障発生、フォールト状態でも安全を維持する考え方が</a:t>
            </a:r>
            <a:r>
              <a:rPr lang="ja-JP" altLang="en-US" dirty="0">
                <a:solidFill>
                  <a:srgbClr val="0000FF"/>
                </a:solidFill>
                <a:latin typeface="Meiryo UI" panose="020B0604030504040204" pitchFamily="50" charset="-128"/>
                <a:ea typeface="Meiryo UI" panose="020B0604030504040204" pitchFamily="50" charset="-128"/>
              </a:rPr>
              <a:t>機能安全</a:t>
            </a:r>
            <a:r>
              <a:rPr lang="ja-JP" altLang="en-US" dirty="0">
                <a:latin typeface="Meiryo UI" panose="020B0604030504040204" pitchFamily="50" charset="-128"/>
                <a:ea typeface="Meiryo UI" panose="020B0604030504040204" pitchFamily="50" charset="-128"/>
              </a:rPr>
              <a:t>である．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逆の言い方をすれば、故障が発生し、危険状態になる可能性があっても安全状態にするための安全機能を発動し、安全状態を維持することが機能安全である．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dirty="0"/>
              <a:t>平成</a:t>
            </a:r>
            <a:r>
              <a:rPr kumimoji="1" lang="en-US" altLang="ja-JP" dirty="0"/>
              <a:t>29</a:t>
            </a:r>
            <a:r>
              <a:rPr kumimoji="1" lang="ja-JP" altLang="en-US" dirty="0"/>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162</a:t>
            </a:fld>
            <a:endParaRPr kumimoji="1" lang="ja-JP" altLang="en-US" dirty="0"/>
          </a:p>
        </p:txBody>
      </p:sp>
    </p:spTree>
    <p:extLst>
      <p:ext uri="{BB962C8B-B14F-4D97-AF65-F5344CB8AC3E}">
        <p14:creationId xmlns:p14="http://schemas.microsoft.com/office/powerpoint/2010/main" val="414171167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r>
              <a:rPr lang="ja-JP" altLang="en-US" kern="100" dirty="0">
                <a:solidFill>
                  <a:schemeClr val="tx1">
                    <a:lumMod val="95000"/>
                    <a:lumOff val="5000"/>
                  </a:schemeClr>
                </a:solidFill>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solidFill>
                <a:schemeClr val="tx1">
                  <a:lumMod val="95000"/>
                  <a:lumOff val="5000"/>
                </a:schemeClr>
              </a:solidFill>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安全度水準は、リスクアセスメントにより決められた安全機能に対し、決定される．</a:t>
            </a: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安全機能には、目標機能失敗尺度である安全度水準</a:t>
            </a:r>
            <a:r>
              <a:rPr lang="en-US" altLang="ja-JP" dirty="0">
                <a:solidFill>
                  <a:schemeClr val="tx1">
                    <a:lumMod val="95000"/>
                    <a:lumOff val="5000"/>
                  </a:schemeClr>
                </a:solidFill>
                <a:latin typeface="Meiryo UI" panose="020B0604030504040204" pitchFamily="50" charset="-128"/>
                <a:ea typeface="Meiryo UI" panose="020B0604030504040204" pitchFamily="50" charset="-128"/>
              </a:rPr>
              <a:t>(SIL))</a:t>
            </a:r>
            <a:r>
              <a:rPr lang="ja-JP" altLang="en-US" dirty="0">
                <a:solidFill>
                  <a:schemeClr val="tx1">
                    <a:lumMod val="95000"/>
                    <a:lumOff val="5000"/>
                  </a:schemeClr>
                </a:solidFill>
                <a:latin typeface="Meiryo UI" panose="020B0604030504040204" pitchFamily="50" charset="-128"/>
                <a:ea typeface="Meiryo UI" panose="020B0604030504040204" pitchFamily="50" charset="-128"/>
              </a:rPr>
              <a:t>を割り当てる．</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＜補足事項・背景＞</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pPr marL="230566" indent="-230566">
              <a:buAutoNum type="arabicParenBoth"/>
            </a:pPr>
            <a:r>
              <a:rPr lang="ja-JP" altLang="en-US" dirty="0">
                <a:solidFill>
                  <a:schemeClr val="tx1">
                    <a:lumMod val="95000"/>
                    <a:lumOff val="5000"/>
                  </a:schemeClr>
                </a:solidFill>
                <a:latin typeface="Meiryo UI" panose="020B0604030504040204" pitchFamily="50" charset="-128"/>
                <a:ea typeface="Meiryo UI" panose="020B0604030504040204" pitchFamily="50" charset="-128"/>
              </a:rPr>
              <a:t>安全度水準の割当て</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安全機能に割り当てる安全度水準は，次のいずれかとする．</a:t>
            </a:r>
          </a:p>
          <a:p>
            <a:r>
              <a:rPr lang="en-US" altLang="ja-JP" dirty="0">
                <a:solidFill>
                  <a:schemeClr val="tx1">
                    <a:lumMod val="95000"/>
                    <a:lumOff val="5000"/>
                  </a:schemeClr>
                </a:solidFill>
                <a:latin typeface="Meiryo UI" panose="020B0604030504040204" pitchFamily="50" charset="-128"/>
                <a:ea typeface="Meiryo UI" panose="020B0604030504040204" pitchFamily="50" charset="-128"/>
              </a:rPr>
              <a:t>ⅰ</a:t>
            </a:r>
            <a:r>
              <a:rPr lang="ja-JP" altLang="en-US" dirty="0" err="1">
                <a:solidFill>
                  <a:schemeClr val="tx1">
                    <a:lumMod val="95000"/>
                    <a:lumOff val="5000"/>
                  </a:schemeClr>
                </a:solidFill>
                <a:latin typeface="Meiryo UI" panose="020B0604030504040204" pitchFamily="50" charset="-128"/>
                <a:ea typeface="Meiryo UI" panose="020B0604030504040204" pitchFamily="50" charset="-128"/>
              </a:rPr>
              <a:t>．</a:t>
            </a:r>
            <a:r>
              <a:rPr lang="ja-JP" altLang="en-US" dirty="0">
                <a:solidFill>
                  <a:schemeClr val="tx1">
                    <a:lumMod val="95000"/>
                    <a:lumOff val="5000"/>
                  </a:schemeClr>
                </a:solidFill>
                <a:latin typeface="Meiryo UI" panose="020B0604030504040204" pitchFamily="50" charset="-128"/>
                <a:ea typeface="Meiryo UI" panose="020B0604030504040204" pitchFamily="50" charset="-128"/>
              </a:rPr>
              <a:t>低頻度作動要求モード</a:t>
            </a:r>
          </a:p>
          <a:p>
            <a:pPr marL="177729"/>
            <a:r>
              <a:rPr lang="ja-JP" altLang="en-US" dirty="0">
                <a:solidFill>
                  <a:schemeClr val="tx1">
                    <a:lumMod val="95000"/>
                    <a:lumOff val="5000"/>
                  </a:schemeClr>
                </a:solidFill>
                <a:latin typeface="Meiryo UI" panose="020B0604030504040204" pitchFamily="50" charset="-128"/>
                <a:ea typeface="Meiryo UI" panose="020B0604030504040204" pitchFamily="50" charset="-128"/>
              </a:rPr>
              <a:t>安全機能の作動要求における機能失敗時間平均確率．</a:t>
            </a:r>
            <a:r>
              <a:rPr lang="en-US" altLang="ja-JP" dirty="0">
                <a:solidFill>
                  <a:schemeClr val="tx1">
                    <a:lumMod val="95000"/>
                    <a:lumOff val="5000"/>
                  </a:schemeClr>
                </a:solidFill>
                <a:latin typeface="Meiryo UI" panose="020B0604030504040204" pitchFamily="50" charset="-128"/>
                <a:ea typeface="Meiryo UI" panose="020B0604030504040204" pitchFamily="50" charset="-128"/>
              </a:rPr>
              <a:t>(</a:t>
            </a:r>
            <a:r>
              <a:rPr lang="en-US" altLang="ja-JP" dirty="0" err="1">
                <a:solidFill>
                  <a:schemeClr val="tx1">
                    <a:lumMod val="95000"/>
                    <a:lumOff val="5000"/>
                  </a:schemeClr>
                </a:solidFill>
                <a:latin typeface="Meiryo UI" panose="020B0604030504040204" pitchFamily="50" charset="-128"/>
                <a:ea typeface="Meiryo UI" panose="020B0604030504040204" pitchFamily="50" charset="-128"/>
              </a:rPr>
              <a:t>PFDavg</a:t>
            </a:r>
            <a:r>
              <a:rPr lang="en-US" altLang="ja-JP" dirty="0">
                <a:solidFill>
                  <a:schemeClr val="tx1">
                    <a:lumMod val="95000"/>
                    <a:lumOff val="5000"/>
                  </a:schemeClr>
                </a:solidFill>
                <a:latin typeface="Meiryo UI" panose="020B0604030504040204" pitchFamily="50" charset="-128"/>
                <a:ea typeface="Meiryo UI" panose="020B0604030504040204" pitchFamily="50" charset="-128"/>
              </a:rPr>
              <a:t>)</a:t>
            </a:r>
          </a:p>
          <a:p>
            <a:r>
              <a:rPr lang="en-US" altLang="ja-JP" dirty="0">
                <a:solidFill>
                  <a:schemeClr val="tx1">
                    <a:lumMod val="95000"/>
                    <a:lumOff val="5000"/>
                  </a:schemeClr>
                </a:solidFill>
                <a:latin typeface="Meiryo UI" panose="020B0604030504040204" pitchFamily="50" charset="-128"/>
                <a:ea typeface="Meiryo UI" panose="020B0604030504040204" pitchFamily="50" charset="-128"/>
              </a:rPr>
              <a:t>ⅱ</a:t>
            </a:r>
            <a:r>
              <a:rPr lang="ja-JP" altLang="en-US" dirty="0" err="1">
                <a:solidFill>
                  <a:schemeClr val="tx1">
                    <a:lumMod val="95000"/>
                    <a:lumOff val="5000"/>
                  </a:schemeClr>
                </a:solidFill>
                <a:latin typeface="Meiryo UI" panose="020B0604030504040204" pitchFamily="50" charset="-128"/>
                <a:ea typeface="Meiryo UI" panose="020B0604030504040204" pitchFamily="50" charset="-128"/>
              </a:rPr>
              <a:t>．</a:t>
            </a:r>
            <a:r>
              <a:rPr lang="ja-JP" altLang="en-US" dirty="0">
                <a:solidFill>
                  <a:schemeClr val="tx1">
                    <a:lumMod val="95000"/>
                    <a:lumOff val="5000"/>
                  </a:schemeClr>
                </a:solidFill>
                <a:latin typeface="Meiryo UI" panose="020B0604030504040204" pitchFamily="50" charset="-128"/>
                <a:ea typeface="Meiryo UI" panose="020B0604030504040204" pitchFamily="50" charset="-128"/>
              </a:rPr>
              <a:t>高頻度作動要求又は連続モード</a:t>
            </a:r>
          </a:p>
          <a:p>
            <a:pPr marL="177729"/>
            <a:r>
              <a:rPr lang="ja-JP" altLang="en-US" dirty="0">
                <a:solidFill>
                  <a:schemeClr val="tx1">
                    <a:lumMod val="95000"/>
                    <a:lumOff val="5000"/>
                  </a:schemeClr>
                </a:solidFill>
                <a:latin typeface="Meiryo UI" panose="020B0604030504040204" pitchFamily="50" charset="-128"/>
                <a:ea typeface="Meiryo UI" panose="020B0604030504040204" pitchFamily="50" charset="-128"/>
              </a:rPr>
              <a:t>安全機能の危険側失敗の平均頻度</a:t>
            </a:r>
            <a:r>
              <a:rPr lang="en-US" altLang="ja-JP" dirty="0">
                <a:solidFill>
                  <a:schemeClr val="tx1">
                    <a:lumMod val="95000"/>
                    <a:lumOff val="5000"/>
                  </a:schemeClr>
                </a:solidFill>
                <a:latin typeface="Meiryo UI" panose="020B0604030504040204" pitchFamily="50" charset="-128"/>
                <a:ea typeface="Meiryo UI" panose="020B0604030504040204" pitchFamily="50" charset="-128"/>
              </a:rPr>
              <a:t>(PFH)</a:t>
            </a:r>
            <a:r>
              <a:rPr lang="ja-JP" altLang="en-US" dirty="0">
                <a:solidFill>
                  <a:schemeClr val="tx1">
                    <a:lumMod val="95000"/>
                    <a:lumOff val="5000"/>
                  </a:schemeClr>
                </a:solidFill>
                <a:latin typeface="Meiryo UI" panose="020B0604030504040204" pitchFamily="50" charset="-128"/>
                <a:ea typeface="Meiryo UI" panose="020B0604030504040204" pitchFamily="50" charset="-128"/>
              </a:rPr>
              <a:t>［</a:t>
            </a:r>
            <a:r>
              <a:rPr lang="en-US" altLang="ja-JP" dirty="0">
                <a:solidFill>
                  <a:schemeClr val="tx1">
                    <a:lumMod val="95000"/>
                    <a:lumOff val="5000"/>
                  </a:schemeClr>
                </a:solidFill>
                <a:latin typeface="Meiryo UI" panose="020B0604030504040204" pitchFamily="50" charset="-128"/>
                <a:ea typeface="Meiryo UI" panose="020B0604030504040204" pitchFamily="50" charset="-128"/>
              </a:rPr>
              <a:t>1/h</a:t>
            </a:r>
            <a:r>
              <a:rPr lang="ja-JP" altLang="en-US" dirty="0">
                <a:solidFill>
                  <a:schemeClr val="tx1">
                    <a:lumMod val="95000"/>
                    <a:lumOff val="5000"/>
                  </a:schemeClr>
                </a:solidFill>
                <a:latin typeface="Meiryo UI" panose="020B0604030504040204" pitchFamily="50" charset="-128"/>
                <a:ea typeface="Meiryo UI" panose="020B0604030504040204" pitchFamily="50" charset="-128"/>
              </a:rPr>
              <a:t>］ </a:t>
            </a:r>
          </a:p>
          <a:p>
            <a:r>
              <a:rPr lang="en-US" altLang="ja-JP" dirty="0">
                <a:solidFill>
                  <a:schemeClr val="tx1">
                    <a:lumMod val="95000"/>
                    <a:lumOff val="5000"/>
                  </a:schemeClr>
                </a:solidFill>
                <a:latin typeface="Meiryo UI" panose="020B0604030504040204" pitchFamily="50" charset="-128"/>
                <a:ea typeface="Meiryo UI" panose="020B0604030504040204" pitchFamily="50" charset="-128"/>
              </a:rPr>
              <a:t>(2) </a:t>
            </a:r>
            <a:r>
              <a:rPr lang="ja-JP" altLang="en-US" dirty="0">
                <a:solidFill>
                  <a:schemeClr val="tx1">
                    <a:lumMod val="95000"/>
                    <a:lumOff val="5000"/>
                  </a:schemeClr>
                </a:solidFill>
                <a:latin typeface="Meiryo UI" panose="020B0604030504040204" pitchFamily="50" charset="-128"/>
                <a:ea typeface="Meiryo UI" panose="020B0604030504040204" pitchFamily="50" charset="-128"/>
              </a:rPr>
              <a:t>目標機能失敗尺度</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dirty="0">
                <a:solidFill>
                  <a:schemeClr val="tx1">
                    <a:lumMod val="95000"/>
                    <a:lumOff val="5000"/>
                  </a:schemeClr>
                </a:solidFill>
                <a:latin typeface="Meiryo UI" panose="020B0604030504040204" pitchFamily="50" charset="-128"/>
                <a:ea typeface="Meiryo UI" panose="020B0604030504040204" pitchFamily="50" charset="-128"/>
              </a:rPr>
              <a:t>PFD</a:t>
            </a:r>
            <a:r>
              <a:rPr lang="ja-JP" altLang="en-US" dirty="0">
                <a:solidFill>
                  <a:schemeClr val="tx1">
                    <a:lumMod val="95000"/>
                    <a:lumOff val="5000"/>
                  </a:schemeClr>
                </a:solidFill>
                <a:latin typeface="Meiryo UI" panose="020B0604030504040204" pitchFamily="50" charset="-128"/>
                <a:ea typeface="Meiryo UI" panose="020B0604030504040204" pitchFamily="50" charset="-128"/>
              </a:rPr>
              <a:t>又は、</a:t>
            </a:r>
            <a:r>
              <a:rPr lang="en-US" altLang="ja-JP" dirty="0">
                <a:solidFill>
                  <a:schemeClr val="tx1">
                    <a:lumMod val="95000"/>
                    <a:lumOff val="5000"/>
                  </a:schemeClr>
                </a:solidFill>
                <a:latin typeface="Meiryo UI" panose="020B0604030504040204" pitchFamily="50" charset="-128"/>
                <a:ea typeface="Meiryo UI" panose="020B0604030504040204" pitchFamily="50" charset="-128"/>
              </a:rPr>
              <a:t>PFH</a:t>
            </a:r>
            <a:r>
              <a:rPr lang="ja-JP" altLang="en-US" dirty="0">
                <a:solidFill>
                  <a:schemeClr val="tx1">
                    <a:lumMod val="95000"/>
                    <a:lumOff val="5000"/>
                  </a:schemeClr>
                </a:solidFill>
                <a:latin typeface="Meiryo UI" panose="020B0604030504040204" pitchFamily="50" charset="-128"/>
                <a:ea typeface="Meiryo UI" panose="020B0604030504040204" pitchFamily="50" charset="-128"/>
              </a:rPr>
              <a:t>の目標値のこと。</a:t>
            </a: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dirty="0">
                <a:solidFill>
                  <a:schemeClr val="tx1">
                    <a:lumMod val="95000"/>
                    <a:lumOff val="5000"/>
                  </a:schemeClr>
                </a:solidFill>
                <a:latin typeface="Meiryo UI" panose="020B0604030504040204" pitchFamily="50" charset="-128"/>
                <a:ea typeface="Meiryo UI" panose="020B0604030504040204" pitchFamily="50" charset="-128"/>
              </a:rPr>
              <a:t>PFH</a:t>
            </a:r>
            <a:r>
              <a:rPr lang="ja-JP" altLang="en-US" dirty="0">
                <a:solidFill>
                  <a:schemeClr val="tx1">
                    <a:lumMod val="95000"/>
                    <a:lumOff val="5000"/>
                  </a:schemeClr>
                </a:solidFill>
                <a:latin typeface="Meiryo UI" panose="020B0604030504040204" pitchFamily="50" charset="-128"/>
                <a:ea typeface="Meiryo UI" panose="020B0604030504040204" pitchFamily="50" charset="-128"/>
              </a:rPr>
              <a:t>は、安全機能に作動要求が出た時、安全機能が、正常に動作できず失敗し、危険側故障になる確率を表す．</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これは、</a:t>
            </a:r>
            <a:r>
              <a:rPr lang="en-US" altLang="ja-JP" dirty="0">
                <a:solidFill>
                  <a:schemeClr val="tx1">
                    <a:lumMod val="95000"/>
                    <a:lumOff val="5000"/>
                  </a:schemeClr>
                </a:solidFill>
                <a:latin typeface="Meiryo UI" panose="020B0604030504040204" pitchFamily="50" charset="-128"/>
                <a:ea typeface="Meiryo UI" panose="020B0604030504040204" pitchFamily="50" charset="-128"/>
              </a:rPr>
              <a:t>1/</a:t>
            </a:r>
            <a:r>
              <a:rPr lang="en-US" altLang="ja-JP" dirty="0" err="1">
                <a:solidFill>
                  <a:schemeClr val="tx1">
                    <a:lumMod val="95000"/>
                    <a:lumOff val="5000"/>
                  </a:schemeClr>
                </a:solidFill>
                <a:latin typeface="Meiryo UI" panose="020B0604030504040204" pitchFamily="50" charset="-128"/>
                <a:ea typeface="Meiryo UI" panose="020B0604030504040204" pitchFamily="50" charset="-128"/>
              </a:rPr>
              <a:t>MTTFd</a:t>
            </a:r>
            <a:r>
              <a:rPr lang="ja-JP" altLang="en-US" dirty="0" err="1">
                <a:solidFill>
                  <a:schemeClr val="tx1">
                    <a:lumMod val="95000"/>
                    <a:lumOff val="5000"/>
                  </a:schemeClr>
                </a:solidFill>
                <a:latin typeface="Meiryo UI" panose="020B0604030504040204" pitchFamily="50" charset="-128"/>
                <a:ea typeface="Meiryo UI" panose="020B0604030504040204" pitchFamily="50" charset="-128"/>
              </a:rPr>
              <a:t>、</a:t>
            </a:r>
            <a:r>
              <a:rPr lang="ja-JP" altLang="en-US" dirty="0">
                <a:solidFill>
                  <a:schemeClr val="tx1">
                    <a:lumMod val="95000"/>
                    <a:lumOff val="5000"/>
                  </a:schemeClr>
                </a:solidFill>
                <a:latin typeface="Meiryo UI" panose="020B0604030504040204" pitchFamily="50" charset="-128"/>
                <a:ea typeface="Meiryo UI" panose="020B0604030504040204" pitchFamily="50" charset="-128"/>
              </a:rPr>
              <a:t>失敗までの時間の逆数で</a:t>
            </a:r>
            <a:r>
              <a:rPr lang="en-US" altLang="ja-JP" dirty="0" err="1">
                <a:solidFill>
                  <a:schemeClr val="tx1">
                    <a:lumMod val="95000"/>
                    <a:lumOff val="5000"/>
                  </a:schemeClr>
                </a:solidFill>
                <a:latin typeface="Meiryo UI" panose="020B0604030504040204" pitchFamily="50" charset="-128"/>
                <a:ea typeface="Meiryo UI" panose="020B0604030504040204" pitchFamily="50" charset="-128"/>
              </a:rPr>
              <a:t>λ</a:t>
            </a:r>
            <a:r>
              <a:rPr lang="en-US" altLang="ja-JP" baseline="-25000" dirty="0" err="1">
                <a:solidFill>
                  <a:schemeClr val="tx1">
                    <a:lumMod val="95000"/>
                    <a:lumOff val="5000"/>
                  </a:schemeClr>
                </a:solidFill>
                <a:latin typeface="Meiryo UI" panose="020B0604030504040204" pitchFamily="50" charset="-128"/>
                <a:ea typeface="Meiryo UI" panose="020B0604030504040204" pitchFamily="50" charset="-128"/>
              </a:rPr>
              <a:t>DU</a:t>
            </a:r>
            <a:r>
              <a:rPr lang="ja-JP" altLang="en-US" dirty="0">
                <a:solidFill>
                  <a:schemeClr val="tx1">
                    <a:lumMod val="95000"/>
                    <a:lumOff val="5000"/>
                  </a:schemeClr>
                </a:solidFill>
                <a:latin typeface="Meiryo UI" panose="020B0604030504040204" pitchFamily="50" charset="-128"/>
                <a:ea typeface="Meiryo UI" panose="020B0604030504040204" pitchFamily="50" charset="-128"/>
              </a:rPr>
              <a:t>である</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＜出典・参考文献等＞</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　</a:t>
            </a:r>
            <a:endParaRPr kumimoji="1" lang="ja-JP" altLang="en-US"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163</a:t>
            </a:fld>
            <a:endParaRPr kumimoji="1" lang="ja-JP" altLang="en-US"/>
          </a:p>
        </p:txBody>
      </p:sp>
    </p:spTree>
    <p:extLst>
      <p:ext uri="{BB962C8B-B14F-4D97-AF65-F5344CB8AC3E}">
        <p14:creationId xmlns:p14="http://schemas.microsoft.com/office/powerpoint/2010/main" val="339474959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smtClean="0">
                <a:latin typeface="Meiryo UI" panose="020B0604030504040204" pitchFamily="50" charset="-128"/>
                <a:ea typeface="Meiryo UI" panose="020B0604030504040204" pitchFamily="50" charset="-128"/>
              </a:rPr>
              <a:t>目標</a:t>
            </a:r>
            <a:r>
              <a:rPr lang="ja-JP" altLang="en-US" dirty="0">
                <a:latin typeface="Meiryo UI" panose="020B0604030504040204" pitchFamily="50" charset="-128"/>
                <a:ea typeface="Meiryo UI" panose="020B0604030504040204" pitchFamily="50" charset="-128"/>
              </a:rPr>
              <a:t>機能失敗尺度は、後述の</a:t>
            </a:r>
            <a:r>
              <a:rPr lang="en-US" altLang="ja-JP" dirty="0">
                <a:latin typeface="Meiryo UI" panose="020B0604030504040204" pitchFamily="50" charset="-128"/>
                <a:ea typeface="Meiryo UI" panose="020B0604030504040204" pitchFamily="50" charset="-128"/>
              </a:rPr>
              <a:t>FMEDA</a:t>
            </a:r>
            <a:r>
              <a:rPr lang="ja-JP" altLang="en-US" dirty="0">
                <a:latin typeface="Meiryo UI" panose="020B0604030504040204" pitchFamily="50" charset="-128"/>
                <a:ea typeface="Meiryo UI" panose="020B0604030504040204" pitchFamily="50" charset="-128"/>
              </a:rPr>
              <a:t>によって求めることができる．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PFD</a:t>
            </a:r>
            <a:r>
              <a:rPr lang="ja-JP" altLang="en-US" dirty="0">
                <a:latin typeface="Meiryo UI" panose="020B0604030504040204" pitchFamily="50" charset="-128"/>
                <a:ea typeface="Meiryo UI" panose="020B0604030504040204" pitchFamily="50" charset="-128"/>
              </a:rPr>
              <a:t>は、</a:t>
            </a:r>
            <a:r>
              <a:rPr lang="ja-JP" altLang="en-US" dirty="0">
                <a:solidFill>
                  <a:srgbClr val="FF0000"/>
                </a:solidFill>
                <a:latin typeface="Meiryo UI" panose="020B0604030504040204" pitchFamily="50" charset="-128"/>
                <a:ea typeface="Meiryo UI" panose="020B0604030504040204" pitchFamily="50" charset="-128"/>
              </a:rPr>
              <a:t>規定期間内で何回失敗するか</a:t>
            </a:r>
            <a:r>
              <a:rPr lang="ja-JP" altLang="en-US" dirty="0">
                <a:latin typeface="Meiryo UI" panose="020B0604030504040204" pitchFamily="50" charset="-128"/>
                <a:ea typeface="Meiryo UI" panose="020B0604030504040204" pitchFamily="50" charset="-128"/>
              </a:rPr>
              <a:t>を表す．</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PFH</a:t>
            </a:r>
            <a:r>
              <a:rPr lang="ja-JP" altLang="en-US" dirty="0">
                <a:latin typeface="Meiryo UI" panose="020B0604030504040204" pitchFamily="50" charset="-128"/>
                <a:ea typeface="Meiryo UI" panose="020B0604030504040204" pitchFamily="50" charset="-128"/>
              </a:rPr>
              <a:t>は、</a:t>
            </a:r>
            <a:r>
              <a:rPr lang="ja-JP" altLang="en-US" dirty="0">
                <a:solidFill>
                  <a:srgbClr val="FF0000"/>
                </a:solidFill>
                <a:latin typeface="Meiryo UI" panose="020B0604030504040204" pitchFamily="50" charset="-128"/>
                <a:ea typeface="Meiryo UI" panose="020B0604030504040204" pitchFamily="50" charset="-128"/>
              </a:rPr>
              <a:t>１時間当たりの失敗確率</a:t>
            </a:r>
            <a:r>
              <a:rPr lang="ja-JP" altLang="en-US" dirty="0">
                <a:latin typeface="Meiryo UI" panose="020B0604030504040204" pitchFamily="50" charset="-128"/>
                <a:ea typeface="Meiryo UI" panose="020B0604030504040204" pitchFamily="50" charset="-128"/>
              </a:rPr>
              <a:t>である．　</a:t>
            </a:r>
            <a:r>
              <a:rPr lang="ja-JP" altLang="en-US" dirty="0">
                <a:solidFill>
                  <a:srgbClr val="FF0000"/>
                </a:solidFill>
                <a:latin typeface="Meiryo UI" panose="020B0604030504040204" pitchFamily="50" charset="-128"/>
                <a:ea typeface="Meiryo UI" panose="020B0604030504040204" pitchFamily="50" charset="-128"/>
              </a:rPr>
              <a:t>単位が違う</a:t>
            </a:r>
            <a:r>
              <a:rPr lang="ja-JP" altLang="en-US" dirty="0">
                <a:latin typeface="Meiryo UI" panose="020B0604030504040204" pitchFamily="50" charset="-128"/>
                <a:ea typeface="Meiryo UI" panose="020B0604030504040204" pitchFamily="50" charset="-128"/>
              </a:rPr>
              <a:t>ことに注意．</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年は</a:t>
            </a:r>
            <a:r>
              <a:rPr lang="en-US" altLang="ja-JP" dirty="0">
                <a:latin typeface="Meiryo UI" panose="020B0604030504040204" pitchFamily="50" charset="-128"/>
                <a:ea typeface="Meiryo UI" panose="020B0604030504040204" pitchFamily="50" charset="-128"/>
              </a:rPr>
              <a:t>8670</a:t>
            </a:r>
            <a:r>
              <a:rPr lang="ja-JP" altLang="en-US" dirty="0">
                <a:latin typeface="Meiryo UI" panose="020B0604030504040204" pitchFamily="50" charset="-128"/>
                <a:ea typeface="Meiryo UI" panose="020B0604030504040204" pitchFamily="50" charset="-128"/>
              </a:rPr>
              <a:t>時間、これを切り上げ、</a:t>
            </a:r>
            <a:r>
              <a:rPr lang="en-US" altLang="ja-JP" dirty="0">
                <a:latin typeface="Meiryo UI" panose="020B0604030504040204" pitchFamily="50" charset="-128"/>
                <a:ea typeface="Meiryo UI" panose="020B0604030504040204" pitchFamily="50" charset="-128"/>
              </a:rPr>
              <a:t>10,000</a:t>
            </a:r>
            <a:r>
              <a:rPr lang="ja-JP" altLang="en-US" dirty="0">
                <a:latin typeface="Meiryo UI" panose="020B0604030504040204" pitchFamily="50" charset="-128"/>
                <a:ea typeface="Meiryo UI" panose="020B0604030504040204" pitchFamily="50" charset="-128"/>
              </a:rPr>
              <a:t>時間とする．</a:t>
            </a:r>
            <a:r>
              <a:rPr lang="en-US" altLang="ja-JP" dirty="0">
                <a:latin typeface="Meiryo UI" panose="020B0604030504040204" pitchFamily="50" charset="-128"/>
                <a:ea typeface="Meiryo UI" panose="020B0604030504040204" pitchFamily="50" charset="-128"/>
              </a:rPr>
              <a:t>PFD×(1/10000)</a:t>
            </a:r>
            <a:r>
              <a:rPr lang="ja-JP" altLang="en-US" dirty="0">
                <a:latin typeface="Meiryo UI" panose="020B0604030504040204" pitchFamily="50" charset="-128"/>
                <a:ea typeface="Meiryo UI" panose="020B0604030504040204" pitchFamily="50" charset="-128"/>
              </a:rPr>
              <a:t>で、</a:t>
            </a:r>
            <a:r>
              <a:rPr lang="en-US" altLang="ja-JP" dirty="0">
                <a:latin typeface="Meiryo UI" panose="020B0604030504040204" pitchFamily="50" charset="-128"/>
                <a:ea typeface="Meiryo UI" panose="020B0604030504040204" pitchFamily="50" charset="-128"/>
              </a:rPr>
              <a:t>PFH</a:t>
            </a:r>
            <a:r>
              <a:rPr lang="ja-JP" altLang="en-US" dirty="0">
                <a:latin typeface="Meiryo UI" panose="020B0604030504040204" pitchFamily="50" charset="-128"/>
                <a:ea typeface="Meiryo UI" panose="020B0604030504040204" pitchFamily="50" charset="-128"/>
              </a:rPr>
              <a:t>と同じになる．単位も同じとなる．</a:t>
            </a:r>
            <a:endParaRPr lang="en-US" altLang="ja-JP" dirty="0">
              <a:latin typeface="Meiryo UI" panose="020B0604030504040204" pitchFamily="50" charset="-128"/>
              <a:ea typeface="Meiryo UI" panose="020B0604030504040204" pitchFamily="50" charset="-128"/>
            </a:endParaRPr>
          </a:p>
          <a:p>
            <a:r>
              <a:rPr lang="en-US" altLang="ja-JP" dirty="0">
                <a:solidFill>
                  <a:srgbClr val="FF0000"/>
                </a:solidFill>
                <a:latin typeface="Meiryo UI" panose="020B0604030504040204" pitchFamily="50" charset="-128"/>
                <a:ea typeface="Meiryo UI" panose="020B0604030504040204" pitchFamily="50" charset="-128"/>
              </a:rPr>
              <a:t>PFD</a:t>
            </a:r>
            <a:r>
              <a:rPr lang="ja-JP" altLang="en-US" dirty="0">
                <a:solidFill>
                  <a:srgbClr val="FF0000"/>
                </a:solidFill>
                <a:latin typeface="Meiryo UI" panose="020B0604030504040204" pitchFamily="50" charset="-128"/>
                <a:ea typeface="Meiryo UI" panose="020B0604030504040204" pitchFamily="50" charset="-128"/>
              </a:rPr>
              <a:t>は、</a:t>
            </a:r>
            <a:r>
              <a:rPr lang="en-US" altLang="ja-JP" dirty="0">
                <a:solidFill>
                  <a:srgbClr val="FF0000"/>
                </a:solidFill>
                <a:latin typeface="Meiryo UI" panose="020B0604030504040204" pitchFamily="50" charset="-128"/>
                <a:ea typeface="Meiryo UI" panose="020B0604030504040204" pitchFamily="50" charset="-128"/>
              </a:rPr>
              <a:t>1</a:t>
            </a:r>
            <a:r>
              <a:rPr lang="ja-JP" altLang="en-US" dirty="0">
                <a:solidFill>
                  <a:srgbClr val="FF0000"/>
                </a:solidFill>
                <a:latin typeface="Meiryo UI" panose="020B0604030504040204" pitchFamily="50" charset="-128"/>
                <a:ea typeface="Meiryo UI" panose="020B0604030504040204" pitchFamily="50" charset="-128"/>
              </a:rPr>
              <a:t>年より長い間隔</a:t>
            </a:r>
            <a:r>
              <a:rPr lang="ja-JP" altLang="en-US" dirty="0">
                <a:latin typeface="Meiryo UI" panose="020B0604030504040204" pitchFamily="50" charset="-128"/>
                <a:ea typeface="Meiryo UI" panose="020B0604030504040204" pitchFamily="50" charset="-128"/>
              </a:rPr>
              <a:t>で安全機能への動作要求（デマンド）が出る場合に適用する．例えば、火災報知器のようなもの．</a:t>
            </a:r>
            <a:endParaRPr lang="en-US" altLang="ja-JP" dirty="0">
              <a:latin typeface="Meiryo UI" panose="020B0604030504040204" pitchFamily="50" charset="-128"/>
              <a:ea typeface="Meiryo UI" panose="020B0604030504040204" pitchFamily="50" charset="-128"/>
            </a:endParaRPr>
          </a:p>
          <a:p>
            <a:r>
              <a:rPr lang="en-US" altLang="ja-JP" dirty="0">
                <a:solidFill>
                  <a:srgbClr val="FF0000"/>
                </a:solidFill>
                <a:latin typeface="Meiryo UI" panose="020B0604030504040204" pitchFamily="50" charset="-128"/>
                <a:ea typeface="Meiryo UI" panose="020B0604030504040204" pitchFamily="50" charset="-128"/>
              </a:rPr>
              <a:t>PFH</a:t>
            </a:r>
            <a:r>
              <a:rPr lang="ja-JP" altLang="en-US" dirty="0">
                <a:solidFill>
                  <a:srgbClr val="FF0000"/>
                </a:solidFill>
                <a:latin typeface="Meiryo UI" panose="020B0604030504040204" pitchFamily="50" charset="-128"/>
                <a:ea typeface="Meiryo UI" panose="020B0604030504040204" pitchFamily="50" charset="-128"/>
              </a:rPr>
              <a:t>は</a:t>
            </a:r>
            <a:r>
              <a:rPr lang="en-US" altLang="ja-JP" dirty="0">
                <a:solidFill>
                  <a:srgbClr val="FF0000"/>
                </a:solidFill>
                <a:latin typeface="Meiryo UI" panose="020B0604030504040204" pitchFamily="50" charset="-128"/>
                <a:ea typeface="Meiryo UI" panose="020B0604030504040204" pitchFamily="50" charset="-128"/>
              </a:rPr>
              <a:t>1</a:t>
            </a:r>
            <a:r>
              <a:rPr lang="ja-JP" altLang="en-US" dirty="0">
                <a:solidFill>
                  <a:srgbClr val="FF0000"/>
                </a:solidFill>
                <a:latin typeface="Meiryo UI" panose="020B0604030504040204" pitchFamily="50" charset="-128"/>
                <a:ea typeface="Meiryo UI" panose="020B0604030504040204" pitchFamily="50" charset="-128"/>
              </a:rPr>
              <a:t>年以下の間隔、又は常時、連続的に</a:t>
            </a:r>
            <a:r>
              <a:rPr lang="ja-JP" altLang="en-US" dirty="0">
                <a:latin typeface="Meiryo UI" panose="020B0604030504040204" pitchFamily="50" charset="-128"/>
                <a:ea typeface="Meiryo UI" panose="020B0604030504040204" pitchFamily="50" charset="-128"/>
              </a:rPr>
              <a:t>安全機能への動作要求（デマンド）が出る場合に適用する．例えば、車のブレーキのようなもの．</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164</a:t>
            </a:fld>
            <a:endParaRPr kumimoji="1" lang="ja-JP" altLang="en-US"/>
          </a:p>
        </p:txBody>
      </p:sp>
      <p:pic>
        <p:nvPicPr>
          <p:cNvPr id="6" name="図 5">
            <a:extLst>
              <a:ext uri="{FF2B5EF4-FFF2-40B4-BE49-F238E27FC236}">
                <a16:creationId xmlns="" xmlns:a16="http://schemas.microsoft.com/office/drawing/2014/main" id="{2E7BD0DB-F352-4CAC-9115-3D5F3FB1C9EE}"/>
              </a:ext>
            </a:extLst>
          </p:cNvPr>
          <p:cNvPicPr>
            <a:picLocks noChangeAspect="1"/>
          </p:cNvPicPr>
          <p:nvPr/>
        </p:nvPicPr>
        <p:blipFill>
          <a:blip r:embed="rId3"/>
          <a:stretch>
            <a:fillRect/>
          </a:stretch>
        </p:blipFill>
        <p:spPr>
          <a:xfrm>
            <a:off x="2533482" y="7090962"/>
            <a:ext cx="3741629" cy="1444749"/>
          </a:xfrm>
          <a:prstGeom prst="rect">
            <a:avLst/>
          </a:prstGeom>
        </p:spPr>
      </p:pic>
    </p:spTree>
    <p:extLst>
      <p:ext uri="{BB962C8B-B14F-4D97-AF65-F5344CB8AC3E}">
        <p14:creationId xmlns:p14="http://schemas.microsoft.com/office/powerpoint/2010/main" val="255614521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安全度水準は、</a:t>
            </a:r>
            <a:r>
              <a:rPr lang="en-US" altLang="ja-JP" dirty="0">
                <a:latin typeface="Meiryo UI" panose="020B0604030504040204" pitchFamily="50" charset="-128"/>
                <a:ea typeface="Meiryo UI" panose="020B0604030504040204" pitchFamily="50" charset="-128"/>
              </a:rPr>
              <a:t>FMEDA(</a:t>
            </a:r>
            <a:r>
              <a:rPr lang="ja-JP" altLang="en-US" dirty="0">
                <a:latin typeface="Meiryo UI" panose="020B0604030504040204" pitchFamily="50" charset="-128"/>
                <a:ea typeface="Meiryo UI" panose="020B0604030504040204" pitchFamily="50" charset="-128"/>
              </a:rPr>
              <a:t>ハードウェア（</a:t>
            </a:r>
            <a:r>
              <a:rPr lang="en-US" altLang="ja-JP" dirty="0">
                <a:latin typeface="Meiryo UI" panose="020B0604030504040204" pitchFamily="50" charset="-128"/>
                <a:ea typeface="Meiryo UI" panose="020B0604030504040204" pitchFamily="50" charset="-128"/>
              </a:rPr>
              <a:t>7</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で求める</a:t>
            </a:r>
            <a:r>
              <a:rPr lang="ja-JP" altLang="en-US" dirty="0">
                <a:solidFill>
                  <a:srgbClr val="FF0000"/>
                </a:solidFill>
                <a:latin typeface="Meiryo UI" panose="020B0604030504040204" pitchFamily="50" charset="-128"/>
                <a:ea typeface="Meiryo UI" panose="020B0604030504040204" pitchFamily="50" charset="-128"/>
              </a:rPr>
              <a:t>危険側故障確率と共通原因故障確率の合計</a:t>
            </a:r>
            <a:r>
              <a:rPr lang="en-US" altLang="ja-JP" dirty="0">
                <a:latin typeface="Meiryo UI" panose="020B0604030504040204" pitchFamily="50" charset="-128"/>
                <a:ea typeface="Meiryo UI" panose="020B0604030504040204" pitchFamily="50" charset="-128"/>
              </a:rPr>
              <a:t>(PFD,PFH)</a:t>
            </a:r>
            <a:r>
              <a:rPr lang="ja-JP" altLang="en-US" dirty="0">
                <a:latin typeface="Meiryo UI" panose="020B0604030504040204" pitchFamily="50" charset="-128"/>
                <a:ea typeface="Meiryo UI" panose="020B0604030504040204" pitchFamily="50" charset="-128"/>
              </a:rPr>
              <a:t>で判定する．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共通原因故障は、</a:t>
            </a:r>
            <a:r>
              <a:rPr lang="ja-JP" altLang="en-US" dirty="0">
                <a:solidFill>
                  <a:srgbClr val="FF0000"/>
                </a:solidFill>
                <a:latin typeface="Meiryo UI" panose="020B0604030504040204" pitchFamily="50" charset="-128"/>
                <a:ea typeface="Meiryo UI" panose="020B0604030504040204" pitchFamily="50" charset="-128"/>
              </a:rPr>
              <a:t>冗長システムチャンネルの複数チャンネルが同じ故障原因</a:t>
            </a:r>
            <a:r>
              <a:rPr lang="ja-JP" altLang="en-US" dirty="0">
                <a:latin typeface="Meiryo UI" panose="020B0604030504040204" pitchFamily="50" charset="-128"/>
                <a:ea typeface="Meiryo UI" panose="020B0604030504040204" pitchFamily="50" charset="-128"/>
              </a:rPr>
              <a:t>により故障又は、故障状態となることである．</a:t>
            </a:r>
          </a:p>
          <a:p>
            <a:r>
              <a:rPr lang="ja-JP" altLang="en-US" dirty="0">
                <a:latin typeface="Meiryo UI" panose="020B0604030504040204" pitchFamily="50" charset="-128"/>
                <a:ea typeface="Meiryo UI" panose="020B0604030504040204" pitchFamily="50" charset="-128"/>
              </a:rPr>
              <a:t>共通原因故障は、</a:t>
            </a:r>
            <a:r>
              <a:rPr lang="en-US" altLang="ja-JP" dirty="0">
                <a:latin typeface="Meiryo UI" panose="020B0604030504040204" pitchFamily="50" charset="-128"/>
                <a:ea typeface="Meiryo UI" panose="020B0604030504040204" pitchFamily="50" charset="-128"/>
              </a:rPr>
              <a:t>EUC(</a:t>
            </a:r>
            <a:r>
              <a:rPr lang="ja-JP" altLang="en-US" dirty="0">
                <a:latin typeface="Meiryo UI" panose="020B0604030504040204" pitchFamily="50" charset="-128"/>
                <a:ea typeface="Meiryo UI" panose="020B0604030504040204" pitchFamily="50" charset="-128"/>
              </a:rPr>
              <a:t>非制御機器</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制御システムの安全関連システム及び他技術安全関連システム及び他リスク低減措置の間で</a:t>
            </a:r>
            <a:r>
              <a:rPr lang="ja-JP" altLang="en-US" dirty="0">
                <a:solidFill>
                  <a:srgbClr val="FF0000"/>
                </a:solidFill>
                <a:latin typeface="Meiryo UI" panose="020B0604030504040204" pitchFamily="50" charset="-128"/>
                <a:ea typeface="Meiryo UI" panose="020B0604030504040204" pitchFamily="50" charset="-128"/>
              </a:rPr>
              <a:t>十分な独立性が明示できない場合</a:t>
            </a:r>
            <a:r>
              <a:rPr lang="ja-JP" altLang="en-US" dirty="0">
                <a:latin typeface="Meiryo UI" panose="020B0604030504040204" pitchFamily="50" charset="-128"/>
                <a:ea typeface="Meiryo UI" panose="020B0604030504040204" pitchFamily="50" charset="-128"/>
              </a:rPr>
              <a:t>，これらのシステム間には、共通原因故障による</a:t>
            </a:r>
            <a:r>
              <a:rPr lang="ja-JP" altLang="en-US" dirty="0">
                <a:solidFill>
                  <a:srgbClr val="FF0000"/>
                </a:solidFill>
                <a:latin typeface="Meiryo UI" panose="020B0604030504040204" pitchFamily="50" charset="-128"/>
                <a:ea typeface="Meiryo UI" panose="020B0604030504040204" pitchFamily="50" charset="-128"/>
              </a:rPr>
              <a:t>危険側機能失敗の可能性がある</a:t>
            </a:r>
            <a:r>
              <a:rPr lang="ja-JP" altLang="en-US" dirty="0">
                <a:latin typeface="Meiryo UI" panose="020B0604030504040204" pitchFamily="50" charset="-128"/>
                <a:ea typeface="Meiryo UI" panose="020B0604030504040204" pitchFamily="50" charset="-128"/>
              </a:rPr>
              <a:t>とする．</a:t>
            </a:r>
            <a:endParaRPr lang="en-US" altLang="ja-JP" dirty="0">
              <a:latin typeface="Meiryo UI" panose="020B0604030504040204" pitchFamily="50" charset="-128"/>
              <a:ea typeface="Meiryo UI" panose="020B0604030504040204" pitchFamily="50" charset="-128"/>
            </a:endParaRPr>
          </a:p>
          <a:p>
            <a:r>
              <a:rPr lang="ja-JP" altLang="en-US" dirty="0">
                <a:solidFill>
                  <a:srgbClr val="FF0000"/>
                </a:solidFill>
                <a:latin typeface="Meiryo UI" panose="020B0604030504040204" pitchFamily="50" charset="-128"/>
                <a:ea typeface="Meiryo UI" panose="020B0604030504040204" pitchFamily="50" charset="-128"/>
              </a:rPr>
              <a:t>独立性の確認</a:t>
            </a:r>
            <a:r>
              <a:rPr lang="ja-JP" altLang="en-US" dirty="0">
                <a:latin typeface="Meiryo UI" panose="020B0604030504040204" pitchFamily="50" charset="-128"/>
                <a:ea typeface="Meiryo UI" panose="020B0604030504040204" pitchFamily="50" charset="-128"/>
              </a:rPr>
              <a:t>には、</a:t>
            </a:r>
            <a:r>
              <a:rPr lang="en-US" altLang="ja-JP" dirty="0">
                <a:solidFill>
                  <a:srgbClr val="FF0000"/>
                </a:solidFill>
                <a:latin typeface="Meiryo UI" panose="020B0604030504040204" pitchFamily="50" charset="-128"/>
                <a:ea typeface="Meiryo UI" panose="020B0604030504040204" pitchFamily="50" charset="-128"/>
              </a:rPr>
              <a:t>2</a:t>
            </a:r>
            <a:r>
              <a:rPr lang="ja-JP" altLang="en-US" dirty="0">
                <a:solidFill>
                  <a:srgbClr val="FF0000"/>
                </a:solidFill>
                <a:latin typeface="Meiryo UI" panose="020B0604030504040204" pitchFamily="50" charset="-128"/>
                <a:ea typeface="Meiryo UI" panose="020B0604030504040204" pitchFamily="50" charset="-128"/>
              </a:rPr>
              <a:t>つ以上のチャンネル間の空間的，距離的分離、電気的な分離、</a:t>
            </a:r>
            <a:r>
              <a:rPr lang="ja-JP" altLang="en-US" dirty="0">
                <a:latin typeface="Meiryo UI" panose="020B0604030504040204" pitchFamily="50" charset="-128"/>
                <a:ea typeface="Meiryo UI" panose="020B0604030504040204" pitchFamily="50" charset="-128"/>
              </a:rPr>
              <a:t>そして、使用部品の制約条件の確認も必要である．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IEC 61508,ISO13849-1,iec62061 </a:t>
            </a:r>
            <a:r>
              <a:rPr lang="ja-JP" altLang="en-US" dirty="0">
                <a:latin typeface="Meiryo UI" panose="020B0604030504040204" pitchFamily="50" charset="-128"/>
                <a:ea typeface="Meiryo UI" panose="020B0604030504040204" pitchFamily="50" charset="-128"/>
              </a:rPr>
              <a:t>では共通原因故障の程度を、チェックシートの点数によって評価する．</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dirty="0"/>
              <a:t>平成</a:t>
            </a:r>
            <a:r>
              <a:rPr kumimoji="1" lang="en-US" altLang="ja-JP" dirty="0"/>
              <a:t>29</a:t>
            </a:r>
            <a:r>
              <a:rPr kumimoji="1" lang="ja-JP" altLang="en-US" dirty="0"/>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165</a:t>
            </a:fld>
            <a:endParaRPr kumimoji="1" lang="ja-JP" altLang="en-US"/>
          </a:p>
        </p:txBody>
      </p:sp>
    </p:spTree>
    <p:extLst>
      <p:ext uri="{BB962C8B-B14F-4D97-AF65-F5344CB8AC3E}">
        <p14:creationId xmlns:p14="http://schemas.microsoft.com/office/powerpoint/2010/main" val="410928697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安全関連システムを</a:t>
            </a:r>
            <a:r>
              <a:rPr lang="ja-JP" altLang="en-US" dirty="0">
                <a:solidFill>
                  <a:srgbClr val="FF0000"/>
                </a:solidFill>
                <a:latin typeface="Meiryo UI" panose="020B0604030504040204" pitchFamily="50" charset="-128"/>
                <a:ea typeface="Meiryo UI" panose="020B0604030504040204" pitchFamily="50" charset="-128"/>
              </a:rPr>
              <a:t>３つのサブシステム</a:t>
            </a:r>
            <a:r>
              <a:rPr lang="ja-JP" altLang="en-US" dirty="0">
                <a:latin typeface="Meiryo UI" panose="020B0604030504040204" pitchFamily="50" charset="-128"/>
                <a:ea typeface="Meiryo UI" panose="020B0604030504040204" pitchFamily="50" charset="-128"/>
              </a:rPr>
              <a:t>に分け、そのサブシステムの機能を要素とするブロック図は、「</a:t>
            </a:r>
            <a:r>
              <a:rPr lang="ja-JP" altLang="en-US" dirty="0">
                <a:solidFill>
                  <a:srgbClr val="FF0000"/>
                </a:solidFill>
                <a:latin typeface="Meiryo UI" panose="020B0604030504040204" pitchFamily="50" charset="-128"/>
                <a:ea typeface="Meiryo UI" panose="020B0604030504040204" pitchFamily="50" charset="-128"/>
              </a:rPr>
              <a:t>信頼性ブロック図</a:t>
            </a:r>
            <a:r>
              <a:rPr lang="ja-JP" altLang="en-US" dirty="0">
                <a:latin typeface="Meiryo UI" panose="020B0604030504040204" pitchFamily="50" charset="-128"/>
                <a:ea typeface="Meiryo UI" panose="020B0604030504040204" pitchFamily="50" charset="-128"/>
              </a:rPr>
              <a:t>」と呼ばれる．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この信頼性ブロック図は、安全装置の信頼性、安全度を考察する上で重要な図である．</a:t>
            </a:r>
            <a:endParaRPr lang="en-US" altLang="ja-JP" dirty="0">
              <a:latin typeface="Meiryo UI" panose="020B0604030504040204" pitchFamily="50" charset="-128"/>
              <a:ea typeface="Meiryo UI" panose="020B0604030504040204" pitchFamily="50"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・各サブシステムは、</a:t>
            </a:r>
            <a:r>
              <a:rPr lang="ja-JP" altLang="en-US" dirty="0">
                <a:solidFill>
                  <a:srgbClr val="FF0000"/>
                </a:solidFill>
                <a:latin typeface="Meiryo UI" panose="020B0604030504040204" pitchFamily="50" charset="-128"/>
                <a:ea typeface="Meiryo UI" panose="020B0604030504040204" pitchFamily="50" charset="-128"/>
              </a:rPr>
              <a:t>１つ以上の要素</a:t>
            </a:r>
            <a:r>
              <a:rPr lang="en-US" altLang="ja-JP" dirty="0">
                <a:solidFill>
                  <a:srgbClr val="FF0000"/>
                </a:solidFill>
                <a:latin typeface="Meiryo UI" panose="020B0604030504040204" pitchFamily="50" charset="-128"/>
                <a:ea typeface="Meiryo UI" panose="020B0604030504040204" pitchFamily="50" charset="-128"/>
              </a:rPr>
              <a:t>(Element)</a:t>
            </a:r>
            <a:r>
              <a:rPr lang="ja-JP" altLang="en-US" dirty="0">
                <a:solidFill>
                  <a:srgbClr val="FF0000"/>
                </a:solidFill>
                <a:latin typeface="Meiryo UI" panose="020B0604030504040204" pitchFamily="50" charset="-128"/>
                <a:ea typeface="Meiryo UI" panose="020B0604030504040204" pitchFamily="50" charset="-128"/>
              </a:rPr>
              <a:t>で構成</a:t>
            </a:r>
            <a:r>
              <a:rPr lang="ja-JP" altLang="en-US" dirty="0">
                <a:latin typeface="Meiryo UI" panose="020B0604030504040204" pitchFamily="50" charset="-128"/>
                <a:ea typeface="Meiryo UI" panose="020B0604030504040204" pitchFamily="50" charset="-128"/>
              </a:rPr>
              <a:t>される．</a:t>
            </a:r>
          </a:p>
          <a:p>
            <a:r>
              <a:rPr lang="ja-JP" altLang="en-US" dirty="0">
                <a:latin typeface="Meiryo UI" panose="020B0604030504040204" pitchFamily="50" charset="-128"/>
                <a:ea typeface="Meiryo UI" panose="020B0604030504040204" pitchFamily="50" charset="-128"/>
              </a:rPr>
              <a:t>・</a:t>
            </a:r>
            <a:r>
              <a:rPr lang="en-US" altLang="ja-JP" dirty="0">
                <a:solidFill>
                  <a:srgbClr val="FF0000"/>
                </a:solidFill>
                <a:latin typeface="Meiryo UI" panose="020B0604030504040204" pitchFamily="50" charset="-128"/>
                <a:ea typeface="Meiryo UI" panose="020B0604030504040204" pitchFamily="50" charset="-128"/>
              </a:rPr>
              <a:t>SIL</a:t>
            </a:r>
            <a:r>
              <a:rPr lang="ja-JP" altLang="en-US" dirty="0">
                <a:solidFill>
                  <a:srgbClr val="FF0000"/>
                </a:solidFill>
                <a:latin typeface="Meiryo UI" panose="020B0604030504040204" pitchFamily="50" charset="-128"/>
                <a:ea typeface="Meiryo UI" panose="020B0604030504040204" pitchFamily="50" charset="-128"/>
              </a:rPr>
              <a:t>値はサブシステムごとに求め</a:t>
            </a:r>
            <a:r>
              <a:rPr lang="ja-JP" altLang="en-US" dirty="0">
                <a:latin typeface="Meiryo UI" panose="020B0604030504040204" pitchFamily="50" charset="-128"/>
                <a:ea typeface="Meiryo UI" panose="020B0604030504040204" pitchFamily="50" charset="-128"/>
              </a:rPr>
              <a:t>、それを</a:t>
            </a:r>
            <a:r>
              <a:rPr lang="ja-JP" altLang="en-US" dirty="0">
                <a:solidFill>
                  <a:srgbClr val="FF0000"/>
                </a:solidFill>
                <a:latin typeface="Meiryo UI" panose="020B0604030504040204" pitchFamily="50" charset="-128"/>
                <a:ea typeface="Meiryo UI" panose="020B0604030504040204" pitchFamily="50" charset="-128"/>
              </a:rPr>
              <a:t>合計してシステム全体の</a:t>
            </a:r>
            <a:r>
              <a:rPr lang="en-US" altLang="ja-JP" dirty="0">
                <a:solidFill>
                  <a:srgbClr val="FF0000"/>
                </a:solidFill>
                <a:latin typeface="Meiryo UI" panose="020B0604030504040204" pitchFamily="50" charset="-128"/>
                <a:ea typeface="Meiryo UI" panose="020B0604030504040204" pitchFamily="50" charset="-128"/>
              </a:rPr>
              <a:t>SIL</a:t>
            </a:r>
            <a:r>
              <a:rPr lang="ja-JP" altLang="en-US" dirty="0">
                <a:solidFill>
                  <a:srgbClr val="FF0000"/>
                </a:solidFill>
                <a:latin typeface="Meiryo UI" panose="020B0604030504040204" pitchFamily="50" charset="-128"/>
                <a:ea typeface="Meiryo UI" panose="020B0604030504040204" pitchFamily="50" charset="-128"/>
              </a:rPr>
              <a:t>値</a:t>
            </a:r>
            <a:r>
              <a:rPr lang="ja-JP" altLang="en-US" dirty="0">
                <a:latin typeface="Meiryo UI" panose="020B0604030504040204" pitchFamily="50" charset="-128"/>
                <a:ea typeface="Meiryo UI" panose="020B0604030504040204" pitchFamily="50" charset="-128"/>
              </a:rPr>
              <a:t>とする．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・ハードウェア要求仕様は、サブシステム単位で記述することが必要である．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・ハードウェアの構成は、予め設計の初期段から、</a:t>
            </a:r>
            <a:r>
              <a:rPr lang="en-US" altLang="ja-JP" dirty="0">
                <a:latin typeface="Meiryo UI" panose="020B0604030504040204" pitchFamily="50" charset="-128"/>
                <a:ea typeface="Meiryo UI" panose="020B0604030504040204" pitchFamily="50" charset="-128"/>
              </a:rPr>
              <a:t>3</a:t>
            </a:r>
            <a:r>
              <a:rPr lang="ja-JP" altLang="en-US" dirty="0" err="1">
                <a:latin typeface="Meiryo UI" panose="020B0604030504040204" pitchFamily="50" charset="-128"/>
                <a:ea typeface="Meiryo UI" panose="020B0604030504040204" pitchFamily="50" charset="-128"/>
              </a:rPr>
              <a:t>つの</a:t>
            </a:r>
            <a:r>
              <a:rPr lang="ja-JP" altLang="en-US" dirty="0">
                <a:latin typeface="Meiryo UI" panose="020B0604030504040204" pitchFamily="50" charset="-128"/>
                <a:ea typeface="Meiryo UI" panose="020B0604030504040204" pitchFamily="50" charset="-128"/>
              </a:rPr>
              <a:t>ブロックを意識して設計する．</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p>
          <a:p>
            <a:r>
              <a:rPr kumimoji="1" lang="en-US" altLang="ja-JP" dirty="0">
                <a:latin typeface="Meiryo UI" panose="020B0604030504040204" pitchFamily="50" charset="-128"/>
                <a:ea typeface="Meiryo UI" panose="020B0604030504040204" pitchFamily="50" charset="-128"/>
              </a:rPr>
              <a:t>JIS B 9961 (IEC62061)</a:t>
            </a:r>
            <a:r>
              <a:rPr kumimoji="1" lang="ja-JP" altLang="en-US" dirty="0">
                <a:latin typeface="Meiryo UI" panose="020B0604030504040204" pitchFamily="50" charset="-128"/>
                <a:ea typeface="Meiryo UI" panose="020B0604030504040204" pitchFamily="50" charset="-128"/>
              </a:rPr>
              <a:t>では、入力、論理、出力の最低限３つのサブシステムで考える．各サブシステム部はさらに細かいサブシステムとし、そのサブシステムごとにＳＩＬを求める．</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ISO13849-1</a:t>
            </a:r>
            <a:r>
              <a:rPr lang="ja-JP" altLang="en-US" dirty="0">
                <a:latin typeface="Meiryo UI" panose="020B0604030504040204" pitchFamily="50" charset="-128"/>
                <a:ea typeface="Meiryo UI" panose="020B0604030504040204" pitchFamily="50" charset="-128"/>
              </a:rPr>
              <a:t>では、３つのサブシステム</a:t>
            </a:r>
            <a:r>
              <a:rPr lang="en-US" altLang="ja-JP" dirty="0">
                <a:latin typeface="Meiryo UI" panose="020B0604030504040204" pitchFamily="50" charset="-128"/>
                <a:ea typeface="Meiryo UI" panose="020B0604030504040204" pitchFamily="50" charset="-128"/>
              </a:rPr>
              <a:t>(I,L,O)</a:t>
            </a:r>
            <a:r>
              <a:rPr lang="ja-JP" altLang="en-US" dirty="0">
                <a:latin typeface="Meiryo UI" panose="020B0604030504040204" pitchFamily="50" charset="-128"/>
                <a:ea typeface="Meiryo UI" panose="020B0604030504040204" pitchFamily="50" charset="-128"/>
              </a:rPr>
              <a:t>でＰＬ値を計算し、それを合計する．</a:t>
            </a:r>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166</a:t>
            </a:fld>
            <a:endParaRPr kumimoji="1" lang="ja-JP" altLang="en-US"/>
          </a:p>
        </p:txBody>
      </p:sp>
    </p:spTree>
    <p:extLst>
      <p:ext uri="{BB962C8B-B14F-4D97-AF65-F5344CB8AC3E}">
        <p14:creationId xmlns:p14="http://schemas.microsoft.com/office/powerpoint/2010/main" val="39477890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一般的な</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PFD,PFH</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値の分担割合である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安全関連システムに必要とされる安全度水準を達成するため、市場で故障が多く発生する部分に達成割合を多く設定する．一般的には図に示す割合である．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SIL</a:t>
            </a:r>
            <a:r>
              <a:rPr lang="ja-JP" altLang="en-US" dirty="0">
                <a:latin typeface="Meiryo UI" panose="020B0604030504040204" pitchFamily="50" charset="-128"/>
                <a:ea typeface="Meiryo UI" panose="020B0604030504040204" pitchFamily="50" charset="-128"/>
              </a:rPr>
              <a:t>値が　</a:t>
            </a:r>
            <a:r>
              <a:rPr lang="en-US" altLang="ja-JP" dirty="0">
                <a:latin typeface="Meiryo UI" panose="020B0604030504040204" pitchFamily="50" charset="-128"/>
                <a:ea typeface="Meiryo UI" panose="020B0604030504040204" pitchFamily="50" charset="-128"/>
              </a:rPr>
              <a:t>3×10</a:t>
            </a:r>
            <a:r>
              <a:rPr lang="en-US" altLang="ja-JP" baseline="30000" dirty="0">
                <a:latin typeface="Meiryo UI" panose="020B0604030504040204" pitchFamily="50" charset="-128"/>
                <a:ea typeface="Meiryo UI" panose="020B0604030504040204" pitchFamily="50" charset="-128"/>
              </a:rPr>
              <a:t>-6</a:t>
            </a:r>
            <a:r>
              <a:rPr lang="ja-JP" altLang="en-US" dirty="0">
                <a:latin typeface="Meiryo UI" panose="020B0604030504040204" pitchFamily="50" charset="-128"/>
                <a:ea typeface="Meiryo UI" panose="020B0604030504040204" pitchFamily="50" charset="-128"/>
              </a:rPr>
              <a:t>なら</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入力部　</a:t>
            </a:r>
            <a:r>
              <a:rPr lang="en-US" altLang="ja-JP" dirty="0">
                <a:latin typeface="Meiryo UI" panose="020B0604030504040204" pitchFamily="50" charset="-128"/>
                <a:ea typeface="Meiryo UI" panose="020B0604030504040204" pitchFamily="50" charset="-128"/>
              </a:rPr>
              <a:t>SIL</a:t>
            </a:r>
            <a:r>
              <a:rPr lang="ja-JP" altLang="en-US" dirty="0">
                <a:latin typeface="Meiryo UI" panose="020B0604030504040204" pitchFamily="50" charset="-128"/>
                <a:ea typeface="Meiryo UI" panose="020B0604030504040204" pitchFamily="50" charset="-128"/>
              </a:rPr>
              <a:t>値</a:t>
            </a:r>
            <a:r>
              <a:rPr lang="en-US" altLang="ja-JP" dirty="0">
                <a:latin typeface="Meiryo UI" panose="020B0604030504040204" pitchFamily="50" charset="-128"/>
                <a:ea typeface="Meiryo UI" panose="020B0604030504040204" pitchFamily="50" charset="-128"/>
              </a:rPr>
              <a:t>×0.35</a:t>
            </a:r>
            <a:r>
              <a:rPr lang="ja-JP" altLang="en-US" dirty="0">
                <a:latin typeface="Meiryo UI" panose="020B0604030504040204" pitchFamily="50" charset="-128"/>
                <a:ea typeface="Meiryo UI" panose="020B0604030504040204" pitchFamily="50" charset="-128"/>
              </a:rPr>
              <a:t>　　⇒　</a:t>
            </a:r>
            <a:r>
              <a:rPr lang="en-US" altLang="ja-JP" dirty="0">
                <a:latin typeface="Meiryo UI" panose="020B0604030504040204" pitchFamily="50" charset="-128"/>
                <a:ea typeface="Meiryo UI" panose="020B0604030504040204" pitchFamily="50" charset="-128"/>
              </a:rPr>
              <a:t>1.05×10</a:t>
            </a:r>
            <a:r>
              <a:rPr lang="en-US" altLang="ja-JP" baseline="30000" dirty="0">
                <a:latin typeface="Meiryo UI" panose="020B0604030504040204" pitchFamily="50" charset="-128"/>
                <a:ea typeface="Meiryo UI" panose="020B0604030504040204" pitchFamily="50" charset="-128"/>
              </a:rPr>
              <a:t>-6</a:t>
            </a:r>
          </a:p>
          <a:p>
            <a:r>
              <a:rPr lang="ja-JP" altLang="en-US" dirty="0">
                <a:latin typeface="Meiryo UI" panose="020B0604030504040204" pitchFamily="50" charset="-128"/>
                <a:ea typeface="Meiryo UI" panose="020B0604030504040204" pitchFamily="50" charset="-128"/>
              </a:rPr>
              <a:t>論理部　</a:t>
            </a:r>
            <a:r>
              <a:rPr lang="en-US" altLang="ja-JP" dirty="0">
                <a:latin typeface="Meiryo UI" panose="020B0604030504040204" pitchFamily="50" charset="-128"/>
                <a:ea typeface="Meiryo UI" panose="020B0604030504040204" pitchFamily="50" charset="-128"/>
              </a:rPr>
              <a:t>SIL</a:t>
            </a:r>
            <a:r>
              <a:rPr lang="ja-JP" altLang="en-US" dirty="0">
                <a:latin typeface="Meiryo UI" panose="020B0604030504040204" pitchFamily="50" charset="-128"/>
                <a:ea typeface="Meiryo UI" panose="020B0604030504040204" pitchFamily="50" charset="-128"/>
              </a:rPr>
              <a:t>値</a:t>
            </a:r>
            <a:r>
              <a:rPr lang="en-US" altLang="ja-JP" dirty="0">
                <a:latin typeface="Meiryo UI" panose="020B0604030504040204" pitchFamily="50" charset="-128"/>
                <a:ea typeface="Meiryo UI" panose="020B0604030504040204" pitchFamily="50" charset="-128"/>
              </a:rPr>
              <a:t>×0.15</a:t>
            </a:r>
            <a:r>
              <a:rPr lang="ja-JP" altLang="en-US" dirty="0">
                <a:latin typeface="Meiryo UI" panose="020B0604030504040204" pitchFamily="50" charset="-128"/>
                <a:ea typeface="Meiryo UI" panose="020B0604030504040204" pitchFamily="50" charset="-128"/>
              </a:rPr>
              <a:t>　　⇒　</a:t>
            </a:r>
            <a:r>
              <a:rPr lang="en-US" altLang="ja-JP" dirty="0">
                <a:latin typeface="Meiryo UI" panose="020B0604030504040204" pitchFamily="50" charset="-128"/>
                <a:ea typeface="Meiryo UI" panose="020B0604030504040204" pitchFamily="50" charset="-128"/>
              </a:rPr>
              <a:t>0.45×10</a:t>
            </a:r>
            <a:r>
              <a:rPr lang="en-US" altLang="ja-JP" baseline="30000" dirty="0">
                <a:latin typeface="Meiryo UI" panose="020B0604030504040204" pitchFamily="50" charset="-128"/>
                <a:ea typeface="Meiryo UI" panose="020B0604030504040204" pitchFamily="50" charset="-128"/>
              </a:rPr>
              <a:t>-6</a:t>
            </a:r>
          </a:p>
          <a:p>
            <a:r>
              <a:rPr lang="ja-JP" altLang="en-US" dirty="0">
                <a:latin typeface="Meiryo UI" panose="020B0604030504040204" pitchFamily="50" charset="-128"/>
                <a:ea typeface="Meiryo UI" panose="020B0604030504040204" pitchFamily="50" charset="-128"/>
              </a:rPr>
              <a:t>出力部　</a:t>
            </a:r>
            <a:r>
              <a:rPr lang="en-US" altLang="ja-JP" dirty="0">
                <a:latin typeface="Meiryo UI" panose="020B0604030504040204" pitchFamily="50" charset="-128"/>
                <a:ea typeface="Meiryo UI" panose="020B0604030504040204" pitchFamily="50" charset="-128"/>
              </a:rPr>
              <a:t>SIL</a:t>
            </a:r>
            <a:r>
              <a:rPr lang="ja-JP" altLang="en-US" dirty="0">
                <a:latin typeface="Meiryo UI" panose="020B0604030504040204" pitchFamily="50" charset="-128"/>
                <a:ea typeface="Meiryo UI" panose="020B0604030504040204" pitchFamily="50" charset="-128"/>
              </a:rPr>
              <a:t>値</a:t>
            </a:r>
            <a:r>
              <a:rPr lang="en-US" altLang="ja-JP" dirty="0">
                <a:latin typeface="Meiryo UI" panose="020B0604030504040204" pitchFamily="50" charset="-128"/>
                <a:ea typeface="Meiryo UI" panose="020B0604030504040204" pitchFamily="50" charset="-128"/>
              </a:rPr>
              <a:t>×0.5 </a:t>
            </a:r>
            <a:r>
              <a:rPr lang="ja-JP" altLang="en-US" dirty="0">
                <a:latin typeface="Meiryo UI" panose="020B0604030504040204" pitchFamily="50" charset="-128"/>
                <a:ea typeface="Meiryo UI" panose="020B0604030504040204" pitchFamily="50" charset="-128"/>
              </a:rPr>
              <a:t>　 　⇒　</a:t>
            </a:r>
            <a:r>
              <a:rPr lang="en-US" altLang="ja-JP" dirty="0">
                <a:latin typeface="Meiryo UI" panose="020B0604030504040204" pitchFamily="50" charset="-128"/>
                <a:ea typeface="Meiryo UI" panose="020B0604030504040204" pitchFamily="50" charset="-128"/>
              </a:rPr>
              <a:t>1.5×10</a:t>
            </a:r>
            <a:r>
              <a:rPr lang="en-US" altLang="ja-JP" baseline="30000" dirty="0">
                <a:latin typeface="Meiryo UI" panose="020B0604030504040204" pitchFamily="50" charset="-128"/>
                <a:ea typeface="Meiryo UI" panose="020B0604030504040204" pitchFamily="50" charset="-128"/>
              </a:rPr>
              <a:t>-6</a:t>
            </a:r>
            <a:endParaRPr lang="ja-JP" altLang="en-US" baseline="30000"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出力部の信頼性が低い。出力は負荷がかかるので、寿命が短くなることを考慮している．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167</a:t>
            </a:fld>
            <a:endParaRPr kumimoji="1" lang="ja-JP" altLang="en-US"/>
          </a:p>
        </p:txBody>
      </p:sp>
    </p:spTree>
    <p:extLst>
      <p:ext uri="{BB962C8B-B14F-4D97-AF65-F5344CB8AC3E}">
        <p14:creationId xmlns:p14="http://schemas.microsoft.com/office/powerpoint/2010/main" val="133542725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r>
              <a:rPr lang="ja-JP" altLang="en-US" kern="100" dirty="0">
                <a:solidFill>
                  <a:schemeClr val="tx1">
                    <a:lumMod val="95000"/>
                    <a:lumOff val="5000"/>
                  </a:schemeClr>
                </a:solidFill>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solidFill>
                <a:schemeClr val="tx1">
                  <a:lumMod val="95000"/>
                  <a:lumOff val="5000"/>
                </a:schemeClr>
              </a:solidFill>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安全と非安全の独立性</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＜補足事項・背景＞</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十分に保証された独立とは、非安全部と安全部との間で発生する相手側に影響する従属故障の確率が安全部の最も高い安全度水準に要求される故障確率より十分低い</a:t>
            </a:r>
            <a:r>
              <a:rPr lang="en-US" altLang="ja-JP"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dirty="0">
                <a:solidFill>
                  <a:schemeClr val="tx1">
                    <a:lumMod val="95000"/>
                    <a:lumOff val="5000"/>
                  </a:schemeClr>
                </a:solidFill>
                <a:latin typeface="Meiryo UI" panose="020B0604030504040204" pitchFamily="50" charset="-128"/>
                <a:ea typeface="Meiryo UI" panose="020B0604030504040204" pitchFamily="50" charset="-128"/>
              </a:rPr>
              <a:t>具体的にはどこにも書かれていないが、目安として</a:t>
            </a:r>
            <a:r>
              <a:rPr lang="en-US" altLang="ja-JP" dirty="0">
                <a:solidFill>
                  <a:schemeClr val="tx1">
                    <a:lumMod val="95000"/>
                    <a:lumOff val="5000"/>
                  </a:schemeClr>
                </a:solidFill>
                <a:latin typeface="Meiryo UI" panose="020B0604030504040204" pitchFamily="50" charset="-128"/>
                <a:ea typeface="Meiryo UI" panose="020B0604030504040204" pitchFamily="50" charset="-128"/>
              </a:rPr>
              <a:t>1/100</a:t>
            </a:r>
            <a:r>
              <a:rPr lang="ja-JP" altLang="en-US" dirty="0">
                <a:solidFill>
                  <a:schemeClr val="tx1">
                    <a:lumMod val="95000"/>
                    <a:lumOff val="5000"/>
                  </a:schemeClr>
                </a:solidFill>
                <a:latin typeface="Meiryo UI" panose="020B0604030504040204" pitchFamily="50" charset="-128"/>
                <a:ea typeface="Meiryo UI" panose="020B0604030504040204" pitchFamily="50" charset="-128"/>
              </a:rPr>
              <a:t>より小さいこと</a:t>
            </a:r>
            <a:r>
              <a:rPr lang="en-US" altLang="ja-JP"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dirty="0">
                <a:solidFill>
                  <a:schemeClr val="tx1">
                    <a:lumMod val="95000"/>
                    <a:lumOff val="5000"/>
                  </a:schemeClr>
                </a:solidFill>
                <a:latin typeface="Meiryo UI" panose="020B0604030504040204" pitchFamily="50" charset="-128"/>
                <a:ea typeface="Meiryo UI" panose="020B0604030504040204" pitchFamily="50" charset="-128"/>
              </a:rPr>
              <a:t>ことを証明することである．</a:t>
            </a: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　非安全機能と安全機能を同じ安全関連システムで実行することは、</a:t>
            </a:r>
            <a:r>
              <a:rPr lang="en-US" altLang="ja-JP" dirty="0">
                <a:solidFill>
                  <a:schemeClr val="tx1">
                    <a:lumMod val="95000"/>
                    <a:lumOff val="5000"/>
                  </a:schemeClr>
                </a:solidFill>
                <a:latin typeface="Meiryo UI" panose="020B0604030504040204" pitchFamily="50" charset="-128"/>
                <a:ea typeface="Meiryo UI" panose="020B0604030504040204" pitchFamily="50" charset="-128"/>
              </a:rPr>
              <a:t>IEC 61508</a:t>
            </a:r>
            <a:r>
              <a:rPr lang="ja-JP" altLang="en-US" dirty="0">
                <a:solidFill>
                  <a:schemeClr val="tx1">
                    <a:lumMod val="95000"/>
                    <a:lumOff val="5000"/>
                  </a:schemeClr>
                </a:solidFill>
                <a:latin typeface="Meiryo UI" panose="020B0604030504040204" pitchFamily="50" charset="-128"/>
                <a:ea typeface="Meiryo UI" panose="020B0604030504040204" pitchFamily="50" charset="-128"/>
              </a:rPr>
              <a:t>の規格では禁止とは言っていないが、もし、非安全機能の独立性を証明できない場合、非安全機能を安全機能と同等に扱う．その結果、その安全機能の設計・開発がより煩雑となり、設計、開発の困難さが増す．</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　最も困難なのは、</a:t>
            </a:r>
            <a:r>
              <a:rPr lang="en-US" altLang="ja-JP" dirty="0">
                <a:solidFill>
                  <a:schemeClr val="tx1">
                    <a:lumMod val="95000"/>
                    <a:lumOff val="5000"/>
                  </a:schemeClr>
                </a:solidFill>
                <a:latin typeface="Meiryo UI" panose="020B0604030504040204" pitchFamily="50" charset="-128"/>
                <a:ea typeface="Meiryo UI" panose="020B0604030504040204" pitchFamily="50" charset="-128"/>
              </a:rPr>
              <a:t>FMEDA</a:t>
            </a:r>
            <a:r>
              <a:rPr lang="ja-JP" altLang="en-US" dirty="0">
                <a:solidFill>
                  <a:schemeClr val="tx1">
                    <a:lumMod val="95000"/>
                    <a:lumOff val="5000"/>
                  </a:schemeClr>
                </a:solidFill>
                <a:latin typeface="Meiryo UI" panose="020B0604030504040204" pitchFamily="50" charset="-128"/>
                <a:ea typeface="Meiryo UI" panose="020B0604030504040204" pitchFamily="50" charset="-128"/>
              </a:rPr>
              <a:t>と</a:t>
            </a:r>
            <a:r>
              <a:rPr lang="en-US" altLang="ja-JP" dirty="0">
                <a:solidFill>
                  <a:schemeClr val="tx1">
                    <a:lumMod val="95000"/>
                    <a:lumOff val="5000"/>
                  </a:schemeClr>
                </a:solidFill>
                <a:latin typeface="Meiryo UI" panose="020B0604030504040204" pitchFamily="50" charset="-128"/>
                <a:ea typeface="Meiryo UI" panose="020B0604030504040204" pitchFamily="50" charset="-128"/>
              </a:rPr>
              <a:t>FMEDA</a:t>
            </a:r>
            <a:r>
              <a:rPr lang="ja-JP" altLang="en-US" dirty="0">
                <a:solidFill>
                  <a:schemeClr val="tx1">
                    <a:lumMod val="95000"/>
                    <a:lumOff val="5000"/>
                  </a:schemeClr>
                </a:solidFill>
                <a:latin typeface="Meiryo UI" panose="020B0604030504040204" pitchFamily="50" charset="-128"/>
                <a:ea typeface="Meiryo UI" panose="020B0604030504040204" pitchFamily="50" charset="-128"/>
              </a:rPr>
              <a:t>で安全と判定したことが本当かを確認する試験に時間がかかる．</a:t>
            </a: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　なぜなら、一般に安全機能部より非安全機能部の方が圧倒的に設計、開発規模が大きいからである．一般論的には、設計の初期段階で少々回路が増えても安全機能と非安全機能は分離する方が良い．</a:t>
            </a:r>
          </a:p>
          <a:p>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＜出典・参考文献等＞</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endParaRPr kumimoji="1" lang="ja-JP" altLang="en-US"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168</a:t>
            </a:fld>
            <a:endParaRPr kumimoji="1" lang="ja-JP" altLang="en-US"/>
          </a:p>
        </p:txBody>
      </p:sp>
    </p:spTree>
    <p:extLst>
      <p:ext uri="{BB962C8B-B14F-4D97-AF65-F5344CB8AC3E}">
        <p14:creationId xmlns:p14="http://schemas.microsoft.com/office/powerpoint/2010/main" val="338383156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電子等制御システム設計要求仕様は，要求された安全機能を実行するために必要なハードウェア及びソフトウェアの詳細、及び安全機能と安全度に関する設計要求事項を含まなければならない．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共通原因故障の可能性、及び影響低減策についての言及する必要がある．</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電子等制御システム設計要求仕様のうち、忘れて欲しくない項目</a:t>
            </a:r>
          </a:p>
          <a:p>
            <a:r>
              <a:rPr lang="ja-JP" altLang="en-US" dirty="0">
                <a:solidFill>
                  <a:srgbClr val="FF0000"/>
                </a:solidFill>
                <a:latin typeface="Meiryo UI" panose="020B0604030504040204" pitchFamily="50" charset="-128"/>
                <a:ea typeface="Meiryo UI" panose="020B0604030504040204" pitchFamily="50" charset="-128"/>
              </a:rPr>
              <a:t>・ 応答時間と処理能力．（人を危害から守るのに十分な速度か？）</a:t>
            </a:r>
          </a:p>
          <a:p>
            <a:r>
              <a:rPr lang="ja-JP" altLang="en-US" dirty="0">
                <a:latin typeface="Meiryo UI" panose="020B0604030504040204" pitchFamily="50" charset="-128"/>
                <a:ea typeface="Meiryo UI" panose="020B0604030504040204" pitchFamily="50" charset="-128"/>
              </a:rPr>
              <a:t>・ 異常時を含んだ全ての動作モード</a:t>
            </a:r>
          </a:p>
          <a:p>
            <a:r>
              <a:rPr lang="ja-JP" altLang="en-US" dirty="0">
                <a:latin typeface="Meiryo UI" panose="020B0604030504040204" pitchFamily="50" charset="-128"/>
                <a:ea typeface="Meiryo UI" panose="020B0604030504040204" pitchFamily="50" charset="-128"/>
              </a:rPr>
              <a:t>　・故障（例えば，アラーム，自動停止、非常停止）時の動作や応答時間</a:t>
            </a:r>
          </a:p>
          <a:p>
            <a:r>
              <a:rPr lang="ja-JP" altLang="en-US" dirty="0">
                <a:latin typeface="Meiryo UI" panose="020B0604030504040204" pitchFamily="50" charset="-128"/>
                <a:ea typeface="Meiryo UI" panose="020B0604030504040204" pitchFamily="50" charset="-128"/>
              </a:rPr>
              <a:t>・ 各要素間の制約事項及び条件</a:t>
            </a:r>
          </a:p>
          <a:p>
            <a:r>
              <a:rPr lang="ja-JP" altLang="en-US" dirty="0">
                <a:latin typeface="Meiryo UI" panose="020B0604030504040204" pitchFamily="50" charset="-128"/>
                <a:ea typeface="Meiryo UI" panose="020B0604030504040204" pitchFamily="50" charset="-128"/>
              </a:rPr>
              <a:t>　・インタフェース信号タイミング，共通原因故障の可能性など．</a:t>
            </a:r>
          </a:p>
          <a:p>
            <a:r>
              <a:rPr lang="ja-JP" altLang="en-US" dirty="0">
                <a:latin typeface="Meiryo UI" panose="020B0604030504040204" pitchFamily="50" charset="-128"/>
                <a:ea typeface="Meiryo UI" panose="020B0604030504040204" pitchFamily="50" charset="-128"/>
              </a:rPr>
              <a:t>・ 起動及び再起動の手順、それに関連した特定の要求事項</a:t>
            </a:r>
          </a:p>
          <a:p>
            <a:r>
              <a:rPr lang="ja-JP" altLang="en-US" dirty="0">
                <a:latin typeface="Meiryo UI" panose="020B0604030504040204" pitchFamily="50" charset="-128"/>
                <a:ea typeface="Meiryo UI" panose="020B0604030504040204" pitchFamily="50" charset="-128"/>
              </a:rPr>
              <a:t>　・異常解除後の再起動手順、不意の起動の防止、起動前準備の有無等</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169</a:t>
            </a:fld>
            <a:endParaRPr kumimoji="1" lang="ja-JP" altLang="en-US"/>
          </a:p>
        </p:txBody>
      </p:sp>
    </p:spTree>
    <p:extLst>
      <p:ext uri="{BB962C8B-B14F-4D97-AF65-F5344CB8AC3E}">
        <p14:creationId xmlns:p14="http://schemas.microsoft.com/office/powerpoint/2010/main" val="988789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17</a:t>
            </a:fld>
            <a:endParaRPr kumimoji="1" lang="ja-JP" altLang="en-US"/>
          </a:p>
        </p:txBody>
      </p:sp>
    </p:spTree>
    <p:extLst>
      <p:ext uri="{BB962C8B-B14F-4D97-AF65-F5344CB8AC3E}">
        <p14:creationId xmlns:p14="http://schemas.microsoft.com/office/powerpoint/2010/main" val="87460792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a:xfrm>
            <a:off x="680721" y="4783306"/>
            <a:ext cx="5504773" cy="4827087"/>
          </a:xfrm>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ハードウェアアーキテクチャは、廃棄までのライフサイクルを考慮する。定期試験（プルーフ試験）で検査出来ないものがあってはならない。</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marL="267393" indent="-267393"/>
            <a:r>
              <a:rPr lang="ja-JP" altLang="en-US" dirty="0">
                <a:latin typeface="Meiryo UI" panose="020B0604030504040204" pitchFamily="50" charset="-128"/>
                <a:ea typeface="Meiryo UI" panose="020B0604030504040204" pitchFamily="50" charset="-128"/>
              </a:rPr>
              <a:t>・ 安全度水準達成のための各サブシステムのハードウェア・アーキテクチャは、</a:t>
            </a:r>
            <a:r>
              <a:rPr lang="en-US" altLang="ja-JP" dirty="0">
                <a:solidFill>
                  <a:srgbClr val="FF0000"/>
                </a:solidFill>
                <a:latin typeface="Meiryo UI" panose="020B0604030504040204" pitchFamily="50" charset="-128"/>
                <a:ea typeface="Meiryo UI" panose="020B0604030504040204" pitchFamily="50" charset="-128"/>
              </a:rPr>
              <a:t>HFT</a:t>
            </a:r>
            <a:r>
              <a:rPr lang="ja-JP" altLang="en-US" dirty="0">
                <a:solidFill>
                  <a:srgbClr val="FF0000"/>
                </a:solidFill>
                <a:latin typeface="Meiryo UI" panose="020B0604030504040204" pitchFamily="50" charset="-128"/>
                <a:ea typeface="Meiryo UI" panose="020B0604030504040204" pitchFamily="50" charset="-128"/>
              </a:rPr>
              <a:t>と</a:t>
            </a:r>
            <a:r>
              <a:rPr lang="en-US" altLang="ja-JP" dirty="0">
                <a:solidFill>
                  <a:srgbClr val="FF0000"/>
                </a:solidFill>
                <a:latin typeface="Meiryo UI" panose="020B0604030504040204" pitchFamily="50" charset="-128"/>
                <a:ea typeface="Meiryo UI" panose="020B0604030504040204" pitchFamily="50" charset="-128"/>
              </a:rPr>
              <a:t>SFF</a:t>
            </a:r>
            <a:r>
              <a:rPr lang="ja-JP" altLang="en-US" dirty="0">
                <a:solidFill>
                  <a:srgbClr val="FF0000"/>
                </a:solidFill>
                <a:latin typeface="Meiryo UI" panose="020B0604030504040204" pitchFamily="50" charset="-128"/>
                <a:ea typeface="Meiryo UI" panose="020B0604030504040204" pitchFamily="50" charset="-128"/>
              </a:rPr>
              <a:t>の制約</a:t>
            </a:r>
            <a:r>
              <a:rPr lang="ja-JP" altLang="en-US" dirty="0">
                <a:latin typeface="Meiryo UI" panose="020B0604030504040204" pitchFamily="50" charset="-128"/>
                <a:ea typeface="Meiryo UI" panose="020B0604030504040204" pitchFamily="50" charset="-128"/>
              </a:rPr>
              <a:t>に従ったハードウェアの冗長化と要求診断率を達成する</a:t>
            </a:r>
          </a:p>
          <a:p>
            <a:r>
              <a:rPr lang="ja-JP" altLang="en-US" dirty="0">
                <a:latin typeface="Meiryo UI" panose="020B0604030504040204" pitchFamily="50" charset="-128"/>
                <a:ea typeface="Meiryo UI" panose="020B0604030504040204" pitchFamily="50" charset="-128"/>
              </a:rPr>
              <a:t>・ 安全度水準達成のために設定したプルーフ試験間隔（定期点検間隔）などのパラメータを適切に設定する．</a:t>
            </a:r>
          </a:p>
          <a:p>
            <a:pPr marL="365063">
              <a:tabLst>
                <a:tab pos="267393" algn="l"/>
              </a:tabLst>
            </a:pPr>
            <a:r>
              <a:rPr lang="ja-JP" altLang="en-US" dirty="0">
                <a:solidFill>
                  <a:srgbClr val="0000FF"/>
                </a:solidFill>
                <a:latin typeface="Meiryo UI" panose="020B0604030504040204" pitchFamily="50" charset="-128"/>
                <a:ea typeface="Meiryo UI" panose="020B0604030504040204" pitchFamily="50" charset="-128"/>
              </a:rPr>
              <a:t>・プルーフ試験間隔を縮めれば高い安全度水準が得やすくなる．しかし、短いプルーフ試験間隔をユーザは受け入れるか．</a:t>
            </a:r>
          </a:p>
          <a:p>
            <a:r>
              <a:rPr lang="ja-JP" altLang="en-US" dirty="0">
                <a:latin typeface="Meiryo UI" panose="020B0604030504040204" pitchFamily="50" charset="-128"/>
                <a:ea typeface="Meiryo UI" panose="020B0604030504040204" pitchFamily="50" charset="-128"/>
              </a:rPr>
              <a:t>・ プルーフ試験のための要求事項，制約，機能及び施設の記述</a:t>
            </a:r>
          </a:p>
          <a:p>
            <a:pPr marL="365063">
              <a:tabLst>
                <a:tab pos="365063" algn="l"/>
              </a:tabLst>
            </a:pPr>
            <a:r>
              <a:rPr lang="ja-JP" altLang="en-US" dirty="0">
                <a:latin typeface="Meiryo UI" panose="020B0604030504040204" pitchFamily="50" charset="-128"/>
                <a:ea typeface="Meiryo UI" panose="020B0604030504040204" pitchFamily="50" charset="-128"/>
              </a:rPr>
              <a:t>・分解できない樹脂モールドされたマイコン組み込み装置など、動作確認する方法、必要な特殊な設備．</a:t>
            </a:r>
            <a:endParaRPr lang="en-US" altLang="ja-JP" dirty="0">
              <a:latin typeface="Meiryo UI" panose="020B0604030504040204" pitchFamily="50" charset="-128"/>
              <a:ea typeface="Meiryo UI" panose="020B0604030504040204" pitchFamily="50" charset="-128"/>
            </a:endParaRPr>
          </a:p>
          <a:p>
            <a:pPr marL="365063">
              <a:tabLst>
                <a:tab pos="365063" algn="l"/>
              </a:tabLst>
            </a:pPr>
            <a:r>
              <a:rPr lang="ja-JP" altLang="en-US" dirty="0">
                <a:latin typeface="Meiryo UI" panose="020B0604030504040204" pitchFamily="50" charset="-128"/>
                <a:ea typeface="Meiryo UI" panose="020B0604030504040204" pitchFamily="50" charset="-128"/>
              </a:rPr>
              <a:t>・高温で動作する装置を常温で試験する方法など．</a:t>
            </a:r>
            <a:endParaRPr lang="en-US" altLang="ja-JP" dirty="0">
              <a:latin typeface="Meiryo UI" panose="020B0604030504040204" pitchFamily="50" charset="-128"/>
              <a:ea typeface="Meiryo UI" panose="020B0604030504040204" pitchFamily="50" charset="-128"/>
            </a:endParaRPr>
          </a:p>
          <a:p>
            <a:pPr marL="365063">
              <a:tabLst>
                <a:tab pos="365063" algn="l"/>
              </a:tabLst>
            </a:pPr>
            <a:r>
              <a:rPr lang="ja-JP" altLang="en-US" dirty="0">
                <a:solidFill>
                  <a:srgbClr val="0000FF"/>
                </a:solidFill>
                <a:latin typeface="Meiryo UI" panose="020B0604030504040204" pitchFamily="50" charset="-128"/>
                <a:ea typeface="Meiryo UI" panose="020B0604030504040204" pitchFamily="50" charset="-128"/>
              </a:rPr>
              <a:t>予め試験用プログラムの組み込みになることがある．</a:t>
            </a:r>
          </a:p>
          <a:p>
            <a:pPr marL="267393" indent="-267393"/>
            <a:r>
              <a:rPr lang="ja-JP" altLang="en-US" dirty="0">
                <a:latin typeface="Meiryo UI" panose="020B0604030504040204" pitchFamily="50" charset="-128"/>
                <a:ea typeface="Meiryo UI" panose="020B0604030504040204" pitchFamily="50" charset="-128"/>
              </a:rPr>
              <a:t>・ 電磁イミュニティレベルの設定（</a:t>
            </a:r>
            <a:r>
              <a:rPr lang="en-US" altLang="ja-JP" dirty="0">
                <a:latin typeface="Meiryo UI" panose="020B0604030504040204" pitchFamily="50" charset="-128"/>
                <a:ea typeface="Meiryo UI" panose="020B0604030504040204" pitchFamily="50" charset="-128"/>
              </a:rPr>
              <a:t>IEC/TS 61000-1-2:2008 </a:t>
            </a:r>
            <a:r>
              <a:rPr lang="ja-JP" altLang="en-US" dirty="0">
                <a:latin typeface="Meiryo UI" panose="020B0604030504040204" pitchFamily="50" charset="-128"/>
                <a:ea typeface="Meiryo UI" panose="020B0604030504040204" pitchFamily="50" charset="-128"/>
              </a:rPr>
              <a:t>参照）．</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170</a:t>
            </a:fld>
            <a:endParaRPr kumimoji="1" lang="ja-JP" altLang="en-US"/>
          </a:p>
        </p:txBody>
      </p:sp>
    </p:spTree>
    <p:extLst>
      <p:ext uri="{BB962C8B-B14F-4D97-AF65-F5344CB8AC3E}">
        <p14:creationId xmlns:p14="http://schemas.microsoft.com/office/powerpoint/2010/main" val="399574117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ハードウェアアーキテクチャの</a:t>
            </a:r>
            <a:r>
              <a:rPr lang="ja-JP" altLang="en-US" dirty="0">
                <a:latin typeface="Meiryo UI" panose="020B0604030504040204" pitchFamily="50" charset="-128"/>
                <a:ea typeface="Meiryo UI" panose="020B0604030504040204" pitchFamily="50" charset="-128"/>
              </a:rPr>
              <a:t>単チャンネル構成</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の例　サブシステムの信頼性ブロック図</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1oo1</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one out of one</a:t>
            </a:r>
            <a:r>
              <a:rPr lang="ja-JP" altLang="en-US" dirty="0">
                <a:latin typeface="Meiryo UI" panose="020B0604030504040204" pitchFamily="50" charset="-128"/>
                <a:ea typeface="Meiryo UI" panose="020B0604030504040204" pitchFamily="50" charset="-128"/>
              </a:rPr>
              <a:t>）と呼ぶ．</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診断機能は、別回路でも、同じマイコン回路でも良い．</a:t>
            </a:r>
            <a:endParaRPr lang="en-US" altLang="ja-JP" dirty="0">
              <a:latin typeface="Meiryo UI" panose="020B0604030504040204" pitchFamily="50" charset="-128"/>
              <a:ea typeface="Meiryo UI" panose="020B0604030504040204" pitchFamily="50" charset="-128"/>
            </a:endParaRPr>
          </a:p>
          <a:p>
            <a:pPr marL="92867"/>
            <a:r>
              <a:rPr lang="ja-JP" altLang="en-US" dirty="0">
                <a:latin typeface="Meiryo UI" panose="020B0604030504040204" pitchFamily="50" charset="-128"/>
                <a:ea typeface="Meiryo UI" panose="020B0604030504040204" pitchFamily="50" charset="-128"/>
              </a:rPr>
              <a:t>・自分で自分をチェックすることになる．</a:t>
            </a:r>
            <a:endParaRPr lang="en-US" altLang="ja-JP" dirty="0">
              <a:latin typeface="Meiryo UI" panose="020B0604030504040204" pitchFamily="50" charset="-128"/>
              <a:ea typeface="Meiryo UI" panose="020B0604030504040204" pitchFamily="50" charset="-128"/>
            </a:endParaRPr>
          </a:p>
          <a:p>
            <a:pPr marL="92867"/>
            <a:r>
              <a:rPr lang="ja-JP" altLang="en-US" dirty="0">
                <a:latin typeface="Meiryo UI" panose="020B0604030504040204" pitchFamily="50" charset="-128"/>
                <a:ea typeface="Meiryo UI" panose="020B0604030504040204" pitchFamily="50" charset="-128"/>
              </a:rPr>
              <a:t>・マイコンの暴走検知のウォッチドッグ回路が必要</a:t>
            </a:r>
            <a:endParaRPr lang="en-US" altLang="ja-JP" dirty="0">
              <a:latin typeface="Meiryo UI" panose="020B0604030504040204" pitchFamily="50" charset="-128"/>
              <a:ea typeface="Meiryo UI" panose="020B0604030504040204" pitchFamily="50" charset="-128"/>
            </a:endParaRPr>
          </a:p>
          <a:p>
            <a:pPr marL="92867"/>
            <a:r>
              <a:rPr lang="ja-JP" altLang="en-US" dirty="0">
                <a:latin typeface="Meiryo UI" panose="020B0604030504040204" pitchFamily="50" charset="-128"/>
                <a:ea typeface="Meiryo UI" panose="020B0604030504040204" pitchFamily="50" charset="-128"/>
              </a:rPr>
              <a:t>・ウォッチドッグ回路のクロックはマイコンと別のクロックとする．</a:t>
            </a:r>
            <a:endParaRPr lang="en-US" altLang="ja-JP" dirty="0">
              <a:latin typeface="Meiryo UI" panose="020B0604030504040204" pitchFamily="50" charset="-128"/>
              <a:ea typeface="Meiryo UI" panose="020B0604030504040204" pitchFamily="50" charset="-128"/>
            </a:endParaRPr>
          </a:p>
          <a:p>
            <a:pPr marL="92867"/>
            <a:r>
              <a:rPr lang="ja-JP" altLang="en-US" dirty="0">
                <a:latin typeface="Meiryo UI" panose="020B0604030504040204" pitchFamily="50" charset="-128"/>
                <a:ea typeface="Meiryo UI" panose="020B0604030504040204" pitchFamily="50" charset="-128"/>
              </a:rPr>
              <a:t>・水晶振動子を別にした回路とする．</a:t>
            </a:r>
            <a:endParaRPr lang="en-US" altLang="ja-JP" dirty="0">
              <a:latin typeface="Meiryo UI" panose="020B0604030504040204" pitchFamily="50" charset="-128"/>
              <a:ea typeface="Meiryo UI" panose="020B0604030504040204" pitchFamily="50" charset="-128"/>
            </a:endParaRPr>
          </a:p>
          <a:p>
            <a:pPr marL="92867"/>
            <a:r>
              <a:rPr lang="ja-JP" altLang="en-US" dirty="0">
                <a:latin typeface="Meiryo UI" panose="020B0604030504040204" pitchFamily="50" charset="-128"/>
                <a:ea typeface="Meiryo UI" panose="020B0604030504040204" pitchFamily="50" charset="-128"/>
              </a:rPr>
              <a:t>・ウォッチドッグ回路がマイコン暴走検知した場合は、ハードウェアで安全状態を維持するか、ノンマスク割り込みをマイコンに入れ、割り込みで安全状態維持を行う、２つの方法を同時に行うとよい．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C 0508-6 ,IEC61508-6 :</a:t>
            </a: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B.3.2.2 Architectures for low demand mode of operation</a:t>
            </a: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B.3.3 Average frequency of dangerous failure (for high demand or continuous mode of operation</a:t>
            </a:r>
          </a:p>
          <a:p>
            <a:endParaRPr kumimoji="1"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171</a:t>
            </a:fld>
            <a:endParaRPr kumimoji="1" lang="ja-JP" altLang="en-US"/>
          </a:p>
        </p:txBody>
      </p:sp>
    </p:spTree>
    <p:extLst>
      <p:ext uri="{BB962C8B-B14F-4D97-AF65-F5344CB8AC3E}">
        <p14:creationId xmlns:p14="http://schemas.microsoft.com/office/powerpoint/2010/main" val="126576161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ハードウェアアーキテクチャの</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2</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チャンネルの例　サブシステムの信頼性ブロック図</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1oo2</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one out of two</a:t>
            </a:r>
            <a:r>
              <a:rPr lang="ja-JP" altLang="en-US" dirty="0">
                <a:latin typeface="Meiryo UI" panose="020B0604030504040204" pitchFamily="50" charset="-128"/>
                <a:ea typeface="Meiryo UI" panose="020B0604030504040204" pitchFamily="50" charset="-128"/>
              </a:rPr>
              <a:t>）と呼ぶ．</a:t>
            </a:r>
            <a:endParaRPr lang="en-US" altLang="ja-JP" dirty="0">
              <a:latin typeface="Meiryo UI" panose="020B0604030504040204" pitchFamily="50" charset="-128"/>
              <a:ea typeface="Meiryo UI" panose="020B0604030504040204" pitchFamily="50" charset="-128"/>
            </a:endParaRPr>
          </a:p>
          <a:p>
            <a:pPr marL="176127"/>
            <a:r>
              <a:rPr lang="ja-JP" altLang="en-US" dirty="0">
                <a:latin typeface="Meiryo UI" panose="020B0604030504040204" pitchFamily="50" charset="-128"/>
                <a:ea typeface="Meiryo UI" panose="020B0604030504040204" pitchFamily="50" charset="-128"/>
              </a:rPr>
              <a:t>診断機能は、別回路でも、相手側のマイコン回路部でも良い．</a:t>
            </a:r>
            <a:endParaRPr lang="en-US" altLang="ja-JP" dirty="0">
              <a:latin typeface="Meiryo UI" panose="020B0604030504040204" pitchFamily="50" charset="-128"/>
              <a:ea typeface="Meiryo UI" panose="020B0604030504040204" pitchFamily="50" charset="-128"/>
            </a:endParaRPr>
          </a:p>
          <a:p>
            <a:pPr marL="176127"/>
            <a:r>
              <a:rPr lang="ja-JP" altLang="en-US" dirty="0">
                <a:latin typeface="Meiryo UI" panose="020B0604030504040204" pitchFamily="50" charset="-128"/>
                <a:ea typeface="Meiryo UI" panose="020B0604030504040204" pitchFamily="50" charset="-128"/>
              </a:rPr>
              <a:t>一方が診断で他方の故障を検出し、検出した側が安全機能のトリガーを掛ける．安全機能は別の回路又は論理部で実行される．</a:t>
            </a:r>
            <a:endParaRPr lang="en-US" altLang="ja-JP" dirty="0">
              <a:latin typeface="Meiryo UI" panose="020B0604030504040204" pitchFamily="50" charset="-128"/>
              <a:ea typeface="Meiryo UI" panose="020B0604030504040204" pitchFamily="50" charset="-128"/>
            </a:endParaRPr>
          </a:p>
          <a:p>
            <a:pPr marL="176127"/>
            <a:r>
              <a:rPr lang="ja-JP" altLang="en-US" dirty="0">
                <a:latin typeface="Meiryo UI" panose="020B0604030504040204" pitchFamily="50" charset="-128"/>
                <a:ea typeface="Meiryo UI" panose="020B0604030504040204" pitchFamily="50" charset="-128"/>
              </a:rPr>
              <a:t>診断回路も安全回路なので、診断回路が間違えて故障検出しても安全機能のトリガーを掛ける．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2oo2</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two out of two</a:t>
            </a:r>
            <a:r>
              <a:rPr lang="ja-JP" altLang="en-US" dirty="0">
                <a:latin typeface="Meiryo UI" panose="020B0604030504040204" pitchFamily="50" charset="-128"/>
                <a:ea typeface="Meiryo UI" panose="020B0604030504040204" pitchFamily="50" charset="-128"/>
              </a:rPr>
              <a:t>）と呼ぶ．</a:t>
            </a:r>
            <a:endParaRPr lang="en-US" altLang="ja-JP" dirty="0">
              <a:latin typeface="Meiryo UI" panose="020B0604030504040204" pitchFamily="50" charset="-128"/>
              <a:ea typeface="Meiryo UI" panose="020B0604030504040204" pitchFamily="50" charset="-128"/>
            </a:endParaRPr>
          </a:p>
          <a:p>
            <a:pPr marL="176127"/>
            <a:r>
              <a:rPr lang="ja-JP" altLang="en-US" dirty="0">
                <a:latin typeface="Meiryo UI" panose="020B0604030504040204" pitchFamily="50" charset="-128"/>
                <a:ea typeface="Meiryo UI" panose="020B0604030504040204" pitchFamily="50" charset="-128"/>
              </a:rPr>
              <a:t>診断機能は、別回路でも、相手側のマイコン回路部でも良い．</a:t>
            </a:r>
            <a:endParaRPr lang="en-US" altLang="ja-JP" dirty="0">
              <a:latin typeface="Meiryo UI" panose="020B0604030504040204" pitchFamily="50" charset="-128"/>
              <a:ea typeface="Meiryo UI" panose="020B0604030504040204" pitchFamily="50" charset="-128"/>
            </a:endParaRPr>
          </a:p>
          <a:p>
            <a:pPr marL="176127"/>
            <a:r>
              <a:rPr lang="en-US" altLang="ja-JP" dirty="0">
                <a:latin typeface="Meiryo UI" panose="020B0604030504040204" pitchFamily="50" charset="-128"/>
                <a:ea typeface="Meiryo UI" panose="020B0604030504040204" pitchFamily="50" charset="-128"/>
              </a:rPr>
              <a:t>2</a:t>
            </a:r>
            <a:r>
              <a:rPr lang="ja-JP" altLang="en-US" dirty="0" err="1">
                <a:latin typeface="Meiryo UI" panose="020B0604030504040204" pitchFamily="50" charset="-128"/>
                <a:ea typeface="Meiryo UI" panose="020B0604030504040204" pitchFamily="50" charset="-128"/>
              </a:rPr>
              <a:t>つの</a:t>
            </a:r>
            <a:r>
              <a:rPr lang="ja-JP" altLang="en-US" dirty="0">
                <a:latin typeface="Meiryo UI" panose="020B0604030504040204" pitchFamily="50" charset="-128"/>
                <a:ea typeface="Meiryo UI" panose="020B0604030504040204" pitchFamily="50" charset="-128"/>
              </a:rPr>
              <a:t>計算結果が一致した時のみ結果を次プロセスへ送る．</a:t>
            </a:r>
            <a:endParaRPr lang="en-US" altLang="ja-JP" dirty="0">
              <a:latin typeface="Meiryo UI" panose="020B0604030504040204" pitchFamily="50" charset="-128"/>
              <a:ea typeface="Meiryo UI" panose="020B0604030504040204" pitchFamily="50" charset="-128"/>
            </a:endParaRPr>
          </a:p>
          <a:p>
            <a:pPr marL="176127"/>
            <a:r>
              <a:rPr lang="ja-JP" altLang="en-US" dirty="0">
                <a:latin typeface="Meiryo UI" panose="020B0604030504040204" pitchFamily="50" charset="-128"/>
                <a:ea typeface="Meiryo UI" panose="020B0604030504040204" pitchFamily="50" charset="-128"/>
              </a:rPr>
              <a:t>診断により故障検出した時、計算結果不一致の場合は故障として安全機能のトリガーを掛ける．</a:t>
            </a:r>
            <a:endParaRPr lang="en-US" altLang="ja-JP" dirty="0">
              <a:latin typeface="Meiryo UI" panose="020B0604030504040204" pitchFamily="50" charset="-128"/>
              <a:ea typeface="Meiryo UI" panose="020B0604030504040204" pitchFamily="50" charset="-128"/>
            </a:endParaRPr>
          </a:p>
          <a:p>
            <a:pPr marL="176127"/>
            <a:r>
              <a:rPr lang="ja-JP" altLang="en-US" dirty="0">
                <a:latin typeface="Meiryo UI" panose="020B0604030504040204" pitchFamily="50" charset="-128"/>
                <a:ea typeface="Meiryo UI" panose="020B0604030504040204" pitchFamily="50" charset="-128"/>
              </a:rPr>
              <a:t>回路の動作は原則的に</a:t>
            </a:r>
            <a:r>
              <a:rPr lang="en-US" altLang="ja-JP" dirty="0">
                <a:latin typeface="Meiryo UI" panose="020B0604030504040204" pitchFamily="50" charset="-128"/>
                <a:ea typeface="Meiryo UI" panose="020B0604030504040204" pitchFamily="50" charset="-128"/>
              </a:rPr>
              <a:t>1oo1</a:t>
            </a:r>
            <a:r>
              <a:rPr lang="ja-JP" altLang="en-US" dirty="0">
                <a:latin typeface="Meiryo UI" panose="020B0604030504040204" pitchFamily="50" charset="-128"/>
                <a:ea typeface="Meiryo UI" panose="020B0604030504040204" pitchFamily="50" charset="-128"/>
              </a:rPr>
              <a:t>と同じであるが、</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重化している分、動作の信頼性が</a:t>
            </a:r>
            <a:r>
              <a:rPr lang="en-US" altLang="ja-JP" dirty="0">
                <a:latin typeface="Meiryo UI" panose="020B0604030504040204" pitchFamily="50" charset="-128"/>
                <a:ea typeface="Meiryo UI" panose="020B0604030504040204" pitchFamily="50" charset="-128"/>
              </a:rPr>
              <a:t>1oo1</a:t>
            </a:r>
            <a:r>
              <a:rPr lang="ja-JP" altLang="en-US" dirty="0">
                <a:latin typeface="Meiryo UI" panose="020B0604030504040204" pitchFamily="50" charset="-128"/>
                <a:ea typeface="Meiryo UI" panose="020B0604030504040204" pitchFamily="50" charset="-128"/>
              </a:rPr>
              <a:t>より優れている．</a:t>
            </a:r>
            <a:endParaRPr lang="en-US" altLang="ja-JP" dirty="0">
              <a:latin typeface="Meiryo UI" panose="020B0604030504040204" pitchFamily="50" charset="-128"/>
              <a:ea typeface="Meiryo UI" panose="020B0604030504040204" pitchFamily="50" charset="-128"/>
            </a:endParaRPr>
          </a:p>
          <a:p>
            <a:pPr marL="176127"/>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C 0508-6 ,IEC61508-6 :</a:t>
            </a: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B.3.2.2 Architectures for low demand mode of operation</a:t>
            </a: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B.3.3 Average frequency of dangerous failure (for high demand or continuous mode of operation</a:t>
            </a: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172</a:t>
            </a:fld>
            <a:endParaRPr kumimoji="1" lang="ja-JP" altLang="en-US"/>
          </a:p>
        </p:txBody>
      </p:sp>
    </p:spTree>
    <p:extLst>
      <p:ext uri="{BB962C8B-B14F-4D97-AF65-F5344CB8AC3E}">
        <p14:creationId xmlns:p14="http://schemas.microsoft.com/office/powerpoint/2010/main" val="22493831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ハードウェアアーキテクチャの</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2</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チャンネルと</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3</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チャンネルの例　</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サブシステムの信頼性ブロック図</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チャンネル</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1oo2D</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one out of two D</a:t>
            </a:r>
            <a:r>
              <a:rPr lang="ja-JP" altLang="en-US" dirty="0">
                <a:latin typeface="Meiryo UI" panose="020B0604030504040204" pitchFamily="50" charset="-128"/>
                <a:ea typeface="Meiryo UI" panose="020B0604030504040204" pitchFamily="50" charset="-128"/>
              </a:rPr>
              <a:t>）と呼ぶ．</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診断機能は、別回路でも、相手側のマイコン回路部でも良い．</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チャンネルは同時に動作していない</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仕組みに行っては動作していることもある</a:t>
            </a:r>
            <a:r>
              <a:rPr lang="en-US" altLang="ja-JP" dirty="0">
                <a:latin typeface="Meiryo UI" panose="020B0604030504040204" pitchFamily="50" charset="-128"/>
                <a:ea typeface="Meiryo UI" panose="020B0604030504040204" pitchFamily="50" charset="-128"/>
              </a:rPr>
              <a:t>)</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一方のチャンネルが待機、もう一方が動作チャンネルとなる．診断回路で故障が見つかった場合、待機チャンネルに切り替わる．と同時に安全機能のトリガーが掛かる．故障時停止できない制御に向いている．</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チャンネル</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2oo3</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two out of three</a:t>
            </a:r>
            <a:r>
              <a:rPr lang="ja-JP" altLang="en-US" dirty="0">
                <a:latin typeface="Meiryo UI" panose="020B0604030504040204" pitchFamily="50" charset="-128"/>
                <a:ea typeface="Meiryo UI" panose="020B0604030504040204" pitchFamily="50" charset="-128"/>
              </a:rPr>
              <a:t>）と呼ぶ．</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診断機能は、別回路でも、相互のマイコン回路部でも良い．多数決で実行される．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即ち、</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チャンネルが同じ結果であれば、それが有効になる．</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チャンネルが故障していても動作する．</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チャンネル故障した場合は</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チャンネル一致の動作なので</a:t>
            </a:r>
            <a:r>
              <a:rPr lang="en-US" altLang="ja-JP" dirty="0">
                <a:latin typeface="Meiryo UI" panose="020B0604030504040204" pitchFamily="50" charset="-128"/>
                <a:ea typeface="Meiryo UI" panose="020B0604030504040204" pitchFamily="50" charset="-128"/>
              </a:rPr>
              <a:t>2oo2</a:t>
            </a:r>
            <a:r>
              <a:rPr lang="ja-JP" altLang="en-US" dirty="0">
                <a:latin typeface="Meiryo UI" panose="020B0604030504040204" pitchFamily="50" charset="-128"/>
                <a:ea typeface="Meiryo UI" panose="020B0604030504040204" pitchFamily="50" charset="-128"/>
              </a:rPr>
              <a:t>となる．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一般的には</a:t>
            </a:r>
            <a:r>
              <a:rPr lang="en-US" altLang="ja-JP" dirty="0">
                <a:latin typeface="Meiryo UI" panose="020B0604030504040204" pitchFamily="50" charset="-128"/>
                <a:ea typeface="Meiryo UI" panose="020B0604030504040204" pitchFamily="50" charset="-128"/>
              </a:rPr>
              <a:t>2oo2</a:t>
            </a:r>
            <a:r>
              <a:rPr lang="ja-JP" altLang="en-US" dirty="0">
                <a:latin typeface="Meiryo UI" panose="020B0604030504040204" pitchFamily="50" charset="-128"/>
                <a:ea typeface="Meiryo UI" panose="020B0604030504040204" pitchFamily="50" charset="-128"/>
              </a:rPr>
              <a:t>故障検出で安全機能をトリガーするが、</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チャンネル故障検出で安全機能トリガーもある．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C 0508-6 ,IEC61508-6 :</a:t>
            </a: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B.3.2.2 Architectures for low demand mode of operation</a:t>
            </a: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B.3.3 Average frequency of dangerous failure (for high demand or continuous mode of operation</a:t>
            </a: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173</a:t>
            </a:fld>
            <a:endParaRPr kumimoji="1" lang="ja-JP" altLang="en-US"/>
          </a:p>
        </p:txBody>
      </p:sp>
    </p:spTree>
    <p:extLst>
      <p:ext uri="{BB962C8B-B14F-4D97-AF65-F5344CB8AC3E}">
        <p14:creationId xmlns:p14="http://schemas.microsoft.com/office/powerpoint/2010/main" val="13695181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ハードウェア開発のためのハードウェアアーキテクチャの制約条件</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２つのやり方がある。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ルート</a:t>
            </a:r>
            <a:r>
              <a:rPr kumimoji="1" lang="en-US" altLang="ja-JP" dirty="0">
                <a:latin typeface="Meiryo UI" panose="020B0604030504040204" pitchFamily="50" charset="-128"/>
                <a:ea typeface="Meiryo UI" panose="020B0604030504040204" pitchFamily="50" charset="-128"/>
              </a:rPr>
              <a:t>1H</a:t>
            </a:r>
            <a:r>
              <a:rPr lang="ja-JP" altLang="en-US" dirty="0">
                <a:latin typeface="Meiryo UI" panose="020B0604030504040204" pitchFamily="50" charset="-128"/>
                <a:ea typeface="Meiryo UI" panose="020B0604030504040204" pitchFamily="50" charset="-128"/>
              </a:rPr>
              <a:t>に従う設計・開発を行った方が良い．</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ルート</a:t>
            </a:r>
            <a:r>
              <a:rPr kumimoji="1" lang="en-US" altLang="ja-JP" dirty="0">
                <a:latin typeface="Meiryo UI" panose="020B0604030504040204" pitchFamily="50" charset="-128"/>
                <a:ea typeface="Meiryo UI" panose="020B0604030504040204" pitchFamily="50" charset="-128"/>
              </a:rPr>
              <a:t>2H</a:t>
            </a:r>
            <a:r>
              <a:rPr kumimoji="1" lang="ja-JP" altLang="en-US" dirty="0">
                <a:latin typeface="Meiryo UI" panose="020B0604030504040204" pitchFamily="50" charset="-128"/>
                <a:ea typeface="Meiryo UI" panose="020B0604030504040204" pitchFamily="50" charset="-128"/>
              </a:rPr>
              <a:t>は、</a:t>
            </a:r>
            <a:r>
              <a:rPr lang="ja-JP" altLang="en-US" dirty="0">
                <a:latin typeface="Meiryo UI" panose="020B0604030504040204" pitchFamily="50" charset="-128"/>
                <a:ea typeface="Meiryo UI" panose="020B0604030504040204" pitchFamily="50" charset="-128"/>
              </a:rPr>
              <a:t>既存の安全機能を使用する場合に取る方法．</a:t>
            </a:r>
            <a:r>
              <a:rPr kumimoji="1" lang="ja-JP" altLang="en-US" dirty="0">
                <a:latin typeface="Meiryo UI" panose="020B0604030504040204" pitchFamily="50" charset="-128"/>
                <a:ea typeface="Meiryo UI" panose="020B0604030504040204" pitchFamily="50" charset="-128"/>
              </a:rPr>
              <a:t>市場からの信頼性データに基づく方法なので、サンプル数が多く取れる場合は採用できる．</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信頼限界は</a:t>
            </a:r>
            <a:r>
              <a:rPr lang="en-US" altLang="ja-JP" dirty="0">
                <a:latin typeface="Meiryo UI" panose="020B0604030504040204" pitchFamily="50" charset="-128"/>
                <a:ea typeface="Meiryo UI" panose="020B0604030504040204" pitchFamily="50" charset="-128"/>
              </a:rPr>
              <a:t>90</a:t>
            </a:r>
            <a:r>
              <a:rPr lang="ja-JP" altLang="en-US" dirty="0">
                <a:latin typeface="Meiryo UI" panose="020B0604030504040204" pitchFamily="50" charset="-128"/>
                <a:ea typeface="Meiryo UI" panose="020B0604030504040204" pitchFamily="50" charset="-128"/>
              </a:rPr>
              <a:t>％以上が必要．</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2</a:t>
            </a:r>
            <a:r>
              <a:rPr lang="ja-JP" altLang="en-US" dirty="0" err="1">
                <a:latin typeface="Meiryo UI" panose="020B0604030504040204" pitchFamily="50" charset="-128"/>
                <a:ea typeface="Meiryo UI" panose="020B0604030504040204" pitchFamily="50" charset="-128"/>
              </a:rPr>
              <a:t>つの</a:t>
            </a:r>
            <a:r>
              <a:rPr lang="ja-JP" altLang="en-US" dirty="0">
                <a:latin typeface="Meiryo UI" panose="020B0604030504040204" pitchFamily="50" charset="-128"/>
                <a:ea typeface="Meiryo UI" panose="020B0604030504040204" pitchFamily="50" charset="-128"/>
              </a:rPr>
              <a:t>ルートは併用されることが多い．例えば電子部品の寿命データはルート</a:t>
            </a:r>
            <a:r>
              <a:rPr lang="en-US" altLang="ja-JP" dirty="0">
                <a:latin typeface="Meiryo UI" panose="020B0604030504040204" pitchFamily="50" charset="-128"/>
                <a:ea typeface="Meiryo UI" panose="020B0604030504040204" pitchFamily="50" charset="-128"/>
              </a:rPr>
              <a:t>2H</a:t>
            </a:r>
            <a:r>
              <a:rPr lang="ja-JP" altLang="en-US" dirty="0">
                <a:latin typeface="Meiryo UI" panose="020B0604030504040204" pitchFamily="50" charset="-128"/>
                <a:ea typeface="Meiryo UI" panose="020B0604030504040204" pitchFamily="50" charset="-128"/>
              </a:rPr>
              <a:t>に基づく寿命データ</a:t>
            </a:r>
            <a:r>
              <a:rPr lang="en-US" altLang="ja-JP" dirty="0">
                <a:latin typeface="Meiryo UI" panose="020B0604030504040204" pitchFamily="50" charset="-128"/>
                <a:ea typeface="Meiryo UI" panose="020B0604030504040204" pitchFamily="50" charset="-128"/>
              </a:rPr>
              <a:t>λ(</a:t>
            </a:r>
            <a:r>
              <a:rPr lang="ja-JP" altLang="en-US" dirty="0">
                <a:latin typeface="Meiryo UI" panose="020B0604030504040204" pitchFamily="50" charset="-128"/>
                <a:ea typeface="Meiryo UI" panose="020B0604030504040204" pitchFamily="50" charset="-128"/>
              </a:rPr>
              <a:t>ラムダ</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による．</a:t>
            </a:r>
            <a:endParaRPr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λ</a:t>
            </a:r>
            <a:r>
              <a:rPr kumimoji="1" lang="ja-JP" altLang="en-US" dirty="0">
                <a:latin typeface="Meiryo UI" panose="020B0604030504040204" pitchFamily="50" charset="-128"/>
                <a:ea typeface="Meiryo UI" panose="020B0604030504040204" pitchFamily="50" charset="-128"/>
              </a:rPr>
              <a:t>の単位は</a:t>
            </a:r>
            <a:r>
              <a:rPr kumimoji="1" lang="en-US" altLang="ja-JP" dirty="0">
                <a:latin typeface="Meiryo UI" panose="020B0604030504040204" pitchFamily="50" charset="-128"/>
                <a:ea typeface="Meiryo UI" panose="020B0604030504040204" pitchFamily="50" charset="-128"/>
              </a:rPr>
              <a:t>1/10</a:t>
            </a:r>
            <a:r>
              <a:rPr kumimoji="1" lang="en-US" altLang="ja-JP" baseline="30000" dirty="0">
                <a:latin typeface="Meiryo UI" panose="020B0604030504040204" pitchFamily="50" charset="-128"/>
                <a:ea typeface="Meiryo UI" panose="020B0604030504040204" pitchFamily="50" charset="-128"/>
              </a:rPr>
              <a:t>-9</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1/h</a:t>
            </a:r>
            <a:r>
              <a:rPr kumimoji="1" lang="ja-JP" altLang="en-US" dirty="0">
                <a:latin typeface="Meiryo UI" panose="020B0604030504040204" pitchFamily="50" charset="-128"/>
                <a:ea typeface="Meiryo UI" panose="020B0604030504040204" pitchFamily="50" charset="-128"/>
              </a:rPr>
              <a:t>）で</a:t>
            </a:r>
            <a:r>
              <a:rPr kumimoji="1" lang="en-US" altLang="ja-JP" dirty="0">
                <a:latin typeface="Meiryo UI" panose="020B0604030504040204" pitchFamily="50" charset="-128"/>
                <a:ea typeface="Meiryo UI" panose="020B0604030504040204" pitchFamily="50" charset="-128"/>
              </a:rPr>
              <a:t>fit</a:t>
            </a:r>
            <a:r>
              <a:rPr kumimoji="1" lang="ja-JP" altLang="en-US" dirty="0">
                <a:latin typeface="Meiryo UI" panose="020B0604030504040204" pitchFamily="50" charset="-128"/>
                <a:ea typeface="Meiryo UI" panose="020B0604030504040204" pitchFamily="50" charset="-128"/>
              </a:rPr>
              <a:t>（フィット）と呼ぶ．抵抗など、</a:t>
            </a:r>
            <a:r>
              <a:rPr kumimoji="1" lang="en-US" altLang="ja-JP" dirty="0">
                <a:latin typeface="Meiryo UI" panose="020B0604030504040204" pitchFamily="50" charset="-128"/>
                <a:ea typeface="Meiryo UI" panose="020B0604030504040204" pitchFamily="50" charset="-128"/>
              </a:rPr>
              <a:t>0.</a:t>
            </a:r>
            <a:r>
              <a:rPr lang="en-US" altLang="ja-JP" dirty="0">
                <a:latin typeface="Meiryo UI" panose="020B0604030504040204" pitchFamily="50" charset="-128"/>
                <a:ea typeface="Meiryo UI" panose="020B0604030504040204" pitchFamily="50" charset="-128"/>
              </a:rPr>
              <a:t> 1/10</a:t>
            </a:r>
            <a:r>
              <a:rPr lang="en-US" altLang="ja-JP" baseline="30000" dirty="0">
                <a:latin typeface="Meiryo UI" panose="020B0604030504040204" pitchFamily="50" charset="-128"/>
                <a:ea typeface="Meiryo UI" panose="020B0604030504040204" pitchFamily="50" charset="-128"/>
              </a:rPr>
              <a:t>-9</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1/h</a:t>
            </a:r>
            <a:r>
              <a:rPr lang="ja-JP" altLang="en-US" dirty="0">
                <a:latin typeface="Meiryo UI" panose="020B0604030504040204" pitchFamily="50" charset="-128"/>
                <a:ea typeface="Meiryo UI" panose="020B0604030504040204" pitchFamily="50" charset="-128"/>
              </a:rPr>
              <a:t>）であれば、</a:t>
            </a:r>
            <a:r>
              <a:rPr lang="en-US" altLang="ja-JP" dirty="0">
                <a:latin typeface="Meiryo UI" panose="020B0604030504040204" pitchFamily="50" charset="-128"/>
                <a:ea typeface="Meiryo UI" panose="020B0604030504040204" pitchFamily="50" charset="-128"/>
              </a:rPr>
              <a:t>0.1</a:t>
            </a:r>
            <a:r>
              <a:rPr lang="ja-JP" altLang="en-US" dirty="0">
                <a:latin typeface="Meiryo UI" panose="020B0604030504040204" pitchFamily="50" charset="-128"/>
                <a:ea typeface="Meiryo UI" panose="020B0604030504040204" pitchFamily="50" charset="-128"/>
              </a:rPr>
              <a:t>フィットという．</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174</a:t>
            </a:fld>
            <a:endParaRPr kumimoji="1" lang="ja-JP" altLang="en-US"/>
          </a:p>
        </p:txBody>
      </p:sp>
    </p:spTree>
    <p:extLst>
      <p:ext uri="{BB962C8B-B14F-4D97-AF65-F5344CB8AC3E}">
        <p14:creationId xmlns:p14="http://schemas.microsoft.com/office/powerpoint/2010/main" val="122149003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ハードウェアの構成要素、故障モード（壊れ方）が明確なものがタイプ</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A</a:t>
            </a: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単機能の電子部品や電機部品で構成された安全回路である．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単機能の電子部品とは、トランジスタ、ダイオード、抵抗、コンデンサ、フォトカプラなど．故障モードが特定できる部品である．トランジスタならエミッタ</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・コレクタ間のショートやコレクタ断線などの故障モードのことである．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電機部品は、機械的機構を持った電気関連部品で、リレー、スイッチやコネクタなどである．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タイプ</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の安全機能装置としては安全リレーユニットなどがある．安全リレーと抵抗、コンデンサ、コネクタ、プリント板が主な部品である。</a:t>
            </a:r>
          </a:p>
          <a:p>
            <a:r>
              <a:rPr lang="ja-JP" altLang="en-US" dirty="0">
                <a:latin typeface="Meiryo UI" panose="020B0604030504040204" pitchFamily="50" charset="-128"/>
                <a:ea typeface="Meiryo UI" panose="020B0604030504040204" pitchFamily="50" charset="-128"/>
              </a:rPr>
              <a:t>注：プリント板の信頼性は、製造工程のメッキ液等の残渣、スルーホールの信頼性などで評価。</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175</a:t>
            </a:fld>
            <a:endParaRPr kumimoji="1" lang="ja-JP" altLang="en-US"/>
          </a:p>
        </p:txBody>
      </p:sp>
    </p:spTree>
    <p:extLst>
      <p:ext uri="{BB962C8B-B14F-4D97-AF65-F5344CB8AC3E}">
        <p14:creationId xmlns:p14="http://schemas.microsoft.com/office/powerpoint/2010/main" val="69289564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タイプ</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は、タイプ</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でないものである．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IC</a:t>
            </a:r>
            <a:r>
              <a:rPr lang="ja-JP" altLang="en-US" dirty="0">
                <a:latin typeface="Meiryo UI" panose="020B0604030504040204" pitchFamily="50" charset="-128"/>
                <a:ea typeface="Meiryo UI" panose="020B0604030504040204" pitchFamily="50" charset="-128"/>
              </a:rPr>
              <a:t>（集積回路）で構成された回路である．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最近のトランジスタなどは過電流検出回路を内蔵しているものがある．これらの回路は集積回路が内蔵されているので、タイプ</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となる．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タイプ</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とは、故障モードが特定できない不明</a:t>
            </a:r>
            <a:r>
              <a:rPr lang="en-US" altLang="ja-JP" dirty="0">
                <a:latin typeface="Meiryo UI" panose="020B0604030504040204" pitchFamily="50" charset="-128"/>
                <a:ea typeface="Meiryo UI" panose="020B0604030504040204" pitchFamily="50" charset="-128"/>
              </a:rPr>
              <a:t>(IC</a:t>
            </a:r>
            <a:r>
              <a:rPr lang="ja-JP" altLang="en-US" dirty="0">
                <a:latin typeface="Meiryo UI" panose="020B0604030504040204" pitchFamily="50" charset="-128"/>
                <a:ea typeface="Meiryo UI" panose="020B0604030504040204" pitchFamily="50" charset="-128"/>
              </a:rPr>
              <a:t>内部の故障は外から特定できない</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故障が起きる可能性のある部品を使用した回路である．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ある要素内のコンポーネントの少なくとも</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つがタイプ</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の条件</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故障モードの定義が不明</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に不適合なら、その要素は、タイプ</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とである．</a:t>
            </a:r>
          </a:p>
          <a:p>
            <a:r>
              <a:rPr lang="ja-JP" altLang="en-US" dirty="0">
                <a:latin typeface="Meiryo UI" panose="020B0604030504040204" pitchFamily="50" charset="-128"/>
                <a:ea typeface="Meiryo UI" panose="020B0604030504040204" pitchFamily="50" charset="-128"/>
              </a:rPr>
              <a:t>具体的には、プリント板で構成される要素に１つでも</a:t>
            </a:r>
            <a:r>
              <a:rPr lang="en-US" altLang="ja-JP" dirty="0">
                <a:latin typeface="Meiryo UI" panose="020B0604030504040204" pitchFamily="50" charset="-128"/>
                <a:ea typeface="Meiryo UI" panose="020B0604030504040204" pitchFamily="50" charset="-128"/>
              </a:rPr>
              <a:t>IC</a:t>
            </a:r>
            <a:r>
              <a:rPr lang="ja-JP" altLang="en-US" dirty="0">
                <a:latin typeface="Meiryo UI" panose="020B0604030504040204" pitchFamily="50" charset="-128"/>
                <a:ea typeface="Meiryo UI" panose="020B0604030504040204" pitchFamily="50" charset="-128"/>
              </a:rPr>
              <a:t>が使用されていれば、そのプリント板は、タイプ</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である．</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176</a:t>
            </a:fld>
            <a:endParaRPr kumimoji="1" lang="ja-JP" altLang="en-US"/>
          </a:p>
        </p:txBody>
      </p:sp>
    </p:spTree>
    <p:extLst>
      <p:ext uri="{BB962C8B-B14F-4D97-AF65-F5344CB8AC3E}">
        <p14:creationId xmlns:p14="http://schemas.microsoft.com/office/powerpoint/2010/main" val="421120892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ja-JP" dirty="0">
                <a:latin typeface="Meiryo UI" panose="020B0604030504040204" pitchFamily="50" charset="-128"/>
                <a:ea typeface="Meiryo UI" panose="020B0604030504040204" pitchFamily="50" charset="-128"/>
              </a:rPr>
              <a:t>ハードウェアフォールトトレランス（</a:t>
            </a:r>
            <a:r>
              <a:rPr lang="en-US" altLang="ja-JP" dirty="0">
                <a:latin typeface="Meiryo UI" panose="020B0604030504040204" pitchFamily="50" charset="-128"/>
                <a:ea typeface="Meiryo UI" panose="020B0604030504040204" pitchFamily="50" charset="-128"/>
              </a:rPr>
              <a:t>HFT</a:t>
            </a:r>
            <a:r>
              <a:rPr lang="ja-JP"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は、重要なパラメータである。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en-US" altLang="ja-JP" dirty="0">
                <a:latin typeface="Meiryo UI" panose="020B0604030504040204" pitchFamily="50" charset="-128"/>
                <a:ea typeface="Meiryo UI" panose="020B0604030504040204" pitchFamily="50" charset="-128"/>
              </a:rPr>
              <a:t>HFT</a:t>
            </a:r>
            <a:r>
              <a:rPr lang="ja-JP"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Hardware Fault Tolerance</a:t>
            </a:r>
            <a:r>
              <a:rPr lang="ja-JP" altLang="en-US" dirty="0">
                <a:latin typeface="Meiryo UI" panose="020B0604030504040204" pitchFamily="50" charset="-128"/>
                <a:ea typeface="Meiryo UI" panose="020B0604030504040204" pitchFamily="50" charset="-128"/>
              </a:rPr>
              <a:t>　ハードウェア故障許容性とも呼んだ。</a:t>
            </a:r>
            <a:endParaRPr lang="en-US" altLang="ja-JP" dirty="0">
              <a:latin typeface="Meiryo UI" panose="020B0604030504040204" pitchFamily="50" charset="-128"/>
              <a:ea typeface="Meiryo UI" panose="020B0604030504040204" pitchFamily="50"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HFT</a:t>
            </a:r>
            <a:r>
              <a:rPr lang="ja-JP" altLang="ja-JP"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0</a:t>
            </a:r>
            <a:r>
              <a:rPr lang="ja-JP" altLang="ja-JP" dirty="0">
                <a:latin typeface="Meiryo UI" panose="020B0604030504040204" pitchFamily="50" charset="-128"/>
                <a:ea typeface="Meiryo UI" panose="020B0604030504040204" pitchFamily="50" charset="-128"/>
              </a:rPr>
              <a:t>以上の数値で表される</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HFT N</a:t>
            </a:r>
            <a:r>
              <a:rPr lang="ja-JP" altLang="ja-JP"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N+1</a:t>
            </a:r>
            <a:r>
              <a:rPr lang="ja-JP" altLang="ja-JP" dirty="0">
                <a:latin typeface="Meiryo UI" panose="020B0604030504040204" pitchFamily="50" charset="-128"/>
                <a:ea typeface="Meiryo UI" panose="020B0604030504040204" pitchFamily="50" charset="-128"/>
              </a:rPr>
              <a:t>」個以上のチャンネルで構成された冗長化構成を表している</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何個のチャンネルが存続していれば、安全機能が喪失しないかを表す。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単チャンネルは</a:t>
            </a:r>
            <a:r>
              <a:rPr lang="en-US" altLang="ja-JP" dirty="0">
                <a:latin typeface="Meiryo UI" panose="020B0604030504040204" pitchFamily="50" charset="-128"/>
                <a:ea typeface="Meiryo UI" panose="020B0604030504040204" pitchFamily="50" charset="-128"/>
              </a:rPr>
              <a:t>HFT</a:t>
            </a:r>
            <a:r>
              <a:rPr lang="ja-JP" altLang="en-US" dirty="0">
                <a:latin typeface="Meiryo UI" panose="020B0604030504040204" pitchFamily="50" charset="-128"/>
                <a:ea typeface="Meiryo UI" panose="020B0604030504040204" pitchFamily="50" charset="-128"/>
              </a:rPr>
              <a:t>が“０”である。そのチャンネルが故障すれば、安全機能は維持できない。２チャンネル構成なら</a:t>
            </a:r>
            <a:r>
              <a:rPr lang="en-US" altLang="ja-JP" dirty="0">
                <a:latin typeface="Meiryo UI" panose="020B0604030504040204" pitchFamily="50" charset="-128"/>
                <a:ea typeface="Meiryo UI" panose="020B0604030504040204" pitchFamily="50" charset="-128"/>
              </a:rPr>
              <a:t>HFT</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である。</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1oo2</a:t>
            </a:r>
            <a:r>
              <a:rPr lang="ja-JP" altLang="en-US" dirty="0">
                <a:latin typeface="Meiryo UI" panose="020B0604030504040204" pitchFamily="50" charset="-128"/>
                <a:ea typeface="Meiryo UI" panose="020B0604030504040204" pitchFamily="50" charset="-128"/>
              </a:rPr>
              <a:t>では、</a:t>
            </a:r>
            <a:r>
              <a:rPr lang="en-US" altLang="ja-JP" dirty="0">
                <a:latin typeface="Meiryo UI" panose="020B0604030504040204" pitchFamily="50" charset="-128"/>
                <a:ea typeface="Meiryo UI" panose="020B0604030504040204" pitchFamily="50" charset="-128"/>
              </a:rPr>
              <a:t>N=1</a:t>
            </a:r>
            <a:r>
              <a:rPr lang="ja-JP" altLang="en-US" dirty="0">
                <a:latin typeface="Meiryo UI" panose="020B0604030504040204" pitchFamily="50" charset="-128"/>
                <a:ea typeface="Meiryo UI" panose="020B0604030504040204" pitchFamily="50" charset="-128"/>
              </a:rPr>
              <a:t>となる．すなわち</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個のチャンネル</a:t>
            </a:r>
            <a:r>
              <a:rPr lang="en-US" altLang="ja-JP" dirty="0">
                <a:latin typeface="Meiryo UI" panose="020B0604030504040204" pitchFamily="50" charset="-128"/>
                <a:ea typeface="Meiryo UI" panose="020B0604030504040204" pitchFamily="50" charset="-128"/>
              </a:rPr>
              <a:t>(N+1)</a:t>
            </a:r>
            <a:r>
              <a:rPr lang="ja-JP" altLang="en-US" dirty="0">
                <a:latin typeface="Meiryo UI" panose="020B0604030504040204" pitchFamily="50" charset="-128"/>
                <a:ea typeface="Meiryo UI" panose="020B0604030504040204" pitchFamily="50" charset="-128"/>
              </a:rPr>
              <a:t>で１つのチャンネルが故障したら動作できるチャンネルは</a:t>
            </a:r>
            <a:r>
              <a:rPr lang="en-US" altLang="ja-JP" dirty="0">
                <a:latin typeface="Meiryo UI" panose="020B0604030504040204" pitchFamily="50" charset="-128"/>
                <a:ea typeface="Meiryo UI" panose="020B0604030504040204" pitchFamily="50" charset="-128"/>
              </a:rPr>
              <a:t>1(N)</a:t>
            </a:r>
            <a:r>
              <a:rPr lang="ja-JP" altLang="en-US" dirty="0">
                <a:latin typeface="Meiryo UI" panose="020B0604030504040204" pitchFamily="50" charset="-128"/>
                <a:ea typeface="Meiryo UI" panose="020B0604030504040204" pitchFamily="50" charset="-128"/>
              </a:rPr>
              <a:t>個となる．よって、</a:t>
            </a:r>
            <a:r>
              <a:rPr lang="en-US" altLang="ja-JP" dirty="0">
                <a:latin typeface="Meiryo UI" panose="020B0604030504040204" pitchFamily="50" charset="-128"/>
                <a:ea typeface="Meiryo UI" panose="020B0604030504040204" pitchFamily="50" charset="-128"/>
              </a:rPr>
              <a:t>HFT</a:t>
            </a:r>
            <a:r>
              <a:rPr lang="ja-JP" altLang="en-US" dirty="0">
                <a:latin typeface="Meiryo UI" panose="020B0604030504040204" pitchFamily="50" charset="-128"/>
                <a:ea typeface="Meiryo UI" panose="020B0604030504040204" pitchFamily="50" charset="-128"/>
              </a:rPr>
              <a:t>は１である．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　このような冗長化チャンネル構成を</a:t>
            </a:r>
            <a:r>
              <a:rPr lang="en-US" altLang="ja-JP" dirty="0">
                <a:latin typeface="Meiryo UI" panose="020B0604030504040204" pitchFamily="50" charset="-128"/>
                <a:ea typeface="Meiryo UI" panose="020B0604030504040204" pitchFamily="50" charset="-128"/>
              </a:rPr>
              <a:t>M </a:t>
            </a:r>
            <a:r>
              <a:rPr lang="en-US" altLang="ja-JP" dirty="0" err="1">
                <a:latin typeface="Meiryo UI" panose="020B0604030504040204" pitchFamily="50" charset="-128"/>
                <a:ea typeface="Meiryo UI" panose="020B0604030504040204" pitchFamily="50" charset="-128"/>
              </a:rPr>
              <a:t>oo</a:t>
            </a:r>
            <a:r>
              <a:rPr lang="en-US" altLang="ja-JP" dirty="0">
                <a:latin typeface="Meiryo UI" panose="020B0604030504040204" pitchFamily="50" charset="-128"/>
                <a:ea typeface="Meiryo UI" panose="020B0604030504040204" pitchFamily="50" charset="-128"/>
              </a:rPr>
              <a:t> N</a:t>
            </a:r>
            <a:r>
              <a:rPr lang="ja-JP" altLang="ja-JP" dirty="0">
                <a:latin typeface="Meiryo UI" panose="020B0604030504040204" pitchFamily="50" charset="-128"/>
                <a:ea typeface="Meiryo UI" panose="020B0604030504040204" pitchFamily="50" charset="-128"/>
              </a:rPr>
              <a:t>構成</a:t>
            </a:r>
            <a:r>
              <a:rPr lang="en-US" altLang="ja-JP" dirty="0">
                <a:latin typeface="Meiryo UI" panose="020B0604030504040204" pitchFamily="50" charset="-128"/>
                <a:ea typeface="Meiryo UI" panose="020B0604030504040204" pitchFamily="50" charset="-128"/>
              </a:rPr>
              <a:t>(m out of n)</a:t>
            </a:r>
            <a:r>
              <a:rPr lang="ja-JP" altLang="ja-JP" dirty="0">
                <a:latin typeface="Meiryo UI" panose="020B0604030504040204" pitchFamily="50" charset="-128"/>
                <a:ea typeface="Meiryo UI" panose="020B0604030504040204" pitchFamily="50" charset="-128"/>
              </a:rPr>
              <a:t>と呼ぶ</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　一般的には</a:t>
            </a:r>
            <a:r>
              <a:rPr lang="en-US" altLang="ja-JP" dirty="0">
                <a:latin typeface="Meiryo UI" panose="020B0604030504040204" pitchFamily="50" charset="-128"/>
                <a:ea typeface="Meiryo UI" panose="020B0604030504040204" pitchFamily="50" charset="-128"/>
              </a:rPr>
              <a:t>HFT</a:t>
            </a:r>
            <a:r>
              <a:rPr lang="ja-JP" altLang="ja-JP"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’n-m’</a:t>
            </a:r>
            <a:r>
              <a:rPr lang="ja-JP" altLang="ja-JP" dirty="0">
                <a:latin typeface="Meiryo UI" panose="020B0604030504040204" pitchFamily="50" charset="-128"/>
                <a:ea typeface="Meiryo UI" panose="020B0604030504040204" pitchFamily="50" charset="-128"/>
              </a:rPr>
              <a:t>で求められ、</a:t>
            </a:r>
            <a:r>
              <a:rPr lang="en-US" altLang="ja-JP" dirty="0">
                <a:latin typeface="Meiryo UI" panose="020B0604030504040204" pitchFamily="50" charset="-128"/>
                <a:ea typeface="Meiryo UI" panose="020B0604030504040204" pitchFamily="50" charset="-128"/>
              </a:rPr>
              <a:t>HFT n-m</a:t>
            </a:r>
            <a:r>
              <a:rPr lang="ja-JP" altLang="ja-JP" dirty="0">
                <a:latin typeface="Meiryo UI" panose="020B0604030504040204" pitchFamily="50" charset="-128"/>
                <a:ea typeface="Meiryo UI" panose="020B0604030504040204" pitchFamily="50" charset="-128"/>
              </a:rPr>
              <a:t>となる</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タイプ</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とタイプ</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用がある．タイプ</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の方が厳しい．これは、タイプ</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が故障モードの特定ができない故障を含んでいるからである．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a:t>
            </a:r>
            <a:r>
              <a:rPr lang="en-US" altLang="ja-JP" dirty="0">
                <a:latin typeface="Meiryo UI" panose="020B0604030504040204" pitchFamily="50" charset="-128"/>
                <a:ea typeface="Meiryo UI" panose="020B0604030504040204" pitchFamily="50" charset="-128"/>
              </a:rPr>
              <a:t>SFF</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HFT</a:t>
            </a:r>
            <a:r>
              <a:rPr lang="ja-JP" altLang="en-US" dirty="0">
                <a:latin typeface="Meiryo UI" panose="020B0604030504040204" pitchFamily="50" charset="-128"/>
                <a:ea typeface="Meiryo UI" panose="020B0604030504040204" pitchFamily="50" charset="-128"/>
              </a:rPr>
              <a:t>のマトリクス表の交点が実現できる</a:t>
            </a:r>
            <a:r>
              <a:rPr lang="en-US" altLang="ja-JP" dirty="0">
                <a:latin typeface="Meiryo UI" panose="020B0604030504040204" pitchFamily="50" charset="-128"/>
                <a:ea typeface="Meiryo UI" panose="020B0604030504040204" pitchFamily="50" charset="-128"/>
              </a:rPr>
              <a:t>SIL</a:t>
            </a:r>
            <a:r>
              <a:rPr lang="ja-JP" altLang="en-US" dirty="0">
                <a:latin typeface="Meiryo UI" panose="020B0604030504040204" pitchFamily="50" charset="-128"/>
                <a:ea typeface="Meiryo UI" panose="020B0604030504040204" pitchFamily="50" charset="-128"/>
              </a:rPr>
              <a:t>値の最高値</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上限</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となる．</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SFF</a:t>
            </a:r>
            <a:r>
              <a:rPr lang="ja-JP" altLang="en-US" dirty="0">
                <a:latin typeface="Meiryo UI" panose="020B0604030504040204" pitchFamily="50" charset="-128"/>
                <a:ea typeface="Meiryo UI" panose="020B0604030504040204" pitchFamily="50" charset="-128"/>
              </a:rPr>
              <a:t>：安全側故障割合　後で説明</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C 0508-2 : 7.4.4.2 </a:t>
            </a:r>
            <a:r>
              <a:rPr lang="ja-JP" altLang="en-US" dirty="0">
                <a:latin typeface="Meiryo UI" panose="020B0604030504040204" pitchFamily="50" charset="-128"/>
                <a:ea typeface="Meiryo UI" panose="020B0604030504040204" pitchFamily="50" charset="-128"/>
              </a:rPr>
              <a:t>ルート</a:t>
            </a:r>
            <a:r>
              <a:rPr lang="en-US" altLang="ja-JP" dirty="0">
                <a:latin typeface="Meiryo UI" panose="020B0604030504040204" pitchFamily="50" charset="-128"/>
                <a:ea typeface="Meiryo UI" panose="020B0604030504040204" pitchFamily="50" charset="-128"/>
              </a:rPr>
              <a:t>1H</a:t>
            </a:r>
          </a:p>
          <a:p>
            <a:r>
              <a:rPr lang="en-US" altLang="ja-JP" dirty="0">
                <a:latin typeface="Meiryo UI" panose="020B0604030504040204" pitchFamily="50" charset="-128"/>
                <a:ea typeface="Meiryo UI" panose="020B0604030504040204" pitchFamily="50" charset="-128"/>
              </a:rPr>
              <a:t>IEC 61508-2 : 7.4.4.2 Route 1H</a:t>
            </a:r>
            <a:endParaRPr lang="ja-JP"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177</a:t>
            </a:fld>
            <a:endParaRPr kumimoji="1" lang="ja-JP" altLang="en-US"/>
          </a:p>
        </p:txBody>
      </p:sp>
    </p:spTree>
    <p:extLst>
      <p:ext uri="{BB962C8B-B14F-4D97-AF65-F5344CB8AC3E}">
        <p14:creationId xmlns:p14="http://schemas.microsoft.com/office/powerpoint/2010/main" val="3904250687"/>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solidFill>
                  <a:schemeClr val="tx1">
                    <a:lumMod val="95000"/>
                    <a:lumOff val="5000"/>
                  </a:schemeClr>
                </a:solidFill>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solidFill>
                <a:schemeClr val="tx1">
                  <a:lumMod val="95000"/>
                  <a:lumOff val="5000"/>
                </a:schemeClr>
              </a:solidFill>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solidFill>
                  <a:schemeClr val="tx1">
                    <a:lumMod val="95000"/>
                    <a:lumOff val="5000"/>
                  </a:schemeClr>
                </a:solidFill>
                <a:latin typeface="Meiryo UI" panose="020B0604030504040204" pitchFamily="50" charset="-128"/>
                <a:ea typeface="Meiryo UI" panose="020B0604030504040204" pitchFamily="50" charset="-128"/>
                <a:cs typeface="ＭＳ 明朝" panose="02020609040205080304" pitchFamily="17" charset="-128"/>
              </a:rPr>
              <a:t>故障の分類は</a:t>
            </a:r>
            <a:r>
              <a:rPr lang="en-US" altLang="ja-JP" kern="100" dirty="0">
                <a:solidFill>
                  <a:schemeClr val="tx1">
                    <a:lumMod val="95000"/>
                    <a:lumOff val="5000"/>
                  </a:schemeClr>
                </a:solidFill>
                <a:latin typeface="Meiryo UI" panose="020B0604030504040204" pitchFamily="50" charset="-128"/>
                <a:ea typeface="Meiryo UI" panose="020B0604030504040204" pitchFamily="50" charset="-128"/>
                <a:cs typeface="ＭＳ 明朝" panose="02020609040205080304" pitchFamily="17" charset="-128"/>
              </a:rPr>
              <a:t>4</a:t>
            </a:r>
            <a:r>
              <a:rPr lang="ja-JP" altLang="en-US" kern="100" dirty="0">
                <a:solidFill>
                  <a:schemeClr val="tx1">
                    <a:lumMod val="95000"/>
                    <a:lumOff val="5000"/>
                  </a:schemeClr>
                </a:solidFill>
                <a:latin typeface="Meiryo UI" panose="020B0604030504040204" pitchFamily="50" charset="-128"/>
                <a:ea typeface="Meiryo UI" panose="020B0604030504040204" pitchFamily="50" charset="-128"/>
                <a:cs typeface="ＭＳ 明朝" panose="02020609040205080304" pitchFamily="17" charset="-128"/>
              </a:rPr>
              <a:t>種類</a:t>
            </a:r>
            <a:endParaRPr lang="en-US" altLang="ja-JP" kern="100" dirty="0">
              <a:solidFill>
                <a:schemeClr val="tx1">
                  <a:lumMod val="95000"/>
                  <a:lumOff val="5000"/>
                </a:schemeClr>
              </a:solidFill>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solidFill>
                <a:schemeClr val="tx1">
                  <a:lumMod val="95000"/>
                  <a:lumOff val="5000"/>
                </a:schemeClr>
              </a:solidFill>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＜補足事項・背景＞</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検出された安全側故障　　　</a:t>
            </a:r>
            <a:r>
              <a:rPr lang="en-US" altLang="ja-JP" dirty="0" err="1">
                <a:solidFill>
                  <a:schemeClr val="tx1">
                    <a:lumMod val="95000"/>
                    <a:lumOff val="5000"/>
                  </a:schemeClr>
                </a:solidFill>
                <a:latin typeface="Meiryo UI" panose="020B0604030504040204" pitchFamily="50" charset="-128"/>
                <a:ea typeface="Meiryo UI" panose="020B0604030504040204" pitchFamily="50" charset="-128"/>
              </a:rPr>
              <a:t>λ</a:t>
            </a:r>
            <a:r>
              <a:rPr lang="en-US" altLang="ja-JP" baseline="-16000" dirty="0" err="1">
                <a:solidFill>
                  <a:schemeClr val="tx1">
                    <a:lumMod val="95000"/>
                    <a:lumOff val="5000"/>
                  </a:schemeClr>
                </a:solidFill>
                <a:latin typeface="Meiryo UI" panose="020B0604030504040204" pitchFamily="50" charset="-128"/>
                <a:ea typeface="Meiryo UI" panose="020B0604030504040204" pitchFamily="50" charset="-128"/>
              </a:rPr>
              <a:t>SD</a:t>
            </a:r>
            <a:endParaRPr lang="en-US" altLang="ja-JP" baseline="-16000"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検出されない安全側故障　</a:t>
            </a:r>
            <a:r>
              <a:rPr lang="en-US" altLang="ja-JP"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dirty="0" err="1">
                <a:solidFill>
                  <a:schemeClr val="tx1">
                    <a:lumMod val="95000"/>
                    <a:lumOff val="5000"/>
                  </a:schemeClr>
                </a:solidFill>
                <a:latin typeface="Meiryo UI" panose="020B0604030504040204" pitchFamily="50" charset="-128"/>
                <a:ea typeface="Meiryo UI" panose="020B0604030504040204" pitchFamily="50" charset="-128"/>
              </a:rPr>
              <a:t>λ</a:t>
            </a:r>
            <a:r>
              <a:rPr lang="en-US" altLang="ja-JP" baseline="-16000" dirty="0" err="1">
                <a:solidFill>
                  <a:schemeClr val="tx1">
                    <a:lumMod val="95000"/>
                    <a:lumOff val="5000"/>
                  </a:schemeClr>
                </a:solidFill>
                <a:latin typeface="Meiryo UI" panose="020B0604030504040204" pitchFamily="50" charset="-128"/>
                <a:ea typeface="Meiryo UI" panose="020B0604030504040204" pitchFamily="50" charset="-128"/>
              </a:rPr>
              <a:t>SU</a:t>
            </a:r>
            <a:r>
              <a:rPr lang="ja-JP" altLang="en-US" baseline="-160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dirty="0" err="1">
                <a:solidFill>
                  <a:schemeClr val="tx1">
                    <a:lumMod val="95000"/>
                    <a:lumOff val="5000"/>
                  </a:schemeClr>
                </a:solidFill>
                <a:latin typeface="Meiryo UI" panose="020B0604030504040204" pitchFamily="50" charset="-128"/>
                <a:ea typeface="Meiryo UI" panose="020B0604030504040204" pitchFamily="50" charset="-128"/>
              </a:rPr>
              <a:t>λ</a:t>
            </a:r>
            <a:r>
              <a:rPr lang="en-US" altLang="ja-JP" baseline="-25000" dirty="0" err="1">
                <a:solidFill>
                  <a:schemeClr val="tx1">
                    <a:lumMod val="95000"/>
                    <a:lumOff val="5000"/>
                  </a:schemeClr>
                </a:solidFill>
                <a:latin typeface="Meiryo UI" panose="020B0604030504040204" pitchFamily="50" charset="-128"/>
                <a:ea typeface="Meiryo UI" panose="020B0604030504040204" pitchFamily="50" charset="-128"/>
              </a:rPr>
              <a:t>S</a:t>
            </a:r>
            <a:r>
              <a:rPr lang="en-US" altLang="ja-JP" dirty="0">
                <a:solidFill>
                  <a:schemeClr val="tx1">
                    <a:lumMod val="95000"/>
                    <a:lumOff val="5000"/>
                  </a:schemeClr>
                </a:solidFill>
                <a:latin typeface="Meiryo UI" panose="020B0604030504040204" pitchFamily="50" charset="-128"/>
                <a:ea typeface="Meiryo UI" panose="020B0604030504040204" pitchFamily="50" charset="-128"/>
              </a:rPr>
              <a:t>=</a:t>
            </a:r>
            <a:r>
              <a:rPr lang="en-US" altLang="ja-JP" dirty="0" err="1">
                <a:solidFill>
                  <a:schemeClr val="tx1">
                    <a:lumMod val="95000"/>
                    <a:lumOff val="5000"/>
                  </a:schemeClr>
                </a:solidFill>
                <a:latin typeface="Meiryo UI" panose="020B0604030504040204" pitchFamily="50" charset="-128"/>
                <a:ea typeface="Meiryo UI" panose="020B0604030504040204" pitchFamily="50" charset="-128"/>
              </a:rPr>
              <a:t>λ</a:t>
            </a:r>
            <a:r>
              <a:rPr lang="en-US" altLang="ja-JP" baseline="-25000" dirty="0" err="1">
                <a:solidFill>
                  <a:schemeClr val="tx1">
                    <a:lumMod val="95000"/>
                    <a:lumOff val="5000"/>
                  </a:schemeClr>
                </a:solidFill>
                <a:latin typeface="Meiryo UI" panose="020B0604030504040204" pitchFamily="50" charset="-128"/>
                <a:ea typeface="Meiryo UI" panose="020B0604030504040204" pitchFamily="50" charset="-128"/>
              </a:rPr>
              <a:t>SD</a:t>
            </a:r>
            <a:r>
              <a:rPr lang="en-US" altLang="ja-JP" dirty="0" err="1">
                <a:solidFill>
                  <a:schemeClr val="tx1">
                    <a:lumMod val="95000"/>
                    <a:lumOff val="5000"/>
                  </a:schemeClr>
                </a:solidFill>
                <a:latin typeface="Meiryo UI" panose="020B0604030504040204" pitchFamily="50" charset="-128"/>
                <a:ea typeface="Meiryo UI" panose="020B0604030504040204" pitchFamily="50" charset="-128"/>
              </a:rPr>
              <a:t>+λ</a:t>
            </a:r>
            <a:r>
              <a:rPr lang="en-US" altLang="ja-JP" baseline="-25000" dirty="0" err="1">
                <a:solidFill>
                  <a:schemeClr val="tx1">
                    <a:lumMod val="95000"/>
                    <a:lumOff val="5000"/>
                  </a:schemeClr>
                </a:solidFill>
                <a:latin typeface="Meiryo UI" panose="020B0604030504040204" pitchFamily="50" charset="-128"/>
                <a:ea typeface="Meiryo UI" panose="020B0604030504040204" pitchFamily="50" charset="-128"/>
              </a:rPr>
              <a:t>SU</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検出された危険側故障      </a:t>
            </a:r>
            <a:r>
              <a:rPr lang="en-US" altLang="ja-JP" dirty="0" err="1">
                <a:solidFill>
                  <a:schemeClr val="tx1">
                    <a:lumMod val="95000"/>
                    <a:lumOff val="5000"/>
                  </a:schemeClr>
                </a:solidFill>
                <a:latin typeface="Meiryo UI" panose="020B0604030504040204" pitchFamily="50" charset="-128"/>
                <a:ea typeface="Meiryo UI" panose="020B0604030504040204" pitchFamily="50" charset="-128"/>
              </a:rPr>
              <a:t>λ</a:t>
            </a:r>
            <a:r>
              <a:rPr lang="en-US" altLang="ja-JP" baseline="-16000" dirty="0" err="1">
                <a:solidFill>
                  <a:schemeClr val="tx1">
                    <a:lumMod val="95000"/>
                    <a:lumOff val="5000"/>
                  </a:schemeClr>
                </a:solidFill>
                <a:latin typeface="Meiryo UI" panose="020B0604030504040204" pitchFamily="50" charset="-128"/>
                <a:ea typeface="Meiryo UI" panose="020B0604030504040204" pitchFamily="50" charset="-128"/>
              </a:rPr>
              <a:t>DD</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検出されない危険側故障   </a:t>
            </a:r>
            <a:r>
              <a:rPr lang="en-US" altLang="ja-JP" dirty="0" err="1">
                <a:solidFill>
                  <a:schemeClr val="tx1">
                    <a:lumMod val="95000"/>
                    <a:lumOff val="5000"/>
                  </a:schemeClr>
                </a:solidFill>
                <a:latin typeface="Meiryo UI" panose="020B0604030504040204" pitchFamily="50" charset="-128"/>
                <a:ea typeface="Meiryo UI" panose="020B0604030504040204" pitchFamily="50" charset="-128"/>
              </a:rPr>
              <a:t>λ</a:t>
            </a:r>
            <a:r>
              <a:rPr lang="en-US" altLang="ja-JP" baseline="-16000" dirty="0" err="1">
                <a:solidFill>
                  <a:schemeClr val="tx1">
                    <a:lumMod val="95000"/>
                    <a:lumOff val="5000"/>
                  </a:schemeClr>
                </a:solidFill>
                <a:latin typeface="Meiryo UI" panose="020B0604030504040204" pitchFamily="50" charset="-128"/>
                <a:ea typeface="Meiryo UI" panose="020B0604030504040204" pitchFamily="50" charset="-128"/>
              </a:rPr>
              <a:t>DU</a:t>
            </a:r>
            <a:r>
              <a:rPr lang="ja-JP" altLang="en-US" baseline="-160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dirty="0" err="1">
                <a:solidFill>
                  <a:schemeClr val="tx1">
                    <a:lumMod val="95000"/>
                    <a:lumOff val="5000"/>
                  </a:schemeClr>
                </a:solidFill>
                <a:latin typeface="Meiryo UI" panose="020B0604030504040204" pitchFamily="50" charset="-128"/>
                <a:ea typeface="Meiryo UI" panose="020B0604030504040204" pitchFamily="50" charset="-128"/>
              </a:rPr>
              <a:t>λ</a:t>
            </a:r>
            <a:r>
              <a:rPr lang="en-US" altLang="ja-JP" baseline="-25000" dirty="0" err="1">
                <a:solidFill>
                  <a:schemeClr val="tx1">
                    <a:lumMod val="95000"/>
                    <a:lumOff val="5000"/>
                  </a:schemeClr>
                </a:solidFill>
                <a:latin typeface="Meiryo UI" panose="020B0604030504040204" pitchFamily="50" charset="-128"/>
                <a:ea typeface="Meiryo UI" panose="020B0604030504040204" pitchFamily="50" charset="-128"/>
              </a:rPr>
              <a:t>D</a:t>
            </a:r>
            <a:r>
              <a:rPr lang="en-US" altLang="ja-JP" dirty="0">
                <a:solidFill>
                  <a:schemeClr val="tx1">
                    <a:lumMod val="95000"/>
                    <a:lumOff val="5000"/>
                  </a:schemeClr>
                </a:solidFill>
                <a:latin typeface="Meiryo UI" panose="020B0604030504040204" pitchFamily="50" charset="-128"/>
                <a:ea typeface="Meiryo UI" panose="020B0604030504040204" pitchFamily="50" charset="-128"/>
              </a:rPr>
              <a:t>=</a:t>
            </a:r>
            <a:r>
              <a:rPr lang="en-US" altLang="ja-JP" dirty="0" err="1">
                <a:solidFill>
                  <a:schemeClr val="tx1">
                    <a:lumMod val="95000"/>
                    <a:lumOff val="5000"/>
                  </a:schemeClr>
                </a:solidFill>
                <a:latin typeface="Meiryo UI" panose="020B0604030504040204" pitchFamily="50" charset="-128"/>
                <a:ea typeface="Meiryo UI" panose="020B0604030504040204" pitchFamily="50" charset="-128"/>
              </a:rPr>
              <a:t>λ</a:t>
            </a:r>
            <a:r>
              <a:rPr lang="en-US" altLang="ja-JP" baseline="-25000" dirty="0" err="1">
                <a:solidFill>
                  <a:schemeClr val="tx1">
                    <a:lumMod val="95000"/>
                    <a:lumOff val="5000"/>
                  </a:schemeClr>
                </a:solidFill>
                <a:latin typeface="Meiryo UI" panose="020B0604030504040204" pitchFamily="50" charset="-128"/>
                <a:ea typeface="Meiryo UI" panose="020B0604030504040204" pitchFamily="50" charset="-128"/>
              </a:rPr>
              <a:t>DD</a:t>
            </a:r>
            <a:r>
              <a:rPr lang="en-US" altLang="ja-JP" dirty="0" err="1">
                <a:solidFill>
                  <a:schemeClr val="tx1">
                    <a:lumMod val="95000"/>
                    <a:lumOff val="5000"/>
                  </a:schemeClr>
                </a:solidFill>
                <a:latin typeface="Meiryo UI" panose="020B0604030504040204" pitchFamily="50" charset="-128"/>
                <a:ea typeface="Meiryo UI" panose="020B0604030504040204" pitchFamily="50" charset="-128"/>
              </a:rPr>
              <a:t>+λ</a:t>
            </a:r>
            <a:r>
              <a:rPr lang="en-US" altLang="ja-JP" baseline="-25000" dirty="0" err="1">
                <a:solidFill>
                  <a:schemeClr val="tx1">
                    <a:lumMod val="95000"/>
                    <a:lumOff val="5000"/>
                  </a:schemeClr>
                </a:solidFill>
                <a:latin typeface="Meiryo UI" panose="020B0604030504040204" pitchFamily="50" charset="-128"/>
                <a:ea typeface="Meiryo UI" panose="020B0604030504040204" pitchFamily="50" charset="-128"/>
              </a:rPr>
              <a:t>DU</a:t>
            </a:r>
            <a:endParaRPr lang="en-US" altLang="ja-JP" baseline="-25000" dirty="0">
              <a:solidFill>
                <a:schemeClr val="tx1">
                  <a:lumMod val="95000"/>
                  <a:lumOff val="5000"/>
                </a:schemeClr>
              </a:solidFill>
              <a:latin typeface="Meiryo UI" panose="020B0604030504040204" pitchFamily="50" charset="-128"/>
              <a:ea typeface="Meiryo UI" panose="020B0604030504040204" pitchFamily="50" charset="-128"/>
            </a:endParaRPr>
          </a:p>
          <a:p>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１．診断は、安全機能のデマンドの前に行われなければならない．</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このことは、単位時間当たりの診断回数が単位時間当たりのデマンド数より多くなければならないと言うことである．</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endParaRPr kumimoji="1"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b="1" dirty="0">
                <a:solidFill>
                  <a:schemeClr val="tx1">
                    <a:lumMod val="95000"/>
                    <a:lumOff val="5000"/>
                  </a:schemeClr>
                </a:solidFill>
                <a:latin typeface="Meiryo UI" panose="020B0604030504040204" pitchFamily="50" charset="-128"/>
                <a:ea typeface="Meiryo UI" panose="020B0604030504040204" pitchFamily="50" charset="-128"/>
              </a:rPr>
              <a:t>注意（ついつい言い間違えること）</a:t>
            </a:r>
            <a:endParaRPr lang="en-US" altLang="ja-JP" b="1"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en-US" altLang="ja-JP" dirty="0" err="1">
                <a:solidFill>
                  <a:schemeClr val="tx1">
                    <a:lumMod val="95000"/>
                    <a:lumOff val="5000"/>
                  </a:schemeClr>
                </a:solidFill>
                <a:latin typeface="Meiryo UI" panose="020B0604030504040204" pitchFamily="50" charset="-128"/>
                <a:ea typeface="Meiryo UI" panose="020B0604030504040204" pitchFamily="50" charset="-128"/>
              </a:rPr>
              <a:t>λ</a:t>
            </a:r>
            <a:r>
              <a:rPr kumimoji="1" lang="en-US" altLang="ja-JP" baseline="-25000" dirty="0" err="1">
                <a:solidFill>
                  <a:schemeClr val="tx1">
                    <a:lumMod val="95000"/>
                    <a:lumOff val="5000"/>
                  </a:schemeClr>
                </a:solidFill>
                <a:latin typeface="Meiryo UI" panose="020B0604030504040204" pitchFamily="50" charset="-128"/>
                <a:ea typeface="Meiryo UI" panose="020B0604030504040204" pitchFamily="50" charset="-128"/>
              </a:rPr>
              <a:t>DD</a:t>
            </a:r>
            <a:r>
              <a:rPr kumimoji="1" lang="ja-JP" altLang="en-US" dirty="0" err="1">
                <a:solidFill>
                  <a:schemeClr val="tx1">
                    <a:lumMod val="95000"/>
                    <a:lumOff val="5000"/>
                  </a:schemeClr>
                </a:solidFill>
                <a:latin typeface="Meiryo UI" panose="020B0604030504040204" pitchFamily="50" charset="-128"/>
                <a:ea typeface="Meiryo UI" panose="020B0604030504040204" pitchFamily="50" charset="-128"/>
              </a:rPr>
              <a:t>は検</a:t>
            </a:r>
            <a:r>
              <a:rPr kumimoji="1" lang="ja-JP" altLang="en-US" dirty="0">
                <a:solidFill>
                  <a:schemeClr val="tx1">
                    <a:lumMod val="95000"/>
                    <a:lumOff val="5000"/>
                  </a:schemeClr>
                </a:solidFill>
                <a:latin typeface="Meiryo UI" panose="020B0604030504040204" pitchFamily="50" charset="-128"/>
                <a:ea typeface="Meiryo UI" panose="020B0604030504040204" pitchFamily="50" charset="-128"/>
              </a:rPr>
              <a:t>出</a:t>
            </a:r>
            <a:r>
              <a:rPr kumimoji="1" lang="ja-JP" altLang="en-US" b="1" dirty="0">
                <a:solidFill>
                  <a:schemeClr val="tx1">
                    <a:lumMod val="95000"/>
                    <a:lumOff val="5000"/>
                  </a:schemeClr>
                </a:solidFill>
                <a:latin typeface="Meiryo UI" panose="020B0604030504040204" pitchFamily="50" charset="-128"/>
                <a:ea typeface="Meiryo UI" panose="020B0604030504040204" pitchFamily="50" charset="-128"/>
              </a:rPr>
              <a:t>できる</a:t>
            </a:r>
            <a:r>
              <a:rPr kumimoji="1" lang="ja-JP" altLang="en-US" dirty="0">
                <a:solidFill>
                  <a:schemeClr val="tx1">
                    <a:lumMod val="95000"/>
                    <a:lumOff val="5000"/>
                  </a:schemeClr>
                </a:solidFill>
                <a:latin typeface="Meiryo UI" panose="020B0604030504040204" pitchFamily="50" charset="-128"/>
                <a:ea typeface="Meiryo UI" panose="020B0604030504040204" pitchFamily="50" charset="-128"/>
              </a:rPr>
              <a:t>危険側故障ではない．検出された危険側故障である．同様に</a:t>
            </a:r>
            <a:r>
              <a:rPr kumimoji="1" lang="en-US" altLang="ja-JP" dirty="0" err="1">
                <a:solidFill>
                  <a:schemeClr val="tx1">
                    <a:lumMod val="95000"/>
                    <a:lumOff val="5000"/>
                  </a:schemeClr>
                </a:solidFill>
                <a:latin typeface="Meiryo UI" panose="020B0604030504040204" pitchFamily="50" charset="-128"/>
                <a:ea typeface="Meiryo UI" panose="020B0604030504040204" pitchFamily="50" charset="-128"/>
              </a:rPr>
              <a:t>λ</a:t>
            </a:r>
            <a:r>
              <a:rPr kumimoji="1" lang="en-US" altLang="ja-JP" baseline="-25000" dirty="0" err="1">
                <a:solidFill>
                  <a:schemeClr val="tx1">
                    <a:lumMod val="95000"/>
                    <a:lumOff val="5000"/>
                  </a:schemeClr>
                </a:solidFill>
                <a:latin typeface="Meiryo UI" panose="020B0604030504040204" pitchFamily="50" charset="-128"/>
                <a:ea typeface="Meiryo UI" panose="020B0604030504040204" pitchFamily="50" charset="-128"/>
              </a:rPr>
              <a:t>DU</a:t>
            </a:r>
            <a:r>
              <a:rPr kumimoji="1" lang="ja-JP" altLang="en-US" dirty="0" err="1">
                <a:solidFill>
                  <a:schemeClr val="tx1">
                    <a:lumMod val="95000"/>
                    <a:lumOff val="5000"/>
                  </a:schemeClr>
                </a:solidFill>
                <a:latin typeface="Meiryo UI" panose="020B0604030504040204" pitchFamily="50" charset="-128"/>
                <a:ea typeface="Meiryo UI" panose="020B0604030504040204" pitchFamily="50" charset="-128"/>
              </a:rPr>
              <a:t>は検</a:t>
            </a:r>
            <a:r>
              <a:rPr kumimoji="1" lang="ja-JP" altLang="en-US" dirty="0">
                <a:solidFill>
                  <a:schemeClr val="tx1">
                    <a:lumMod val="95000"/>
                    <a:lumOff val="5000"/>
                  </a:schemeClr>
                </a:solidFill>
                <a:latin typeface="Meiryo UI" panose="020B0604030504040204" pitchFamily="50" charset="-128"/>
                <a:ea typeface="Meiryo UI" panose="020B0604030504040204" pitchFamily="50" charset="-128"/>
              </a:rPr>
              <a:t>出</a:t>
            </a:r>
            <a:r>
              <a:rPr kumimoji="1" lang="ja-JP" altLang="en-US" b="1" dirty="0">
                <a:solidFill>
                  <a:schemeClr val="tx1">
                    <a:lumMod val="95000"/>
                    <a:lumOff val="5000"/>
                  </a:schemeClr>
                </a:solidFill>
                <a:latin typeface="Meiryo UI" panose="020B0604030504040204" pitchFamily="50" charset="-128"/>
                <a:ea typeface="Meiryo UI" panose="020B0604030504040204" pitchFamily="50" charset="-128"/>
              </a:rPr>
              <a:t>できない</a:t>
            </a:r>
            <a:r>
              <a:rPr kumimoji="1" lang="ja-JP" altLang="en-US" dirty="0">
                <a:solidFill>
                  <a:schemeClr val="tx1">
                    <a:lumMod val="95000"/>
                    <a:lumOff val="5000"/>
                  </a:schemeClr>
                </a:solidFill>
                <a:latin typeface="Meiryo UI" panose="020B0604030504040204" pitchFamily="50" charset="-128"/>
                <a:ea typeface="Meiryo UI" panose="020B0604030504040204" pitchFamily="50" charset="-128"/>
              </a:rPr>
              <a:t>危険側故障ではなく、検出されない危険側故障である．</a:t>
            </a:r>
            <a:endParaRPr kumimoji="1"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r>
              <a:rPr lang="ja-JP" altLang="en-US" dirty="0">
                <a:solidFill>
                  <a:schemeClr val="tx1">
                    <a:lumMod val="95000"/>
                    <a:lumOff val="5000"/>
                  </a:schemeClr>
                </a:solidFill>
                <a:latin typeface="Meiryo UI" panose="020B0604030504040204" pitchFamily="50" charset="-128"/>
                <a:ea typeface="Meiryo UI" panose="020B0604030504040204" pitchFamily="50" charset="-128"/>
              </a:rPr>
              <a:t>＜出典・参考文献等＞</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endParaRPr>
          </a:p>
          <a:p>
            <a:r>
              <a:rPr lang="en-US" altLang="ja-JP" dirty="0">
                <a:solidFill>
                  <a:schemeClr val="tx1">
                    <a:lumMod val="95000"/>
                    <a:lumOff val="5000"/>
                  </a:schemeClr>
                </a:solidFill>
                <a:latin typeface="Meiryo UI" panose="020B0604030504040204" pitchFamily="50" charset="-128"/>
                <a:ea typeface="Meiryo UI" panose="020B0604030504040204" pitchFamily="50" charset="-128"/>
              </a:rPr>
              <a:t>JIS C 0508-2 </a:t>
            </a:r>
            <a:r>
              <a:rPr lang="ja-JP" altLang="en-US" dirty="0">
                <a:solidFill>
                  <a:schemeClr val="tx1">
                    <a:lumMod val="95000"/>
                    <a:lumOff val="5000"/>
                  </a:schemeClr>
                </a:solidFill>
                <a:latin typeface="Meiryo UI" panose="020B0604030504040204" pitchFamily="50" charset="-128"/>
                <a:ea typeface="Meiryo UI" panose="020B0604030504040204" pitchFamily="50" charset="-128"/>
              </a:rPr>
              <a:t>付属書</a:t>
            </a:r>
            <a:r>
              <a:rPr lang="en-US" altLang="ja-JP" dirty="0">
                <a:solidFill>
                  <a:schemeClr val="tx1">
                    <a:lumMod val="95000"/>
                    <a:lumOff val="5000"/>
                  </a:schemeClr>
                </a:solidFill>
                <a:latin typeface="Meiryo UI" panose="020B0604030504040204" pitchFamily="50" charset="-128"/>
                <a:ea typeface="Meiryo UI" panose="020B0604030504040204" pitchFamily="50" charset="-128"/>
              </a:rPr>
              <a:t>C</a:t>
            </a:r>
            <a:endParaRPr lang="ja-JP" altLang="en-US" dirty="0">
              <a:solidFill>
                <a:schemeClr val="tx1">
                  <a:lumMod val="95000"/>
                  <a:lumOff val="5000"/>
                </a:schemeClr>
              </a:solidFill>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178</a:t>
            </a:fld>
            <a:endParaRPr kumimoji="1" lang="ja-JP" altLang="en-US"/>
          </a:p>
        </p:txBody>
      </p:sp>
      <p:pic>
        <p:nvPicPr>
          <p:cNvPr id="9" name="図 8">
            <a:extLst>
              <a:ext uri="{FF2B5EF4-FFF2-40B4-BE49-F238E27FC236}">
                <a16:creationId xmlns="" xmlns:a16="http://schemas.microsoft.com/office/drawing/2014/main" id="{3E8FE4EE-07A2-4C9E-8518-65B72C3294D4}"/>
              </a:ext>
            </a:extLst>
          </p:cNvPr>
          <p:cNvPicPr>
            <a:picLocks noChangeAspect="1"/>
          </p:cNvPicPr>
          <p:nvPr/>
        </p:nvPicPr>
        <p:blipFill>
          <a:blip r:embed="rId3"/>
          <a:stretch>
            <a:fillRect/>
          </a:stretch>
        </p:blipFill>
        <p:spPr>
          <a:xfrm>
            <a:off x="2679827" y="4861199"/>
            <a:ext cx="3571303" cy="1075025"/>
          </a:xfrm>
          <a:prstGeom prst="rect">
            <a:avLst/>
          </a:prstGeom>
        </p:spPr>
      </p:pic>
    </p:spTree>
    <p:extLst>
      <p:ext uri="{BB962C8B-B14F-4D97-AF65-F5344CB8AC3E}">
        <p14:creationId xmlns:p14="http://schemas.microsoft.com/office/powerpoint/2010/main" val="326985211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SFF</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と</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DC</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の違い</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DC</a:t>
            </a:r>
            <a:r>
              <a:rPr lang="ja-JP" altLang="en-US" dirty="0">
                <a:latin typeface="Meiryo UI" panose="020B0604030504040204" pitchFamily="50" charset="-128"/>
                <a:ea typeface="Meiryo UI" panose="020B0604030504040204" pitchFamily="50" charset="-128"/>
              </a:rPr>
              <a:t>は危険側故障のみが対象である．</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DC</a:t>
            </a:r>
            <a:r>
              <a:rPr lang="ja-JP" altLang="en-US" dirty="0">
                <a:latin typeface="Meiryo UI" panose="020B0604030504040204" pitchFamily="50" charset="-128"/>
                <a:ea typeface="Meiryo UI" panose="020B0604030504040204" pitchFamily="50" charset="-128"/>
              </a:rPr>
              <a:t>が大きいことは</a:t>
            </a:r>
            <a:r>
              <a:rPr lang="en-US" altLang="ja-JP" dirty="0">
                <a:latin typeface="Meiryo UI" panose="020B0604030504040204" pitchFamily="50" charset="-128"/>
                <a:ea typeface="Meiryo UI" panose="020B0604030504040204" pitchFamily="50" charset="-128"/>
              </a:rPr>
              <a:t>SFF</a:t>
            </a:r>
            <a:r>
              <a:rPr lang="ja-JP" altLang="en-US" dirty="0">
                <a:latin typeface="Meiryo UI" panose="020B0604030504040204" pitchFamily="50" charset="-128"/>
                <a:ea typeface="Meiryo UI" panose="020B0604030504040204" pitchFamily="50" charset="-128"/>
              </a:rPr>
              <a:t>が多きいという相関関係はある．しかし</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S</a:t>
            </a:r>
            <a:r>
              <a:rPr lang="en-US" altLang="ja-JP"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a:t>
            </a:r>
            <a:r>
              <a:rPr lang="ja-JP" altLang="en-US" dirty="0">
                <a:latin typeface="Meiryo UI" panose="020B0604030504040204" pitchFamily="50" charset="-128"/>
                <a:ea typeface="Meiryo UI" panose="020B0604030504040204" pitchFamily="50" charset="-128"/>
              </a:rPr>
              <a:t>なら</a:t>
            </a:r>
            <a:r>
              <a:rPr lang="en-US" altLang="ja-JP" dirty="0">
                <a:latin typeface="Meiryo UI" panose="020B0604030504040204" pitchFamily="50" charset="-128"/>
                <a:ea typeface="Meiryo UI" panose="020B0604030504040204" pitchFamily="50" charset="-128"/>
              </a:rPr>
              <a:t>SFF</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DC</a:t>
            </a:r>
            <a:r>
              <a:rPr lang="ja-JP" altLang="en-US" dirty="0">
                <a:latin typeface="Meiryo UI" panose="020B0604030504040204" pitchFamily="50" charset="-128"/>
                <a:ea typeface="Meiryo UI" panose="020B0604030504040204" pitchFamily="50" charset="-128"/>
              </a:rPr>
              <a:t>の関係は簡単にわかり、</a:t>
            </a:r>
            <a:r>
              <a:rPr lang="en-US" altLang="ja-JP" dirty="0">
                <a:latin typeface="Meiryo UI" panose="020B0604030504040204" pitchFamily="50" charset="-128"/>
                <a:ea typeface="Meiryo UI" panose="020B0604030504040204" pitchFamily="50" charset="-128"/>
              </a:rPr>
              <a:t>DC</a:t>
            </a:r>
            <a:r>
              <a:rPr lang="ja-JP" altLang="en-US" dirty="0">
                <a:latin typeface="Meiryo UI" panose="020B0604030504040204" pitchFamily="50" charset="-128"/>
                <a:ea typeface="Meiryo UI" panose="020B0604030504040204" pitchFamily="50" charset="-128"/>
              </a:rPr>
              <a:t>から</a:t>
            </a:r>
            <a:r>
              <a:rPr lang="en-US" altLang="ja-JP" dirty="0">
                <a:latin typeface="Meiryo UI" panose="020B0604030504040204" pitchFamily="50" charset="-128"/>
                <a:ea typeface="Meiryo UI" panose="020B0604030504040204" pitchFamily="50" charset="-128"/>
              </a:rPr>
              <a:t>SFF</a:t>
            </a:r>
            <a:r>
              <a:rPr lang="ja-JP" altLang="en-US" dirty="0">
                <a:latin typeface="Meiryo UI" panose="020B0604030504040204" pitchFamily="50" charset="-128"/>
                <a:ea typeface="Meiryo UI" panose="020B0604030504040204" pitchFamily="50" charset="-128"/>
              </a:rPr>
              <a:t>はわかるが、実際は</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S</a:t>
            </a:r>
            <a:r>
              <a:rPr lang="ja-JP" altLang="en-US"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a:t>
            </a:r>
            <a:r>
              <a:rPr lang="ja-JP" altLang="en-US" dirty="0">
                <a:latin typeface="Meiryo UI" panose="020B0604030504040204" pitchFamily="50" charset="-128"/>
                <a:ea typeface="Meiryo UI" panose="020B0604030504040204" pitchFamily="50" charset="-128"/>
              </a:rPr>
              <a:t>なので、</a:t>
            </a:r>
            <a:r>
              <a:rPr lang="en-US" altLang="ja-JP" dirty="0">
                <a:latin typeface="Meiryo UI" panose="020B0604030504040204" pitchFamily="50" charset="-128"/>
                <a:ea typeface="Meiryo UI" panose="020B0604030504040204" pitchFamily="50" charset="-128"/>
              </a:rPr>
              <a:t>SFF</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FMEDA</a:t>
            </a:r>
            <a:r>
              <a:rPr lang="ja-JP" altLang="en-US" dirty="0">
                <a:latin typeface="Meiryo UI" panose="020B0604030504040204" pitchFamily="50" charset="-128"/>
                <a:ea typeface="Meiryo UI" panose="020B0604030504040204" pitchFamily="50" charset="-128"/>
              </a:rPr>
              <a:t>から求める．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SFF</a:t>
            </a:r>
            <a:r>
              <a:rPr lang="ja-JP" altLang="en-US" dirty="0">
                <a:latin typeface="Meiryo UI" panose="020B0604030504040204" pitchFamily="50" charset="-128"/>
                <a:ea typeface="Meiryo UI" panose="020B0604030504040204" pitchFamily="50" charset="-128"/>
              </a:rPr>
              <a:t>が必要なのは</a:t>
            </a:r>
            <a:r>
              <a:rPr lang="en-US" altLang="ja-JP" dirty="0">
                <a:latin typeface="Meiryo UI" panose="020B0604030504040204" pitchFamily="50" charset="-128"/>
                <a:ea typeface="Meiryo UI" panose="020B0604030504040204" pitchFamily="50" charset="-128"/>
              </a:rPr>
              <a:t>HFT</a:t>
            </a:r>
            <a:r>
              <a:rPr lang="ja-JP" altLang="en-US" dirty="0">
                <a:latin typeface="Meiryo UI" panose="020B0604030504040204" pitchFamily="50" charset="-128"/>
                <a:ea typeface="Meiryo UI" panose="020B0604030504040204" pitchFamily="50" charset="-128"/>
              </a:rPr>
              <a:t>からハードウェアアーキテクチャを求める時くらいである．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179</a:t>
            </a:fld>
            <a:endParaRPr kumimoji="1" lang="ja-JP" altLang="en-US"/>
          </a:p>
        </p:txBody>
      </p:sp>
    </p:spTree>
    <p:extLst>
      <p:ext uri="{BB962C8B-B14F-4D97-AF65-F5344CB8AC3E}">
        <p14:creationId xmlns:p14="http://schemas.microsoft.com/office/powerpoint/2010/main" val="3804470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18</a:t>
            </a:fld>
            <a:endParaRPr kumimoji="1" lang="ja-JP" altLang="en-US"/>
          </a:p>
        </p:txBody>
      </p:sp>
    </p:spTree>
    <p:extLst>
      <p:ext uri="{BB962C8B-B14F-4D97-AF65-F5344CB8AC3E}">
        <p14:creationId xmlns:p14="http://schemas.microsoft.com/office/powerpoint/2010/main" val="114296770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カバー率は、ソフトウェアで実現することがほとんどである。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pPr marL="176127" indent="-176127">
              <a:tabLst>
                <a:tab pos="176127" algn="l"/>
              </a:tabLst>
            </a:pPr>
            <a:r>
              <a:rPr lang="ja-JP" altLang="en-US" dirty="0">
                <a:latin typeface="Meiryo UI" panose="020B0604030504040204" pitchFamily="50" charset="-128"/>
                <a:ea typeface="Meiryo UI" panose="020B0604030504040204" pitchFamily="50" charset="-128"/>
              </a:rPr>
              <a:t>１．相互信号比較：　非常停止のように</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つ信号を冗長化して入力する時、ほぼ同時に</a:t>
            </a:r>
            <a:r>
              <a:rPr lang="en-US" altLang="ja-JP" dirty="0">
                <a:latin typeface="Meiryo UI" panose="020B0604030504040204" pitchFamily="50" charset="-128"/>
                <a:ea typeface="Meiryo UI" panose="020B0604030504040204" pitchFamily="50" charset="-128"/>
              </a:rPr>
              <a:t>2</a:t>
            </a:r>
            <a:r>
              <a:rPr lang="ja-JP" altLang="en-US" dirty="0" err="1">
                <a:latin typeface="Meiryo UI" panose="020B0604030504040204" pitchFamily="50" charset="-128"/>
                <a:ea typeface="Meiryo UI" panose="020B0604030504040204" pitchFamily="50" charset="-128"/>
              </a:rPr>
              <a:t>つの</a:t>
            </a:r>
            <a:r>
              <a:rPr lang="ja-JP" altLang="en-US" dirty="0">
                <a:latin typeface="Meiryo UI" panose="020B0604030504040204" pitchFamily="50" charset="-128"/>
                <a:ea typeface="Meiryo UI" panose="020B0604030504040204" pitchFamily="50" charset="-128"/>
              </a:rPr>
              <a:t>信号が同じ丈太であるかを比較チェックする方法．</a:t>
            </a:r>
            <a:endParaRPr lang="en-US" altLang="ja-JP" dirty="0">
              <a:latin typeface="Meiryo UI" panose="020B0604030504040204" pitchFamily="50" charset="-128"/>
              <a:ea typeface="Meiryo UI" panose="020B0604030504040204" pitchFamily="50" charset="-128"/>
            </a:endParaRPr>
          </a:p>
          <a:p>
            <a:pPr marL="176127" indent="-176127"/>
            <a:r>
              <a:rPr lang="ja-JP" altLang="en-US" dirty="0">
                <a:latin typeface="Meiryo UI" panose="020B0604030504040204" pitchFamily="50" charset="-128"/>
                <a:ea typeface="Meiryo UI" panose="020B0604030504040204" pitchFamily="50" charset="-128"/>
              </a:rPr>
              <a:t>２．メモリチェックサム：安全制御で使用しているデータなどを格納した</a:t>
            </a:r>
            <a:r>
              <a:rPr lang="en-US" altLang="ja-JP" dirty="0">
                <a:latin typeface="Meiryo UI" panose="020B0604030504040204" pitchFamily="50" charset="-128"/>
                <a:ea typeface="Meiryo UI" panose="020B0604030504040204" pitchFamily="50" charset="-128"/>
              </a:rPr>
              <a:t>RAM</a:t>
            </a:r>
            <a:r>
              <a:rPr lang="ja-JP" altLang="en-US" dirty="0">
                <a:latin typeface="Meiryo UI" panose="020B0604030504040204" pitchFamily="50" charset="-128"/>
                <a:ea typeface="Meiryo UI" panose="020B0604030504040204" pitchFamily="50" charset="-128"/>
              </a:rPr>
              <a:t>領域や安全プログラムの</a:t>
            </a:r>
            <a:r>
              <a:rPr lang="en-US" altLang="ja-JP" dirty="0">
                <a:latin typeface="Meiryo UI" panose="020B0604030504040204" pitchFamily="50" charset="-128"/>
                <a:ea typeface="Meiryo UI" panose="020B0604030504040204" pitchFamily="50" charset="-128"/>
              </a:rPr>
              <a:t>ROM</a:t>
            </a:r>
            <a:r>
              <a:rPr lang="ja-JP" altLang="en-US" dirty="0">
                <a:latin typeface="Meiryo UI" panose="020B0604030504040204" pitchFamily="50" charset="-128"/>
                <a:ea typeface="Meiryo UI" panose="020B0604030504040204" pitchFamily="50" charset="-128"/>
              </a:rPr>
              <a:t>領域の診断方法．</a:t>
            </a:r>
            <a:r>
              <a:rPr lang="en-US" altLang="ja-JP" dirty="0">
                <a:latin typeface="Meiryo UI" panose="020B0604030504040204" pitchFamily="50" charset="-128"/>
                <a:ea typeface="Meiryo UI" panose="020B0604030504040204" pitchFamily="50" charset="-128"/>
              </a:rPr>
              <a:t>SIL</a:t>
            </a:r>
            <a:r>
              <a:rPr lang="ja-JP" altLang="en-US" dirty="0">
                <a:latin typeface="Meiryo UI" panose="020B0604030504040204" pitchFamily="50" charset="-128"/>
                <a:ea typeface="Meiryo UI" panose="020B0604030504040204" pitchFamily="50" charset="-128"/>
              </a:rPr>
              <a:t>３や</a:t>
            </a:r>
            <a:r>
              <a:rPr lang="en-US" altLang="ja-JP" dirty="0" err="1">
                <a:latin typeface="Meiryo UI" panose="020B0604030504040204" pitchFamily="50" charset="-128"/>
                <a:ea typeface="Meiryo UI" panose="020B0604030504040204" pitchFamily="50" charset="-128"/>
              </a:rPr>
              <a:t>Ple,d</a:t>
            </a:r>
            <a:r>
              <a:rPr lang="ja-JP" altLang="en-US" dirty="0">
                <a:latin typeface="Meiryo UI" panose="020B0604030504040204" pitchFamily="50" charset="-128"/>
                <a:ea typeface="Meiryo UI" panose="020B0604030504040204" pitchFamily="50" charset="-128"/>
              </a:rPr>
              <a:t>の場合は</a:t>
            </a:r>
            <a:r>
              <a:rPr lang="en-US" altLang="ja-JP" dirty="0">
                <a:latin typeface="Meiryo UI" panose="020B0604030504040204" pitchFamily="50" charset="-128"/>
                <a:ea typeface="Meiryo UI" panose="020B0604030504040204" pitchFamily="50" charset="-128"/>
              </a:rPr>
              <a:t>CRC</a:t>
            </a:r>
            <a:r>
              <a:rPr lang="ja-JP" altLang="en-US" dirty="0" err="1">
                <a:latin typeface="Meiryo UI" panose="020B0604030504040204" pitchFamily="50" charset="-128"/>
                <a:ea typeface="Meiryo UI" panose="020B0604030504040204" pitchFamily="50" charset="-128"/>
              </a:rPr>
              <a:t>のような</a:t>
            </a:r>
            <a:r>
              <a:rPr lang="ja-JP" altLang="en-US" dirty="0">
                <a:latin typeface="Meiryo UI" panose="020B0604030504040204" pitchFamily="50" charset="-128"/>
                <a:ea typeface="Meiryo UI" panose="020B0604030504040204" pitchFamily="50" charset="-128"/>
              </a:rPr>
              <a:t>方法を用いる．</a:t>
            </a:r>
            <a:endParaRPr lang="en-US" altLang="ja-JP" dirty="0">
              <a:latin typeface="Meiryo UI" panose="020B0604030504040204" pitchFamily="50" charset="-128"/>
              <a:ea typeface="Meiryo UI" panose="020B0604030504040204" pitchFamily="50" charset="-128"/>
            </a:endParaRPr>
          </a:p>
          <a:p>
            <a:pPr marL="182532" indent="-182532"/>
            <a:r>
              <a:rPr lang="ja-JP" altLang="en-US" dirty="0">
                <a:latin typeface="Meiryo UI" panose="020B0604030504040204" pitchFamily="50" charset="-128"/>
                <a:ea typeface="Meiryo UI" panose="020B0604030504040204" pitchFamily="50" charset="-128"/>
              </a:rPr>
              <a:t>３．</a:t>
            </a:r>
            <a:r>
              <a:rPr lang="en-US" altLang="ja-JP" dirty="0">
                <a:latin typeface="Meiryo UI" panose="020B0604030504040204" pitchFamily="50" charset="-128"/>
                <a:ea typeface="Meiryo UI" panose="020B0604030504040204" pitchFamily="50" charset="-128"/>
              </a:rPr>
              <a:t>I/O</a:t>
            </a:r>
            <a:r>
              <a:rPr lang="ja-JP" altLang="en-US" dirty="0">
                <a:latin typeface="Meiryo UI" panose="020B0604030504040204" pitchFamily="50" charset="-128"/>
                <a:ea typeface="Meiryo UI" panose="020B0604030504040204" pitchFamily="50" charset="-128"/>
              </a:rPr>
              <a:t>信号のチェックパルス　：</a:t>
            </a:r>
            <a:r>
              <a:rPr lang="en-US" altLang="ja-JP" dirty="0">
                <a:latin typeface="Meiryo UI" panose="020B0604030504040204" pitchFamily="50" charset="-128"/>
                <a:ea typeface="Meiryo UI" panose="020B0604030504040204" pitchFamily="50" charset="-128"/>
              </a:rPr>
              <a:t>I/O</a:t>
            </a:r>
            <a:r>
              <a:rPr lang="ja-JP" altLang="en-US" dirty="0">
                <a:latin typeface="Meiryo UI" panose="020B0604030504040204" pitchFamily="50" charset="-128"/>
                <a:ea typeface="Meiryo UI" panose="020B0604030504040204" pitchFamily="50" charset="-128"/>
              </a:rPr>
              <a:t>信号の動作中に行うチェック方法．ダイナミック（動的）手法のため、高い安全度水準に対する方法である．</a:t>
            </a:r>
            <a:endParaRPr lang="en-US" altLang="ja-JP" dirty="0">
              <a:latin typeface="Meiryo UI" panose="020B0604030504040204" pitchFamily="50" charset="-128"/>
              <a:ea typeface="Meiryo UI" panose="020B0604030504040204" pitchFamily="50" charset="-128"/>
            </a:endParaRPr>
          </a:p>
          <a:p>
            <a:pPr marL="182532" indent="-182532"/>
            <a:r>
              <a:rPr lang="ja-JP" altLang="en-US" dirty="0">
                <a:latin typeface="Meiryo UI" panose="020B0604030504040204" pitchFamily="50" charset="-128"/>
                <a:ea typeface="Meiryo UI" panose="020B0604030504040204" pitchFamily="50" charset="-128"/>
              </a:rPr>
              <a:t>４．アナログ信号の監視：アナログ信号の急激な変化はないか？（断線や短絡、センサの故障が疑われる）．</a:t>
            </a:r>
            <a:r>
              <a:rPr lang="en-US" altLang="ja-JP" dirty="0">
                <a:latin typeface="Meiryo UI" panose="020B0604030504040204" pitchFamily="50" charset="-128"/>
                <a:ea typeface="Meiryo UI" panose="020B0604030504040204" pitchFamily="50" charset="-128"/>
              </a:rPr>
              <a:t>4-20mA</a:t>
            </a:r>
            <a:r>
              <a:rPr lang="ja-JP" altLang="en-US" dirty="0">
                <a:latin typeface="Meiryo UI" panose="020B0604030504040204" pitchFamily="50" charset="-128"/>
                <a:ea typeface="Meiryo UI" panose="020B0604030504040204" pitchFamily="50" charset="-128"/>
              </a:rPr>
              <a:t>方式なら０</a:t>
            </a:r>
            <a:r>
              <a:rPr lang="en-US" altLang="ja-JP" dirty="0">
                <a:latin typeface="Meiryo UI" panose="020B0604030504040204" pitchFamily="50" charset="-128"/>
                <a:ea typeface="Meiryo UI" panose="020B0604030504040204" pitchFamily="50" charset="-128"/>
              </a:rPr>
              <a:t>mA</a:t>
            </a:r>
            <a:r>
              <a:rPr lang="ja-JP" altLang="en-US" dirty="0">
                <a:latin typeface="Meiryo UI" panose="020B0604030504040204" pitchFamily="50" charset="-128"/>
                <a:ea typeface="Meiryo UI" panose="020B0604030504040204" pitchFamily="50" charset="-128"/>
              </a:rPr>
              <a:t>は無い．そうなっていないか？　制御上あるべき値から外れていないか？など．</a:t>
            </a:r>
            <a:endParaRPr lang="en-US" altLang="ja-JP" dirty="0">
              <a:latin typeface="Meiryo UI" panose="020B0604030504040204" pitchFamily="50" charset="-128"/>
              <a:ea typeface="Meiryo UI" panose="020B0604030504040204" pitchFamily="50" charset="-128"/>
            </a:endParaRPr>
          </a:p>
          <a:p>
            <a:pPr marL="182532" indent="-182532"/>
            <a:r>
              <a:rPr lang="ja-JP" altLang="en-US" dirty="0">
                <a:latin typeface="Meiryo UI" panose="020B0604030504040204" pitchFamily="50" charset="-128"/>
                <a:ea typeface="Meiryo UI" panose="020B0604030504040204" pitchFamily="50" charset="-128"/>
              </a:rPr>
              <a:t>５．電源投入の自己診断項目</a:t>
            </a:r>
            <a:endParaRPr lang="en-US" altLang="ja-JP" dirty="0">
              <a:latin typeface="Meiryo UI" panose="020B0604030504040204" pitchFamily="50" charset="-128"/>
              <a:ea typeface="Meiryo UI" panose="020B0604030504040204" pitchFamily="50" charset="-128"/>
            </a:endParaRPr>
          </a:p>
          <a:p>
            <a:pPr marL="182532" indent="91266"/>
            <a:r>
              <a:rPr lang="ja-JP" altLang="en-US" dirty="0">
                <a:latin typeface="Meiryo UI" panose="020B0604030504040204" pitchFamily="50" charset="-128"/>
                <a:ea typeface="Meiryo UI" panose="020B0604030504040204" pitchFamily="50" charset="-128"/>
              </a:rPr>
              <a:t>電源電圧は正常化（定格内か？）、ウォッチドッグの動作はソフトウェアの工夫が必要</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難易度高</a:t>
            </a:r>
            <a:r>
              <a:rPr lang="en-US" altLang="ja-JP" dirty="0">
                <a:latin typeface="Meiryo UI" panose="020B0604030504040204" pitchFamily="50" charset="-128"/>
                <a:ea typeface="Meiryo UI" panose="020B0604030504040204" pitchFamily="50" charset="-128"/>
              </a:rPr>
              <a:t>)</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論理部試験は決めた入力に対し期待した値が出るかでチェック．</a:t>
            </a:r>
            <a:r>
              <a:rPr lang="en-US" altLang="ja-JP" dirty="0">
                <a:latin typeface="Meiryo UI" panose="020B0604030504040204" pitchFamily="50" charset="-128"/>
                <a:ea typeface="Meiryo UI" panose="020B0604030504040204" pitchFamily="50" charset="-128"/>
              </a:rPr>
              <a:t>I/O</a:t>
            </a:r>
            <a:r>
              <a:rPr lang="ja-JP" altLang="en-US" dirty="0">
                <a:latin typeface="Meiryo UI" panose="020B0604030504040204" pitchFamily="50" charset="-128"/>
                <a:ea typeface="Meiryo UI" panose="020B0604030504040204" pitchFamily="50" charset="-128"/>
              </a:rPr>
              <a:t>部は負荷を入れない状態で</a:t>
            </a:r>
            <a:r>
              <a:rPr lang="en-US" altLang="ja-JP" dirty="0">
                <a:latin typeface="Meiryo UI" panose="020B0604030504040204" pitchFamily="50" charset="-128"/>
                <a:ea typeface="Meiryo UI" panose="020B0604030504040204" pitchFamily="50" charset="-128"/>
              </a:rPr>
              <a:t>ON/OFF</a:t>
            </a:r>
            <a:r>
              <a:rPr lang="ja-JP" altLang="en-US" dirty="0">
                <a:latin typeface="Meiryo UI" panose="020B0604030504040204" pitchFamily="50" charset="-128"/>
                <a:ea typeface="Meiryo UI" panose="020B0604030504040204" pitchFamily="50" charset="-128"/>
              </a:rPr>
              <a:t>チェックができる工夫を予め設計する．メモリチェックは時間がかかるので電源投入後何秒でシステム稼働が必要かでメモリチェック方法を安全度水準と考え併せて決める．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pPr marL="182532" indent="-182532"/>
            <a:r>
              <a:rPr kumimoji="1" lang="en-US" altLang="ja-JP" dirty="0">
                <a:latin typeface="Meiryo UI" panose="020B0604030504040204" pitchFamily="50" charset="-128"/>
                <a:ea typeface="Meiryo UI" panose="020B0604030504040204" pitchFamily="50" charset="-128"/>
              </a:rPr>
              <a:t>JIS</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C</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0508-7</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IEC61508-7</a:t>
            </a:r>
          </a:p>
          <a:p>
            <a:r>
              <a:rPr lang="ja-JP" altLang="en-US" dirty="0">
                <a:latin typeface="Meiryo UI" panose="020B0604030504040204" pitchFamily="50" charset="-128"/>
                <a:ea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180</a:t>
            </a:fld>
            <a:endParaRPr kumimoji="1" lang="ja-JP" altLang="en-US"/>
          </a:p>
        </p:txBody>
      </p:sp>
    </p:spTree>
    <p:extLst>
      <p:ext uri="{BB962C8B-B14F-4D97-AF65-F5344CB8AC3E}">
        <p14:creationId xmlns:p14="http://schemas.microsoft.com/office/powerpoint/2010/main" val="1615171908"/>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SFF</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の信頼性。</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SFF</a:t>
            </a:r>
            <a:r>
              <a:rPr lang="ja-JP" altLang="en-US" dirty="0">
                <a:latin typeface="Meiryo UI" panose="020B0604030504040204" pitchFamily="50" charset="-128"/>
                <a:ea typeface="Meiryo UI" panose="020B0604030504040204" pitchFamily="50" charset="-128"/>
              </a:rPr>
              <a:t>の信頼性条件は、</a:t>
            </a:r>
            <a:r>
              <a:rPr lang="en-US" altLang="ja-JP" dirty="0">
                <a:latin typeface="Meiryo UI" panose="020B0604030504040204" pitchFamily="50" charset="-128"/>
                <a:ea typeface="Meiryo UI" panose="020B0604030504040204" pitchFamily="50" charset="-128"/>
              </a:rPr>
              <a:t>HFT</a:t>
            </a:r>
            <a:r>
              <a:rPr lang="ja-JP" altLang="en-US" dirty="0">
                <a:latin typeface="Meiryo UI" panose="020B0604030504040204" pitchFamily="50" charset="-128"/>
                <a:ea typeface="Meiryo UI" panose="020B0604030504040204" pitchFamily="50" charset="-128"/>
              </a:rPr>
              <a:t>が“０”のハードウェアアーキテクチャで適応されるが、</a:t>
            </a:r>
            <a:r>
              <a:rPr lang="en-US" altLang="ja-JP" dirty="0">
                <a:latin typeface="Meiryo UI" panose="020B0604030504040204" pitchFamily="50" charset="-128"/>
                <a:ea typeface="Meiryo UI" panose="020B0604030504040204" pitchFamily="50" charset="-128"/>
              </a:rPr>
              <a:t>HFT</a:t>
            </a:r>
            <a:r>
              <a:rPr lang="ja-JP" altLang="en-US" dirty="0">
                <a:latin typeface="Meiryo UI" panose="020B0604030504040204" pitchFamily="50" charset="-128"/>
                <a:ea typeface="Meiryo UI" panose="020B0604030504040204" pitchFamily="50" charset="-128"/>
              </a:rPr>
              <a:t>が１でも</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チャンネルが故障すれば、</a:t>
            </a:r>
            <a:r>
              <a:rPr lang="en-US" altLang="ja-JP" dirty="0">
                <a:latin typeface="Meiryo UI" panose="020B0604030504040204" pitchFamily="50" charset="-128"/>
                <a:ea typeface="Meiryo UI" panose="020B0604030504040204" pitchFamily="50" charset="-128"/>
              </a:rPr>
              <a:t>HFT</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0</a:t>
            </a:r>
            <a:r>
              <a:rPr lang="ja-JP" altLang="en-US" dirty="0">
                <a:latin typeface="Meiryo UI" panose="020B0604030504040204" pitchFamily="50" charset="-128"/>
                <a:ea typeface="Meiryo UI" panose="020B0604030504040204" pitchFamily="50" charset="-128"/>
              </a:rPr>
              <a:t>になるので、冗長化構成でも各チャンネルには必要となる．冗長化でも、多様化でも必要な条件である．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もちろん</a:t>
            </a:r>
            <a:r>
              <a:rPr lang="en-US" altLang="ja-JP" dirty="0">
                <a:latin typeface="Meiryo UI" panose="020B0604030504040204" pitchFamily="50" charset="-128"/>
                <a:ea typeface="Meiryo UI" panose="020B0604030504040204" pitchFamily="50" charset="-128"/>
              </a:rPr>
              <a:t>HFT</a:t>
            </a:r>
            <a:r>
              <a:rPr lang="ja-JP" altLang="en-US" dirty="0">
                <a:latin typeface="Meiryo UI" panose="020B0604030504040204" pitchFamily="50" charset="-128"/>
                <a:ea typeface="Meiryo UI" panose="020B0604030504040204" pitchFamily="50" charset="-128"/>
              </a:rPr>
              <a:t>が０でこの条件をスタートさせる方法でも良い。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非常停止が押されてから駆動電源が</a:t>
            </a:r>
            <a:r>
              <a:rPr lang="en-US" altLang="ja-JP" dirty="0">
                <a:latin typeface="Meiryo UI" panose="020B0604030504040204" pitchFamily="50" charset="-128"/>
                <a:ea typeface="Meiryo UI" panose="020B0604030504040204" pitchFamily="50" charset="-128"/>
              </a:rPr>
              <a:t>OFF</a:t>
            </a:r>
            <a:r>
              <a:rPr lang="ja-JP" altLang="en-US" dirty="0">
                <a:latin typeface="Meiryo UI" panose="020B0604030504040204" pitchFamily="50" charset="-128"/>
                <a:ea typeface="Meiryo UI" panose="020B0604030504040204" pitchFamily="50" charset="-128"/>
              </a:rPr>
              <a:t>するまで</a:t>
            </a:r>
            <a:r>
              <a:rPr lang="en-US" altLang="ja-JP" dirty="0">
                <a:latin typeface="Meiryo UI" panose="020B0604030504040204" pitchFamily="50" charset="-128"/>
                <a:ea typeface="Meiryo UI" panose="020B0604030504040204" pitchFamily="50" charset="-128"/>
              </a:rPr>
              <a:t>30ms</a:t>
            </a:r>
            <a:r>
              <a:rPr lang="ja-JP" altLang="en-US" dirty="0">
                <a:latin typeface="Meiryo UI" panose="020B0604030504040204" pitchFamily="50" charset="-128"/>
                <a:ea typeface="Meiryo UI" panose="020B0604030504040204" pitchFamily="50" charset="-128"/>
              </a:rPr>
              <a:t>の仕様の場合、</a:t>
            </a:r>
            <a:r>
              <a:rPr lang="en-US" altLang="ja-JP" dirty="0">
                <a:latin typeface="Meiryo UI" panose="020B0604030504040204" pitchFamily="50" charset="-128"/>
                <a:ea typeface="Meiryo UI" panose="020B0604030504040204" pitchFamily="50" charset="-128"/>
              </a:rPr>
              <a:t>30ms</a:t>
            </a:r>
            <a:r>
              <a:rPr lang="ja-JP" altLang="en-US" dirty="0">
                <a:latin typeface="Meiryo UI" panose="020B0604030504040204" pitchFamily="50" charset="-128"/>
                <a:ea typeface="Meiryo UI" panose="020B0604030504040204" pitchFamily="50" charset="-128"/>
              </a:rPr>
              <a:t>が</a:t>
            </a:r>
            <a:r>
              <a:rPr lang="en-US" altLang="ja-JP" dirty="0">
                <a:latin typeface="Meiryo UI" panose="020B0604030504040204" pitchFamily="50" charset="-128"/>
                <a:ea typeface="Meiryo UI" panose="020B0604030504040204" pitchFamily="50" charset="-128"/>
              </a:rPr>
              <a:t>PST.</a:t>
            </a:r>
          </a:p>
          <a:p>
            <a:r>
              <a:rPr lang="ja-JP" altLang="en-US" dirty="0">
                <a:latin typeface="Meiryo UI" panose="020B0604030504040204" pitchFamily="50" charset="-128"/>
                <a:ea typeface="Meiryo UI" panose="020B0604030504040204" pitchFamily="50" charset="-128"/>
              </a:rPr>
              <a:t>非常停止処理制御装置のスキャンが</a:t>
            </a:r>
            <a:r>
              <a:rPr lang="en-US" altLang="ja-JP" dirty="0">
                <a:latin typeface="Meiryo UI" panose="020B0604030504040204" pitchFamily="50" charset="-128"/>
                <a:ea typeface="Meiryo UI" panose="020B0604030504040204" pitchFamily="50" charset="-128"/>
              </a:rPr>
              <a:t>20ms</a:t>
            </a:r>
            <a:r>
              <a:rPr lang="ja-JP" altLang="en-US" dirty="0">
                <a:latin typeface="Meiryo UI" panose="020B0604030504040204" pitchFamily="50" charset="-128"/>
                <a:ea typeface="Meiryo UI" panose="020B0604030504040204" pitchFamily="50" charset="-128"/>
              </a:rPr>
              <a:t>とし、駆動電源遮断器の応答が</a:t>
            </a:r>
            <a:r>
              <a:rPr lang="en-US" altLang="ja-JP" dirty="0">
                <a:latin typeface="Meiryo UI" panose="020B0604030504040204" pitchFamily="50" charset="-128"/>
                <a:ea typeface="Meiryo UI" panose="020B0604030504040204" pitchFamily="50" charset="-128"/>
              </a:rPr>
              <a:t>10ms</a:t>
            </a:r>
            <a:r>
              <a:rPr lang="ja-JP" altLang="en-US" dirty="0">
                <a:latin typeface="Meiryo UI" panose="020B0604030504040204" pitchFamily="50" charset="-128"/>
                <a:ea typeface="Meiryo UI" panose="020B0604030504040204" pitchFamily="50" charset="-128"/>
              </a:rPr>
              <a:t>としたとき、非常停止処理制御装置が駆動電源遮断器に</a:t>
            </a:r>
            <a:r>
              <a:rPr lang="en-US" altLang="ja-JP" dirty="0">
                <a:latin typeface="Meiryo UI" panose="020B0604030504040204" pitchFamily="50" charset="-128"/>
                <a:ea typeface="Meiryo UI" panose="020B0604030504040204" pitchFamily="50" charset="-128"/>
              </a:rPr>
              <a:t>OFF</a:t>
            </a:r>
            <a:r>
              <a:rPr lang="ja-JP" altLang="en-US" dirty="0">
                <a:latin typeface="Meiryo UI" panose="020B0604030504040204" pitchFamily="50" charset="-128"/>
                <a:ea typeface="Meiryo UI" panose="020B0604030504040204" pitchFamily="50" charset="-128"/>
              </a:rPr>
              <a:t>を指令して電源遮断まで</a:t>
            </a:r>
            <a:r>
              <a:rPr lang="en-US" altLang="ja-JP" dirty="0">
                <a:latin typeface="Meiryo UI" panose="020B0604030504040204" pitchFamily="50" charset="-128"/>
                <a:ea typeface="Meiryo UI" panose="020B0604030504040204" pitchFamily="50" charset="-128"/>
              </a:rPr>
              <a:t>(20+10)</a:t>
            </a:r>
            <a:r>
              <a:rPr lang="en-US" altLang="ja-JP" dirty="0" err="1">
                <a:latin typeface="Meiryo UI" panose="020B0604030504040204" pitchFamily="50" charset="-128"/>
                <a:ea typeface="Meiryo UI" panose="020B0604030504040204" pitchFamily="50" charset="-128"/>
              </a:rPr>
              <a:t>ms</a:t>
            </a:r>
            <a:r>
              <a:rPr lang="ja-JP" altLang="en-US" dirty="0">
                <a:latin typeface="Meiryo UI" panose="020B0604030504040204" pitchFamily="50" charset="-128"/>
                <a:ea typeface="Meiryo UI" panose="020B0604030504040204" pitchFamily="50" charset="-128"/>
              </a:rPr>
              <a:t>となる。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非常停止</a:t>
            </a:r>
            <a:r>
              <a:rPr lang="ja-JP" altLang="en-US" dirty="0">
                <a:solidFill>
                  <a:prstClr val="black"/>
                </a:solidFill>
                <a:latin typeface="Meiryo UI" panose="020B0604030504040204" pitchFamily="50" charset="-128"/>
                <a:ea typeface="Meiryo UI" panose="020B0604030504040204" pitchFamily="50" charset="-128"/>
              </a:rPr>
              <a:t>回路を診断する間隔が</a:t>
            </a:r>
            <a:r>
              <a:rPr lang="en-US" altLang="ja-JP" dirty="0">
                <a:solidFill>
                  <a:prstClr val="black"/>
                </a:solidFill>
                <a:latin typeface="Meiryo UI" panose="020B0604030504040204" pitchFamily="50" charset="-128"/>
                <a:ea typeface="Meiryo UI" panose="020B0604030504040204" pitchFamily="50" charset="-128"/>
              </a:rPr>
              <a:t>10ms</a:t>
            </a:r>
            <a:r>
              <a:rPr lang="ja-JP" altLang="en-US" dirty="0">
                <a:solidFill>
                  <a:prstClr val="black"/>
                </a:solidFill>
                <a:latin typeface="Meiryo UI" panose="020B0604030504040204" pitchFamily="50" charset="-128"/>
                <a:ea typeface="Meiryo UI" panose="020B0604030504040204" pitchFamily="50" charset="-128"/>
              </a:rPr>
              <a:t>の場合、非常停止回路の故障（非常停止が押されたことではない）を検出し、</a:t>
            </a:r>
            <a:r>
              <a:rPr lang="ja-JP" altLang="en-US" dirty="0">
                <a:latin typeface="Meiryo UI" panose="020B0604030504040204" pitchFamily="50" charset="-128"/>
                <a:ea typeface="Meiryo UI" panose="020B0604030504040204" pitchFamily="50" charset="-128"/>
              </a:rPr>
              <a:t>非常停止処理制御装置に故障を通知した時、通知遅れが最大で</a:t>
            </a:r>
            <a:r>
              <a:rPr lang="en-US" altLang="ja-JP" dirty="0">
                <a:latin typeface="Meiryo UI" panose="020B0604030504040204" pitchFamily="50" charset="-128"/>
                <a:ea typeface="Meiryo UI" panose="020B0604030504040204" pitchFamily="50" charset="-128"/>
              </a:rPr>
              <a:t>10ms</a:t>
            </a:r>
            <a:r>
              <a:rPr lang="ja-JP" altLang="en-US" dirty="0">
                <a:latin typeface="Meiryo UI" panose="020B0604030504040204" pitchFamily="50" charset="-128"/>
                <a:ea typeface="Meiryo UI" panose="020B0604030504040204" pitchFamily="50" charset="-128"/>
              </a:rPr>
              <a:t>となる。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この結果、診断検出遅れ</a:t>
            </a:r>
            <a:r>
              <a:rPr lang="en-US" altLang="ja-JP" dirty="0">
                <a:latin typeface="Meiryo UI" panose="020B0604030504040204" pitchFamily="50" charset="-128"/>
                <a:ea typeface="Meiryo UI" panose="020B0604030504040204" pitchFamily="50" charset="-128"/>
              </a:rPr>
              <a:t>10ms</a:t>
            </a:r>
            <a:r>
              <a:rPr lang="ja-JP" altLang="en-US" dirty="0">
                <a:latin typeface="Meiryo UI" panose="020B0604030504040204" pitchFamily="50" charset="-128"/>
                <a:ea typeface="Meiryo UI" panose="020B0604030504040204" pitchFamily="50" charset="-128"/>
              </a:rPr>
              <a:t>＋非常停止処理制御装置のスキャン</a:t>
            </a:r>
            <a:r>
              <a:rPr lang="en-US" altLang="ja-JP" dirty="0">
                <a:latin typeface="Meiryo UI" panose="020B0604030504040204" pitchFamily="50" charset="-128"/>
                <a:ea typeface="Meiryo UI" panose="020B0604030504040204" pitchFamily="50" charset="-128"/>
              </a:rPr>
              <a:t>20ms</a:t>
            </a:r>
            <a:r>
              <a:rPr lang="ja-JP" altLang="en-US" dirty="0">
                <a:latin typeface="Meiryo UI" panose="020B0604030504040204" pitchFamily="50" charset="-128"/>
                <a:ea typeface="Meiryo UI" panose="020B0604030504040204" pitchFamily="50" charset="-128"/>
              </a:rPr>
              <a:t>＋駆動電源遮断器の応答</a:t>
            </a:r>
            <a:r>
              <a:rPr lang="en-US" altLang="ja-JP" dirty="0">
                <a:latin typeface="Meiryo UI" panose="020B0604030504040204" pitchFamily="50" charset="-128"/>
                <a:ea typeface="Meiryo UI" panose="020B0604030504040204" pitchFamily="50" charset="-128"/>
              </a:rPr>
              <a:t>10ms</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40ms</a:t>
            </a:r>
            <a:r>
              <a:rPr lang="ja-JP" altLang="en-US" dirty="0">
                <a:latin typeface="Meiryo UI" panose="020B0604030504040204" pitchFamily="50" charset="-128"/>
                <a:ea typeface="Meiryo UI" panose="020B0604030504040204" pitchFamily="50" charset="-128"/>
              </a:rPr>
              <a:t>となる。</a:t>
            </a:r>
            <a:r>
              <a:rPr lang="en-US" altLang="ja-JP" dirty="0">
                <a:latin typeface="Meiryo UI" panose="020B0604030504040204" pitchFamily="50" charset="-128"/>
                <a:ea typeface="Meiryo UI" panose="020B0604030504040204" pitchFamily="50" charset="-128"/>
              </a:rPr>
              <a:t>PST</a:t>
            </a:r>
            <a:r>
              <a:rPr lang="ja-JP" altLang="en-US" dirty="0">
                <a:latin typeface="Meiryo UI" panose="020B0604030504040204" pitchFamily="50" charset="-128"/>
                <a:ea typeface="Meiryo UI" panose="020B0604030504040204" pitchFamily="50" charset="-128"/>
              </a:rPr>
              <a:t>仕様の</a:t>
            </a:r>
            <a:r>
              <a:rPr lang="en-US" altLang="ja-JP" dirty="0">
                <a:latin typeface="Meiryo UI" panose="020B0604030504040204" pitchFamily="50" charset="-128"/>
                <a:ea typeface="Meiryo UI" panose="020B0604030504040204" pitchFamily="50" charset="-128"/>
              </a:rPr>
              <a:t>30ms</a:t>
            </a:r>
            <a:r>
              <a:rPr lang="ja-JP" altLang="en-US" dirty="0">
                <a:latin typeface="Meiryo UI" panose="020B0604030504040204" pitchFamily="50" charset="-128"/>
                <a:ea typeface="Meiryo UI" panose="020B0604030504040204" pitchFamily="50" charset="-128"/>
              </a:rPr>
              <a:t>以上になる。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この場合、</a:t>
            </a:r>
            <a:r>
              <a:rPr lang="en-US" altLang="ja-JP" dirty="0">
                <a:latin typeface="Meiryo UI" panose="020B0604030504040204" pitchFamily="50" charset="-128"/>
                <a:ea typeface="Meiryo UI" panose="020B0604030504040204" pitchFamily="50" charset="-128"/>
              </a:rPr>
              <a:t>PST</a:t>
            </a:r>
            <a:r>
              <a:rPr lang="ja-JP" altLang="en-US" dirty="0">
                <a:latin typeface="Meiryo UI" panose="020B0604030504040204" pitchFamily="50" charset="-128"/>
                <a:ea typeface="Meiryo UI" panose="020B0604030504040204" pitchFamily="50" charset="-128"/>
              </a:rPr>
              <a:t>を</a:t>
            </a:r>
            <a:r>
              <a:rPr lang="en-US" altLang="ja-JP" dirty="0">
                <a:latin typeface="Meiryo UI" panose="020B0604030504040204" pitchFamily="50" charset="-128"/>
                <a:ea typeface="Meiryo UI" panose="020B0604030504040204" pitchFamily="50" charset="-128"/>
              </a:rPr>
              <a:t>40ms</a:t>
            </a:r>
            <a:r>
              <a:rPr lang="ja-JP" altLang="en-US" dirty="0">
                <a:latin typeface="Meiryo UI" panose="020B0604030504040204" pitchFamily="50" charset="-128"/>
                <a:ea typeface="Meiryo UI" panose="020B0604030504040204" pitchFamily="50" charset="-128"/>
              </a:rPr>
              <a:t>に仕様変更するか、非常停止</a:t>
            </a:r>
            <a:r>
              <a:rPr lang="ja-JP" altLang="en-US" dirty="0">
                <a:solidFill>
                  <a:prstClr val="black"/>
                </a:solidFill>
                <a:latin typeface="Meiryo UI" panose="020B0604030504040204" pitchFamily="50" charset="-128"/>
                <a:ea typeface="Meiryo UI" panose="020B0604030504040204" pitchFamily="50" charset="-128"/>
              </a:rPr>
              <a:t>回路を診断するソフトを</a:t>
            </a:r>
            <a:r>
              <a:rPr lang="ja-JP" altLang="en-US" dirty="0">
                <a:latin typeface="Meiryo UI" panose="020B0604030504040204" pitchFamily="50" charset="-128"/>
                <a:ea typeface="Meiryo UI" panose="020B0604030504040204" pitchFamily="50" charset="-128"/>
              </a:rPr>
              <a:t>非常停止処理制御装置に組み込み、更にスキャンごとに非常停止の診断を行うことで、非常停止処理制御装置のスキャン</a:t>
            </a:r>
            <a:r>
              <a:rPr lang="en-US" altLang="ja-JP" dirty="0">
                <a:latin typeface="Meiryo UI" panose="020B0604030504040204" pitchFamily="50" charset="-128"/>
                <a:ea typeface="Meiryo UI" panose="020B0604030504040204" pitchFamily="50" charset="-128"/>
              </a:rPr>
              <a:t>20ms</a:t>
            </a:r>
            <a:r>
              <a:rPr lang="ja-JP" altLang="en-US" dirty="0">
                <a:latin typeface="Meiryo UI" panose="020B0604030504040204" pitchFamily="50" charset="-128"/>
                <a:ea typeface="Meiryo UI" panose="020B0604030504040204" pitchFamily="50" charset="-128"/>
              </a:rPr>
              <a:t>＋駆動電源遮断器の応答</a:t>
            </a:r>
            <a:r>
              <a:rPr lang="en-US" altLang="ja-JP" dirty="0">
                <a:latin typeface="Meiryo UI" panose="020B0604030504040204" pitchFamily="50" charset="-128"/>
                <a:ea typeface="Meiryo UI" panose="020B0604030504040204" pitchFamily="50" charset="-128"/>
              </a:rPr>
              <a:t>10ms</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30ms</a:t>
            </a:r>
            <a:r>
              <a:rPr lang="ja-JP" altLang="en-US" dirty="0">
                <a:latin typeface="Meiryo UI" panose="020B0604030504040204" pitchFamily="50" charset="-128"/>
                <a:ea typeface="Meiryo UI" panose="020B0604030504040204" pitchFamily="50" charset="-128"/>
              </a:rPr>
              <a:t>で</a:t>
            </a:r>
            <a:r>
              <a:rPr lang="en-US" altLang="ja-JP" dirty="0">
                <a:latin typeface="Meiryo UI" panose="020B0604030504040204" pitchFamily="50" charset="-128"/>
                <a:ea typeface="Meiryo UI" panose="020B0604030504040204" pitchFamily="50" charset="-128"/>
              </a:rPr>
              <a:t>PST=30ms</a:t>
            </a:r>
            <a:r>
              <a:rPr lang="ja-JP" altLang="en-US" dirty="0">
                <a:latin typeface="Meiryo UI" panose="020B0604030504040204" pitchFamily="50" charset="-128"/>
                <a:ea typeface="Meiryo UI" panose="020B0604030504040204" pitchFamily="50" charset="-128"/>
              </a:rPr>
              <a:t>が実現できる。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marL="182532" indent="-182532"/>
            <a:r>
              <a:rPr kumimoji="1" lang="ja-JP" altLang="en-US" dirty="0">
                <a:latin typeface="Meiryo UI" panose="020B0604030504040204" pitchFamily="50" charset="-128"/>
                <a:ea typeface="Meiryo UI" panose="020B0604030504040204" pitchFamily="50" charset="-128"/>
              </a:rPr>
              <a:t>１．自己診断間隔を</a:t>
            </a:r>
            <a:r>
              <a:rPr kumimoji="1" lang="en-US" altLang="ja-JP" dirty="0">
                <a:latin typeface="Meiryo UI" panose="020B0604030504040204" pitchFamily="50" charset="-128"/>
                <a:ea typeface="Meiryo UI" panose="020B0604030504040204" pitchFamily="50" charset="-128"/>
              </a:rPr>
              <a:t>TD</a:t>
            </a:r>
            <a:r>
              <a:rPr kumimoji="1" lang="ja-JP" altLang="en-US" dirty="0">
                <a:latin typeface="Meiryo UI" panose="020B0604030504040204" pitchFamily="50" charset="-128"/>
                <a:ea typeface="Meiryo UI" panose="020B0604030504040204" pitchFamily="50" charset="-128"/>
              </a:rPr>
              <a:t>とする．</a:t>
            </a:r>
            <a:endParaRPr kumimoji="1" lang="en-US" altLang="ja-JP" dirty="0">
              <a:latin typeface="Meiryo UI" panose="020B0604030504040204" pitchFamily="50" charset="-128"/>
              <a:ea typeface="Meiryo UI" panose="020B0604030504040204" pitchFamily="50" charset="-128"/>
            </a:endParaRPr>
          </a:p>
          <a:p>
            <a:pPr marL="182532" indent="-182532"/>
            <a:r>
              <a:rPr lang="ja-JP" altLang="en-US" dirty="0">
                <a:latin typeface="Meiryo UI" panose="020B0604030504040204" pitchFamily="50" charset="-128"/>
                <a:ea typeface="Meiryo UI" panose="020B0604030504040204" pitchFamily="50" charset="-128"/>
              </a:rPr>
              <a:t>２．開発した装置での、デマンド発生から安全状態移行するまでの時間を</a:t>
            </a:r>
            <a:r>
              <a:rPr lang="en-US" altLang="ja-JP" dirty="0">
                <a:latin typeface="Meiryo UI" panose="020B0604030504040204" pitchFamily="50" charset="-128"/>
                <a:ea typeface="Meiryo UI" panose="020B0604030504040204" pitchFamily="50" charset="-128"/>
              </a:rPr>
              <a:t>PT</a:t>
            </a:r>
            <a:r>
              <a:rPr lang="ja-JP" altLang="en-US" dirty="0">
                <a:latin typeface="Meiryo UI" panose="020B0604030504040204" pitchFamily="50" charset="-128"/>
                <a:ea typeface="Meiryo UI" panose="020B0604030504040204" pitchFamily="50" charset="-128"/>
              </a:rPr>
              <a:t>とする．</a:t>
            </a:r>
            <a:endParaRPr lang="en-US" altLang="ja-JP" dirty="0">
              <a:latin typeface="Meiryo UI" panose="020B0604030504040204" pitchFamily="50" charset="-128"/>
              <a:ea typeface="Meiryo UI" panose="020B0604030504040204" pitchFamily="50" charset="-128"/>
            </a:endParaRPr>
          </a:p>
          <a:p>
            <a:pPr marL="182532" indent="-182532"/>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TD</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PT</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PST</a:t>
            </a:r>
            <a:r>
              <a:rPr kumimoji="1" lang="ja-JP" altLang="en-US" dirty="0">
                <a:latin typeface="Meiryo UI" panose="020B0604030504040204" pitchFamily="50" charset="-128"/>
                <a:ea typeface="Meiryo UI" panose="020B0604030504040204" pitchFamily="50" charset="-128"/>
              </a:rPr>
              <a:t>　であることが必要である．</a:t>
            </a:r>
            <a:endParaRPr kumimoji="1" lang="en-US" altLang="ja-JP" dirty="0">
              <a:latin typeface="Meiryo UI" panose="020B0604030504040204" pitchFamily="50" charset="-128"/>
              <a:ea typeface="Meiryo UI" panose="020B0604030504040204" pitchFamily="50" charset="-128"/>
            </a:endParaRPr>
          </a:p>
          <a:p>
            <a:pPr marL="182532" indent="-182532"/>
            <a:r>
              <a:rPr kumimoji="1" lang="ja-JP" altLang="en-US" dirty="0">
                <a:latin typeface="Meiryo UI" panose="020B0604030504040204" pitchFamily="50" charset="-128"/>
                <a:ea typeface="Meiryo UI" panose="020B0604030504040204" pitchFamily="50" charset="-128"/>
              </a:rPr>
              <a:t>３．診断の結果デマンド出た場合、故障は前の診断と診断結果の間で起きたと考えられる．</a:t>
            </a:r>
            <a:endParaRPr kumimoji="1" lang="en-US" altLang="ja-JP" dirty="0">
              <a:latin typeface="Meiryo UI" panose="020B0604030504040204" pitchFamily="50" charset="-128"/>
              <a:ea typeface="Meiryo UI" panose="020B0604030504040204" pitchFamily="50" charset="-128"/>
            </a:endParaRPr>
          </a:p>
          <a:p>
            <a:pPr marL="182532" indent="-182532"/>
            <a:r>
              <a:rPr lang="ja-JP" altLang="en-US" dirty="0">
                <a:latin typeface="Meiryo UI" panose="020B0604030504040204" pitchFamily="50" charset="-128"/>
                <a:ea typeface="Meiryo UI" panose="020B0604030504040204" pitchFamily="50" charset="-128"/>
              </a:rPr>
              <a:t>４．</a:t>
            </a:r>
            <a:r>
              <a:rPr kumimoji="1" lang="ja-JP" altLang="en-US" dirty="0">
                <a:latin typeface="Meiryo UI" panose="020B0604030504040204" pitchFamily="50" charset="-128"/>
                <a:ea typeface="Meiryo UI" panose="020B0604030504040204" pitchFamily="50" charset="-128"/>
              </a:rPr>
              <a:t>前の診断直後に故障が起きたとすれば、</a:t>
            </a:r>
            <a:r>
              <a:rPr kumimoji="1" lang="en-US" altLang="ja-JP" dirty="0">
                <a:latin typeface="Meiryo UI" panose="020B0604030504040204" pitchFamily="50" charset="-128"/>
                <a:ea typeface="Meiryo UI" panose="020B0604030504040204" pitchFamily="50" charset="-128"/>
              </a:rPr>
              <a:t>TD</a:t>
            </a:r>
            <a:r>
              <a:rPr kumimoji="1" lang="ja-JP" altLang="en-US" dirty="0">
                <a:latin typeface="Meiryo UI" panose="020B0604030504040204" pitchFamily="50" charset="-128"/>
                <a:ea typeface="Meiryo UI" panose="020B0604030504040204" pitchFamily="50" charset="-128"/>
              </a:rPr>
              <a:t>が故障している時間となるので、本来ここでデマンドでなければいけない．</a:t>
            </a:r>
            <a:endParaRPr kumimoji="1" lang="en-US" altLang="ja-JP" dirty="0">
              <a:latin typeface="Meiryo UI" panose="020B0604030504040204" pitchFamily="50" charset="-128"/>
              <a:ea typeface="Meiryo UI" panose="020B0604030504040204" pitchFamily="50" charset="-128"/>
            </a:endParaRPr>
          </a:p>
          <a:p>
            <a:pPr marL="182532" indent="-182532"/>
            <a:r>
              <a:rPr lang="ja-JP" altLang="en-US" dirty="0">
                <a:latin typeface="Meiryo UI" panose="020B0604030504040204" pitchFamily="50" charset="-128"/>
                <a:ea typeface="Meiryo UI" panose="020B0604030504040204" pitchFamily="50" charset="-128"/>
              </a:rPr>
              <a:t>５．</a:t>
            </a:r>
            <a:r>
              <a:rPr kumimoji="1" lang="ja-JP" altLang="en-US" dirty="0">
                <a:latin typeface="Meiryo UI" panose="020B0604030504040204" pitchFamily="50" charset="-128"/>
                <a:ea typeface="Meiryo UI" panose="020B0604030504040204" pitchFamily="50" charset="-128"/>
              </a:rPr>
              <a:t>診断結果による、安全状態への移行時間は、</a:t>
            </a:r>
            <a:r>
              <a:rPr kumimoji="1" lang="en-US" altLang="ja-JP" dirty="0">
                <a:latin typeface="Meiryo UI" panose="020B0604030504040204" pitchFamily="50" charset="-128"/>
                <a:ea typeface="Meiryo UI" panose="020B0604030504040204" pitchFamily="50" charset="-128"/>
              </a:rPr>
              <a:t>TD</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PT</a:t>
            </a:r>
            <a:r>
              <a:rPr kumimoji="1" lang="ja-JP" altLang="en-US" dirty="0">
                <a:latin typeface="Meiryo UI" panose="020B0604030504040204" pitchFamily="50" charset="-128"/>
                <a:ea typeface="Meiryo UI" panose="020B0604030504040204" pitchFamily="50" charset="-128"/>
              </a:rPr>
              <a:t>となる．</a:t>
            </a: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181</a:t>
            </a:fld>
            <a:endParaRPr kumimoji="1" lang="ja-JP" altLang="en-US"/>
          </a:p>
        </p:txBody>
      </p:sp>
    </p:spTree>
    <p:extLst>
      <p:ext uri="{BB962C8B-B14F-4D97-AF65-F5344CB8AC3E}">
        <p14:creationId xmlns:p14="http://schemas.microsoft.com/office/powerpoint/2010/main" val="262543822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SFF</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と診断回数の関係</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単位時間当たりのデマンドの数より診断回数が多くなければならない。</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SFF</a:t>
            </a:r>
            <a:r>
              <a:rPr lang="ja-JP" altLang="en-US" dirty="0">
                <a:latin typeface="Meiryo UI" panose="020B0604030504040204" pitchFamily="50" charset="-128"/>
                <a:ea typeface="Meiryo UI" panose="020B0604030504040204" pitchFamily="50" charset="-128"/>
              </a:rPr>
              <a:t>の条件は、故障すれば、</a:t>
            </a:r>
            <a:r>
              <a:rPr lang="en-US" altLang="ja-JP" dirty="0">
                <a:latin typeface="Meiryo UI" panose="020B0604030504040204" pitchFamily="50" charset="-128"/>
                <a:ea typeface="Meiryo UI" panose="020B0604030504040204" pitchFamily="50" charset="-128"/>
              </a:rPr>
              <a:t>HFT</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0</a:t>
            </a:r>
            <a:r>
              <a:rPr lang="ja-JP" altLang="en-US" dirty="0">
                <a:latin typeface="Meiryo UI" panose="020B0604030504040204" pitchFamily="50" charset="-128"/>
                <a:ea typeface="Meiryo UI" panose="020B0604030504040204" pitchFamily="50" charset="-128"/>
              </a:rPr>
              <a:t>になるので、冗長化構成でも各チャンネルには必要となる．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冗長化でも、多様化でも必要な条件である．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診断によって検出される危険側故障が、診断タイミングの前に故障した安全機能に対しデマンドが発動されると、診断が間に合わず危険状態になる．</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SFF</a:t>
            </a:r>
            <a:r>
              <a:rPr lang="ja-JP" altLang="en-US" dirty="0">
                <a:latin typeface="Meiryo UI" panose="020B0604030504040204" pitchFamily="50" charset="-128"/>
                <a:ea typeface="Meiryo UI" panose="020B0604030504040204" pitchFamily="50" charset="-128"/>
              </a:rPr>
              <a:t>算出で</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DD</a:t>
            </a:r>
            <a:r>
              <a:rPr lang="ja-JP" altLang="en-US" dirty="0">
                <a:latin typeface="Meiryo UI" panose="020B0604030504040204" pitchFamily="50" charset="-128"/>
                <a:ea typeface="Meiryo UI" panose="020B0604030504040204" pitchFamily="50" charset="-128"/>
              </a:rPr>
              <a:t>であっても、診断で故障が検出する前に動作してしまうので、危険状態になる。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182</a:t>
            </a:fld>
            <a:endParaRPr kumimoji="1" lang="ja-JP" altLang="en-US"/>
          </a:p>
        </p:txBody>
      </p:sp>
    </p:spTree>
    <p:extLst>
      <p:ext uri="{BB962C8B-B14F-4D97-AF65-F5344CB8AC3E}">
        <p14:creationId xmlns:p14="http://schemas.microsoft.com/office/powerpoint/2010/main" val="22548608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SIL</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の簡易決定の方法。直列の場合。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直列の場合は、一番安全度水準の低い要素と同じ安全度水準になる．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Ａ：</a:t>
            </a:r>
            <a:r>
              <a:rPr lang="en-US" altLang="ja-JP" dirty="0">
                <a:latin typeface="Meiryo UI" panose="020B0604030504040204" pitchFamily="50" charset="-128"/>
                <a:ea typeface="Meiryo UI" panose="020B0604030504040204" pitchFamily="50" charset="-128"/>
              </a:rPr>
              <a:t>SIL1</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2×10</a:t>
            </a:r>
            <a:r>
              <a:rPr lang="en-US" altLang="ja-JP" baseline="30000" dirty="0">
                <a:latin typeface="Meiryo UI" panose="020B0604030504040204" pitchFamily="50" charset="-128"/>
                <a:ea typeface="Meiryo UI" panose="020B0604030504040204" pitchFamily="50" charset="-128"/>
              </a:rPr>
              <a:t>-6</a:t>
            </a:r>
          </a:p>
          <a:p>
            <a:r>
              <a:rPr lang="ja-JP" altLang="en-US" dirty="0">
                <a:latin typeface="Meiryo UI" panose="020B0604030504040204" pitchFamily="50" charset="-128"/>
                <a:ea typeface="Meiryo UI" panose="020B0604030504040204" pitchFamily="50" charset="-128"/>
              </a:rPr>
              <a:t>Ｂ：</a:t>
            </a:r>
            <a:r>
              <a:rPr lang="en-US" altLang="ja-JP" dirty="0">
                <a:latin typeface="Meiryo UI" panose="020B0604030504040204" pitchFamily="50" charset="-128"/>
                <a:ea typeface="Meiryo UI" panose="020B0604030504040204" pitchFamily="50" charset="-128"/>
              </a:rPr>
              <a:t>SIL2</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3×10</a:t>
            </a:r>
            <a:r>
              <a:rPr lang="en-US" altLang="ja-JP" baseline="30000" dirty="0">
                <a:latin typeface="Meiryo UI" panose="020B0604030504040204" pitchFamily="50" charset="-128"/>
                <a:ea typeface="Meiryo UI" panose="020B0604030504040204" pitchFamily="50" charset="-128"/>
              </a:rPr>
              <a:t>-7</a:t>
            </a:r>
            <a:endParaRPr lang="ja-JP" altLang="en-US" baseline="300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Ａ：</a:t>
            </a:r>
            <a:r>
              <a:rPr lang="en-US" altLang="ja-JP" dirty="0">
                <a:latin typeface="Meiryo UI" panose="020B0604030504040204" pitchFamily="50" charset="-128"/>
                <a:ea typeface="Meiryo UI" panose="020B0604030504040204" pitchFamily="50" charset="-128"/>
              </a:rPr>
              <a:t>SIL1</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4×10</a:t>
            </a:r>
            <a:r>
              <a:rPr lang="en-US" altLang="ja-JP" baseline="30000" dirty="0">
                <a:latin typeface="Meiryo UI" panose="020B0604030504040204" pitchFamily="50" charset="-128"/>
                <a:ea typeface="Meiryo UI" panose="020B0604030504040204" pitchFamily="50" charset="-128"/>
              </a:rPr>
              <a:t>-6</a:t>
            </a:r>
            <a:endParaRPr lang="ja-JP" altLang="en-US" baseline="300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Ａ：</a:t>
            </a:r>
            <a:r>
              <a:rPr lang="en-US" altLang="ja-JP" dirty="0">
                <a:latin typeface="Meiryo UI" panose="020B0604030504040204" pitchFamily="50" charset="-128"/>
                <a:ea typeface="Meiryo UI" panose="020B0604030504040204" pitchFamily="50" charset="-128"/>
              </a:rPr>
              <a:t>SIL1</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2×10</a:t>
            </a:r>
            <a:r>
              <a:rPr lang="en-US" altLang="ja-JP" baseline="30000" dirty="0">
                <a:latin typeface="Meiryo UI" panose="020B0604030504040204" pitchFamily="50" charset="-128"/>
                <a:ea typeface="Meiryo UI" panose="020B0604030504040204" pitchFamily="50" charset="-128"/>
              </a:rPr>
              <a:t>-8</a:t>
            </a:r>
            <a:endParaRPr lang="ja-JP" altLang="en-US" baseline="300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システム全体の</a:t>
            </a:r>
            <a:r>
              <a:rPr lang="en-US" altLang="ja-JP" dirty="0">
                <a:latin typeface="Meiryo UI" panose="020B0604030504040204" pitchFamily="50" charset="-128"/>
                <a:ea typeface="Meiryo UI" panose="020B0604030504040204" pitchFamily="50" charset="-128"/>
              </a:rPr>
              <a:t>SIL</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2×10</a:t>
            </a:r>
            <a:r>
              <a:rPr lang="en-US" altLang="ja-JP" baseline="30000" dirty="0">
                <a:latin typeface="Meiryo UI" panose="020B0604030504040204" pitchFamily="50" charset="-128"/>
                <a:ea typeface="Meiryo UI" panose="020B0604030504040204" pitchFamily="50" charset="-128"/>
              </a:rPr>
              <a:t>-6</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3×10</a:t>
            </a:r>
            <a:r>
              <a:rPr lang="en-US" altLang="ja-JP" baseline="30000" dirty="0">
                <a:latin typeface="Meiryo UI" panose="020B0604030504040204" pitchFamily="50" charset="-128"/>
                <a:ea typeface="Meiryo UI" panose="020B0604030504040204" pitchFamily="50" charset="-128"/>
              </a:rPr>
              <a:t>-7</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4×10</a:t>
            </a:r>
            <a:r>
              <a:rPr lang="en-US" altLang="ja-JP" baseline="30000" dirty="0">
                <a:latin typeface="Meiryo UI" panose="020B0604030504040204" pitchFamily="50" charset="-128"/>
                <a:ea typeface="Meiryo UI" panose="020B0604030504040204" pitchFamily="50" charset="-128"/>
              </a:rPr>
              <a:t>-6</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2×10</a:t>
            </a:r>
            <a:r>
              <a:rPr lang="en-US" altLang="ja-JP" baseline="30000" dirty="0">
                <a:latin typeface="Meiryo UI" panose="020B0604030504040204" pitchFamily="50" charset="-128"/>
                <a:ea typeface="Meiryo UI" panose="020B0604030504040204" pitchFamily="50" charset="-128"/>
              </a:rPr>
              <a:t>-8</a:t>
            </a:r>
            <a:endParaRPr lang="ja-JP" altLang="en-US" baseline="300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合計；</a:t>
            </a:r>
            <a:r>
              <a:rPr lang="en-US" altLang="ja-JP" dirty="0">
                <a:latin typeface="Meiryo UI" panose="020B0604030504040204" pitchFamily="50" charset="-128"/>
                <a:ea typeface="Meiryo UI" panose="020B0604030504040204" pitchFamily="50" charset="-128"/>
              </a:rPr>
              <a:t>6.32×10</a:t>
            </a:r>
            <a:r>
              <a:rPr lang="en-US" altLang="ja-JP" baseline="30000" dirty="0">
                <a:latin typeface="Meiryo UI" panose="020B0604030504040204" pitchFamily="50" charset="-128"/>
                <a:ea typeface="Meiryo UI" panose="020B0604030504040204" pitchFamily="50" charset="-128"/>
              </a:rPr>
              <a:t>-6</a:t>
            </a:r>
          </a:p>
          <a:p>
            <a:r>
              <a:rPr lang="en-US" altLang="ja-JP" dirty="0">
                <a:latin typeface="Meiryo UI" panose="020B0604030504040204" pitchFamily="50" charset="-128"/>
                <a:ea typeface="Meiryo UI" panose="020B0604030504040204" pitchFamily="50" charset="-128"/>
              </a:rPr>
              <a:t>SIL1</a:t>
            </a:r>
            <a:r>
              <a:rPr lang="ja-JP" altLang="en-US" dirty="0">
                <a:latin typeface="Meiryo UI" panose="020B0604030504040204" pitchFamily="50" charset="-128"/>
                <a:ea typeface="Meiryo UI" panose="020B0604030504040204" pitchFamily="50" charset="-128"/>
              </a:rPr>
              <a:t>となる．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C 0508-2    7.4.4.2.3 E/E/PE </a:t>
            </a:r>
            <a:r>
              <a:rPr lang="ja-JP" altLang="en-US" dirty="0">
                <a:latin typeface="Meiryo UI" panose="020B0604030504040204" pitchFamily="50" charset="-128"/>
                <a:ea typeface="Meiryo UI" panose="020B0604030504040204" pitchFamily="50" charset="-128"/>
              </a:rPr>
              <a:t>安全関連サブシステムにおいては，幾つかの要素からなる安全機能を要素の直列組合せを介して履行する場合</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183</a:t>
            </a:fld>
            <a:endParaRPr kumimoji="1" lang="ja-JP" altLang="en-US"/>
          </a:p>
        </p:txBody>
      </p:sp>
    </p:spTree>
    <p:extLst>
      <p:ext uri="{BB962C8B-B14F-4D97-AF65-F5344CB8AC3E}">
        <p14:creationId xmlns:p14="http://schemas.microsoft.com/office/powerpoint/2010/main" val="147181202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サブシステムが並列場合の</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SIL</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の簡易決定方法</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ja-JP" b="1" dirty="0">
                <a:latin typeface="Meiryo UI" panose="020B0604030504040204" pitchFamily="50" charset="-128"/>
                <a:ea typeface="Meiryo UI" panose="020B0604030504040204" pitchFamily="50" charset="-128"/>
              </a:rPr>
              <a:t>最も高い安全度水準のチャンネル：要素</a:t>
            </a:r>
            <a:r>
              <a:rPr lang="en-US" altLang="ja-JP" b="1" dirty="0">
                <a:latin typeface="Meiryo UI" panose="020B0604030504040204" pitchFamily="50" charset="-128"/>
                <a:ea typeface="Meiryo UI" panose="020B0604030504040204" pitchFamily="50" charset="-128"/>
              </a:rPr>
              <a:t>1 &amp; 2 </a:t>
            </a:r>
            <a:r>
              <a:rPr lang="ja-JP" altLang="ja-JP"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 SIL2</a:t>
            </a:r>
            <a:endParaRPr lang="ja-JP" altLang="ja-JP" b="1"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HFT</a:t>
            </a:r>
            <a:r>
              <a:rPr lang="ja-JP" altLang="ja-JP" dirty="0">
                <a:latin typeface="Meiryo UI" panose="020B0604030504040204" pitchFamily="50" charset="-128"/>
                <a:ea typeface="Meiryo UI" panose="020B0604030504040204" pitchFamily="50" charset="-128"/>
              </a:rPr>
              <a:t>の値</a:t>
            </a:r>
            <a:r>
              <a:rPr lang="en-US" altLang="ja-JP" dirty="0">
                <a:latin typeface="Meiryo UI" panose="020B0604030504040204" pitchFamily="50" charset="-128"/>
                <a:ea typeface="Meiryo UI" panose="020B0604030504040204" pitchFamily="50" charset="-128"/>
              </a:rPr>
              <a:t> N </a:t>
            </a:r>
            <a:r>
              <a:rPr lang="ja-JP" altLang="ja-JP" dirty="0">
                <a:latin typeface="Meiryo UI" panose="020B0604030504040204" pitchFamily="50" charset="-128"/>
                <a:ea typeface="Meiryo UI" panose="020B0604030504040204" pitchFamily="50" charset="-128"/>
              </a:rPr>
              <a:t>：サブシステム</a:t>
            </a:r>
            <a:r>
              <a:rPr lang="en-US" altLang="ja-JP" dirty="0">
                <a:latin typeface="Meiryo UI" panose="020B0604030504040204" pitchFamily="50" charset="-128"/>
                <a:ea typeface="Meiryo UI" panose="020B0604030504040204" pitchFamily="50" charset="-128"/>
              </a:rPr>
              <a:t>X</a:t>
            </a:r>
            <a:r>
              <a:rPr lang="ja-JP" altLang="ja-JP"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2</a:t>
            </a:r>
            <a:r>
              <a:rPr lang="ja-JP" altLang="ja-JP" dirty="0" err="1">
                <a:latin typeface="Meiryo UI" panose="020B0604030504040204" pitchFamily="50" charset="-128"/>
                <a:ea typeface="Meiryo UI" panose="020B0604030504040204" pitchFamily="50" charset="-128"/>
              </a:rPr>
              <a:t>つの</a:t>
            </a:r>
            <a:r>
              <a:rPr lang="ja-JP" altLang="ja-JP" dirty="0">
                <a:latin typeface="Meiryo UI" panose="020B0604030504040204" pitchFamily="50" charset="-128"/>
                <a:ea typeface="Meiryo UI" panose="020B0604030504040204" pitchFamily="50" charset="-128"/>
              </a:rPr>
              <a:t>冗長化された並列チャンネル</a:t>
            </a:r>
            <a:r>
              <a:rPr lang="en-US" altLang="ja-JP" dirty="0">
                <a:latin typeface="Meiryo UI" panose="020B0604030504040204" pitchFamily="50" charset="-128"/>
                <a:ea typeface="Meiryo UI" panose="020B0604030504040204" pitchFamily="50" charset="-128"/>
              </a:rPr>
              <a:t>(1oo2)</a:t>
            </a:r>
            <a:r>
              <a:rPr lang="ja-JP" altLang="ja-JP" dirty="0">
                <a:latin typeface="Meiryo UI" panose="020B0604030504040204" pitchFamily="50" charset="-128"/>
                <a:ea typeface="Meiryo UI" panose="020B0604030504040204" pitchFamily="50" charset="-128"/>
              </a:rPr>
              <a:t>の組み合わせなるので</a:t>
            </a:r>
            <a:r>
              <a:rPr lang="en-US" altLang="ja-JP" dirty="0">
                <a:latin typeface="Meiryo UI" panose="020B0604030504040204" pitchFamily="50" charset="-128"/>
                <a:ea typeface="Meiryo UI" panose="020B0604030504040204" pitchFamily="50" charset="-128"/>
              </a:rPr>
              <a:t>HFT 1</a:t>
            </a:r>
            <a:r>
              <a:rPr lang="ja-JP" altLang="ja-JP" dirty="0">
                <a:latin typeface="Meiryo UI" panose="020B0604030504040204" pitchFamily="50" charset="-128"/>
                <a:ea typeface="Meiryo UI" panose="020B0604030504040204" pitchFamily="50" charset="-128"/>
              </a:rPr>
              <a:t>となる</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故に</a:t>
            </a:r>
            <a:r>
              <a:rPr lang="en-US" altLang="ja-JP" dirty="0">
                <a:latin typeface="Meiryo UI" panose="020B0604030504040204" pitchFamily="50" charset="-128"/>
                <a:ea typeface="Meiryo UI" panose="020B0604030504040204" pitchFamily="50" charset="-128"/>
              </a:rPr>
              <a:t>N=1</a:t>
            </a:r>
            <a:r>
              <a:rPr lang="ja-JP" altLang="ja-JP" dirty="0">
                <a:latin typeface="Meiryo UI" panose="020B0604030504040204" pitchFamily="50" charset="-128"/>
                <a:ea typeface="Meiryo UI" panose="020B0604030504040204" pitchFamily="50" charset="-128"/>
              </a:rPr>
              <a:t>である</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サブシステム</a:t>
            </a:r>
            <a:r>
              <a:rPr lang="en-US" altLang="ja-JP" dirty="0">
                <a:latin typeface="Meiryo UI" panose="020B0604030504040204" pitchFamily="50" charset="-128"/>
                <a:ea typeface="Meiryo UI" panose="020B0604030504040204" pitchFamily="50" charset="-128"/>
              </a:rPr>
              <a:t>X</a:t>
            </a:r>
            <a:r>
              <a:rPr lang="ja-JP" altLang="ja-JP" dirty="0">
                <a:latin typeface="Meiryo UI" panose="020B0604030504040204" pitchFamily="50" charset="-128"/>
                <a:ea typeface="Meiryo UI" panose="020B0604030504040204" pitchFamily="50" charset="-128"/>
              </a:rPr>
              <a:t>の安全度水準は、</a:t>
            </a:r>
            <a:r>
              <a:rPr lang="en-US" altLang="ja-JP" dirty="0">
                <a:latin typeface="Meiryo UI" panose="020B0604030504040204" pitchFamily="50" charset="-128"/>
                <a:ea typeface="Meiryo UI" panose="020B0604030504040204" pitchFamily="50" charset="-128"/>
              </a:rPr>
              <a:t>SIL(2+N)=SIL(2+1)=SIL3</a:t>
            </a:r>
            <a:r>
              <a:rPr lang="ja-JP" altLang="ja-JP" dirty="0">
                <a:latin typeface="Meiryo UI" panose="020B0604030504040204" pitchFamily="50" charset="-128"/>
                <a:ea typeface="Meiryo UI" panose="020B0604030504040204" pitchFamily="50" charset="-128"/>
              </a:rPr>
              <a:t>となる</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 </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
            </a:r>
            <a:br>
              <a:rPr lang="ja-JP" altLang="ja-JP" dirty="0">
                <a:latin typeface="Meiryo UI" panose="020B0604030504040204" pitchFamily="50" charset="-128"/>
                <a:ea typeface="Meiryo UI" panose="020B0604030504040204" pitchFamily="50" charset="-128"/>
              </a:rPr>
            </a:br>
            <a:r>
              <a:rPr lang="ja-JP" altLang="ja-JP" dirty="0">
                <a:latin typeface="Meiryo UI" panose="020B0604030504040204" pitchFamily="50" charset="-128"/>
                <a:ea typeface="Meiryo UI" panose="020B0604030504040204" pitchFamily="50" charset="-128"/>
              </a:rPr>
              <a:t>サブシステム</a:t>
            </a:r>
            <a:r>
              <a:rPr lang="en-US" altLang="ja-JP" dirty="0">
                <a:latin typeface="Meiryo UI" panose="020B0604030504040204" pitchFamily="50" charset="-128"/>
                <a:ea typeface="Meiryo UI" panose="020B0604030504040204" pitchFamily="50" charset="-128"/>
              </a:rPr>
              <a:t>X</a:t>
            </a:r>
            <a:r>
              <a:rPr lang="ja-JP" altLang="ja-JP"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Y</a:t>
            </a:r>
            <a:r>
              <a:rPr lang="ja-JP" altLang="ja-JP" dirty="0">
                <a:latin typeface="Meiryo UI" panose="020B0604030504040204" pitchFamily="50" charset="-128"/>
                <a:ea typeface="Meiryo UI" panose="020B0604030504040204" pitchFamily="50" charset="-128"/>
              </a:rPr>
              <a:t>は、直列でそれぞれ</a:t>
            </a:r>
            <a:r>
              <a:rPr lang="en-US" altLang="ja-JP" dirty="0">
                <a:latin typeface="Meiryo UI" panose="020B0604030504040204" pitchFamily="50" charset="-128"/>
                <a:ea typeface="Meiryo UI" panose="020B0604030504040204" pitchFamily="50" charset="-128"/>
              </a:rPr>
              <a:t>SIL3</a:t>
            </a:r>
            <a:r>
              <a:rPr lang="ja-JP" altLang="ja-JP"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SIL2</a:t>
            </a:r>
            <a:r>
              <a:rPr lang="ja-JP" altLang="ja-JP" dirty="0">
                <a:latin typeface="Meiryo UI" panose="020B0604030504040204" pitchFamily="50" charset="-128"/>
                <a:ea typeface="Meiryo UI" panose="020B0604030504040204" pitchFamily="50" charset="-128"/>
              </a:rPr>
              <a:t>である</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　結局、直列要素サブシステム</a:t>
            </a:r>
            <a:r>
              <a:rPr lang="en-US" altLang="ja-JP" dirty="0">
                <a:latin typeface="Meiryo UI" panose="020B0604030504040204" pitchFamily="50" charset="-128"/>
                <a:ea typeface="Meiryo UI" panose="020B0604030504040204" pitchFamily="50" charset="-128"/>
              </a:rPr>
              <a:t>X,Y</a:t>
            </a:r>
            <a:r>
              <a:rPr lang="ja-JP" altLang="ja-JP" dirty="0" err="1">
                <a:latin typeface="Meiryo UI" panose="020B0604030504040204" pitchFamily="50" charset="-128"/>
                <a:ea typeface="Meiryo UI" panose="020B0604030504040204" pitchFamily="50" charset="-128"/>
              </a:rPr>
              <a:t>を統</a:t>
            </a:r>
            <a:r>
              <a:rPr lang="ja-JP" altLang="ja-JP" dirty="0">
                <a:latin typeface="Meiryo UI" panose="020B0604030504040204" pitchFamily="50" charset="-128"/>
                <a:ea typeface="Meiryo UI" panose="020B0604030504040204" pitchFamily="50" charset="-128"/>
              </a:rPr>
              <a:t>合した構造となる</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C 0508-2 </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7.4.4.2.4 E/E/PE </a:t>
            </a:r>
            <a:r>
              <a:rPr lang="ja-JP" altLang="en-US" dirty="0">
                <a:latin typeface="Meiryo UI" panose="020B0604030504040204" pitchFamily="50" charset="-128"/>
                <a:ea typeface="Meiryo UI" panose="020B0604030504040204" pitchFamily="50" charset="-128"/>
              </a:rPr>
              <a:t>安全関連サブシステムにおいて，</a:t>
            </a:r>
            <a:r>
              <a:rPr lang="en-US" altLang="ja-JP" dirty="0">
                <a:latin typeface="Meiryo UI" panose="020B0604030504040204" pitchFamily="50" charset="-128"/>
                <a:ea typeface="Meiryo UI" panose="020B0604030504040204" pitchFamily="50" charset="-128"/>
              </a:rPr>
              <a:t>N </a:t>
            </a:r>
            <a:r>
              <a:rPr lang="ja-JP" altLang="en-US" dirty="0">
                <a:latin typeface="Meiryo UI" panose="020B0604030504040204" pitchFamily="50" charset="-128"/>
                <a:ea typeface="Meiryo UI" panose="020B0604030504040204" pitchFamily="50" charset="-128"/>
              </a:rPr>
              <a:t>のチャネル数（並列要素の組合せ）をもつハードウ</a:t>
            </a:r>
          </a:p>
          <a:p>
            <a:r>
              <a:rPr lang="ja-JP" altLang="en-US" dirty="0">
                <a:latin typeface="Meiryo UI" panose="020B0604030504040204" pitchFamily="50" charset="-128"/>
                <a:ea typeface="Meiryo UI" panose="020B0604030504040204" pitchFamily="50" charset="-128"/>
              </a:rPr>
              <a:t>ェアフォールトトレランスを介して</a:t>
            </a:r>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184</a:t>
            </a:fld>
            <a:endParaRPr kumimoji="1" lang="ja-JP" altLang="en-US"/>
          </a:p>
        </p:txBody>
      </p:sp>
    </p:spTree>
    <p:extLst>
      <p:ext uri="{BB962C8B-B14F-4D97-AF65-F5344CB8AC3E}">
        <p14:creationId xmlns:p14="http://schemas.microsoft.com/office/powerpoint/2010/main" val="285406611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19" y="4926077"/>
            <a:ext cx="5445760" cy="3913614"/>
          </a:xfrm>
        </p:spPr>
        <p:txBody>
          <a:bodyPr/>
          <a:lstStyle/>
          <a:p>
            <a:endParaRPr kumimoji="1" lang="en-US" altLang="ja-JP" dirty="0"/>
          </a:p>
          <a:p>
            <a:endParaRPr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185</a:t>
            </a:fld>
            <a:endParaRPr kumimoji="1" lang="ja-JP" altLang="en-US"/>
          </a:p>
        </p:txBody>
      </p:sp>
      <p:pic>
        <p:nvPicPr>
          <p:cNvPr id="7" name="図 6">
            <a:extLst>
              <a:ext uri="{FF2B5EF4-FFF2-40B4-BE49-F238E27FC236}">
                <a16:creationId xmlns="" xmlns:a16="http://schemas.microsoft.com/office/drawing/2014/main" id="{F8D90503-DC72-419C-985A-0F411B3EE6E2}"/>
              </a:ext>
            </a:extLst>
          </p:cNvPr>
          <p:cNvPicPr>
            <a:picLocks noChangeAspect="1"/>
          </p:cNvPicPr>
          <p:nvPr/>
        </p:nvPicPr>
        <p:blipFill>
          <a:blip r:embed="rId3"/>
          <a:stretch>
            <a:fillRect/>
          </a:stretch>
        </p:blipFill>
        <p:spPr>
          <a:xfrm>
            <a:off x="143590" y="6194133"/>
            <a:ext cx="6520017" cy="2138306"/>
          </a:xfrm>
          <a:prstGeom prst="rect">
            <a:avLst/>
          </a:prstGeom>
        </p:spPr>
      </p:pic>
      <p:sp>
        <p:nvSpPr>
          <p:cNvPr id="8" name="テキスト ボックス 7">
            <a:extLst>
              <a:ext uri="{FF2B5EF4-FFF2-40B4-BE49-F238E27FC236}">
                <a16:creationId xmlns="" xmlns:a16="http://schemas.microsoft.com/office/drawing/2014/main" id="{6F645873-B130-46E9-A634-F820A3EF5A25}"/>
              </a:ext>
            </a:extLst>
          </p:cNvPr>
          <p:cNvSpPr txBox="1"/>
          <p:nvPr/>
        </p:nvSpPr>
        <p:spPr>
          <a:xfrm>
            <a:off x="514591" y="4926076"/>
            <a:ext cx="5154830" cy="3999704"/>
          </a:xfrm>
          <a:prstGeom prst="rect">
            <a:avLst/>
          </a:prstGeom>
          <a:noFill/>
        </p:spPr>
        <p:txBody>
          <a:bodyPr wrap="square" lIns="92227" tIns="46113" rIns="92227" bIns="46113" rtlCol="0">
            <a:spAutoFit/>
          </a:bodyPr>
          <a:lstStyle/>
          <a:p>
            <a:r>
              <a:rPr lang="ja-JP" altLang="en-US" sz="1200"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sz="1200"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sz="1200" kern="100" dirty="0">
                <a:latin typeface="Meiryo UI" panose="020B0604030504040204" pitchFamily="50" charset="-128"/>
                <a:ea typeface="Meiryo UI" panose="020B0604030504040204" pitchFamily="50" charset="-128"/>
                <a:cs typeface="ＭＳ 明朝" panose="02020609040205080304" pitchFamily="17" charset="-128"/>
              </a:rPr>
              <a:t>ルート</a:t>
            </a:r>
            <a:r>
              <a:rPr lang="en-US" altLang="ja-JP" sz="1200" kern="100" dirty="0">
                <a:latin typeface="Meiryo UI" panose="020B0604030504040204" pitchFamily="50" charset="-128"/>
                <a:ea typeface="Meiryo UI" panose="020B0604030504040204" pitchFamily="50" charset="-128"/>
                <a:cs typeface="ＭＳ 明朝" panose="02020609040205080304" pitchFamily="17" charset="-128"/>
              </a:rPr>
              <a:t>2H</a:t>
            </a:r>
            <a:r>
              <a:rPr lang="ja-JP" altLang="en-US" sz="1200" kern="100" dirty="0">
                <a:latin typeface="Meiryo UI" panose="020B0604030504040204" pitchFamily="50" charset="-128"/>
                <a:ea typeface="Meiryo UI" panose="020B0604030504040204" pitchFamily="50" charset="-128"/>
                <a:cs typeface="ＭＳ 明朝" panose="02020609040205080304" pitchFamily="17" charset="-128"/>
              </a:rPr>
              <a:t>は統計的処理で行う。</a:t>
            </a:r>
            <a:endParaRPr lang="en-US" altLang="ja-JP" sz="1200"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sz="1200"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sz="1200" dirty="0">
                <a:latin typeface="Meiryo UI" panose="020B0604030504040204" pitchFamily="50" charset="-128"/>
                <a:ea typeface="Meiryo UI" panose="020B0604030504040204" pitchFamily="50" charset="-128"/>
              </a:rPr>
              <a:t>＜補足事項・背景＞</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この表より、高頻度であれば信頼限界</a:t>
            </a:r>
            <a:r>
              <a:rPr lang="en-US" altLang="ja-JP" sz="1200" dirty="0">
                <a:latin typeface="Meiryo UI" panose="020B0604030504040204" pitchFamily="50" charset="-128"/>
                <a:ea typeface="Meiryo UI" panose="020B0604030504040204" pitchFamily="50" charset="-128"/>
              </a:rPr>
              <a:t>99</a:t>
            </a:r>
            <a:r>
              <a:rPr lang="ja-JP" altLang="en-US" sz="1200" dirty="0">
                <a:latin typeface="Meiryo UI" panose="020B0604030504040204" pitchFamily="50" charset="-128"/>
                <a:ea typeface="Meiryo UI" panose="020B0604030504040204" pitchFamily="50" charset="-128"/>
              </a:rPr>
              <a:t>％であれば、</a:t>
            </a:r>
            <a:r>
              <a:rPr lang="en-US" altLang="ja-JP" sz="1200" dirty="0">
                <a:latin typeface="Meiryo UI" panose="020B0604030504040204" pitchFamily="50" charset="-128"/>
                <a:ea typeface="Meiryo UI" panose="020B0604030504040204" pitchFamily="50" charset="-128"/>
              </a:rPr>
              <a:t>SIL3</a:t>
            </a:r>
            <a:r>
              <a:rPr lang="ja-JP" altLang="en-US" sz="1200" dirty="0">
                <a:latin typeface="Meiryo UI" panose="020B0604030504040204" pitchFamily="50" charset="-128"/>
                <a:ea typeface="Meiryo UI" panose="020B0604030504040204" pitchFamily="50" charset="-128"/>
              </a:rPr>
              <a:t>を宣言したければ、</a:t>
            </a:r>
            <a:r>
              <a:rPr lang="en-US" altLang="ja-JP" sz="1200" dirty="0">
                <a:latin typeface="Meiryo UI" panose="020B0604030504040204" pitchFamily="50" charset="-128"/>
                <a:ea typeface="Meiryo UI" panose="020B0604030504040204" pitchFamily="50" charset="-128"/>
              </a:rPr>
              <a:t>4.6×</a:t>
            </a:r>
            <a:r>
              <a:rPr lang="ja-JP" altLang="en-US" sz="1200" dirty="0">
                <a:latin typeface="Meiryo UI" panose="020B0604030504040204" pitchFamily="50" charset="-128"/>
                <a:ea typeface="Meiryo UI" panose="020B0604030504040204" pitchFamily="50" charset="-128"/>
              </a:rPr>
              <a:t>１０８時間（約</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万年）の稼働データから</a:t>
            </a:r>
            <a:r>
              <a:rPr lang="en-US" altLang="ja-JP" sz="1200" dirty="0">
                <a:latin typeface="Meiryo UI" panose="020B0604030504040204" pitchFamily="50" charset="-128"/>
                <a:ea typeface="Meiryo UI" panose="020B0604030504040204" pitchFamily="50" charset="-128"/>
              </a:rPr>
              <a:t>SIL3</a:t>
            </a:r>
            <a:r>
              <a:rPr lang="ja-JP" altLang="en-US" sz="1200" dirty="0">
                <a:latin typeface="Meiryo UI" panose="020B0604030504040204" pitchFamily="50" charset="-128"/>
                <a:ea typeface="Meiryo UI" panose="020B0604030504040204" pitchFamily="50" charset="-128"/>
              </a:rPr>
              <a:t>であることを証明する．</a:t>
            </a: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＜出典・参考文献等＞</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62218202"/>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故障率曲線の一般論</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偶発故障期間が</a:t>
            </a:r>
            <a:r>
              <a:rPr lang="en-US" altLang="ja-JP" dirty="0">
                <a:latin typeface="Meiryo UI" panose="020B0604030504040204" pitchFamily="50" charset="-128"/>
                <a:ea typeface="Meiryo UI" panose="020B0604030504040204" pitchFamily="50" charset="-128"/>
              </a:rPr>
              <a:t>PFD</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PFH</a:t>
            </a:r>
            <a:r>
              <a:rPr lang="ja-JP" altLang="en-US" dirty="0">
                <a:latin typeface="Meiryo UI" panose="020B0604030504040204" pitchFamily="50" charset="-128"/>
                <a:ea typeface="Meiryo UI" panose="020B0604030504040204" pitchFamily="50" charset="-128"/>
              </a:rPr>
              <a:t>の対象区間．</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ａ．初期故障期間：</a:t>
            </a:r>
          </a:p>
          <a:p>
            <a:r>
              <a:rPr lang="ja-JP" altLang="en-US" dirty="0">
                <a:latin typeface="Meiryo UI" panose="020B0604030504040204" pitchFamily="50" charset="-128"/>
                <a:ea typeface="Meiryo UI" panose="020B0604030504040204" pitchFamily="50" charset="-128"/>
              </a:rPr>
              <a:t>　さまざまな要因があるが、設計、製造工程が未習熟のまま初期工程で作りこまれてしまった欠陥により、使用開始とともに劣化、故障が発現する期間．</a:t>
            </a:r>
          </a:p>
          <a:p>
            <a:r>
              <a:rPr lang="ja-JP" altLang="en-US" dirty="0">
                <a:latin typeface="Meiryo UI" panose="020B0604030504040204" pitchFamily="50" charset="-128"/>
                <a:ea typeface="Meiryo UI" panose="020B0604030504040204" pitchFamily="50" charset="-128"/>
              </a:rPr>
              <a:t>　この領域では故障率は時間の経過とともに低下し、やがて安定した状態に移っていく．</a:t>
            </a:r>
          </a:p>
          <a:p>
            <a:r>
              <a:rPr lang="en-US" altLang="ja-JP" dirty="0">
                <a:latin typeface="Meiryo UI" panose="020B0604030504040204" pitchFamily="50" charset="-128"/>
                <a:ea typeface="Meiryo UI" panose="020B0604030504040204" pitchFamily="50" charset="-128"/>
              </a:rPr>
              <a:t>b</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偶発故障期間：</a:t>
            </a:r>
          </a:p>
          <a:p>
            <a:r>
              <a:rPr lang="ja-JP" altLang="en-US" dirty="0">
                <a:latin typeface="Meiryo UI" panose="020B0604030504040204" pitchFamily="50" charset="-128"/>
                <a:ea typeface="Meiryo UI" panose="020B0604030504040204" pitchFamily="50" charset="-128"/>
              </a:rPr>
              <a:t>　不良品が初期故障期で十分取り除かれてしまった後、故障がごく稀にしか発生しない安定した期間のこと．</a:t>
            </a:r>
          </a:p>
          <a:p>
            <a:r>
              <a:rPr lang="ja-JP" altLang="en-US" dirty="0">
                <a:latin typeface="Meiryo UI" panose="020B0604030504040204" pitchFamily="50" charset="-128"/>
                <a:ea typeface="Meiryo UI" panose="020B0604030504040204" pitchFamily="50" charset="-128"/>
              </a:rPr>
              <a:t>この時期の領域では故障率は時間の経過に関係なく、ほぼ一定 </a:t>
            </a:r>
            <a:r>
              <a:rPr lang="en-US" altLang="ja-JP" dirty="0">
                <a:latin typeface="Meiryo UI" panose="020B0604030504040204" pitchFamily="50" charset="-128"/>
                <a:ea typeface="Meiryo UI" panose="020B0604030504040204" pitchFamily="50" charset="-128"/>
              </a:rPr>
              <a:t>(=λ) </a:t>
            </a:r>
            <a:r>
              <a:rPr lang="ja-JP" altLang="en-US" dirty="0" err="1">
                <a:latin typeface="Meiryo UI" panose="020B0604030504040204" pitchFamily="50" charset="-128"/>
                <a:ea typeface="Meiryo UI" panose="020B0604030504040204" pitchFamily="50" charset="-128"/>
              </a:rPr>
              <a:t>とみなされる</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c</a:t>
            </a:r>
            <a:r>
              <a:rPr lang="ja-JP" altLang="ja-JP" dirty="0" err="1">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摩耗故障期：</a:t>
            </a:r>
          </a:p>
          <a:p>
            <a:r>
              <a:rPr lang="ja-JP" altLang="ja-JP" dirty="0">
                <a:latin typeface="Meiryo UI" panose="020B0604030504040204" pitchFamily="50" charset="-128"/>
                <a:ea typeface="Meiryo UI" panose="020B0604030504040204" pitchFamily="50" charset="-128"/>
              </a:rPr>
              <a:t>　部品などに摩耗や劣化が蓄積してきて故障が増加してくる期間である</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この時期は、それまでの使用状況によって変化する</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部品の使用限界に近い使い方では、摩耗故障の期間に早く到達することになる</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＜出典・参考文献等＞</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ja-JP"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186</a:t>
            </a:fld>
            <a:endParaRPr kumimoji="1" lang="ja-JP" altLang="en-US"/>
          </a:p>
        </p:txBody>
      </p:sp>
    </p:spTree>
    <p:extLst>
      <p:ext uri="{BB962C8B-B14F-4D97-AF65-F5344CB8AC3E}">
        <p14:creationId xmlns:p14="http://schemas.microsoft.com/office/powerpoint/2010/main" val="3554808395"/>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PFD</a:t>
            </a:r>
            <a:r>
              <a:rPr lang="ja-JP" altLang="en-US" kern="100" dirty="0" err="1">
                <a:latin typeface="Meiryo UI" panose="020B0604030504040204" pitchFamily="50" charset="-128"/>
                <a:ea typeface="Meiryo UI" panose="020B0604030504040204" pitchFamily="50" charset="-128"/>
                <a:cs typeface="ＭＳ 明朝" panose="02020609040205080304" pitchFamily="17" charset="-128"/>
              </a:rPr>
              <a:t>、</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PFH</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の統計的定義の概要</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１．</a:t>
            </a:r>
            <a:r>
              <a:rPr lang="en-US" altLang="ja-JP" dirty="0">
                <a:latin typeface="Meiryo UI" panose="020B0604030504040204" pitchFamily="50" charset="-128"/>
                <a:ea typeface="Meiryo UI" panose="020B0604030504040204" pitchFamily="50" charset="-128"/>
              </a:rPr>
              <a:t>PFD</a:t>
            </a:r>
            <a:r>
              <a:rPr lang="ja-JP" altLang="ja-JP"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EUC </a:t>
            </a:r>
            <a:r>
              <a:rPr lang="ja-JP" altLang="ja-JP" dirty="0">
                <a:latin typeface="Meiryo UI" panose="020B0604030504040204" pitchFamily="50" charset="-128"/>
                <a:ea typeface="Meiryo UI" panose="020B0604030504040204" pitchFamily="50" charset="-128"/>
              </a:rPr>
              <a:t>又は</a:t>
            </a:r>
            <a:r>
              <a:rPr lang="en-US" altLang="ja-JP" dirty="0">
                <a:latin typeface="Meiryo UI" panose="020B0604030504040204" pitchFamily="50" charset="-128"/>
                <a:ea typeface="Meiryo UI" panose="020B0604030504040204" pitchFamily="50" charset="-128"/>
              </a:rPr>
              <a:t>EUC </a:t>
            </a:r>
            <a:r>
              <a:rPr lang="ja-JP" altLang="ja-JP" dirty="0">
                <a:latin typeface="Meiryo UI" panose="020B0604030504040204" pitchFamily="50" charset="-128"/>
                <a:ea typeface="Meiryo UI" panose="020B0604030504040204" pitchFamily="50" charset="-128"/>
              </a:rPr>
              <a:t>制御</a:t>
            </a:r>
            <a:r>
              <a:rPr lang="ja-JP" altLang="en-US" dirty="0">
                <a:latin typeface="Meiryo UI" panose="020B0604030504040204" pitchFamily="50" charset="-128"/>
                <a:ea typeface="Meiryo UI" panose="020B0604030504040204" pitchFamily="50" charset="-128"/>
              </a:rPr>
              <a:t>システム</a:t>
            </a:r>
            <a:r>
              <a:rPr lang="ja-JP" altLang="ja-JP" dirty="0">
                <a:latin typeface="Meiryo UI" panose="020B0604030504040204" pitchFamily="50" charset="-128"/>
                <a:ea typeface="Meiryo UI" panose="020B0604030504040204" pitchFamily="50" charset="-128"/>
              </a:rPr>
              <a:t>から作動要求が発生</a:t>
            </a:r>
            <a:r>
              <a:rPr lang="ja-JP" altLang="en-US" dirty="0">
                <a:latin typeface="Meiryo UI" panose="020B0604030504040204" pitchFamily="50" charset="-128"/>
                <a:ea typeface="Meiryo UI" panose="020B0604030504040204" pitchFamily="50" charset="-128"/>
              </a:rPr>
              <a:t>された</a:t>
            </a:r>
            <a:r>
              <a:rPr lang="ja-JP" altLang="ja-JP" dirty="0">
                <a:latin typeface="Meiryo UI" panose="020B0604030504040204" pitchFamily="50" charset="-128"/>
                <a:ea typeface="Meiryo UI" panose="020B0604030504040204" pitchFamily="50" charset="-128"/>
              </a:rPr>
              <a:t>時、安全関連システムの規定の安全機能が実行されない確率、安全が有効とならないアンアベイラビリティ</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不可動率</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である</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pPr marL="180931">
              <a:tabLst>
                <a:tab pos="180931" algn="l"/>
              </a:tabLst>
            </a:pPr>
            <a:r>
              <a:rPr lang="ja-JP" altLang="ja-JP" sz="1000" dirty="0">
                <a:solidFill>
                  <a:srgbClr val="0000FF"/>
                </a:solidFill>
                <a:latin typeface="Meiryo UI" panose="020B0604030504040204" pitchFamily="50" charset="-128"/>
                <a:ea typeface="Meiryo UI" panose="020B0604030504040204" pitchFamily="50" charset="-128"/>
              </a:rPr>
              <a:t>　アベイラビリティは、故障の平均間隔と故障したときの平均修復時間を用いて次のように表すことができる</a:t>
            </a:r>
            <a:r>
              <a:rPr lang="ja-JP" altLang="en-US" sz="1000" dirty="0">
                <a:solidFill>
                  <a:srgbClr val="0000FF"/>
                </a:solidFill>
                <a:latin typeface="Meiryo UI" panose="020B0604030504040204" pitchFamily="50" charset="-128"/>
                <a:ea typeface="Meiryo UI" panose="020B0604030504040204" pitchFamily="50" charset="-128"/>
              </a:rPr>
              <a:t>．</a:t>
            </a:r>
            <a:endParaRPr lang="ja-JP" altLang="ja-JP" sz="1000" dirty="0">
              <a:solidFill>
                <a:srgbClr val="0000FF"/>
              </a:solidFill>
              <a:latin typeface="Meiryo UI" panose="020B0604030504040204" pitchFamily="50" charset="-128"/>
              <a:ea typeface="Meiryo UI" panose="020B0604030504040204" pitchFamily="50" charset="-128"/>
            </a:endParaRPr>
          </a:p>
          <a:p>
            <a:pPr marL="180931">
              <a:tabLst>
                <a:tab pos="180931" algn="l"/>
              </a:tabLst>
            </a:pPr>
            <a:r>
              <a:rPr lang="en-US" altLang="ja-JP" sz="1000" dirty="0">
                <a:solidFill>
                  <a:srgbClr val="0000FF"/>
                </a:solidFill>
                <a:latin typeface="Meiryo UI" panose="020B0604030504040204" pitchFamily="50" charset="-128"/>
                <a:ea typeface="Meiryo UI" panose="020B0604030504040204" pitchFamily="50" charset="-128"/>
              </a:rPr>
              <a:t>A= MTBF (</a:t>
            </a:r>
            <a:r>
              <a:rPr lang="ja-JP" altLang="ja-JP" sz="1000" dirty="0">
                <a:solidFill>
                  <a:srgbClr val="0000FF"/>
                </a:solidFill>
                <a:latin typeface="Meiryo UI" panose="020B0604030504040204" pitchFamily="50" charset="-128"/>
                <a:ea typeface="Meiryo UI" panose="020B0604030504040204" pitchFamily="50" charset="-128"/>
              </a:rPr>
              <a:t>平均故障間隔</a:t>
            </a:r>
            <a:r>
              <a:rPr lang="en-US" altLang="ja-JP" sz="1000" dirty="0">
                <a:solidFill>
                  <a:srgbClr val="0000FF"/>
                </a:solidFill>
                <a:latin typeface="Meiryo UI" panose="020B0604030504040204" pitchFamily="50" charset="-128"/>
                <a:ea typeface="Meiryo UI" panose="020B0604030504040204" pitchFamily="50" charset="-128"/>
              </a:rPr>
              <a:t>)/ (MTTR (</a:t>
            </a:r>
            <a:r>
              <a:rPr lang="ja-JP" altLang="ja-JP" sz="1000" dirty="0">
                <a:solidFill>
                  <a:srgbClr val="0000FF"/>
                </a:solidFill>
                <a:latin typeface="Meiryo UI" panose="020B0604030504040204" pitchFamily="50" charset="-128"/>
                <a:ea typeface="Meiryo UI" panose="020B0604030504040204" pitchFamily="50" charset="-128"/>
              </a:rPr>
              <a:t>平均修復時間</a:t>
            </a:r>
            <a:r>
              <a:rPr lang="en-US" altLang="ja-JP" sz="1000" dirty="0">
                <a:solidFill>
                  <a:srgbClr val="0000FF"/>
                </a:solidFill>
                <a:latin typeface="Meiryo UI" panose="020B0604030504040204" pitchFamily="50" charset="-128"/>
                <a:ea typeface="Meiryo UI" panose="020B0604030504040204" pitchFamily="50" charset="-128"/>
              </a:rPr>
              <a:t>)+ MTBF) </a:t>
            </a:r>
            <a:endParaRPr lang="ja-JP" altLang="ja-JP" sz="1000" dirty="0">
              <a:solidFill>
                <a:srgbClr val="0000FF"/>
              </a:solidFill>
              <a:latin typeface="Meiryo UI" panose="020B0604030504040204" pitchFamily="50" charset="-128"/>
              <a:ea typeface="Meiryo UI" panose="020B0604030504040204" pitchFamily="50" charset="-128"/>
            </a:endParaRPr>
          </a:p>
          <a:p>
            <a:pPr marL="180931">
              <a:tabLst>
                <a:tab pos="180931" algn="l"/>
              </a:tabLst>
            </a:pPr>
            <a:r>
              <a:rPr lang="ja-JP" altLang="ja-JP" sz="1000" dirty="0">
                <a:solidFill>
                  <a:srgbClr val="0000FF"/>
                </a:solidFill>
                <a:latin typeface="Meiryo UI" panose="020B0604030504040204" pitchFamily="50" charset="-128"/>
                <a:ea typeface="Meiryo UI" panose="020B0604030504040204" pitchFamily="50" charset="-128"/>
              </a:rPr>
              <a:t>　アベイラビリティ</a:t>
            </a:r>
            <a:r>
              <a:rPr lang="ja-JP" altLang="en-US" sz="1000" dirty="0">
                <a:solidFill>
                  <a:srgbClr val="0000FF"/>
                </a:solidFill>
                <a:latin typeface="Meiryo UI" panose="020B0604030504040204" pitchFamily="50" charset="-128"/>
                <a:ea typeface="Meiryo UI" panose="020B0604030504040204" pitchFamily="50" charset="-128"/>
              </a:rPr>
              <a:t>（</a:t>
            </a:r>
            <a:r>
              <a:rPr lang="en-US" altLang="ja-JP" sz="1000" dirty="0">
                <a:solidFill>
                  <a:srgbClr val="0000FF"/>
                </a:solidFill>
                <a:latin typeface="Meiryo UI" panose="020B0604030504040204" pitchFamily="50" charset="-128"/>
                <a:ea typeface="Meiryo UI" panose="020B0604030504040204" pitchFamily="50" charset="-128"/>
              </a:rPr>
              <a:t>U)</a:t>
            </a:r>
            <a:r>
              <a:rPr lang="ja-JP" altLang="ja-JP" sz="1000" dirty="0">
                <a:solidFill>
                  <a:srgbClr val="0000FF"/>
                </a:solidFill>
                <a:latin typeface="Meiryo UI" panose="020B0604030504040204" pitchFamily="50" charset="-128"/>
                <a:ea typeface="Meiryo UI" panose="020B0604030504040204" pitchFamily="50" charset="-128"/>
              </a:rPr>
              <a:t>とアンアベイラビリティ</a:t>
            </a:r>
            <a:r>
              <a:rPr lang="ja-JP" altLang="en-US" sz="1000" dirty="0">
                <a:solidFill>
                  <a:srgbClr val="0000FF"/>
                </a:solidFill>
                <a:latin typeface="Meiryo UI" panose="020B0604030504040204" pitchFamily="50" charset="-128"/>
                <a:ea typeface="Meiryo UI" panose="020B0604030504040204" pitchFamily="50" charset="-128"/>
              </a:rPr>
              <a:t>（</a:t>
            </a:r>
            <a:r>
              <a:rPr lang="en-US" altLang="ja-JP" sz="1000" dirty="0">
                <a:solidFill>
                  <a:srgbClr val="0000FF"/>
                </a:solidFill>
                <a:latin typeface="Meiryo UI" panose="020B0604030504040204" pitchFamily="50" charset="-128"/>
                <a:ea typeface="Meiryo UI" panose="020B0604030504040204" pitchFamily="50" charset="-128"/>
              </a:rPr>
              <a:t>A)</a:t>
            </a:r>
            <a:r>
              <a:rPr lang="ja-JP" altLang="ja-JP" sz="1000" dirty="0">
                <a:solidFill>
                  <a:srgbClr val="0000FF"/>
                </a:solidFill>
                <a:latin typeface="Meiryo UI" panose="020B0604030504040204" pitchFamily="50" charset="-128"/>
                <a:ea typeface="Meiryo UI" panose="020B0604030504040204" pitchFamily="50" charset="-128"/>
              </a:rPr>
              <a:t>の関係は以下のようになる</a:t>
            </a:r>
            <a:r>
              <a:rPr lang="ja-JP" altLang="en-US" sz="1000" dirty="0">
                <a:solidFill>
                  <a:srgbClr val="0000FF"/>
                </a:solidFill>
                <a:latin typeface="Meiryo UI" panose="020B0604030504040204" pitchFamily="50" charset="-128"/>
                <a:ea typeface="Meiryo UI" panose="020B0604030504040204" pitchFamily="50" charset="-128"/>
              </a:rPr>
              <a:t>．</a:t>
            </a:r>
            <a:r>
              <a:rPr lang="en-US" altLang="ja-JP" sz="1000" dirty="0">
                <a:solidFill>
                  <a:srgbClr val="0000FF"/>
                </a:solidFill>
                <a:latin typeface="Meiryo UI" panose="020B0604030504040204" pitchFamily="50" charset="-128"/>
                <a:ea typeface="Meiryo UI" panose="020B0604030504040204" pitchFamily="50" charset="-128"/>
              </a:rPr>
              <a:t>U</a:t>
            </a:r>
            <a:r>
              <a:rPr lang="ja-JP" altLang="ja-JP" sz="1000" dirty="0">
                <a:solidFill>
                  <a:srgbClr val="0000FF"/>
                </a:solidFill>
                <a:latin typeface="Meiryo UI" panose="020B0604030504040204" pitchFamily="50" charset="-128"/>
                <a:ea typeface="Meiryo UI" panose="020B0604030504040204" pitchFamily="50" charset="-128"/>
              </a:rPr>
              <a:t>＝１－</a:t>
            </a:r>
            <a:r>
              <a:rPr lang="en-US" altLang="ja-JP" sz="1000" dirty="0">
                <a:solidFill>
                  <a:srgbClr val="0000FF"/>
                </a:solidFill>
                <a:latin typeface="Meiryo UI" panose="020B0604030504040204" pitchFamily="50" charset="-128"/>
                <a:ea typeface="Meiryo UI" panose="020B0604030504040204" pitchFamily="50" charset="-128"/>
              </a:rPr>
              <a:t>A</a:t>
            </a:r>
            <a:endParaRPr lang="ja-JP" altLang="ja-JP" sz="1000" dirty="0">
              <a:solidFill>
                <a:srgbClr val="0000FF"/>
              </a:solidFill>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２．</a:t>
            </a:r>
            <a:r>
              <a:rPr lang="en-US" altLang="ja-JP" dirty="0">
                <a:latin typeface="Meiryo UI" panose="020B0604030504040204" pitchFamily="50" charset="-128"/>
                <a:ea typeface="Meiryo UI" panose="020B0604030504040204" pitchFamily="50" charset="-128"/>
              </a:rPr>
              <a:t>PFH(Probability of Failure per Hour)</a:t>
            </a:r>
            <a:r>
              <a:rPr lang="ja-JP" altLang="ja-JP" dirty="0">
                <a:latin typeface="Meiryo UI" panose="020B0604030504040204" pitchFamily="50" charset="-128"/>
                <a:ea typeface="Meiryo UI" panose="020B0604030504040204" pitchFamily="50" charset="-128"/>
              </a:rPr>
              <a:t>は、安全機能の</a:t>
            </a:r>
            <a:r>
              <a:rPr lang="en-US" altLang="ja-JP" dirty="0">
                <a:latin typeface="Meiryo UI" panose="020B0604030504040204" pitchFamily="50" charset="-128"/>
                <a:ea typeface="Meiryo UI" panose="020B0604030504040204" pitchFamily="50" charset="-128"/>
              </a:rPr>
              <a:t>1</a:t>
            </a:r>
            <a:r>
              <a:rPr lang="ja-JP" altLang="ja-JP" dirty="0">
                <a:latin typeface="Meiryo UI" panose="020B0604030504040204" pitchFamily="50" charset="-128"/>
                <a:ea typeface="Meiryo UI" panose="020B0604030504040204" pitchFamily="50" charset="-128"/>
              </a:rPr>
              <a:t>時間当たりの危険側故障率のことである</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安全機能が動作を開始してプルーフ試験までに安全機能が故障して危険側故障になるまでの平均故障時間</a:t>
            </a:r>
            <a:r>
              <a:rPr lang="en-US" altLang="ja-JP" dirty="0">
                <a:latin typeface="Meiryo UI" panose="020B0604030504040204" pitchFamily="50" charset="-128"/>
                <a:ea typeface="Meiryo UI" panose="020B0604030504040204" pitchFamily="50" charset="-128"/>
              </a:rPr>
              <a:t>MTTF(Mean Time To Failure)</a:t>
            </a:r>
            <a:r>
              <a:rPr lang="ja-JP" altLang="ja-JP" dirty="0" err="1">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又は平均故障間隔</a:t>
            </a:r>
            <a:r>
              <a:rPr lang="en-US" altLang="ja-JP" dirty="0">
                <a:latin typeface="Meiryo UI" panose="020B0604030504040204" pitchFamily="50" charset="-128"/>
                <a:ea typeface="Meiryo UI" panose="020B0604030504040204" pitchFamily="50" charset="-128"/>
              </a:rPr>
              <a:t>MTBF(Mean Time Between Failure)</a:t>
            </a:r>
            <a:r>
              <a:rPr lang="ja-JP" altLang="ja-JP" dirty="0">
                <a:latin typeface="Meiryo UI" panose="020B0604030504040204" pitchFamily="50" charset="-128"/>
                <a:ea typeface="Meiryo UI" panose="020B0604030504040204" pitchFamily="50" charset="-128"/>
              </a:rPr>
              <a:t>の逆数である</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endParaRPr lang="ja-JP"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３．</a:t>
            </a:r>
            <a:r>
              <a:rPr lang="en-US" altLang="ja-JP" dirty="0">
                <a:latin typeface="Meiryo UI" panose="020B0604030504040204" pitchFamily="50" charset="-128"/>
                <a:ea typeface="Meiryo UI" panose="020B0604030504040204" pitchFamily="50" charset="-128"/>
              </a:rPr>
              <a:t>PFH</a:t>
            </a:r>
            <a:r>
              <a:rPr lang="ja-JP" altLang="en-US" dirty="0">
                <a:latin typeface="Meiryo UI" panose="020B0604030504040204" pitchFamily="50" charset="-128"/>
                <a:ea typeface="Meiryo UI" panose="020B0604030504040204" pitchFamily="50" charset="-128"/>
              </a:rPr>
              <a:t>で</a:t>
            </a:r>
            <a:r>
              <a:rPr lang="ja-JP" altLang="ja-JP" dirty="0">
                <a:latin typeface="Meiryo UI" panose="020B0604030504040204" pitchFamily="50" charset="-128"/>
                <a:ea typeface="Meiryo UI" panose="020B0604030504040204" pitchFamily="50" charset="-128"/>
              </a:rPr>
              <a:t>は、作動要求が</a:t>
            </a:r>
            <a:r>
              <a:rPr lang="en-US" altLang="ja-JP" dirty="0">
                <a:latin typeface="Meiryo UI" panose="020B0604030504040204" pitchFamily="50" charset="-128"/>
                <a:ea typeface="Meiryo UI" panose="020B0604030504040204" pitchFamily="50" charset="-128"/>
              </a:rPr>
              <a:t>1</a:t>
            </a:r>
            <a:r>
              <a:rPr lang="ja-JP" altLang="ja-JP" dirty="0">
                <a:latin typeface="Meiryo UI" panose="020B0604030504040204" pitchFamily="50" charset="-128"/>
                <a:ea typeface="Meiryo UI" panose="020B0604030504040204" pitchFamily="50" charset="-128"/>
              </a:rPr>
              <a:t>回</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年より多いか、連続的に発生する</a:t>
            </a:r>
            <a:r>
              <a:rPr lang="ja-JP" altLang="en-US" dirty="0">
                <a:latin typeface="Meiryo UI" panose="020B0604030504040204" pitchFamily="50" charset="-128"/>
                <a:ea typeface="Meiryo UI" panose="020B0604030504040204" pitchFamily="50" charset="-128"/>
              </a:rPr>
              <a:t>安全機能が対象である．</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この条件で、「プルーフ試験間隔の間に</a:t>
            </a:r>
            <a:r>
              <a:rPr lang="en-US" altLang="ja-JP" dirty="0">
                <a:latin typeface="Meiryo UI" panose="020B0604030504040204" pitchFamily="50" charset="-128"/>
                <a:ea typeface="Meiryo UI" panose="020B0604030504040204" pitchFamily="50" charset="-128"/>
              </a:rPr>
              <a:t>DU(</a:t>
            </a:r>
            <a:r>
              <a:rPr lang="ja-JP" altLang="ja-JP" dirty="0">
                <a:latin typeface="Meiryo UI" panose="020B0604030504040204" pitchFamily="50" charset="-128"/>
                <a:ea typeface="Meiryo UI" panose="020B0604030504040204" pitchFamily="50" charset="-128"/>
              </a:rPr>
              <a:t>検出されない</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故障が起きる確率」を表す</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marL="180931" indent="-180931"/>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pPr marL="180931" indent="-180931"/>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187</a:t>
            </a:fld>
            <a:endParaRPr kumimoji="1" lang="ja-JP" altLang="en-US"/>
          </a:p>
        </p:txBody>
      </p:sp>
    </p:spTree>
    <p:extLst>
      <p:ext uri="{BB962C8B-B14F-4D97-AF65-F5344CB8AC3E}">
        <p14:creationId xmlns:p14="http://schemas.microsoft.com/office/powerpoint/2010/main" val="207730426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80931" indent="-180931"/>
            <a:endParaRPr kumimoji="1" lang="en-US" altLang="ja-JP" dirty="0">
              <a:latin typeface="Meiryo UI" panose="020B0604030504040204" pitchFamily="50" charset="-128"/>
              <a:ea typeface="Meiryo UI" panose="020B0604030504040204" pitchFamily="50"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PFD</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と</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PFH</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の違いを図で表す。</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pPr marL="180931" indent="-180931"/>
            <a:r>
              <a:rPr lang="en-US" altLang="ja-JP" dirty="0">
                <a:latin typeface="Meiryo UI" panose="020B0604030504040204" pitchFamily="50" charset="-128"/>
                <a:ea typeface="Meiryo UI" panose="020B0604030504040204" pitchFamily="50" charset="-128"/>
              </a:rPr>
              <a:t>1. PFD</a:t>
            </a:r>
            <a:r>
              <a:rPr lang="ja-JP" altLang="en-US" dirty="0">
                <a:latin typeface="Meiryo UI" panose="020B0604030504040204" pitchFamily="50" charset="-128"/>
                <a:ea typeface="Meiryo UI" panose="020B0604030504040204" pitchFamily="50" charset="-128"/>
              </a:rPr>
              <a:t>は、プルーフ試験間隔（</a:t>
            </a:r>
            <a:r>
              <a:rPr lang="en-US" altLang="ja-JP" dirty="0">
                <a:latin typeface="Meiryo UI" panose="020B0604030504040204" pitchFamily="50" charset="-128"/>
                <a:ea typeface="Meiryo UI" panose="020B0604030504040204" pitchFamily="50" charset="-128"/>
              </a:rPr>
              <a:t>T</a:t>
            </a:r>
            <a:r>
              <a:rPr lang="ja-JP" altLang="en-US" dirty="0">
                <a:latin typeface="Meiryo UI" panose="020B0604030504040204" pitchFamily="50" charset="-128"/>
                <a:ea typeface="Meiryo UI" panose="020B0604030504040204" pitchFamily="50" charset="-128"/>
              </a:rPr>
              <a:t>）の間に故障する回数．故障は危険側故障の</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DD</a:t>
            </a:r>
            <a:r>
              <a:rPr lang="ja-JP" altLang="en-US" dirty="0">
                <a:latin typeface="Meiryo UI" panose="020B0604030504040204" pitchFamily="50" charset="-128"/>
                <a:ea typeface="Meiryo UI" panose="020B0604030504040204" pitchFamily="50" charset="-128"/>
              </a:rPr>
              <a:t>でも</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ja-JP" altLang="en-US" dirty="0">
                <a:latin typeface="Meiryo UI" panose="020B0604030504040204" pitchFamily="50" charset="-128"/>
                <a:ea typeface="Meiryo UI" panose="020B0604030504040204" pitchFamily="50" charset="-128"/>
              </a:rPr>
              <a:t>でも良い．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marL="180931" indent="-180931"/>
            <a:r>
              <a:rPr lang="en-US" altLang="ja-JP" dirty="0">
                <a:latin typeface="Meiryo UI" panose="020B0604030504040204" pitchFamily="50" charset="-128"/>
                <a:ea typeface="Meiryo UI" panose="020B0604030504040204" pitchFamily="50" charset="-128"/>
              </a:rPr>
              <a:t>2. PFH</a:t>
            </a:r>
            <a:r>
              <a:rPr lang="ja-JP" altLang="en-US" dirty="0">
                <a:latin typeface="Meiryo UI" panose="020B0604030504040204" pitchFamily="50" charset="-128"/>
                <a:ea typeface="Meiryo UI" panose="020B0604030504040204" pitchFamily="50" charset="-128"/>
              </a:rPr>
              <a:t>はプルーフ試験間隔（</a:t>
            </a:r>
            <a:r>
              <a:rPr lang="en-US" altLang="ja-JP" dirty="0">
                <a:latin typeface="Meiryo UI" panose="020B0604030504040204" pitchFamily="50" charset="-128"/>
                <a:ea typeface="Meiryo UI" panose="020B0604030504040204" pitchFamily="50" charset="-128"/>
              </a:rPr>
              <a:t>T</a:t>
            </a:r>
            <a:r>
              <a:rPr lang="ja-JP" altLang="en-US" dirty="0">
                <a:latin typeface="Meiryo UI" panose="020B0604030504040204" pitchFamily="50" charset="-128"/>
                <a:ea typeface="Meiryo UI" panose="020B0604030504040204" pitchFamily="50" charset="-128"/>
              </a:rPr>
              <a:t>）の間で、検出されない危険側故障</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ja-JP" altLang="en-US" dirty="0">
                <a:latin typeface="Meiryo UI" panose="020B0604030504040204" pitchFamily="50" charset="-128"/>
                <a:ea typeface="Meiryo UI" panose="020B0604030504040204" pitchFamily="50" charset="-128"/>
              </a:rPr>
              <a:t>が起きるまでの時間の逆数． </a:t>
            </a:r>
            <a:r>
              <a:rPr lang="en-US" altLang="ja-JP" dirty="0">
                <a:latin typeface="Meiryo UI" panose="020B0604030504040204" pitchFamily="50" charset="-128"/>
                <a:ea typeface="Meiryo UI" panose="020B0604030504040204" pitchFamily="50" charset="-128"/>
              </a:rPr>
              <a:t>1/</a:t>
            </a:r>
            <a:r>
              <a:rPr lang="en-US" altLang="ja-JP" dirty="0" err="1">
                <a:latin typeface="Meiryo UI" panose="020B0604030504040204" pitchFamily="50" charset="-128"/>
                <a:ea typeface="Meiryo UI" panose="020B0604030504040204" pitchFamily="50" charset="-128"/>
              </a:rPr>
              <a:t>MTTFd</a:t>
            </a:r>
            <a:r>
              <a:rPr lang="ja-JP" altLang="en-US" dirty="0" err="1">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188</a:t>
            </a:fld>
            <a:endParaRPr kumimoji="1" lang="ja-JP" altLang="en-US"/>
          </a:p>
        </p:txBody>
      </p:sp>
    </p:spTree>
    <p:extLst>
      <p:ext uri="{BB962C8B-B14F-4D97-AF65-F5344CB8AC3E}">
        <p14:creationId xmlns:p14="http://schemas.microsoft.com/office/powerpoint/2010/main" val="101980028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PFH</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の数学的意味</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説明を飛ばしても良い</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f(t) = </a:t>
            </a:r>
            <a:r>
              <a:rPr lang="en-US" altLang="ja-JP" dirty="0" err="1">
                <a:latin typeface="Meiryo UI" panose="020B0604030504040204" pitchFamily="50" charset="-128"/>
                <a:ea typeface="Meiryo UI" panose="020B0604030504040204" pitchFamily="50" charset="-128"/>
              </a:rPr>
              <a:t>dF</a:t>
            </a:r>
            <a:r>
              <a:rPr lang="en-US" altLang="ja-JP" dirty="0">
                <a:latin typeface="Meiryo UI" panose="020B0604030504040204" pitchFamily="50" charset="-128"/>
                <a:ea typeface="Meiryo UI" panose="020B0604030504040204" pitchFamily="50" charset="-128"/>
              </a:rPr>
              <a:t>(t)/</a:t>
            </a:r>
            <a:r>
              <a:rPr lang="en-US" altLang="ja-JP" dirty="0" err="1">
                <a:latin typeface="Meiryo UI" panose="020B0604030504040204" pitchFamily="50" charset="-128"/>
                <a:ea typeface="Meiryo UI" panose="020B0604030504040204" pitchFamily="50" charset="-128"/>
              </a:rPr>
              <a:t>dt</a:t>
            </a:r>
            <a:r>
              <a:rPr lang="en-US" altLang="ja-JP" dirty="0">
                <a:latin typeface="Meiryo UI" panose="020B0604030504040204" pitchFamily="50" charset="-128"/>
                <a:ea typeface="Meiryo UI" panose="020B0604030504040204" pitchFamily="50" charset="-128"/>
              </a:rPr>
              <a:t> = d{1-exp</a:t>
            </a:r>
            <a:r>
              <a:rPr lang="en-US" altLang="ja-JP" baseline="30000" dirty="0">
                <a:latin typeface="Meiryo UI" panose="020B0604030504040204" pitchFamily="50" charset="-128"/>
                <a:ea typeface="Meiryo UI" panose="020B0604030504040204" pitchFamily="50" charset="-128"/>
              </a:rPr>
              <a:t>(-</a:t>
            </a:r>
            <a:r>
              <a:rPr lang="ja-JP" altLang="ja-JP" baseline="30000" dirty="0">
                <a:latin typeface="Meiryo UI" panose="020B0604030504040204" pitchFamily="50" charset="-128"/>
                <a:ea typeface="Meiryo UI" panose="020B0604030504040204" pitchFamily="50" charset="-128"/>
              </a:rPr>
              <a:t>λ</a:t>
            </a:r>
            <a:r>
              <a:rPr lang="en-US" altLang="ja-JP" baseline="30000" dirty="0">
                <a:latin typeface="Meiryo UI" panose="020B0604030504040204" pitchFamily="50" charset="-128"/>
                <a:ea typeface="Meiryo UI" panose="020B0604030504040204" pitchFamily="50" charset="-128"/>
              </a:rPr>
              <a:t>t)</a:t>
            </a:r>
            <a:r>
              <a:rPr lang="en-US" altLang="ja-JP"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dt</a:t>
            </a:r>
            <a:r>
              <a:rPr lang="en-US" altLang="ja-JP" dirty="0">
                <a:latin typeface="Meiryo UI" panose="020B0604030504040204" pitchFamily="50" charset="-128"/>
                <a:ea typeface="Meiryo UI" panose="020B0604030504040204" pitchFamily="50" charset="-128"/>
              </a:rPr>
              <a:t> = </a:t>
            </a:r>
            <a:r>
              <a:rPr lang="ja-JP" altLang="ja-JP" dirty="0">
                <a:latin typeface="Meiryo UI" panose="020B0604030504040204" pitchFamily="50" charset="-128"/>
                <a:ea typeface="Meiryo UI" panose="020B0604030504040204" pitchFamily="50" charset="-128"/>
              </a:rPr>
              <a:t>λ</a:t>
            </a:r>
            <a:r>
              <a:rPr lang="en-US" altLang="ja-JP" dirty="0" err="1">
                <a:latin typeface="Meiryo UI" panose="020B0604030504040204" pitchFamily="50" charset="-128"/>
                <a:ea typeface="Meiryo UI" panose="020B0604030504040204" pitchFamily="50" charset="-128"/>
              </a:rPr>
              <a:t>exp</a:t>
            </a:r>
            <a:r>
              <a:rPr lang="en-US" altLang="ja-JP" baseline="30000" dirty="0">
                <a:latin typeface="Meiryo UI" panose="020B0604030504040204" pitchFamily="50" charset="-128"/>
                <a:ea typeface="Meiryo UI" panose="020B0604030504040204" pitchFamily="50" charset="-128"/>
              </a:rPr>
              <a:t>(-</a:t>
            </a:r>
            <a:r>
              <a:rPr lang="ja-JP" altLang="ja-JP" baseline="30000" dirty="0">
                <a:latin typeface="Meiryo UI" panose="020B0604030504040204" pitchFamily="50" charset="-128"/>
                <a:ea typeface="Meiryo UI" panose="020B0604030504040204" pitchFamily="50" charset="-128"/>
              </a:rPr>
              <a:t>λ</a:t>
            </a:r>
            <a:r>
              <a:rPr lang="en-US" altLang="ja-JP" baseline="30000" dirty="0">
                <a:latin typeface="Meiryo UI" panose="020B0604030504040204" pitchFamily="50" charset="-128"/>
                <a:ea typeface="Meiryo UI" panose="020B0604030504040204" pitchFamily="50" charset="-128"/>
              </a:rPr>
              <a:t>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故に、次のようになる</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PFH(T) =</a:t>
            </a:r>
            <a:r>
              <a:rPr lang="ja-JP" altLang="ja-JP" i="1" dirty="0">
                <a:latin typeface="Meiryo UI" panose="020B0604030504040204" pitchFamily="50" charset="-128"/>
                <a:ea typeface="Meiryo UI" panose="020B0604030504040204" pitchFamily="50" charset="-128"/>
              </a:rPr>
              <a:t>∫</a:t>
            </a:r>
            <a:r>
              <a:rPr lang="en-US" altLang="ja-JP" baseline="-25000" dirty="0">
                <a:latin typeface="Meiryo UI" panose="020B0604030504040204" pitchFamily="50" charset="-128"/>
                <a:ea typeface="Meiryo UI" panose="020B0604030504040204" pitchFamily="50" charset="-128"/>
              </a:rPr>
              <a:t>0</a:t>
            </a:r>
            <a:r>
              <a:rPr lang="en-US" altLang="ja-JP" baseline="30000" dirty="0">
                <a:latin typeface="Meiryo UI" panose="020B0604030504040204" pitchFamily="50" charset="-128"/>
                <a:ea typeface="Meiryo UI" panose="020B0604030504040204" pitchFamily="50" charset="-128"/>
              </a:rPr>
              <a:t>T</a:t>
            </a:r>
            <a:r>
              <a:rPr lang="en-US" altLang="ja-JP" dirty="0">
                <a:latin typeface="Meiryo UI" panose="020B0604030504040204" pitchFamily="50" charset="-128"/>
                <a:ea typeface="Meiryo UI" panose="020B0604030504040204" pitchFamily="50" charset="-128"/>
              </a:rPr>
              <a:t>f(t)</a:t>
            </a:r>
            <a:r>
              <a:rPr lang="en-US" altLang="ja-JP" dirty="0" err="1">
                <a:latin typeface="Meiryo UI" panose="020B0604030504040204" pitchFamily="50" charset="-128"/>
                <a:ea typeface="Meiryo UI" panose="020B0604030504040204" pitchFamily="50" charset="-128"/>
              </a:rPr>
              <a:t>dt</a:t>
            </a:r>
            <a:r>
              <a:rPr lang="en-US" altLang="ja-JP" dirty="0">
                <a:latin typeface="Meiryo UI" panose="020B0604030504040204" pitchFamily="50" charset="-128"/>
                <a:ea typeface="Meiryo UI" panose="020B0604030504040204" pitchFamily="50" charset="-128"/>
              </a:rPr>
              <a:t>/T = F(T)/T = (1-e</a:t>
            </a:r>
            <a:r>
              <a:rPr lang="en-US" altLang="ja-JP" baseline="30000" dirty="0">
                <a:latin typeface="Meiryo UI" panose="020B0604030504040204" pitchFamily="50" charset="-128"/>
                <a:ea typeface="Meiryo UI" panose="020B0604030504040204" pitchFamily="50" charset="-128"/>
              </a:rPr>
              <a:t>-</a:t>
            </a:r>
            <a:r>
              <a:rPr lang="ja-JP" altLang="ja-JP" baseline="30000" dirty="0">
                <a:latin typeface="Meiryo UI" panose="020B0604030504040204" pitchFamily="50" charset="-128"/>
                <a:ea typeface="Meiryo UI" panose="020B0604030504040204" pitchFamily="50" charset="-128"/>
              </a:rPr>
              <a:t>λ</a:t>
            </a:r>
            <a:r>
              <a:rPr lang="en-US" altLang="ja-JP" baseline="30000" dirty="0">
                <a:latin typeface="Meiryo UI" panose="020B0604030504040204" pitchFamily="50" charset="-128"/>
                <a:ea typeface="Meiryo UI" panose="020B0604030504040204" pitchFamily="50" charset="-128"/>
              </a:rPr>
              <a:t>T</a:t>
            </a:r>
            <a:r>
              <a:rPr lang="en-US" altLang="ja-JP" dirty="0">
                <a:latin typeface="Meiryo UI" panose="020B0604030504040204" pitchFamily="50" charset="-128"/>
                <a:ea typeface="Meiryo UI" panose="020B0604030504040204" pitchFamily="50" charset="-128"/>
              </a:rPr>
              <a:t>)/T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λ</a:t>
            </a:r>
            <a:r>
              <a:rPr lang="en-US" altLang="ja-JP" dirty="0">
                <a:latin typeface="Meiryo UI" panose="020B0604030504040204" pitchFamily="50" charset="-128"/>
                <a:ea typeface="Meiryo UI" panose="020B0604030504040204" pitchFamily="50" charset="-128"/>
              </a:rPr>
              <a:t>T&lt;&lt;1</a:t>
            </a:r>
            <a:r>
              <a:rPr lang="ja-JP" altLang="ja-JP" dirty="0">
                <a:latin typeface="Meiryo UI" panose="020B0604030504040204" pitchFamily="50" charset="-128"/>
                <a:ea typeface="Meiryo UI" panose="020B0604030504040204" pitchFamily="50" charset="-128"/>
              </a:rPr>
              <a:t>なら近似的に　</a:t>
            </a:r>
            <a:r>
              <a:rPr lang="en-US" altLang="ja-JP" dirty="0">
                <a:latin typeface="Meiryo UI" panose="020B0604030504040204" pitchFamily="50" charset="-128"/>
                <a:ea typeface="Meiryo UI" panose="020B0604030504040204" pitchFamily="50" charset="-128"/>
              </a:rPr>
              <a:t>F(t) = 1-e</a:t>
            </a:r>
            <a:r>
              <a:rPr lang="en-US" altLang="ja-JP" baseline="30000" dirty="0">
                <a:latin typeface="Meiryo UI" panose="020B0604030504040204" pitchFamily="50" charset="-128"/>
                <a:ea typeface="Meiryo UI" panose="020B0604030504040204" pitchFamily="50" charset="-128"/>
              </a:rPr>
              <a:t>-λt</a:t>
            </a:r>
            <a:r>
              <a:rPr lang="en-US" altLang="ja-JP" dirty="0">
                <a:latin typeface="Meiryo UI" panose="020B0604030504040204" pitchFamily="50" charset="-128"/>
                <a:ea typeface="Meiryo UI" panose="020B0604030504040204" pitchFamily="50" charset="-128"/>
              </a:rPr>
              <a:t> ≒ </a:t>
            </a:r>
            <a:r>
              <a:rPr lang="en-US" altLang="ja-JP" dirty="0" err="1">
                <a:latin typeface="Meiryo UI" panose="020B0604030504040204" pitchFamily="50" charset="-128"/>
                <a:ea typeface="Meiryo UI" panose="020B0604030504040204" pitchFamily="50" charset="-128"/>
              </a:rPr>
              <a:t>λt</a:t>
            </a:r>
            <a:r>
              <a:rPr lang="ja-JP" altLang="ja-JP" dirty="0" err="1">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PFH(T) = (1-e</a:t>
            </a:r>
            <a:r>
              <a:rPr lang="en-US" altLang="ja-JP" baseline="30000" dirty="0">
                <a:latin typeface="Meiryo UI" panose="020B0604030504040204" pitchFamily="50" charset="-128"/>
                <a:ea typeface="Meiryo UI" panose="020B0604030504040204" pitchFamily="50" charset="-128"/>
              </a:rPr>
              <a:t>-</a:t>
            </a:r>
            <a:r>
              <a:rPr lang="ja-JP" altLang="ja-JP" baseline="30000" dirty="0">
                <a:latin typeface="Meiryo UI" panose="020B0604030504040204" pitchFamily="50" charset="-128"/>
                <a:ea typeface="Meiryo UI" panose="020B0604030504040204" pitchFamily="50" charset="-128"/>
              </a:rPr>
              <a:t>λ</a:t>
            </a:r>
            <a:r>
              <a:rPr lang="en-US" altLang="ja-JP" baseline="30000" dirty="0">
                <a:latin typeface="Meiryo UI" panose="020B0604030504040204" pitchFamily="50" charset="-128"/>
                <a:ea typeface="Meiryo UI" panose="020B0604030504040204" pitchFamily="50" charset="-128"/>
              </a:rPr>
              <a:t>T</a:t>
            </a:r>
            <a:r>
              <a:rPr lang="en-US" altLang="ja-JP" dirty="0">
                <a:latin typeface="Meiryo UI" panose="020B0604030504040204" pitchFamily="50" charset="-128"/>
                <a:ea typeface="Meiryo UI" panose="020B0604030504040204" pitchFamily="50" charset="-128"/>
              </a:rPr>
              <a:t>)/T</a:t>
            </a:r>
            <a:r>
              <a:rPr lang="ja-JP" altLang="ja-JP" dirty="0">
                <a:latin typeface="Meiryo UI" panose="020B0604030504040204" pitchFamily="50" charset="-128"/>
                <a:ea typeface="Meiryo UI" panose="020B0604030504040204" pitchFamily="50" charset="-128"/>
              </a:rPr>
              <a:t>≒λ･</a:t>
            </a:r>
            <a:r>
              <a:rPr lang="en-US" altLang="ja-JP" dirty="0">
                <a:latin typeface="Meiryo UI" panose="020B0604030504040204" pitchFamily="50" charset="-128"/>
                <a:ea typeface="Meiryo UI" panose="020B0604030504040204" pitchFamily="50" charset="-128"/>
              </a:rPr>
              <a:t>T/T</a:t>
            </a:r>
            <a:endParaRPr lang="ja-JP"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PFH(T) = </a:t>
            </a:r>
            <a:r>
              <a:rPr lang="ja-JP" altLang="ja-JP" dirty="0">
                <a:latin typeface="Meiryo UI" panose="020B0604030504040204" pitchFamily="50" charset="-128"/>
                <a:ea typeface="Meiryo UI" panose="020B0604030504040204" pitchFamily="50" charset="-128"/>
              </a:rPr>
              <a:t>λ　　　　　　　　　　</a:t>
            </a:r>
          </a:p>
          <a:p>
            <a:r>
              <a:rPr lang="ja-JP" altLang="ja-JP" dirty="0">
                <a:latin typeface="Meiryo UI" panose="020B0604030504040204" pitchFamily="50" charset="-128"/>
                <a:ea typeface="Meiryo UI" panose="020B0604030504040204" pitchFamily="50" charset="-128"/>
              </a:rPr>
              <a:t>λは、一般的に次のように表せる</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λ</a:t>
            </a:r>
            <a:r>
              <a:rPr lang="en-US" altLang="ja-JP" dirty="0">
                <a:latin typeface="Meiryo UI" panose="020B0604030504040204" pitchFamily="50" charset="-128"/>
                <a:ea typeface="Meiryo UI" panose="020B0604030504040204" pitchFamily="50" charset="-128"/>
              </a:rPr>
              <a:t>=1/MTBF</a:t>
            </a:r>
            <a:r>
              <a:rPr lang="ja-JP" altLang="ja-JP" dirty="0">
                <a:latin typeface="Meiryo UI" panose="020B0604030504040204" pitchFamily="50" charset="-128"/>
                <a:ea typeface="Meiryo UI" panose="020B0604030504040204" pitchFamily="50" charset="-128"/>
              </a:rPr>
              <a:t>　又は、</a:t>
            </a:r>
            <a:r>
              <a:rPr lang="en-US" altLang="ja-JP" dirty="0">
                <a:latin typeface="Meiryo UI" panose="020B0604030504040204" pitchFamily="50" charset="-128"/>
                <a:ea typeface="Meiryo UI" panose="020B0604030504040204" pitchFamily="50" charset="-128"/>
              </a:rPr>
              <a:t>1/MTTF</a:t>
            </a:r>
            <a:endParaRPr lang="ja-JP"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MTBF</a:t>
            </a:r>
            <a:r>
              <a:rPr lang="ja-JP" altLang="ja-JP" dirty="0">
                <a:latin typeface="Meiryo UI" panose="020B0604030504040204" pitchFamily="50" charset="-128"/>
                <a:ea typeface="Meiryo UI" panose="020B0604030504040204" pitchFamily="50" charset="-128"/>
              </a:rPr>
              <a:t>：平均故障間隔　又は、</a:t>
            </a:r>
            <a:r>
              <a:rPr lang="en-US" altLang="ja-JP" dirty="0">
                <a:latin typeface="Meiryo UI" panose="020B0604030504040204" pitchFamily="50" charset="-128"/>
                <a:ea typeface="Meiryo UI" panose="020B0604030504040204" pitchFamily="50" charset="-128"/>
              </a:rPr>
              <a:t>MTTF</a:t>
            </a:r>
            <a:r>
              <a:rPr lang="ja-JP" altLang="ja-JP" dirty="0">
                <a:latin typeface="Meiryo UI" panose="020B0604030504040204" pitchFamily="50" charset="-128"/>
                <a:ea typeface="Meiryo UI" panose="020B0604030504040204" pitchFamily="50" charset="-128"/>
              </a:rPr>
              <a:t>：故障までの平均時間</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189</a:t>
            </a:fld>
            <a:endParaRPr kumimoji="1" lang="ja-JP" altLang="en-US"/>
          </a:p>
        </p:txBody>
      </p:sp>
    </p:spTree>
    <p:extLst>
      <p:ext uri="{BB962C8B-B14F-4D97-AF65-F5344CB8AC3E}">
        <p14:creationId xmlns:p14="http://schemas.microsoft.com/office/powerpoint/2010/main" val="4253816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r>
              <a:rPr kumimoji="1" lang="ja-JP" altLang="en-US" dirty="0" smtClean="0"/>
              <a:t>＜スライドの意図＞</a:t>
            </a:r>
            <a:endParaRPr kumimoji="1" lang="en-US" altLang="ja-JP" dirty="0" smtClean="0"/>
          </a:p>
          <a:p>
            <a:pPr marL="171450" indent="-171450">
              <a:buFont typeface="Arial" panose="020B0604020202020204" pitchFamily="34" charset="0"/>
              <a:buChar char="•"/>
            </a:pPr>
            <a:r>
              <a:rPr kumimoji="1" lang="ja-JP" altLang="en-US" dirty="0" smtClean="0"/>
              <a:t>機能安全を安衛法令に取り入れることになった経緯と理由を理解させる。</a:t>
            </a:r>
            <a:endParaRPr kumimoji="1" lang="en-US" altLang="ja-JP" dirty="0" smtClean="0"/>
          </a:p>
          <a:p>
            <a:endParaRPr kumimoji="1" lang="en-US" altLang="ja-JP" dirty="0" smtClean="0"/>
          </a:p>
          <a:p>
            <a:r>
              <a:rPr kumimoji="1" lang="ja-JP" altLang="en-US" dirty="0" smtClean="0"/>
              <a:t>＜補足事項＞</a:t>
            </a:r>
            <a:endParaRPr kumimoji="1" lang="en-US" altLang="ja-JP" dirty="0" smtClean="0"/>
          </a:p>
          <a:p>
            <a:pPr marL="171450" indent="-171450">
              <a:buFont typeface="Arial" panose="020B0604020202020204" pitchFamily="34" charset="0"/>
              <a:buChar char="•"/>
            </a:pPr>
            <a:r>
              <a:rPr kumimoji="1" lang="ja-JP" altLang="en-US" dirty="0" smtClean="0"/>
              <a:t>機能安全には、機械の機能安全の規格（</a:t>
            </a:r>
            <a:r>
              <a:rPr kumimoji="1" lang="en-US" altLang="ja-JP" dirty="0" smtClean="0"/>
              <a:t>ISO</a:t>
            </a:r>
            <a:r>
              <a:rPr kumimoji="1" lang="ja-JP" altLang="en-US" dirty="0" smtClean="0"/>
              <a:t>１３８４９）とプラント等での機能安全の規格（</a:t>
            </a:r>
            <a:r>
              <a:rPr kumimoji="1" lang="en-US" altLang="ja-JP" dirty="0" smtClean="0"/>
              <a:t>IEC61508)</a:t>
            </a:r>
            <a:r>
              <a:rPr kumimoji="1" lang="ja-JP" altLang="en-US" dirty="0" smtClean="0"/>
              <a:t>があるが、検討会では、両者を含めた統合的な検討を行った。</a:t>
            </a:r>
            <a:endParaRPr kumimoji="1" lang="en-US" altLang="ja-JP" dirty="0" smtClean="0"/>
          </a:p>
          <a:p>
            <a:endParaRPr kumimoji="1" lang="en-US" altLang="ja-JP" dirty="0" smtClean="0"/>
          </a:p>
          <a:p>
            <a:endParaRPr kumimoji="1" lang="en-US" altLang="ja-JP" dirty="0" smtClean="0"/>
          </a:p>
          <a:p>
            <a:r>
              <a:rPr kumimoji="1" lang="ja-JP" altLang="en-US" dirty="0" smtClean="0"/>
              <a:t>＜参考文献等＞</a:t>
            </a:r>
            <a:endParaRPr kumimoji="1" lang="en-US" altLang="ja-JP" dirty="0" smtClean="0"/>
          </a:p>
          <a:p>
            <a:r>
              <a:rPr kumimoji="1" lang="ja-JP" altLang="en-US" dirty="0" smtClean="0"/>
              <a:t>・</a:t>
            </a:r>
            <a:r>
              <a:rPr lang="ja-JP" altLang="en-US" dirty="0" smtClean="0"/>
              <a:t>機能安全を用いた機械等の取扱規制のあり方に関する検討会</a:t>
            </a:r>
            <a:r>
              <a:rPr kumimoji="1" lang="ja-JP" altLang="en-US" dirty="0" smtClean="0"/>
              <a:t>報告書</a:t>
            </a:r>
            <a:endParaRPr kumimoji="1" lang="en-US" altLang="ja-JP" dirty="0" smtClean="0"/>
          </a:p>
          <a:p>
            <a:r>
              <a:rPr kumimoji="1" lang="en-US" altLang="ja-JP" dirty="0" smtClean="0"/>
              <a:t>http://www.mhlw.go.jp/stf/houdou/0000118662.html</a:t>
            </a:r>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19</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共通原因故障は、冗長化チャンネルの故障から抜き出す。</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１．共通原因故障は、</a:t>
            </a:r>
            <a:r>
              <a:rPr lang="en-US" altLang="ja-JP" dirty="0">
                <a:latin typeface="Meiryo UI" panose="020B0604030504040204" pitchFamily="50" charset="-128"/>
                <a:ea typeface="Meiryo UI" panose="020B0604030504040204" pitchFamily="50" charset="-128"/>
              </a:rPr>
              <a:t>CCF</a:t>
            </a:r>
            <a:r>
              <a:rPr lang="ja-JP" altLang="en-US" dirty="0">
                <a:latin typeface="Meiryo UI" panose="020B0604030504040204" pitchFamily="50" charset="-128"/>
                <a:ea typeface="Meiryo UI" panose="020B0604030504040204" pitchFamily="50" charset="-128"/>
              </a:rPr>
              <a:t>と呼ぶ。　</a:t>
            </a:r>
            <a:r>
              <a:rPr lang="en-US" altLang="ja-JP" dirty="0">
                <a:latin typeface="Meiryo UI" panose="020B0604030504040204" pitchFamily="50" charset="-128"/>
                <a:ea typeface="Meiryo UI" panose="020B0604030504040204" pitchFamily="50" charset="-128"/>
              </a:rPr>
              <a:t>Common Cause Failure </a:t>
            </a:r>
          </a:p>
          <a:p>
            <a:r>
              <a:rPr lang="ja-JP" altLang="en-US" dirty="0">
                <a:latin typeface="Meiryo UI" panose="020B0604030504040204" pitchFamily="50" charset="-128"/>
                <a:ea typeface="Meiryo UI" panose="020B0604030504040204" pitchFamily="50" charset="-128"/>
              </a:rPr>
              <a:t>２．共通原因故障は</a:t>
            </a:r>
            <a:r>
              <a:rPr lang="en-US" altLang="ja-JP" dirty="0">
                <a:latin typeface="Meiryo UI" panose="020B0604030504040204" pitchFamily="50" charset="-128"/>
                <a:ea typeface="Meiryo UI" panose="020B0604030504040204" pitchFamily="50" charset="-128"/>
              </a:rPr>
              <a:t>HFT</a:t>
            </a:r>
            <a:r>
              <a:rPr lang="ja-JP" altLang="en-US" dirty="0">
                <a:latin typeface="Meiryo UI" panose="020B0604030504040204" pitchFamily="50" charset="-128"/>
                <a:ea typeface="Meiryo UI" panose="020B0604030504040204" pitchFamily="50" charset="-128"/>
              </a:rPr>
              <a:t>が</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以上のハードウェアアーキテクチャで考慮する。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３．複数チャンネルが同じ原因で故障することをいう。</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４．共通原因故障の要因は、製造因子</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ロット不良</a:t>
            </a:r>
            <a:r>
              <a:rPr lang="en-US" altLang="ja-JP" dirty="0">
                <a:latin typeface="Meiryo UI" panose="020B0604030504040204" pitchFamily="50" charset="-128"/>
                <a:ea typeface="Meiryo UI" panose="020B0604030504040204" pitchFamily="50" charset="-128"/>
              </a:rPr>
              <a:t>)</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環境因子</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温度、</a:t>
            </a:r>
            <a:r>
              <a:rPr lang="en-US" altLang="ja-JP" dirty="0">
                <a:latin typeface="Meiryo UI" panose="020B0604030504040204" pitchFamily="50" charset="-128"/>
                <a:ea typeface="Meiryo UI" panose="020B0604030504040204" pitchFamily="50" charset="-128"/>
              </a:rPr>
              <a:t>EMC)</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設計因子など多くの要因がある。</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５．共通原因故障の多くの要因は、決定論的原因故障の要因である。</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６．共通原因故障に対する耐性は、少なくとも安全要求仕様段階から考慮する。</a:t>
            </a:r>
            <a:endParaRPr lang="en-US" altLang="ja-JP" dirty="0">
              <a:latin typeface="Meiryo UI" panose="020B0604030504040204" pitchFamily="50" charset="-128"/>
              <a:ea typeface="Meiryo UI" panose="020B0604030504040204" pitchFamily="50" charset="-128"/>
            </a:endParaRPr>
          </a:p>
          <a:p>
            <a:pPr marL="180931" indent="-180931"/>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共通原因故障の発生確率割合は</a:t>
            </a:r>
            <a:r>
              <a:rPr lang="en-US" altLang="ja-JP" dirty="0">
                <a:latin typeface="Meiryo UI" panose="020B0604030504040204" pitchFamily="50" charset="-128"/>
                <a:ea typeface="Meiryo UI" panose="020B0604030504040204" pitchFamily="50" charset="-128"/>
              </a:rPr>
              <a:t>IEC61508-6</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Table</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D.1</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IEC62061 Annex F Table F.1</a:t>
            </a:r>
            <a:r>
              <a:rPr lang="ja-JP" altLang="en-US" dirty="0">
                <a:latin typeface="Meiryo UI" panose="020B0604030504040204" pitchFamily="50" charset="-128"/>
                <a:ea typeface="Meiryo UI" panose="020B0604030504040204" pitchFamily="50" charset="-128"/>
              </a:rPr>
              <a:t>及び</a:t>
            </a:r>
            <a:r>
              <a:rPr lang="en-US" altLang="ja-JP" dirty="0">
                <a:latin typeface="Meiryo UI" panose="020B0604030504040204" pitchFamily="50" charset="-128"/>
                <a:ea typeface="Meiryo UI" panose="020B0604030504040204" pitchFamily="50" charset="-128"/>
              </a:rPr>
              <a:t>Table F.2</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ISO13849-1 Annex F Table F.1</a:t>
            </a:r>
            <a:r>
              <a:rPr lang="ja-JP" altLang="en-US" dirty="0">
                <a:latin typeface="Meiryo UI" panose="020B0604030504040204" pitchFamily="50" charset="-128"/>
                <a:ea typeface="Meiryo UI" panose="020B0604030504040204" pitchFamily="50" charset="-128"/>
              </a:rPr>
              <a:t>に記載のチェックシートで決定する。このチェックシートの内容は少なくとも安全要求仕様段階から設計に反映する。</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190</a:t>
            </a:fld>
            <a:endParaRPr kumimoji="1" lang="ja-JP" altLang="en-US"/>
          </a:p>
        </p:txBody>
      </p:sp>
    </p:spTree>
    <p:extLst>
      <p:ext uri="{BB962C8B-B14F-4D97-AF65-F5344CB8AC3E}">
        <p14:creationId xmlns:p14="http://schemas.microsoft.com/office/powerpoint/2010/main" val="408748972"/>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共通原因故障の図示化で示した。</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１．共通原因故障は図のように表すことができる。故障集合のチャンネル</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とチャンネル</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との共通領域部分が共通原因故障領域となる。</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２．共通原因故障は</a:t>
            </a:r>
            <a:r>
              <a:rPr lang="en-US" altLang="ja-JP" dirty="0">
                <a:latin typeface="Meiryo UI" panose="020B0604030504040204" pitchFamily="50" charset="-128"/>
                <a:ea typeface="Meiryo UI" panose="020B0604030504040204" pitchFamily="50" charset="-128"/>
              </a:rPr>
              <a:t>β</a:t>
            </a:r>
            <a:r>
              <a:rPr lang="ja-JP" altLang="en-US" dirty="0">
                <a:latin typeface="Meiryo UI" panose="020B0604030504040204" pitchFamily="50" charset="-128"/>
                <a:ea typeface="Meiryo UI" panose="020B0604030504040204" pitchFamily="50" charset="-128"/>
              </a:rPr>
              <a:t>因子を使って表す。</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　　</a:t>
            </a:r>
            <a:r>
              <a:rPr lang="el-GR" altLang="ja-JP" dirty="0">
                <a:latin typeface="Meiryo UI" panose="020B0604030504040204" pitchFamily="50" charset="-128"/>
                <a:ea typeface="Meiryo UI" panose="020B0604030504040204" pitchFamily="50" charset="-128"/>
              </a:rPr>
              <a:t>Β</a:t>
            </a:r>
            <a:r>
              <a:rPr lang="ja-JP" altLang="en-US" dirty="0">
                <a:latin typeface="Meiryo UI" panose="020B0604030504040204" pitchFamily="50" charset="-128"/>
                <a:ea typeface="Meiryo UI" panose="020B0604030504040204" pitchFamily="50" charset="-128"/>
              </a:rPr>
              <a:t>は％である。</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３．冗長化チャンネルで考える。</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４．多様化チャンネルでは</a:t>
            </a:r>
            <a:r>
              <a:rPr lang="en-US" altLang="ja-JP" dirty="0">
                <a:latin typeface="Meiryo UI" panose="020B0604030504040204" pitchFamily="50" charset="-128"/>
                <a:ea typeface="Meiryo UI" panose="020B0604030504040204" pitchFamily="50" charset="-128"/>
              </a:rPr>
              <a:t>β</a:t>
            </a:r>
            <a:r>
              <a:rPr lang="ja-JP" altLang="en-US" dirty="0">
                <a:latin typeface="Meiryo UI" panose="020B0604030504040204" pitchFamily="50" charset="-128"/>
                <a:ea typeface="Meiryo UI" panose="020B0604030504040204" pitchFamily="50" charset="-128"/>
              </a:rPr>
              <a:t>値がチャンネル</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とチャンネル</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では異なる可能性がある。</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pPr marL="180931" indent="-180931"/>
            <a:endParaRPr kumimoji="1"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191</a:t>
            </a:fld>
            <a:endParaRPr kumimoji="1" lang="ja-JP" altLang="en-US"/>
          </a:p>
        </p:txBody>
      </p:sp>
    </p:spTree>
    <p:extLst>
      <p:ext uri="{BB962C8B-B14F-4D97-AF65-F5344CB8AC3E}">
        <p14:creationId xmlns:p14="http://schemas.microsoft.com/office/powerpoint/2010/main" val="429429416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共通原因故障は</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β</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因子でランダム故障から分離する。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el-GR" altLang="ja-JP" kern="100" dirty="0">
                <a:latin typeface="Meiryo UI" panose="020B0604030504040204" pitchFamily="50" charset="-128"/>
                <a:ea typeface="Meiryo UI" panose="020B0604030504040204" pitchFamily="50" charset="-128"/>
                <a:cs typeface="ＭＳ 明朝" panose="02020609040205080304" pitchFamily="17" charset="-128"/>
              </a:rPr>
              <a:t>Β</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因子はチェックシートの点数から求める。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共通原因故障は</a:t>
            </a:r>
            <a:r>
              <a:rPr kumimoji="1" lang="en-US" altLang="ja-JP" dirty="0">
                <a:latin typeface="Meiryo UI" panose="020B0604030504040204" pitchFamily="50" charset="-128"/>
                <a:ea typeface="Meiryo UI" panose="020B0604030504040204" pitchFamily="50" charset="-128"/>
              </a:rPr>
              <a:t>β</a:t>
            </a:r>
            <a:r>
              <a:rPr kumimoji="1" lang="ja-JP" altLang="en-US" dirty="0">
                <a:latin typeface="Meiryo UI" panose="020B0604030504040204" pitchFamily="50" charset="-128"/>
                <a:ea typeface="Meiryo UI" panose="020B0604030504040204" pitchFamily="50" charset="-128"/>
              </a:rPr>
              <a:t>値、％で表す。</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１．</a:t>
            </a:r>
            <a:r>
              <a:rPr lang="en-US" altLang="ja-JP" dirty="0">
                <a:latin typeface="Meiryo UI" panose="020B0604030504040204" pitchFamily="50" charset="-128"/>
                <a:ea typeface="Meiryo UI" panose="020B0604030504040204" pitchFamily="50" charset="-128"/>
              </a:rPr>
              <a:t>IEC61508</a:t>
            </a:r>
            <a:r>
              <a:rPr lang="ja-JP" altLang="en-US" dirty="0">
                <a:latin typeface="Meiryo UI" panose="020B0604030504040204" pitchFamily="50" charset="-128"/>
                <a:ea typeface="Meiryo UI" panose="020B0604030504040204" pitchFamily="50" charset="-128"/>
              </a:rPr>
              <a:t>では、</a:t>
            </a:r>
            <a:r>
              <a:rPr lang="en-US" altLang="ja-JP" dirty="0">
                <a:latin typeface="Meiryo UI" panose="020B0604030504040204" pitchFamily="50" charset="-128"/>
                <a:ea typeface="Meiryo UI" panose="020B0604030504040204" pitchFamily="50" charset="-128"/>
              </a:rPr>
              <a:t>β</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β</a:t>
            </a:r>
            <a:r>
              <a:rPr lang="en-US" altLang="ja-JP" baseline="-25000" dirty="0">
                <a:latin typeface="Meiryo UI" panose="020B0604030504040204" pitchFamily="50" charset="-128"/>
                <a:ea typeface="Meiryo UI" panose="020B0604030504040204" pitchFamily="50" charset="-128"/>
              </a:rPr>
              <a:t>D</a:t>
            </a:r>
            <a:r>
              <a:rPr lang="ja-JP" altLang="en-US" dirty="0">
                <a:latin typeface="Meiryo UI" panose="020B0604030504040204" pitchFamily="50" charset="-128"/>
                <a:ea typeface="Meiryo UI" panose="020B0604030504040204" pitchFamily="50" charset="-128"/>
              </a:rPr>
              <a:t>で共通原因故障の割合を表す。</a:t>
            </a:r>
            <a:endParaRPr lang="en-US" altLang="ja-JP" dirty="0">
              <a:latin typeface="Meiryo UI" panose="020B0604030504040204" pitchFamily="50" charset="-128"/>
              <a:ea typeface="Meiryo UI" panose="020B0604030504040204" pitchFamily="50" charset="-128"/>
            </a:endParaRPr>
          </a:p>
          <a:p>
            <a:r>
              <a:rPr kumimoji="1" lang="en-US" altLang="ja-JP" dirty="0" err="1">
                <a:latin typeface="Meiryo UI" panose="020B0604030504040204" pitchFamily="50" charset="-128"/>
                <a:ea typeface="Meiryo UI" panose="020B0604030504040204" pitchFamily="50" charset="-128"/>
              </a:rPr>
              <a:t>λ</a:t>
            </a:r>
            <a:r>
              <a:rPr kumimoji="1" lang="en-US" altLang="ja-JP" baseline="-25000" dirty="0" err="1">
                <a:latin typeface="Meiryo UI" panose="020B0604030504040204" pitchFamily="50" charset="-128"/>
                <a:ea typeface="Meiryo UI" panose="020B0604030504040204" pitchFamily="50" charset="-128"/>
              </a:rPr>
              <a:t>DD</a:t>
            </a:r>
            <a:r>
              <a:rPr kumimoji="1" lang="ja-JP" altLang="en-US" dirty="0">
                <a:latin typeface="Meiryo UI" panose="020B0604030504040204" pitchFamily="50" charset="-128"/>
                <a:ea typeface="Meiryo UI" panose="020B0604030504040204" pitchFamily="50" charset="-128"/>
              </a:rPr>
              <a:t>の共通原因故障の割合を</a:t>
            </a:r>
            <a:r>
              <a:rPr kumimoji="1" lang="en-US" altLang="ja-JP" dirty="0">
                <a:latin typeface="Meiryo UI" panose="020B0604030504040204" pitchFamily="50" charset="-128"/>
                <a:ea typeface="Meiryo UI" panose="020B0604030504040204" pitchFamily="50" charset="-128"/>
              </a:rPr>
              <a:t>β</a:t>
            </a:r>
            <a:r>
              <a:rPr kumimoji="1" lang="en-US" altLang="ja-JP" baseline="-25000" dirty="0">
                <a:latin typeface="Meiryo UI" panose="020B0604030504040204" pitchFamily="50" charset="-128"/>
                <a:ea typeface="Meiryo UI" panose="020B0604030504040204" pitchFamily="50" charset="-128"/>
              </a:rPr>
              <a:t>D</a:t>
            </a:r>
            <a:r>
              <a:rPr kumimoji="1" lang="ja-JP" altLang="en-US" dirty="0" err="1">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r>
              <a:rPr kumimoji="1" lang="en-US" altLang="ja-JP" dirty="0" err="1">
                <a:latin typeface="Meiryo UI" panose="020B0604030504040204" pitchFamily="50" charset="-128"/>
                <a:ea typeface="Meiryo UI" panose="020B0604030504040204" pitchFamily="50" charset="-128"/>
              </a:rPr>
              <a:t>λ</a:t>
            </a:r>
            <a:r>
              <a:rPr kumimoji="1" lang="en-US" altLang="ja-JP" baseline="-25000" dirty="0" err="1">
                <a:latin typeface="Meiryo UI" panose="020B0604030504040204" pitchFamily="50" charset="-128"/>
                <a:ea typeface="Meiryo UI" panose="020B0604030504040204" pitchFamily="50" charset="-128"/>
              </a:rPr>
              <a:t>DU</a:t>
            </a:r>
            <a:r>
              <a:rPr lang="ja-JP" altLang="en-US" dirty="0">
                <a:latin typeface="Meiryo UI" panose="020B0604030504040204" pitchFamily="50" charset="-128"/>
                <a:ea typeface="Meiryo UI" panose="020B0604030504040204" pitchFamily="50" charset="-128"/>
              </a:rPr>
              <a:t>の共通原因故障の割合を</a:t>
            </a:r>
            <a:r>
              <a:rPr lang="en-US" altLang="ja-JP" dirty="0">
                <a:latin typeface="Meiryo UI" panose="020B0604030504040204" pitchFamily="50" charset="-128"/>
                <a:ea typeface="Meiryo UI" panose="020B0604030504040204" pitchFamily="50" charset="-128"/>
              </a:rPr>
              <a:t>β</a:t>
            </a:r>
            <a:r>
              <a:rPr lang="ja-JP" altLang="en-US" dirty="0" err="1">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チェックシートの点数と自己診断周期、ハードウェアアーキテクチャから</a:t>
            </a:r>
            <a:r>
              <a:rPr lang="en-US" altLang="ja-JP" dirty="0">
                <a:latin typeface="Meiryo UI" panose="020B0604030504040204" pitchFamily="50" charset="-128"/>
                <a:ea typeface="Meiryo UI" panose="020B0604030504040204" pitchFamily="50" charset="-128"/>
              </a:rPr>
              <a:t>β</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β</a:t>
            </a:r>
            <a:r>
              <a:rPr lang="en-US" altLang="ja-JP" baseline="-25000" dirty="0">
                <a:latin typeface="Meiryo UI" panose="020B0604030504040204" pitchFamily="50" charset="-128"/>
                <a:ea typeface="Meiryo UI" panose="020B0604030504040204" pitchFamily="50" charset="-128"/>
              </a:rPr>
              <a:t>D</a:t>
            </a:r>
            <a:r>
              <a:rPr lang="ja-JP" altLang="en-US" dirty="0">
                <a:latin typeface="Meiryo UI" panose="020B0604030504040204" pitchFamily="50" charset="-128"/>
                <a:ea typeface="Meiryo UI" panose="020B0604030504040204" pitchFamily="50" charset="-128"/>
              </a:rPr>
              <a:t>を決定する。</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２．</a:t>
            </a:r>
            <a:r>
              <a:rPr kumimoji="1" lang="en-US" altLang="ja-JP" dirty="0">
                <a:latin typeface="Meiryo UI" panose="020B0604030504040204" pitchFamily="50" charset="-128"/>
                <a:ea typeface="Meiryo UI" panose="020B0604030504040204" pitchFamily="50" charset="-128"/>
              </a:rPr>
              <a:t>IEC61508</a:t>
            </a:r>
            <a:r>
              <a:rPr kumimoji="1" lang="ja-JP" altLang="en-US" dirty="0">
                <a:latin typeface="Meiryo UI" panose="020B0604030504040204" pitchFamily="50" charset="-128"/>
                <a:ea typeface="Meiryo UI" panose="020B0604030504040204" pitchFamily="50" charset="-128"/>
              </a:rPr>
              <a:t>では、</a:t>
            </a:r>
            <a:r>
              <a:rPr kumimoji="1" lang="en-US" altLang="ja-JP" dirty="0">
                <a:latin typeface="Meiryo UI" panose="020B0604030504040204" pitchFamily="50" charset="-128"/>
                <a:ea typeface="Meiryo UI" panose="020B0604030504040204" pitchFamily="50" charset="-128"/>
              </a:rPr>
              <a:t>β</a:t>
            </a:r>
            <a:r>
              <a:rPr kumimoji="1" lang="ja-JP" altLang="en-US" dirty="0">
                <a:latin typeface="Meiryo UI" panose="020B0604030504040204" pitchFamily="50" charset="-128"/>
                <a:ea typeface="Meiryo UI" panose="020B0604030504040204" pitchFamily="50" charset="-128"/>
              </a:rPr>
              <a:t>で</a:t>
            </a:r>
            <a:r>
              <a:rPr lang="ja-JP" altLang="en-US" dirty="0">
                <a:latin typeface="Meiryo UI" panose="020B0604030504040204" pitchFamily="50" charset="-128"/>
                <a:ea typeface="Meiryo UI" panose="020B0604030504040204" pitchFamily="50" charset="-128"/>
              </a:rPr>
              <a:t>共通原因故障の割合を表す。</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Table F.2 – Estimation of CCF factor (β)</a:t>
            </a: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３．</a:t>
            </a:r>
            <a:r>
              <a:rPr kumimoji="1" lang="en-US" altLang="ja-JP" dirty="0">
                <a:latin typeface="Meiryo UI" panose="020B0604030504040204" pitchFamily="50" charset="-128"/>
                <a:ea typeface="Meiryo UI" panose="020B0604030504040204" pitchFamily="50" charset="-128"/>
              </a:rPr>
              <a:t>ISO13849-1</a:t>
            </a:r>
            <a:r>
              <a:rPr lang="ja-JP" altLang="en-US" dirty="0">
                <a:latin typeface="Meiryo UI" panose="020B0604030504040204" pitchFamily="50" charset="-128"/>
                <a:ea typeface="Meiryo UI" panose="020B0604030504040204" pitchFamily="50" charset="-128"/>
              </a:rPr>
              <a:t>では、点数で共通原因故障の有無を表す。規定</a:t>
            </a:r>
            <a:r>
              <a:rPr lang="en-US" altLang="ja-JP" dirty="0">
                <a:latin typeface="Meiryo UI" panose="020B0604030504040204" pitchFamily="50" charset="-128"/>
                <a:ea typeface="Meiryo UI" panose="020B0604030504040204" pitchFamily="50" charset="-128"/>
              </a:rPr>
              <a:t>65</a:t>
            </a:r>
            <a:r>
              <a:rPr lang="ja-JP" altLang="en-US" dirty="0">
                <a:latin typeface="Meiryo UI" panose="020B0604030504040204" pitchFamily="50" charset="-128"/>
                <a:ea typeface="Meiryo UI" panose="020B0604030504040204" pitchFamily="50" charset="-128"/>
              </a:rPr>
              <a:t>点以上で共通原因故障が回避されているとする。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192</a:t>
            </a:fld>
            <a:endParaRPr kumimoji="1" lang="ja-JP" altLang="en-US"/>
          </a:p>
        </p:txBody>
      </p:sp>
      <p:graphicFrame>
        <p:nvGraphicFramePr>
          <p:cNvPr id="6" name="表 5">
            <a:extLst>
              <a:ext uri="{FF2B5EF4-FFF2-40B4-BE49-F238E27FC236}">
                <a16:creationId xmlns="" xmlns:a16="http://schemas.microsoft.com/office/drawing/2014/main" id="{D06E091C-803F-4DE0-AD10-16A649C3AC9B}"/>
              </a:ext>
            </a:extLst>
          </p:cNvPr>
          <p:cNvGraphicFramePr>
            <a:graphicFrameLocks noGrp="1"/>
          </p:cNvGraphicFramePr>
          <p:nvPr>
            <p:extLst>
              <p:ext uri="{D42A27DB-BD31-4B8C-83A1-F6EECF244321}">
                <p14:modId xmlns:p14="http://schemas.microsoft.com/office/powerpoint/2010/main" val="2835327896"/>
              </p:ext>
            </p:extLst>
          </p:nvPr>
        </p:nvGraphicFramePr>
        <p:xfrm>
          <a:off x="2848118" y="7089308"/>
          <a:ext cx="2369446" cy="1228224"/>
        </p:xfrm>
        <a:graphic>
          <a:graphicData uri="http://schemas.openxmlformats.org/drawingml/2006/table">
            <a:tbl>
              <a:tblPr firstRow="1" bandRow="1">
                <a:tableStyleId>{5C22544A-7EE6-4342-B048-85BDC9FD1C3A}</a:tableStyleId>
              </a:tblPr>
              <a:tblGrid>
                <a:gridCol w="1368039">
                  <a:extLst>
                    <a:ext uri="{9D8B030D-6E8A-4147-A177-3AD203B41FA5}">
                      <a16:colId xmlns="" xmlns:a16="http://schemas.microsoft.com/office/drawing/2014/main" val="177280805"/>
                    </a:ext>
                  </a:extLst>
                </a:gridCol>
                <a:gridCol w="1001408">
                  <a:extLst>
                    <a:ext uri="{9D8B030D-6E8A-4147-A177-3AD203B41FA5}">
                      <a16:colId xmlns="" xmlns:a16="http://schemas.microsoft.com/office/drawing/2014/main" val="856518116"/>
                    </a:ext>
                  </a:extLst>
                </a:gridCol>
              </a:tblGrid>
              <a:tr h="245645">
                <a:tc>
                  <a:txBody>
                    <a:bodyPr/>
                    <a:lstStyle/>
                    <a:p>
                      <a:pPr algn="ctr"/>
                      <a:r>
                        <a:rPr lang="ja-JP" altLang="en-US" sz="1000" dirty="0">
                          <a:latin typeface="Meiryo UI" panose="020B0604030504040204" pitchFamily="50" charset="-128"/>
                          <a:ea typeface="Meiryo UI" panose="020B0604030504040204" pitchFamily="50" charset="-128"/>
                        </a:rPr>
                        <a:t>チェックシートのスコア</a:t>
                      </a:r>
                      <a:endParaRPr kumimoji="1" lang="ja-JP" altLang="en-US" sz="1000" dirty="0">
                        <a:latin typeface="Meiryo UI" panose="020B0604030504040204" pitchFamily="50" charset="-128"/>
                        <a:ea typeface="Meiryo UI" panose="020B0604030504040204" pitchFamily="50" charset="-128"/>
                      </a:endParaRPr>
                    </a:p>
                  </a:txBody>
                  <a:tcPr marL="92410" marR="92410" marT="46058" marB="460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dirty="0">
                          <a:latin typeface="Meiryo UI" panose="020B0604030504040204" pitchFamily="50" charset="-128"/>
                          <a:ea typeface="Meiryo UI" panose="020B0604030504040204" pitchFamily="50" charset="-128"/>
                        </a:rPr>
                        <a:t>β</a:t>
                      </a:r>
                    </a:p>
                  </a:txBody>
                  <a:tcPr marL="92410" marR="92410" marT="46058" marB="460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5588928"/>
                  </a:ext>
                </a:extLst>
              </a:tr>
              <a:tr h="245645">
                <a:tc>
                  <a:txBody>
                    <a:bodyPr/>
                    <a:lstStyle/>
                    <a:p>
                      <a:pPr algn="ctr"/>
                      <a:r>
                        <a:rPr lang="en-US" altLang="ja-JP" sz="1000" dirty="0">
                          <a:latin typeface="Meiryo UI" panose="020B0604030504040204" pitchFamily="50" charset="-128"/>
                          <a:ea typeface="Meiryo UI" panose="020B0604030504040204" pitchFamily="50" charset="-128"/>
                        </a:rPr>
                        <a:t>&lt; 35</a:t>
                      </a:r>
                      <a:endParaRPr kumimoji="1" lang="ja-JP" altLang="en-US" sz="1000" dirty="0">
                        <a:latin typeface="Meiryo UI" panose="020B0604030504040204" pitchFamily="50" charset="-128"/>
                        <a:ea typeface="Meiryo UI" panose="020B0604030504040204" pitchFamily="50" charset="-128"/>
                      </a:endParaRPr>
                    </a:p>
                  </a:txBody>
                  <a:tcPr marL="92410" marR="92410" marT="46058" marB="460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dirty="0">
                          <a:latin typeface="Meiryo UI" panose="020B0604030504040204" pitchFamily="50" charset="-128"/>
                          <a:ea typeface="Meiryo UI" panose="020B0604030504040204" pitchFamily="50" charset="-128"/>
                        </a:rPr>
                        <a:t>10 % (0,1)</a:t>
                      </a:r>
                    </a:p>
                  </a:txBody>
                  <a:tcPr marL="92410" marR="92410" marT="46058" marB="460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40367695"/>
                  </a:ext>
                </a:extLst>
              </a:tr>
              <a:tr h="245645">
                <a:tc>
                  <a:txBody>
                    <a:bodyPr/>
                    <a:lstStyle/>
                    <a:p>
                      <a:pPr algn="ctr"/>
                      <a:r>
                        <a:rPr lang="en-US" altLang="ja-JP" sz="1000" dirty="0">
                          <a:latin typeface="Meiryo UI" panose="020B0604030504040204" pitchFamily="50" charset="-128"/>
                          <a:ea typeface="Meiryo UI" panose="020B0604030504040204" pitchFamily="50" charset="-128"/>
                        </a:rPr>
                        <a:t>35 – 65 </a:t>
                      </a:r>
                      <a:endParaRPr kumimoji="1" lang="ja-JP" altLang="en-US" sz="1000" dirty="0">
                        <a:latin typeface="Meiryo UI" panose="020B0604030504040204" pitchFamily="50" charset="-128"/>
                        <a:ea typeface="Meiryo UI" panose="020B0604030504040204" pitchFamily="50" charset="-128"/>
                      </a:endParaRPr>
                    </a:p>
                  </a:txBody>
                  <a:tcPr marL="92410" marR="92410" marT="46058" marB="460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000" dirty="0">
                          <a:latin typeface="Meiryo UI" panose="020B0604030504040204" pitchFamily="50" charset="-128"/>
                          <a:ea typeface="Meiryo UI" panose="020B0604030504040204" pitchFamily="50" charset="-128"/>
                        </a:rPr>
                        <a:t>5 % (0,05)</a:t>
                      </a:r>
                      <a:endParaRPr kumimoji="1" lang="ja-JP" altLang="en-US" sz="1000" dirty="0">
                        <a:latin typeface="Meiryo UI" panose="020B0604030504040204" pitchFamily="50" charset="-128"/>
                        <a:ea typeface="Meiryo UI" panose="020B0604030504040204" pitchFamily="50" charset="-128"/>
                      </a:endParaRPr>
                    </a:p>
                  </a:txBody>
                  <a:tcPr marL="92410" marR="92410" marT="46058" marB="460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53714719"/>
                  </a:ext>
                </a:extLst>
              </a:tr>
              <a:tr h="245645">
                <a:tc>
                  <a:txBody>
                    <a:bodyPr/>
                    <a:lstStyle/>
                    <a:p>
                      <a:pPr algn="ctr"/>
                      <a:r>
                        <a:rPr lang="en-US" altLang="ja-JP" sz="1000" dirty="0">
                          <a:latin typeface="Meiryo UI" panose="020B0604030504040204" pitchFamily="50" charset="-128"/>
                          <a:ea typeface="Meiryo UI" panose="020B0604030504040204" pitchFamily="50" charset="-128"/>
                        </a:rPr>
                        <a:t>65 – 85 </a:t>
                      </a:r>
                      <a:endParaRPr kumimoji="1" lang="ja-JP" altLang="en-US" sz="1000" dirty="0">
                        <a:latin typeface="Meiryo UI" panose="020B0604030504040204" pitchFamily="50" charset="-128"/>
                        <a:ea typeface="Meiryo UI" panose="020B0604030504040204" pitchFamily="50" charset="-128"/>
                      </a:endParaRPr>
                    </a:p>
                  </a:txBody>
                  <a:tcPr marL="92410" marR="92410" marT="46058" marB="460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dirty="0">
                          <a:latin typeface="Meiryo UI" panose="020B0604030504040204" pitchFamily="50" charset="-128"/>
                          <a:ea typeface="Meiryo UI" panose="020B0604030504040204" pitchFamily="50" charset="-128"/>
                        </a:rPr>
                        <a:t>2 % (0,02)</a:t>
                      </a:r>
                    </a:p>
                  </a:txBody>
                  <a:tcPr marL="92410" marR="92410" marT="46058" marB="460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90718494"/>
                  </a:ext>
                </a:extLst>
              </a:tr>
              <a:tr h="245645">
                <a:tc>
                  <a:txBody>
                    <a:bodyPr/>
                    <a:lstStyle/>
                    <a:p>
                      <a:pPr algn="ctr"/>
                      <a:r>
                        <a:rPr lang="en-US" altLang="ja-JP" sz="1000" dirty="0">
                          <a:latin typeface="Meiryo UI" panose="020B0604030504040204" pitchFamily="50" charset="-128"/>
                          <a:ea typeface="Meiryo UI" panose="020B0604030504040204" pitchFamily="50" charset="-128"/>
                        </a:rPr>
                        <a:t>85 – 100</a:t>
                      </a:r>
                      <a:endParaRPr kumimoji="1" lang="ja-JP" altLang="en-US" sz="1000" dirty="0">
                        <a:latin typeface="Meiryo UI" panose="020B0604030504040204" pitchFamily="50" charset="-128"/>
                        <a:ea typeface="Meiryo UI" panose="020B0604030504040204" pitchFamily="50" charset="-128"/>
                      </a:endParaRPr>
                    </a:p>
                  </a:txBody>
                  <a:tcPr marL="92410" marR="92410" marT="46058" marB="460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dirty="0">
                          <a:latin typeface="Meiryo UI" panose="020B0604030504040204" pitchFamily="50" charset="-128"/>
                          <a:ea typeface="Meiryo UI" panose="020B0604030504040204" pitchFamily="50" charset="-128"/>
                        </a:rPr>
                        <a:t>1 % (0,01)</a:t>
                      </a:r>
                    </a:p>
                  </a:txBody>
                  <a:tcPr marL="92410" marR="92410" marT="46058" marB="460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80547184"/>
                  </a:ext>
                </a:extLst>
              </a:tr>
            </a:tbl>
          </a:graphicData>
        </a:graphic>
      </p:graphicFrame>
    </p:spTree>
    <p:extLst>
      <p:ext uri="{BB962C8B-B14F-4D97-AF65-F5344CB8AC3E}">
        <p14:creationId xmlns:p14="http://schemas.microsoft.com/office/powerpoint/2010/main" val="177138039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83308"/>
            <a:ext cx="5819113" cy="3913614"/>
          </a:xfrm>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共通原因故障に関連する故障の分類</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ランダム故障</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ⅰ</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チャンネル以上に係る部品の故障。</a:t>
            </a:r>
            <a:endParaRPr lang="en-US" altLang="ja-JP" dirty="0">
              <a:latin typeface="Meiryo UI" panose="020B0604030504040204" pitchFamily="50" charset="-128"/>
              <a:ea typeface="Meiryo UI" panose="020B0604030504040204" pitchFamily="50" charset="-128"/>
            </a:endParaRPr>
          </a:p>
          <a:p>
            <a:pPr marL="267393" indent="-267393"/>
            <a:r>
              <a:rPr lang="ja-JP" altLang="en-US" dirty="0">
                <a:latin typeface="Meiryo UI" panose="020B0604030504040204" pitchFamily="50" charset="-128"/>
                <a:ea typeface="Meiryo UI" panose="020B0604030504040204" pitchFamily="50" charset="-128"/>
              </a:rPr>
              <a:t>　　　宇宙線によるメモリ故障（ソフトエラー）、仕方なく寿命の短い部品を使った場合など</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ⅱ</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決定論的原因故障</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　　決定論的原因故障は人が係る故障である。仕様間違い、知見不足、ソフトウェアのバグ（論理ミス）、ヒューマンエラーの誘発など</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EMC</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電源変動による故障は設計者の知見不足による決定論的原因故障。</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ⅲ</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従属故障　</a:t>
            </a:r>
            <a:r>
              <a:rPr lang="en-US" altLang="ja-JP" b="1" dirty="0">
                <a:latin typeface="Meiryo UI" panose="020B0604030504040204" pitchFamily="50" charset="-128"/>
                <a:ea typeface="Meiryo UI" panose="020B0604030504040204" pitchFamily="50" charset="-128"/>
              </a:rPr>
              <a:t>dependent failure</a:t>
            </a:r>
          </a:p>
          <a:p>
            <a:r>
              <a:rPr lang="ja-JP" altLang="en-US" dirty="0">
                <a:latin typeface="Meiryo UI" panose="020B0604030504040204" pitchFamily="50" charset="-128"/>
                <a:ea typeface="Meiryo UI" panose="020B0604030504040204" pitchFamily="50" charset="-128"/>
              </a:rPr>
              <a:t>　　　ある故障の影響で別な故障が起きること</a:t>
            </a:r>
            <a:endParaRPr lang="en-US" altLang="ja-JP" dirty="0">
              <a:latin typeface="Meiryo UI" panose="020B0604030504040204" pitchFamily="50" charset="-128"/>
              <a:ea typeface="Meiryo UI" panose="020B0604030504040204" pitchFamily="50" charset="-128"/>
            </a:endParaRPr>
          </a:p>
          <a:p>
            <a:pPr marL="267393" indent="94468"/>
            <a:r>
              <a:rPr lang="ja-JP" altLang="en-US" sz="800" dirty="0">
                <a:latin typeface="Meiryo UI" panose="020B0604030504040204" pitchFamily="50" charset="-128"/>
                <a:ea typeface="Meiryo UI" panose="020B0604030504040204" pitchFamily="50" charset="-128"/>
              </a:rPr>
              <a:t>故障確率が，故障原因となる原因の無条件発生確率の単純な掛け算として表現できない故障。 二つの状態</a:t>
            </a:r>
            <a:r>
              <a:rPr lang="en-US" altLang="ja-JP" sz="800" dirty="0">
                <a:latin typeface="Meiryo UI" panose="020B0604030504040204" pitchFamily="50" charset="-128"/>
                <a:ea typeface="Meiryo UI" panose="020B0604030504040204" pitchFamily="50" charset="-128"/>
              </a:rPr>
              <a:t>A, B </a:t>
            </a:r>
            <a:r>
              <a:rPr lang="ja-JP" altLang="en-US" sz="800" dirty="0">
                <a:latin typeface="Meiryo UI" panose="020B0604030504040204" pitchFamily="50" charset="-128"/>
                <a:ea typeface="Meiryo UI" panose="020B0604030504040204" pitchFamily="50" charset="-128"/>
              </a:rPr>
              <a:t>は，次のときにだけ従属である。</a:t>
            </a:r>
            <a:endParaRPr lang="en-US" altLang="ja-JP" sz="800" dirty="0">
              <a:latin typeface="Meiryo UI" panose="020B0604030504040204" pitchFamily="50" charset="-128"/>
              <a:ea typeface="Meiryo UI" panose="020B0604030504040204" pitchFamily="50" charset="-128"/>
            </a:endParaRPr>
          </a:p>
          <a:p>
            <a:pPr marL="267393" indent="94468"/>
            <a:r>
              <a:rPr lang="en-US" altLang="ja-JP" sz="800" dirty="0">
                <a:latin typeface="Meiryo UI" panose="020B0604030504040204" pitchFamily="50" charset="-128"/>
                <a:ea typeface="Meiryo UI" panose="020B0604030504040204" pitchFamily="50" charset="-128"/>
              </a:rPr>
              <a:t>failure whose probability cannot be expressed as the simple product of the unconditional</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probabilities of the individual events that caused it</a:t>
            </a:r>
          </a:p>
          <a:p>
            <a:pPr marL="267393" indent="94468"/>
            <a:r>
              <a:rPr lang="en-US" altLang="ja-JP" sz="800" dirty="0">
                <a:latin typeface="Meiryo UI" panose="020B0604030504040204" pitchFamily="50" charset="-128"/>
                <a:ea typeface="Meiryo UI" panose="020B0604030504040204" pitchFamily="50" charset="-128"/>
              </a:rPr>
              <a:t>P</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A and</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B</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P(A)×P (B)   </a:t>
            </a:r>
          </a:p>
          <a:p>
            <a:pPr marL="267393" indent="94468"/>
            <a:r>
              <a:rPr lang="ja-JP" altLang="en-US" sz="800" dirty="0">
                <a:latin typeface="Meiryo UI" panose="020B0604030504040204" pitchFamily="50" charset="-128"/>
                <a:ea typeface="Meiryo UI" panose="020B0604030504040204" pitchFamily="50" charset="-128"/>
              </a:rPr>
              <a:t>２つの故障確率</a:t>
            </a:r>
            <a:r>
              <a:rPr lang="en-US" altLang="ja-JP" sz="800" dirty="0">
                <a:latin typeface="Meiryo UI" panose="020B0604030504040204" pitchFamily="50" charset="-128"/>
                <a:ea typeface="Meiryo UI" panose="020B0604030504040204" pitchFamily="50" charset="-128"/>
              </a:rPr>
              <a:t>P(A)</a:t>
            </a:r>
            <a:r>
              <a:rPr lang="ja-JP" altLang="en-US" sz="800" dirty="0">
                <a:latin typeface="Meiryo UI" panose="020B0604030504040204" pitchFamily="50" charset="-128"/>
                <a:ea typeface="Meiryo UI" panose="020B0604030504040204" pitchFamily="50" charset="-128"/>
              </a:rPr>
              <a:t>と</a:t>
            </a:r>
            <a:r>
              <a:rPr lang="en-US" altLang="ja-JP" sz="800" dirty="0">
                <a:latin typeface="Meiryo UI" panose="020B0604030504040204" pitchFamily="50" charset="-128"/>
                <a:ea typeface="Meiryo UI" panose="020B0604030504040204" pitchFamily="50" charset="-128"/>
              </a:rPr>
              <a:t>P (B) </a:t>
            </a:r>
            <a:r>
              <a:rPr lang="ja-JP" altLang="en-US" sz="800" dirty="0">
                <a:latin typeface="Meiryo UI" panose="020B0604030504040204" pitchFamily="50" charset="-128"/>
                <a:ea typeface="Meiryo UI" panose="020B0604030504040204" pitchFamily="50" charset="-128"/>
              </a:rPr>
              <a:t>があるとき、２つの故障の</a:t>
            </a:r>
            <a:r>
              <a:rPr lang="en-US" altLang="ja-JP" sz="800" dirty="0">
                <a:latin typeface="Meiryo UI" panose="020B0604030504040204" pitchFamily="50" charset="-128"/>
                <a:ea typeface="Meiryo UI" panose="020B0604030504040204" pitchFamily="50" charset="-128"/>
              </a:rPr>
              <a:t> P</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A and</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B</a:t>
            </a:r>
            <a:r>
              <a:rPr lang="ja-JP" altLang="en-US" sz="800" dirty="0">
                <a:latin typeface="Meiryo UI" panose="020B0604030504040204" pitchFamily="50" charset="-128"/>
                <a:ea typeface="Meiryo UI" panose="020B0604030504040204" pitchFamily="50" charset="-128"/>
              </a:rPr>
              <a:t>）の確率が</a:t>
            </a:r>
            <a:r>
              <a:rPr lang="en-US" altLang="ja-JP" sz="800" dirty="0">
                <a:latin typeface="Meiryo UI" panose="020B0604030504040204" pitchFamily="50" charset="-128"/>
                <a:ea typeface="Meiryo UI" panose="020B0604030504040204" pitchFamily="50" charset="-128"/>
              </a:rPr>
              <a:t>P(A)</a:t>
            </a:r>
            <a:r>
              <a:rPr lang="ja-JP" altLang="en-US" sz="800" dirty="0">
                <a:latin typeface="Meiryo UI" panose="020B0604030504040204" pitchFamily="50" charset="-128"/>
                <a:ea typeface="Meiryo UI" panose="020B0604030504040204" pitchFamily="50" charset="-128"/>
              </a:rPr>
              <a:t>と</a:t>
            </a:r>
            <a:r>
              <a:rPr lang="en-US" altLang="ja-JP" sz="800" dirty="0">
                <a:latin typeface="Meiryo UI" panose="020B0604030504040204" pitchFamily="50" charset="-128"/>
                <a:ea typeface="Meiryo UI" panose="020B0604030504040204" pitchFamily="50" charset="-128"/>
              </a:rPr>
              <a:t>P (B) </a:t>
            </a:r>
            <a:r>
              <a:rPr lang="ja-JP" altLang="en-US" sz="800" dirty="0">
                <a:latin typeface="Meiryo UI" panose="020B0604030504040204" pitchFamily="50" charset="-128"/>
                <a:ea typeface="Meiryo UI" panose="020B0604030504040204" pitchFamily="50" charset="-128"/>
              </a:rPr>
              <a:t>の確率の掛け算より大きい。従属故障は故障原因と何らかのつながりがある。</a:t>
            </a:r>
            <a:endParaRPr lang="en-US" altLang="ja-JP" sz="8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・共通モード故障</a:t>
            </a:r>
            <a:endParaRPr lang="en-US" altLang="ja-JP" dirty="0">
              <a:latin typeface="Meiryo UI" panose="020B0604030504040204" pitchFamily="50" charset="-128"/>
              <a:ea typeface="Meiryo UI" panose="020B0604030504040204" pitchFamily="50" charset="-128"/>
            </a:endParaRPr>
          </a:p>
          <a:p>
            <a:pPr marL="267393"/>
            <a:r>
              <a:rPr lang="ja-JP" altLang="en-US" dirty="0">
                <a:latin typeface="Meiryo UI" panose="020B0604030504040204" pitchFamily="50" charset="-128"/>
                <a:ea typeface="Meiryo UI" panose="020B0604030504040204" pitchFamily="50" charset="-128"/>
              </a:rPr>
              <a:t>　同様の誤った結果を引き起こす、</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つ以上のチャンネルで同様に起きる故障。主に、設計や保守における品質問題によって引き起こされる故障。単一要因によって冗長システムにも起きる。この故障は多重化によっても軽減できない。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・カスケード故障</a:t>
            </a:r>
            <a:endParaRPr lang="en-US" altLang="ja-JP" dirty="0">
              <a:latin typeface="Meiryo UI" panose="020B0604030504040204" pitchFamily="50" charset="-128"/>
              <a:ea typeface="Meiryo UI" panose="020B0604030504040204" pitchFamily="50" charset="-128"/>
            </a:endParaRPr>
          </a:p>
          <a:p>
            <a:pPr marL="267393" indent="-180931"/>
            <a:r>
              <a:rPr lang="ja-JP" altLang="en-US" dirty="0">
                <a:latin typeface="Meiryo UI" panose="020B0604030504040204" pitchFamily="50" charset="-128"/>
                <a:ea typeface="Meiryo UI" panose="020B0604030504040204" pitchFamily="50" charset="-128"/>
              </a:rPr>
              <a:t>　　　ある機器の故障が原因で続けて起きる故障。故障発生機器とその後に起きる故障とは機能的な結びつきがある。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193</a:t>
            </a:fld>
            <a:endParaRPr kumimoji="1" lang="ja-JP" altLang="en-US"/>
          </a:p>
        </p:txBody>
      </p:sp>
    </p:spTree>
    <p:extLst>
      <p:ext uri="{BB962C8B-B14F-4D97-AF65-F5344CB8AC3E}">
        <p14:creationId xmlns:p14="http://schemas.microsoft.com/office/powerpoint/2010/main" val="2372445321"/>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共通原因故障を起こさない取り組み</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共通原因故障の低減には、</a:t>
            </a:r>
            <a:r>
              <a:rPr kumimoji="1" lang="en-US" altLang="ja-JP" dirty="0">
                <a:latin typeface="Meiryo UI" panose="020B0604030504040204" pitchFamily="50" charset="-128"/>
                <a:ea typeface="Meiryo UI" panose="020B0604030504040204" pitchFamily="50" charset="-128"/>
              </a:rPr>
              <a:t>β</a:t>
            </a:r>
            <a:r>
              <a:rPr kumimoji="1" lang="ja-JP" altLang="en-US" dirty="0">
                <a:latin typeface="Meiryo UI" panose="020B0604030504040204" pitchFamily="50" charset="-128"/>
                <a:ea typeface="Meiryo UI" panose="020B0604030504040204" pitchFamily="50" charset="-128"/>
              </a:rPr>
              <a:t>のチェックシート項目の対応をすればよい。</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チェック項目</a:t>
            </a:r>
          </a:p>
          <a:p>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分離と隔離 </a:t>
            </a:r>
          </a:p>
          <a:p>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多様性 </a:t>
            </a:r>
          </a:p>
          <a:p>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設計／アプリケーション／経験 </a:t>
            </a:r>
          </a:p>
          <a:p>
            <a:r>
              <a:rPr lang="en-US" altLang="ja-JP" dirty="0">
                <a:latin typeface="Meiryo UI" panose="020B0604030504040204" pitchFamily="50" charset="-128"/>
                <a:ea typeface="Meiryo UI" panose="020B0604030504040204" pitchFamily="50" charset="-128"/>
              </a:rPr>
              <a:t>3.1 </a:t>
            </a:r>
            <a:r>
              <a:rPr lang="ja-JP" altLang="en-US" dirty="0">
                <a:latin typeface="Meiryo UI" panose="020B0604030504040204" pitchFamily="50" charset="-128"/>
                <a:ea typeface="Meiryo UI" panose="020B0604030504040204" pitchFamily="50" charset="-128"/>
              </a:rPr>
              <a:t>過電圧、過圧力、過電流などの保護 </a:t>
            </a:r>
            <a:r>
              <a:rPr lang="en-US" altLang="ja-JP" dirty="0">
                <a:latin typeface="Meiryo UI" panose="020B0604030504040204" pitchFamily="50" charset="-128"/>
                <a:ea typeface="Meiryo UI" panose="020B0604030504040204" pitchFamily="50" charset="-128"/>
              </a:rPr>
              <a:t>	</a:t>
            </a:r>
          </a:p>
          <a:p>
            <a:r>
              <a:rPr lang="en-US" altLang="ja-JP" dirty="0">
                <a:latin typeface="Meiryo UI" panose="020B0604030504040204" pitchFamily="50" charset="-128"/>
                <a:ea typeface="Meiryo UI" panose="020B0604030504040204" pitchFamily="50" charset="-128"/>
              </a:rPr>
              <a:t>3.2 </a:t>
            </a:r>
            <a:r>
              <a:rPr lang="ja-JP" altLang="en-US" dirty="0">
                <a:latin typeface="Meiryo UI" panose="020B0604030504040204" pitchFamily="50" charset="-128"/>
                <a:ea typeface="Meiryo UI" panose="020B0604030504040204" pitchFamily="50" charset="-128"/>
              </a:rPr>
              <a:t>十分吟味された部品が使用されている </a:t>
            </a:r>
            <a:r>
              <a:rPr lang="en-US" altLang="ja-JP" dirty="0">
                <a:latin typeface="Meiryo UI" panose="020B0604030504040204" pitchFamily="50" charset="-128"/>
                <a:ea typeface="Meiryo UI" panose="020B0604030504040204" pitchFamily="50" charset="-128"/>
              </a:rPr>
              <a:t>	</a:t>
            </a:r>
          </a:p>
          <a:p>
            <a:r>
              <a:rPr lang="en-US" altLang="ja-JP" dirty="0">
                <a:latin typeface="Meiryo UI" panose="020B0604030504040204" pitchFamily="50" charset="-128"/>
                <a:ea typeface="Meiryo UI" panose="020B0604030504040204" pitchFamily="50" charset="-128"/>
              </a:rPr>
              <a:t>4 </a:t>
            </a:r>
            <a:r>
              <a:rPr lang="ja-JP" altLang="en-US" dirty="0">
                <a:latin typeface="Meiryo UI" panose="020B0604030504040204" pitchFamily="50" charset="-128"/>
                <a:ea typeface="Meiryo UI" panose="020B0604030504040204" pitchFamily="50" charset="-128"/>
              </a:rPr>
              <a:t>アセスメント／分析 </a:t>
            </a:r>
          </a:p>
          <a:p>
            <a:r>
              <a:rPr lang="en-US" altLang="ja-JP" dirty="0">
                <a:latin typeface="Meiryo UI" panose="020B0604030504040204" pitchFamily="50" charset="-128"/>
                <a:ea typeface="Meiryo UI" panose="020B0604030504040204" pitchFamily="50" charset="-128"/>
              </a:rPr>
              <a:t>5 </a:t>
            </a:r>
            <a:r>
              <a:rPr lang="ja-JP" altLang="en-US" dirty="0">
                <a:latin typeface="Meiryo UI" panose="020B0604030504040204" pitchFamily="50" charset="-128"/>
                <a:ea typeface="Meiryo UI" panose="020B0604030504040204" pitchFamily="50" charset="-128"/>
              </a:rPr>
              <a:t>能力／訓練 </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6 </a:t>
            </a:r>
            <a:r>
              <a:rPr lang="ja-JP" altLang="en-US" dirty="0">
                <a:latin typeface="Meiryo UI" panose="020B0604030504040204" pitchFamily="50" charset="-128"/>
                <a:ea typeface="Meiryo UI" panose="020B0604030504040204" pitchFamily="50" charset="-128"/>
              </a:rPr>
              <a:t>環境 </a:t>
            </a:r>
          </a:p>
          <a:p>
            <a:r>
              <a:rPr lang="en-US" altLang="ja-JP" dirty="0">
                <a:latin typeface="Meiryo UI" panose="020B0604030504040204" pitchFamily="50" charset="-128"/>
                <a:ea typeface="Meiryo UI" panose="020B0604030504040204" pitchFamily="50" charset="-128"/>
              </a:rPr>
              <a:t>6.1 </a:t>
            </a:r>
            <a:r>
              <a:rPr lang="ja-JP" altLang="en-US" dirty="0">
                <a:latin typeface="Meiryo UI" panose="020B0604030504040204" pitchFamily="50" charset="-128"/>
                <a:ea typeface="Meiryo UI" panose="020B0604030504040204" pitchFamily="50" charset="-128"/>
              </a:rPr>
              <a:t>適切な規格に準じた</a:t>
            </a:r>
            <a:r>
              <a:rPr lang="en-US" altLang="ja-JP" dirty="0">
                <a:latin typeface="Meiryo UI" panose="020B0604030504040204" pitchFamily="50" charset="-128"/>
                <a:ea typeface="Meiryo UI" panose="020B0604030504040204" pitchFamily="50" charset="-128"/>
              </a:rPr>
              <a:t>CCF</a:t>
            </a:r>
            <a:r>
              <a:rPr lang="ja-JP" altLang="en-US" dirty="0">
                <a:latin typeface="Meiryo UI" panose="020B0604030504040204" pitchFamily="50" charset="-128"/>
                <a:ea typeface="Meiryo UI" panose="020B0604030504040204" pitchFamily="50" charset="-128"/>
              </a:rPr>
              <a:t>に対する汚染の防止と電磁両立性（</a:t>
            </a:r>
            <a:r>
              <a:rPr lang="en-US" altLang="ja-JP" dirty="0">
                <a:latin typeface="Meiryo UI" panose="020B0604030504040204" pitchFamily="50" charset="-128"/>
                <a:ea typeface="Meiryo UI" panose="020B0604030504040204" pitchFamily="50" charset="-128"/>
              </a:rPr>
              <a:t>EMC</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6.2 </a:t>
            </a:r>
            <a:r>
              <a:rPr lang="ja-JP" altLang="en-US" dirty="0">
                <a:latin typeface="Meiryo UI" panose="020B0604030504040204" pitchFamily="50" charset="-128"/>
                <a:ea typeface="Meiryo UI" panose="020B0604030504040204" pitchFamily="50" charset="-128"/>
              </a:rPr>
              <a:t>その他の影響</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194</a:t>
            </a:fld>
            <a:endParaRPr kumimoji="1" lang="ja-JP" altLang="en-US"/>
          </a:p>
        </p:txBody>
      </p:sp>
    </p:spTree>
    <p:extLst>
      <p:ext uri="{BB962C8B-B14F-4D97-AF65-F5344CB8AC3E}">
        <p14:creationId xmlns:p14="http://schemas.microsoft.com/office/powerpoint/2010/main" val="101474279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83308"/>
            <a:ext cx="5860646" cy="3913614"/>
          </a:xfrm>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共通原因故障の割合値</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β</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の推定</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IEC61508</a:t>
            </a:r>
            <a:r>
              <a:rPr lang="ja-JP" altLang="en-US" dirty="0">
                <a:latin typeface="Meiryo UI" panose="020B0604030504040204" pitchFamily="50" charset="-128"/>
                <a:ea typeface="Meiryo UI" panose="020B0604030504040204" pitchFamily="50" charset="-128"/>
              </a:rPr>
              <a:t>では</a:t>
            </a:r>
            <a:r>
              <a:rPr lang="en-US" altLang="ja-JP" dirty="0">
                <a:latin typeface="Meiryo UI" panose="020B0604030504040204" pitchFamily="50" charset="-128"/>
                <a:ea typeface="Meiryo UI" panose="020B0604030504040204" pitchFamily="50" charset="-128"/>
              </a:rPr>
              <a:t>β</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β</a:t>
            </a:r>
            <a:r>
              <a:rPr lang="en-US" altLang="ja-JP" baseline="-25000" dirty="0">
                <a:latin typeface="Meiryo UI" panose="020B0604030504040204" pitchFamily="50" charset="-128"/>
                <a:ea typeface="Meiryo UI" panose="020B0604030504040204" pitchFamily="50" charset="-128"/>
              </a:rPr>
              <a:t>D</a:t>
            </a:r>
            <a:r>
              <a:rPr lang="ja-JP" altLang="en-US" dirty="0">
                <a:latin typeface="Meiryo UI" panose="020B0604030504040204" pitchFamily="50" charset="-128"/>
                <a:ea typeface="Meiryo UI" panose="020B0604030504040204" pitchFamily="50" charset="-128"/>
              </a:rPr>
              <a:t>であるが、</a:t>
            </a:r>
            <a:r>
              <a:rPr lang="en-US" altLang="ja-JP" dirty="0">
                <a:latin typeface="Meiryo UI" panose="020B0604030504040204" pitchFamily="50" charset="-128"/>
                <a:ea typeface="Meiryo UI" panose="020B0604030504040204" pitchFamily="50" charset="-128"/>
              </a:rPr>
              <a:t>ISO13849-1</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IEC62061</a:t>
            </a:r>
            <a:r>
              <a:rPr lang="ja-JP" altLang="en-US" dirty="0">
                <a:latin typeface="Meiryo UI" panose="020B0604030504040204" pitchFamily="50" charset="-128"/>
                <a:ea typeface="Meiryo UI" panose="020B0604030504040204" pitchFamily="50" charset="-128"/>
              </a:rPr>
              <a:t>では</a:t>
            </a:r>
            <a:r>
              <a:rPr lang="en-US" altLang="ja-JP" dirty="0">
                <a:latin typeface="Meiryo UI" panose="020B0604030504040204" pitchFamily="50" charset="-128"/>
                <a:ea typeface="Meiryo UI" panose="020B0604030504040204" pitchFamily="50" charset="-128"/>
              </a:rPr>
              <a:t>β</a:t>
            </a:r>
            <a:r>
              <a:rPr lang="ja-JP" altLang="en-US" dirty="0">
                <a:latin typeface="Meiryo UI" panose="020B0604030504040204" pitchFamily="50" charset="-128"/>
                <a:ea typeface="Meiryo UI" panose="020B0604030504040204" pitchFamily="50" charset="-128"/>
              </a:rPr>
              <a:t>のみである．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ボイラーのテキストにも詳細があるので、そちらを参照するとよい。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以下に詳しい記載がある。</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C 0508-6</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IEC61508-6</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Annex D(informative)</a:t>
            </a:r>
          </a:p>
          <a:p>
            <a:r>
              <a:rPr lang="en-US" altLang="ja-JP" dirty="0">
                <a:latin typeface="Meiryo UI" panose="020B0604030504040204" pitchFamily="50" charset="-128"/>
                <a:ea typeface="Meiryo UI" panose="020B0604030504040204" pitchFamily="50" charset="-128"/>
              </a:rPr>
              <a:t>A methodology for quantifying the effect of hardware-related common cause failures in E/E/PE systems</a:t>
            </a:r>
          </a:p>
          <a:p>
            <a:r>
              <a:rPr lang="en-US" altLang="ja-JP" dirty="0">
                <a:latin typeface="Meiryo UI" panose="020B0604030504040204" pitchFamily="50" charset="-128"/>
                <a:ea typeface="Meiryo UI" panose="020B0604030504040204" pitchFamily="50" charset="-128"/>
              </a:rPr>
              <a:t>Table D.1 – Scoring programmable electronics or sensors/final elements</a:t>
            </a:r>
          </a:p>
          <a:p>
            <a:r>
              <a:rPr lang="en-US" altLang="ja-JP" dirty="0">
                <a:latin typeface="Meiryo UI" panose="020B0604030504040204" pitchFamily="50" charset="-128"/>
                <a:ea typeface="Meiryo UI" panose="020B0604030504040204" pitchFamily="50" charset="-128"/>
              </a:rPr>
              <a:t>IEC61508-6</a:t>
            </a:r>
          </a:p>
          <a:p>
            <a:endParaRPr kumimoji="1"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195</a:t>
            </a:fld>
            <a:endParaRPr kumimoji="1" lang="ja-JP" altLang="en-US"/>
          </a:p>
        </p:txBody>
      </p:sp>
    </p:spTree>
    <p:extLst>
      <p:ext uri="{BB962C8B-B14F-4D97-AF65-F5344CB8AC3E}">
        <p14:creationId xmlns:p14="http://schemas.microsoft.com/office/powerpoint/2010/main" val="64925529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共通原因故障のスコア表の要約</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IEC61508-6</a:t>
            </a:r>
            <a:r>
              <a:rPr lang="ja-JP" altLang="en-US" dirty="0">
                <a:latin typeface="Meiryo UI" panose="020B0604030504040204" pitchFamily="50" charset="-128"/>
                <a:ea typeface="Meiryo UI" panose="020B0604030504040204" pitchFamily="50" charset="-128"/>
              </a:rPr>
              <a:t>の共通原因故障のチェックシート（スコア表）をまとめたもの。チェックシートは論理部と入力部と出力部に分かれ、入力部と出力部は同じチェック項目とスコアである。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共通原因故障の</a:t>
            </a:r>
            <a:r>
              <a:rPr lang="en-US" altLang="ja-JP" dirty="0">
                <a:latin typeface="Meiryo UI" panose="020B0604030504040204" pitchFamily="50" charset="-128"/>
                <a:ea typeface="Meiryo UI" panose="020B0604030504040204" pitchFamily="50" charset="-128"/>
              </a:rPr>
              <a:t>β</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βD</a:t>
            </a:r>
            <a:r>
              <a:rPr lang="ja-JP" altLang="en-US" dirty="0">
                <a:latin typeface="Meiryo UI" panose="020B0604030504040204" pitchFamily="50" charset="-128"/>
                <a:ea typeface="Meiryo UI" panose="020B0604030504040204" pitchFamily="50" charset="-128"/>
              </a:rPr>
              <a:t>は、入力部、論理部、出力部ごとに求める。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チェックシート内の</a:t>
            </a:r>
            <a:r>
              <a:rPr lang="en-US" altLang="ja-JP" dirty="0">
                <a:latin typeface="Meiryo UI" panose="020B0604030504040204" pitchFamily="50" charset="-128"/>
                <a:ea typeface="Meiryo UI" panose="020B0604030504040204" pitchFamily="50" charset="-128"/>
              </a:rPr>
              <a:t>X</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Y</a:t>
            </a:r>
          </a:p>
          <a:p>
            <a:r>
              <a:rPr lang="en-US" altLang="ja-JP" dirty="0">
                <a:latin typeface="Meiryo UI" panose="020B0604030504040204" pitchFamily="50" charset="-128"/>
                <a:ea typeface="Meiryo UI" panose="020B0604030504040204" pitchFamily="50" charset="-128"/>
              </a:rPr>
              <a:t>X:</a:t>
            </a:r>
            <a:r>
              <a:rPr lang="ja-JP" altLang="en-US" dirty="0">
                <a:latin typeface="Meiryo UI" panose="020B0604030504040204" pitchFamily="50" charset="-128"/>
                <a:ea typeface="Meiryo UI" panose="020B0604030504040204" pitchFamily="50" charset="-128"/>
              </a:rPr>
              <a:t>共通原因故障が直接コンポーネントに及ぶものの係数</a:t>
            </a:r>
          </a:p>
          <a:p>
            <a:r>
              <a:rPr lang="en-US" altLang="ja-JP" dirty="0">
                <a:latin typeface="Meiryo UI" panose="020B0604030504040204" pitchFamily="50" charset="-128"/>
                <a:ea typeface="Meiryo UI" panose="020B0604030504040204" pitchFamily="50" charset="-128"/>
              </a:rPr>
              <a:t>Y:</a:t>
            </a:r>
            <a:r>
              <a:rPr lang="ja-JP" altLang="en-US" dirty="0">
                <a:latin typeface="Meiryo UI" panose="020B0604030504040204" pitchFamily="50" charset="-128"/>
                <a:ea typeface="Meiryo UI" panose="020B0604030504040204" pitchFamily="50" charset="-128"/>
              </a:rPr>
              <a:t>決定論的原因故障に関係する係数</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手順概略</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 </a:t>
            </a:r>
            <a:r>
              <a:rPr lang="ja-JP" altLang="ja-JP" dirty="0">
                <a:latin typeface="Meiryo UI" panose="020B0604030504040204" pitchFamily="50" charset="-128"/>
                <a:ea typeface="Meiryo UI" panose="020B0604030504040204" pitchFamily="50" charset="-128"/>
              </a:rPr>
              <a:t>スコアの集計</a:t>
            </a:r>
          </a:p>
          <a:p>
            <a:r>
              <a:rPr lang="en-US" altLang="ja-JP" dirty="0">
                <a:latin typeface="Meiryo UI" panose="020B0604030504040204" pitchFamily="50" charset="-128"/>
                <a:ea typeface="Meiryo UI" panose="020B0604030504040204" pitchFamily="50" charset="-128"/>
              </a:rPr>
              <a:t>(b) </a:t>
            </a:r>
            <a:r>
              <a:rPr lang="ja-JP" altLang="ja-JP" dirty="0">
                <a:latin typeface="Meiryo UI" panose="020B0604030504040204" pitchFamily="50" charset="-128"/>
                <a:ea typeface="Meiryo UI" panose="020B0604030504040204" pitchFamily="50" charset="-128"/>
              </a:rPr>
              <a:t>診断試験頻度による補正</a:t>
            </a:r>
          </a:p>
          <a:p>
            <a:r>
              <a:rPr lang="en-US" altLang="ja-JP" dirty="0">
                <a:latin typeface="Meiryo UI" panose="020B0604030504040204" pitchFamily="50" charset="-128"/>
                <a:ea typeface="Meiryo UI" panose="020B0604030504040204" pitchFamily="50" charset="-128"/>
              </a:rPr>
              <a:t>(c) </a:t>
            </a:r>
            <a:r>
              <a:rPr lang="ja-JP" altLang="ja-JP" dirty="0">
                <a:latin typeface="Meiryo UI" panose="020B0604030504040204" pitchFamily="50" charset="-128"/>
                <a:ea typeface="Meiryo UI" panose="020B0604030504040204" pitchFamily="50" charset="-128"/>
              </a:rPr>
              <a:t>スコア値によるβ</a:t>
            </a:r>
            <a:r>
              <a:rPr lang="en-US" altLang="ja-JP" baseline="-25000" dirty="0">
                <a:latin typeface="Meiryo UI" panose="020B0604030504040204" pitchFamily="50" charset="-128"/>
                <a:ea typeface="Meiryo UI" panose="020B0604030504040204" pitchFamily="50" charset="-128"/>
              </a:rPr>
              <a:t>INT</a:t>
            </a:r>
            <a:r>
              <a:rPr lang="ja-JP" altLang="ja-JP" dirty="0" err="1">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β</a:t>
            </a:r>
            <a:r>
              <a:rPr lang="en-US" altLang="ja-JP" baseline="-25000" dirty="0">
                <a:latin typeface="Meiryo UI" panose="020B0604030504040204" pitchFamily="50" charset="-128"/>
                <a:ea typeface="Meiryo UI" panose="020B0604030504040204" pitchFamily="50" charset="-128"/>
              </a:rPr>
              <a:t>D INT</a:t>
            </a:r>
            <a:r>
              <a:rPr lang="ja-JP" altLang="ja-JP" dirty="0">
                <a:latin typeface="Meiryo UI" panose="020B0604030504040204" pitchFamily="50" charset="-128"/>
                <a:ea typeface="Meiryo UI" panose="020B0604030504040204" pitchFamily="50" charset="-128"/>
              </a:rPr>
              <a:t>の推定</a:t>
            </a:r>
          </a:p>
          <a:p>
            <a:r>
              <a:rPr lang="en-US" altLang="ja-JP" dirty="0">
                <a:latin typeface="Meiryo UI" panose="020B0604030504040204" pitchFamily="50" charset="-128"/>
                <a:ea typeface="Meiryo UI" panose="020B0604030504040204" pitchFamily="50" charset="-128"/>
              </a:rPr>
              <a:t>(d) </a:t>
            </a:r>
            <a:r>
              <a:rPr lang="ja-JP" altLang="ja-JP" dirty="0">
                <a:latin typeface="Meiryo UI" panose="020B0604030504040204" pitchFamily="50" charset="-128"/>
                <a:ea typeface="Meiryo UI" panose="020B0604030504040204" pitchFamily="50" charset="-128"/>
              </a:rPr>
              <a:t>ハードウェアアーキテクチャ補正</a:t>
            </a:r>
          </a:p>
          <a:p>
            <a:r>
              <a:rPr lang="ja-JP" altLang="en-US" dirty="0">
                <a:latin typeface="Meiryo UI" panose="020B0604030504040204" pitchFamily="50" charset="-128"/>
                <a:ea typeface="Meiryo UI" panose="020B0604030504040204" pitchFamily="50" charset="-128"/>
              </a:rPr>
              <a:t>詳細はボイラーテキストに記載あり。</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196</a:t>
            </a:fld>
            <a:endParaRPr kumimoji="1" lang="ja-JP" altLang="en-US"/>
          </a:p>
        </p:txBody>
      </p:sp>
    </p:spTree>
    <p:extLst>
      <p:ext uri="{BB962C8B-B14F-4D97-AF65-F5344CB8AC3E}">
        <p14:creationId xmlns:p14="http://schemas.microsoft.com/office/powerpoint/2010/main" val="272657179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83308"/>
            <a:ext cx="5580046" cy="3913614"/>
          </a:xfrm>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FMEDA</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のための回路例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入力回路の例。例は回路中に</a:t>
            </a:r>
            <a:r>
              <a:rPr lang="en-US" altLang="ja-JP" dirty="0">
                <a:latin typeface="Meiryo UI" panose="020B0604030504040204" pitchFamily="50" charset="-128"/>
                <a:ea typeface="Meiryo UI" panose="020B0604030504040204" pitchFamily="50" charset="-128"/>
              </a:rPr>
              <a:t>IC</a:t>
            </a:r>
            <a:r>
              <a:rPr lang="ja-JP" altLang="en-US" dirty="0">
                <a:latin typeface="Meiryo UI" panose="020B0604030504040204" pitchFamily="50" charset="-128"/>
                <a:ea typeface="Meiryo UI" panose="020B0604030504040204" pitchFamily="50" charset="-128"/>
              </a:rPr>
              <a:t>があるのでタイプ</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である。</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DC24V</a:t>
            </a:r>
            <a:r>
              <a:rPr lang="ja-JP" altLang="en-US" dirty="0">
                <a:latin typeface="Meiryo UI" panose="020B0604030504040204" pitchFamily="50" charset="-128"/>
                <a:ea typeface="Meiryo UI" panose="020B0604030504040204" pitchFamily="50" charset="-128"/>
              </a:rPr>
              <a:t>の安全信号が、ホトカプラを経由してマイコン制御の</a:t>
            </a:r>
            <a:r>
              <a:rPr lang="en-US" altLang="ja-JP" dirty="0">
                <a:latin typeface="Meiryo UI" panose="020B0604030504040204" pitchFamily="50" charset="-128"/>
                <a:ea typeface="Meiryo UI" panose="020B0604030504040204" pitchFamily="50" charset="-128"/>
              </a:rPr>
              <a:t>3.3V</a:t>
            </a:r>
            <a:r>
              <a:rPr lang="ja-JP" altLang="en-US" dirty="0">
                <a:latin typeface="Meiryo UI" panose="020B0604030504040204" pitchFamily="50" charset="-128"/>
                <a:ea typeface="Meiryo UI" panose="020B0604030504040204" pitchFamily="50" charset="-128"/>
              </a:rPr>
              <a:t>の信号に変換される。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部品は抵抗、コンデンサ、ホトカプラ、信号インバート</a:t>
            </a:r>
            <a:r>
              <a:rPr lang="en-US" altLang="ja-JP" dirty="0">
                <a:latin typeface="Meiryo UI" panose="020B0604030504040204" pitchFamily="50" charset="-128"/>
                <a:ea typeface="Meiryo UI" panose="020B0604030504040204" pitchFamily="50" charset="-128"/>
              </a:rPr>
              <a:t>IC(74C04)</a:t>
            </a:r>
            <a:r>
              <a:rPr lang="ja-JP" altLang="en-US" dirty="0" err="1">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197</a:t>
            </a:fld>
            <a:endParaRPr kumimoji="1" lang="ja-JP" altLang="en-US"/>
          </a:p>
        </p:txBody>
      </p:sp>
    </p:spTree>
    <p:extLst>
      <p:ext uri="{BB962C8B-B14F-4D97-AF65-F5344CB8AC3E}">
        <p14:creationId xmlns:p14="http://schemas.microsoft.com/office/powerpoint/2010/main" val="1835344033"/>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FMEDA</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のための回路例の注意</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共通原因故障を配慮した設計の例</a:t>
            </a:r>
            <a:endParaRPr lang="en-US" altLang="ja-JP"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198</a:t>
            </a:fld>
            <a:endParaRPr kumimoji="1" lang="ja-JP" altLang="en-US"/>
          </a:p>
        </p:txBody>
      </p:sp>
    </p:spTree>
    <p:extLst>
      <p:ext uri="{BB962C8B-B14F-4D97-AF65-F5344CB8AC3E}">
        <p14:creationId xmlns:p14="http://schemas.microsoft.com/office/powerpoint/2010/main" val="97437286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FMEDA</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のパラメータ</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１．</a:t>
            </a:r>
            <a:r>
              <a:rPr lang="en-US" altLang="ja-JP" dirty="0">
                <a:latin typeface="Meiryo UI" panose="020B0604030504040204" pitchFamily="50" charset="-128"/>
                <a:ea typeface="Meiryo UI" panose="020B0604030504040204" pitchFamily="50" charset="-128"/>
              </a:rPr>
              <a:t>λ</a:t>
            </a:r>
            <a:r>
              <a:rPr lang="ja-JP" altLang="en-US" dirty="0">
                <a:latin typeface="Meiryo UI" panose="020B0604030504040204" pitchFamily="50" charset="-128"/>
                <a:ea typeface="Meiryo UI" panose="020B0604030504040204" pitchFamily="50" charset="-128"/>
              </a:rPr>
              <a:t>は部品の寿命時間の逆数。</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・データはメーカ、又は市場データから入手</a:t>
            </a:r>
            <a:endParaRPr lang="en-US" altLang="ja-JP" dirty="0">
              <a:latin typeface="Meiryo UI" panose="020B0604030504040204" pitchFamily="50" charset="-128"/>
              <a:ea typeface="Meiryo UI" panose="020B0604030504040204" pitchFamily="50" charset="-128"/>
            </a:endParaRPr>
          </a:p>
          <a:p>
            <a:pPr marL="180931" indent="-94468"/>
            <a:r>
              <a:rPr lang="ja-JP" altLang="en-US" dirty="0">
                <a:latin typeface="Meiryo UI" panose="020B0604030504040204" pitchFamily="50" charset="-128"/>
                <a:ea typeface="Meiryo UI" panose="020B0604030504040204" pitchFamily="50" charset="-128"/>
              </a:rPr>
              <a:t>　　市場データ例（</a:t>
            </a:r>
            <a:r>
              <a:rPr lang="en-US" altLang="ja-JP" dirty="0">
                <a:latin typeface="Meiryo UI" panose="020B0604030504040204" pitchFamily="50" charset="-128"/>
                <a:ea typeface="Meiryo UI" panose="020B0604030504040204" pitchFamily="50" charset="-128"/>
              </a:rPr>
              <a:t>SN9500</a:t>
            </a:r>
            <a:r>
              <a:rPr lang="ja-JP" altLang="en-US" dirty="0">
                <a:latin typeface="Meiryo UI" panose="020B0604030504040204" pitchFamily="50" charset="-128"/>
                <a:ea typeface="Meiryo UI" panose="020B0604030504040204" pitchFamily="50" charset="-128"/>
              </a:rPr>
              <a:t>；シーメンス社のデータ）</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２．</a:t>
            </a:r>
            <a:r>
              <a:rPr lang="en-US" altLang="ja-JP" dirty="0">
                <a:latin typeface="Meiryo UI" panose="020B0604030504040204" pitchFamily="50" charset="-128"/>
                <a:ea typeface="Meiryo UI" panose="020B0604030504040204" pitchFamily="50" charset="-128"/>
              </a:rPr>
              <a:t>DC</a:t>
            </a:r>
            <a:r>
              <a:rPr lang="ja-JP" altLang="en-US" dirty="0">
                <a:latin typeface="Meiryo UI" panose="020B0604030504040204" pitchFamily="50" charset="-128"/>
                <a:ea typeface="Meiryo UI" panose="020B0604030504040204" pitchFamily="50" charset="-128"/>
              </a:rPr>
              <a:t>：診断率　危険側故障の内診断できている割合。</a:t>
            </a:r>
            <a:r>
              <a:rPr lang="en-US" altLang="ja-JP" dirty="0">
                <a:latin typeface="Meiryo UI" panose="020B0604030504040204" pitchFamily="50" charset="-128"/>
                <a:ea typeface="Meiryo UI" panose="020B0604030504040204" pitchFamily="50" charset="-128"/>
              </a:rPr>
              <a:t>FMEDA</a:t>
            </a:r>
            <a:r>
              <a:rPr lang="ja-JP" altLang="en-US" dirty="0">
                <a:latin typeface="Meiryo UI" panose="020B0604030504040204" pitchFamily="50" charset="-128"/>
                <a:ea typeface="Meiryo UI" panose="020B0604030504040204" pitchFamily="50" charset="-128"/>
              </a:rPr>
              <a:t>で求めることができる。</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３．故障モード：抵抗であれば、開放（断線）、または短絡のこと。ホトカプラであれば、ピン間短絡、ダイオードオープン故障、トランジスタ短絡、トランジスタオープンなどがある。４．</a:t>
            </a:r>
            <a:r>
              <a:rPr lang="en-US" altLang="ja-JP" dirty="0">
                <a:latin typeface="Meiryo UI" panose="020B0604030504040204" pitchFamily="50" charset="-128"/>
                <a:ea typeface="Meiryo UI" panose="020B0604030504040204" pitchFamily="50" charset="-128"/>
              </a:rPr>
              <a:t>%FM</a:t>
            </a:r>
            <a:r>
              <a:rPr lang="ja-JP" altLang="en-US" dirty="0">
                <a:latin typeface="Meiryo UI" panose="020B0604030504040204" pitchFamily="50" charset="-128"/>
                <a:ea typeface="Meiryo UI" panose="020B0604030504040204" pitchFamily="50" charset="-128"/>
              </a:rPr>
              <a:t>：故障モードの割合。抵抗であれば、短絡５０％　断線５０％とする。詳しくは、故障モード割合は、</a:t>
            </a:r>
            <a:r>
              <a:rPr lang="en-US" altLang="ja-JP" dirty="0">
                <a:latin typeface="Meiryo UI" panose="020B0604030504040204" pitchFamily="50" charset="-128"/>
                <a:ea typeface="Meiryo UI" panose="020B0604030504040204" pitchFamily="50" charset="-128"/>
              </a:rPr>
              <a:t>JIS B 9961</a:t>
            </a:r>
            <a:r>
              <a:rPr lang="ja-JP" altLang="en-US" dirty="0">
                <a:latin typeface="Meiryo UI" panose="020B0604030504040204" pitchFamily="50" charset="-128"/>
                <a:ea typeface="Meiryo UI" panose="020B0604030504040204" pitchFamily="50" charset="-128"/>
              </a:rPr>
              <a:t>の付属書</a:t>
            </a:r>
            <a:r>
              <a:rPr lang="en-US" altLang="ja-JP" dirty="0">
                <a:latin typeface="Meiryo UI" panose="020B0604030504040204" pitchFamily="50" charset="-128"/>
                <a:ea typeface="Meiryo UI" panose="020B0604030504040204" pitchFamily="50" charset="-128"/>
              </a:rPr>
              <a:t>D</a:t>
            </a:r>
            <a:r>
              <a:rPr lang="ja-JP" altLang="en-US" dirty="0">
                <a:latin typeface="Meiryo UI" panose="020B0604030504040204" pitchFamily="50" charset="-128"/>
                <a:ea typeface="Meiryo UI" panose="020B0604030504040204" pitchFamily="50" charset="-128"/>
              </a:rPr>
              <a:t>を参照するとよい。</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５．安全</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危険：　</a:t>
            </a:r>
            <a:r>
              <a:rPr lang="en-US" altLang="ja-JP" dirty="0">
                <a:latin typeface="Meiryo UI" panose="020B0604030504040204" pitchFamily="50" charset="-128"/>
                <a:ea typeface="Meiryo UI" panose="020B0604030504040204" pitchFamily="50" charset="-128"/>
              </a:rPr>
              <a:t>FMEDA</a:t>
            </a:r>
            <a:r>
              <a:rPr lang="ja-JP" altLang="en-US" dirty="0">
                <a:latin typeface="Meiryo UI" panose="020B0604030504040204" pitchFamily="50" charset="-128"/>
                <a:ea typeface="Meiryo UI" panose="020B0604030504040204" pitchFamily="50" charset="-128"/>
              </a:rPr>
              <a:t>で故障するとどうなるかを検討している部品で、その部品が故障した場合、例えば、出力が安全状態か危険状態かで判定。</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　　機械制御であれば、出力</a:t>
            </a:r>
            <a:r>
              <a:rPr lang="en-US" altLang="ja-JP" dirty="0">
                <a:latin typeface="Meiryo UI" panose="020B0604030504040204" pitchFamily="50" charset="-128"/>
                <a:ea typeface="Meiryo UI" panose="020B0604030504040204" pitchFamily="50" charset="-128"/>
              </a:rPr>
              <a:t>OFF</a:t>
            </a:r>
            <a:r>
              <a:rPr lang="ja-JP" altLang="en-US" dirty="0" err="1">
                <a:latin typeface="Meiryo UI" panose="020B0604030504040204" pitchFamily="50" charset="-128"/>
                <a:ea typeface="Meiryo UI" panose="020B0604030504040204" pitchFamily="50" charset="-128"/>
              </a:rPr>
              <a:t>なのに</a:t>
            </a:r>
            <a:r>
              <a:rPr lang="en-US" altLang="ja-JP" dirty="0">
                <a:latin typeface="Meiryo UI" panose="020B0604030504040204" pitchFamily="50" charset="-128"/>
                <a:ea typeface="Meiryo UI" panose="020B0604030504040204" pitchFamily="50" charset="-128"/>
              </a:rPr>
              <a:t>ON</a:t>
            </a:r>
            <a:r>
              <a:rPr lang="ja-JP" altLang="en-US" dirty="0">
                <a:latin typeface="Meiryo UI" panose="020B0604030504040204" pitchFamily="50" charset="-128"/>
                <a:ea typeface="Meiryo UI" panose="020B0604030504040204" pitchFamily="50" charset="-128"/>
              </a:rPr>
              <a:t>してしまう、出力が</a:t>
            </a:r>
            <a:r>
              <a:rPr lang="en-US" altLang="ja-JP" dirty="0">
                <a:latin typeface="Meiryo UI" panose="020B0604030504040204" pitchFamily="50" charset="-128"/>
                <a:ea typeface="Meiryo UI" panose="020B0604030504040204" pitchFamily="50" charset="-128"/>
              </a:rPr>
              <a:t>OFF</a:t>
            </a:r>
            <a:r>
              <a:rPr lang="ja-JP" altLang="en-US" dirty="0">
                <a:latin typeface="Meiryo UI" panose="020B0604030504040204" pitchFamily="50" charset="-128"/>
                <a:ea typeface="Meiryo UI" panose="020B0604030504040204" pitchFamily="50" charset="-128"/>
              </a:rPr>
              <a:t>できない状態を危険状態と定義するとよい。入力の故障はマイコン制御を経て出力につながる。入力の故障がマイコンの論理ミスを誘発し、出力が危険状態になると考える。論理ミスを誘発しない防御的論理が組まれている場合は、その論理が機能して出力は安全状態になると考えればよい。</a:t>
            </a:r>
            <a:endParaRPr lang="en-US" altLang="ja-JP" dirty="0">
              <a:latin typeface="Meiryo UI" panose="020B0604030504040204" pitchFamily="50" charset="-128"/>
              <a:ea typeface="Meiryo UI" panose="020B0604030504040204" pitchFamily="50" charset="-128"/>
            </a:endParaRPr>
          </a:p>
          <a:p>
            <a:pPr marL="180931" indent="-180931"/>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pPr marL="180931" indent="-180931"/>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199</a:t>
            </a:fld>
            <a:endParaRPr kumimoji="1" lang="ja-JP" altLang="en-US"/>
          </a:p>
        </p:txBody>
      </p:sp>
    </p:spTree>
    <p:extLst>
      <p:ext uri="{BB962C8B-B14F-4D97-AF65-F5344CB8AC3E}">
        <p14:creationId xmlns:p14="http://schemas.microsoft.com/office/powerpoint/2010/main" val="423907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＜意図・ポイント＞</a:t>
            </a:r>
            <a:endParaRPr kumimoji="1" lang="en-US" altLang="ja-JP" dirty="0"/>
          </a:p>
          <a:p>
            <a:pPr marL="171450" indent="-171450">
              <a:buFont typeface="Arial" panose="020B0604020202020204" pitchFamily="34" charset="0"/>
              <a:buChar char="•"/>
            </a:pPr>
            <a:r>
              <a:rPr kumimoji="1" lang="ja-JP" altLang="en-US" dirty="0"/>
              <a:t>機能安全導入の背景と必要性を理解する。</a:t>
            </a:r>
            <a:endParaRPr kumimoji="1" lang="en-US" altLang="ja-JP" dirty="0"/>
          </a:p>
          <a:p>
            <a:endParaRPr kumimoji="1" lang="en-US" altLang="ja-JP" dirty="0"/>
          </a:p>
          <a:p>
            <a:r>
              <a:rPr kumimoji="1" lang="ja-JP" altLang="en-US" dirty="0"/>
              <a:t>＜補足事項・背景＞</a:t>
            </a:r>
            <a:endParaRPr kumimoji="1" lang="en-US" altLang="ja-JP" dirty="0"/>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電子技術の進展・高機能化が高信頼化をもたらし、適用範囲が拡大されている。→安全分野も例外ではない。</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機械設備も高度化・システム化し、些細な不具合が全体に影響を及ぼす恐れがある。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従来の単純な安全制御から、フレキシブルで高機能な安全制御（機能安全）へ転換している。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機能安全の規則・規格が整備され、適合製品も出回ってきている。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しかし、機械設備に機能安全を導入する場合、理解している設計者は不足している。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特に、機械設備メーカとそのユーザの間でシステム化を担うシステムインテグレータは、日本では充足していない。→人材育成が急務</a:t>
            </a:r>
            <a:endParaRPr kumimoji="1" lang="en-US" altLang="ja-JP" sz="1200" kern="1200" dirty="0">
              <a:solidFill>
                <a:schemeClr val="tx1"/>
              </a:solidFill>
              <a:effectLst/>
              <a:latin typeface="+mn-lt"/>
              <a:ea typeface="+mn-ea"/>
              <a:cs typeface="+mn-cs"/>
            </a:endParaRPr>
          </a:p>
          <a:p>
            <a:endParaRPr kumimoji="1" lang="en-US" altLang="ja-JP" dirty="0"/>
          </a:p>
          <a:p>
            <a:r>
              <a:rPr kumimoji="1" lang="ja-JP" altLang="en-US" dirty="0"/>
              <a:t>＜出典・参考文献等＞</a:t>
            </a:r>
            <a:endParaRPr kumimoji="1" lang="en-US" altLang="ja-JP" dirty="0"/>
          </a:p>
          <a:p>
            <a:r>
              <a:rPr kumimoji="1" lang="ja-JP" altLang="en-US" dirty="0"/>
              <a:t>・厚生労働省機能安全による機械等に係る安全確保に関する技術上の指針（平成</a:t>
            </a:r>
            <a:r>
              <a:rPr kumimoji="1" lang="en-US" altLang="ja-JP" dirty="0"/>
              <a:t>28</a:t>
            </a:r>
            <a:r>
              <a:rPr kumimoji="1" lang="ja-JP" altLang="en-US" dirty="0"/>
              <a:t>年厚生労働省告示第</a:t>
            </a:r>
            <a:r>
              <a:rPr kumimoji="1" lang="en-US" altLang="ja-JP" dirty="0"/>
              <a:t>353</a:t>
            </a:r>
            <a:r>
              <a:rPr kumimoji="1" lang="ja-JP" altLang="en-US" dirty="0"/>
              <a:t>号）</a:t>
            </a:r>
            <a:endParaRPr kumimoji="1" lang="en-US" altLang="ja-JP" dirty="0"/>
          </a:p>
          <a:p>
            <a:r>
              <a:rPr kumimoji="1" lang="ja-JP" altLang="en-US" dirty="0"/>
              <a:t>・</a:t>
            </a:r>
            <a:r>
              <a:rPr kumimoji="1" lang="is-IS" altLang="ja-JP" sz="1200" b="0" i="0" kern="1200" dirty="0">
                <a:solidFill>
                  <a:schemeClr val="tx1"/>
                </a:solidFill>
                <a:effectLst/>
                <a:latin typeface="+mn-lt"/>
                <a:ea typeface="+mn-ea"/>
                <a:cs typeface="+mn-cs"/>
              </a:rPr>
              <a:t>IEC</a:t>
            </a:r>
            <a:r>
              <a:rPr kumimoji="1" lang="is-IS" altLang="ja-JP" sz="1200" b="1" i="0" kern="1200" baseline="0" dirty="0">
                <a:solidFill>
                  <a:schemeClr val="tx1"/>
                </a:solidFill>
                <a:effectLst/>
                <a:latin typeface="+mn-lt"/>
                <a:ea typeface="+mn-ea"/>
                <a:cs typeface="+mn-cs"/>
              </a:rPr>
              <a:t> </a:t>
            </a:r>
            <a:r>
              <a:rPr kumimoji="1" lang="is-IS" altLang="ja-JP" sz="1200" b="0" i="0" kern="1200" dirty="0">
                <a:solidFill>
                  <a:schemeClr val="tx1"/>
                </a:solidFill>
                <a:effectLst/>
                <a:latin typeface="+mn-lt"/>
                <a:ea typeface="+mn-ea"/>
                <a:cs typeface="+mn-cs"/>
              </a:rPr>
              <a:t>61508, ISO 13849-1</a:t>
            </a:r>
            <a:r>
              <a:rPr kumimoji="1" lang="ja-JP" altLang="en-US" sz="1200" b="0" i="0" kern="1200" dirty="0">
                <a:solidFill>
                  <a:schemeClr val="tx1"/>
                </a:solidFill>
                <a:effectLst/>
                <a:latin typeface="+mn-lt"/>
                <a:ea typeface="+mn-ea"/>
                <a:cs typeface="+mn-cs"/>
              </a:rPr>
              <a:t>など</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a:t>
            </a:fld>
            <a:endParaRPr kumimoji="1" lang="ja-JP" altLang="en-US"/>
          </a:p>
        </p:txBody>
      </p:sp>
    </p:spTree>
    <p:extLst>
      <p:ext uri="{BB962C8B-B14F-4D97-AF65-F5344CB8AC3E}">
        <p14:creationId xmlns:p14="http://schemas.microsoft.com/office/powerpoint/2010/main" val="360836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r>
              <a:rPr kumimoji="1" lang="ja-JP" altLang="en-US" dirty="0" smtClean="0"/>
              <a:t>＜スライドの意図＞</a:t>
            </a:r>
            <a:endParaRPr kumimoji="1" lang="en-US" altLang="ja-JP" dirty="0" smtClean="0"/>
          </a:p>
          <a:p>
            <a:pPr marL="171450" indent="-171450">
              <a:buFont typeface="Arial" panose="020B0604020202020204" pitchFamily="34" charset="0"/>
              <a:buChar char="•"/>
            </a:pPr>
            <a:r>
              <a:rPr kumimoji="1" lang="ja-JP" altLang="en-US" dirty="0" smtClean="0"/>
              <a:t>機能安全の導入によるメリットを理解させる。</a:t>
            </a:r>
            <a:endParaRPr kumimoji="1" lang="en-US" altLang="ja-JP" dirty="0" smtClean="0"/>
          </a:p>
          <a:p>
            <a:pPr marL="171450" indent="-171450">
              <a:buFont typeface="Arial" panose="020B0604020202020204" pitchFamily="34" charset="0"/>
              <a:buChar char="•"/>
            </a:pPr>
            <a:endParaRPr kumimoji="1" lang="en-US" altLang="ja-JP" dirty="0" smtClean="0"/>
          </a:p>
          <a:p>
            <a:r>
              <a:rPr kumimoji="1" lang="ja-JP" altLang="en-US" dirty="0" smtClean="0"/>
              <a:t>＜補足事項＞</a:t>
            </a:r>
            <a:endParaRPr kumimoji="1" lang="en-US" altLang="ja-JP" dirty="0" smtClean="0"/>
          </a:p>
          <a:p>
            <a:pPr marL="171450" indent="-171450">
              <a:buFont typeface="Arial" panose="020B0604020202020204" pitchFamily="34" charset="0"/>
              <a:buChar char="•"/>
            </a:pPr>
            <a:r>
              <a:rPr kumimoji="1" lang="ja-JP" altLang="en-US" dirty="0" smtClean="0"/>
              <a:t>機械の機能安全の規格（</a:t>
            </a:r>
            <a:r>
              <a:rPr kumimoji="1" lang="en-US" altLang="ja-JP" dirty="0" smtClean="0"/>
              <a:t>ISO</a:t>
            </a:r>
            <a:r>
              <a:rPr kumimoji="1" lang="ja-JP" altLang="en-US" dirty="0" smtClean="0"/>
              <a:t>１３８４９）の例としてロボットを、プラント等での機能安全の規格（</a:t>
            </a:r>
            <a:r>
              <a:rPr kumimoji="1" lang="en-US" altLang="ja-JP" dirty="0" smtClean="0"/>
              <a:t>IEC61508)</a:t>
            </a:r>
            <a:r>
              <a:rPr kumimoji="1" lang="ja-JP" altLang="en-US" dirty="0" smtClean="0"/>
              <a:t>の例としてボイラーを示している。</a:t>
            </a:r>
            <a:endParaRPr kumimoji="1" lang="en-US" altLang="ja-JP" dirty="0" smtClean="0"/>
          </a:p>
          <a:p>
            <a:pPr marL="171450" indent="-171450">
              <a:buFont typeface="Arial" panose="020B0604020202020204" pitchFamily="34" charset="0"/>
              <a:buChar char="•"/>
            </a:pPr>
            <a:r>
              <a:rPr kumimoji="1" lang="ja-JP" altLang="en-US" dirty="0" smtClean="0"/>
              <a:t>産業用ロボットの例は、いわゆるバーチャルフェンスである。</a:t>
            </a:r>
            <a:endParaRPr kumimoji="1" lang="en-US" altLang="ja-JP" dirty="0" smtClean="0"/>
          </a:p>
          <a:p>
            <a:endParaRPr kumimoji="1" lang="en-US" altLang="ja-JP" dirty="0" smtClean="0"/>
          </a:p>
          <a:p>
            <a:r>
              <a:rPr kumimoji="1" lang="ja-JP" altLang="en-US" dirty="0" smtClean="0"/>
              <a:t>＜参考文献等＞</a:t>
            </a:r>
            <a:endParaRPr kumimoji="1" lang="en-US" altLang="ja-JP" dirty="0" smtClean="0"/>
          </a:p>
          <a:p>
            <a:r>
              <a:rPr kumimoji="1" lang="ja-JP" altLang="en-US" dirty="0" smtClean="0"/>
              <a:t>・</a:t>
            </a:r>
            <a:r>
              <a:rPr lang="ja-JP" altLang="en-US" dirty="0" smtClean="0"/>
              <a:t>機能安全を用いた機械等の取扱規制のあり方に関する検討会</a:t>
            </a:r>
            <a:r>
              <a:rPr kumimoji="1" lang="ja-JP" altLang="en-US" dirty="0" smtClean="0"/>
              <a:t>報告書</a:t>
            </a:r>
            <a:endParaRPr kumimoji="1" lang="en-US" altLang="ja-JP" dirty="0" smtClean="0"/>
          </a:p>
          <a:p>
            <a:r>
              <a:rPr kumimoji="1" lang="en-US" altLang="ja-JP" dirty="0" smtClean="0"/>
              <a:t>http://www.mhlw.go.jp/stf/houdou/0000118662.html</a:t>
            </a:r>
          </a:p>
          <a:p>
            <a:endParaRPr kumimoji="1" lang="en-US" altLang="ja-JP" dirty="0" smtClean="0"/>
          </a:p>
          <a:p>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20</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安全側故障、危険側故障の集計論理。</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エクセルの関数の</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if</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関数で作るとよい。</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ja-JP" kern="100" dirty="0">
                <a:latin typeface="Meiryo UI" panose="020B0604030504040204" pitchFamily="50" charset="-128"/>
                <a:ea typeface="Meiryo UI" panose="020B0604030504040204" pitchFamily="50" charset="-128"/>
              </a:rPr>
              <a:t>安全側故障で検出された故障率</a:t>
            </a:r>
            <a:r>
              <a:rPr lang="ja-JP" altLang="en-US" kern="100" dirty="0">
                <a:latin typeface="Meiryo UI" panose="020B0604030504040204" pitchFamily="50" charset="-128"/>
                <a:ea typeface="Meiryo UI" panose="020B0604030504040204" pitchFamily="50" charset="-128"/>
              </a:rPr>
              <a:t>の計算方法</a:t>
            </a:r>
            <a:endParaRPr lang="en-US" altLang="ja-JP" kern="100" dirty="0">
              <a:latin typeface="Meiryo UI" panose="020B0604030504040204" pitchFamily="50" charset="-128"/>
              <a:ea typeface="Meiryo UI" panose="020B0604030504040204" pitchFamily="50" charset="-128"/>
            </a:endParaRPr>
          </a:p>
          <a:p>
            <a:r>
              <a:rPr lang="ja-JP" altLang="ja-JP" kern="100" dirty="0">
                <a:latin typeface="Meiryo UI" panose="020B0604030504040204" pitchFamily="50" charset="-128"/>
                <a:ea typeface="Meiryo UI" panose="020B0604030504040204" pitchFamily="50" charset="-128"/>
              </a:rPr>
              <a:t>λ×</a:t>
            </a:r>
            <a:r>
              <a:rPr lang="en-US" altLang="ja-JP" kern="100" dirty="0">
                <a:latin typeface="Meiryo UI" panose="020B0604030504040204" pitchFamily="50" charset="-128"/>
                <a:ea typeface="Meiryo UI" panose="020B0604030504040204" pitchFamily="50" charset="-128"/>
              </a:rPr>
              <a:t>DC</a:t>
            </a:r>
            <a:r>
              <a:rPr lang="ja-JP" altLang="ja-JP" kern="100" dirty="0">
                <a:latin typeface="Meiryo UI" panose="020B0604030504040204" pitchFamily="50" charset="-128"/>
                <a:ea typeface="Meiryo UI" panose="020B0604030504040204" pitchFamily="50" charset="-128"/>
              </a:rPr>
              <a:t>×</a:t>
            </a:r>
            <a:r>
              <a:rPr lang="en-US" altLang="ja-JP" kern="100" dirty="0">
                <a:latin typeface="Meiryo UI" panose="020B0604030504040204" pitchFamily="50" charset="-128"/>
                <a:ea typeface="Meiryo UI" panose="020B0604030504040204" pitchFamily="50" charset="-128"/>
              </a:rPr>
              <a:t>%FM</a:t>
            </a:r>
            <a:r>
              <a:rPr lang="ja-JP" altLang="ja-JP" kern="100" dirty="0">
                <a:latin typeface="Meiryo UI" panose="020B0604030504040204" pitchFamily="50" charset="-128"/>
                <a:ea typeface="Meiryo UI" panose="020B0604030504040204" pitchFamily="50" charset="-128"/>
              </a:rPr>
              <a:t>×</a:t>
            </a:r>
            <a:r>
              <a:rPr lang="en-US" altLang="ja-JP" kern="100" dirty="0">
                <a:latin typeface="Meiryo UI" panose="020B0604030504040204" pitchFamily="50" charset="-128"/>
                <a:ea typeface="Meiryo UI" panose="020B0604030504040204" pitchFamily="50" charset="-128"/>
              </a:rPr>
              <a:t>(</a:t>
            </a:r>
            <a:r>
              <a:rPr lang="ja-JP" altLang="ja-JP" kern="100" dirty="0">
                <a:latin typeface="Meiryo UI" panose="020B0604030504040204" pitchFamily="50" charset="-128"/>
                <a:ea typeface="Meiryo UI" panose="020B0604030504040204" pitchFamily="50" charset="-128"/>
              </a:rPr>
              <a:t>安全</a:t>
            </a:r>
            <a:r>
              <a:rPr lang="en-US" altLang="ja-JP" kern="100" dirty="0">
                <a:latin typeface="Meiryo UI" panose="020B0604030504040204" pitchFamily="50" charset="-128"/>
                <a:ea typeface="Meiryo UI" panose="020B0604030504040204" pitchFamily="50" charset="-128"/>
              </a:rPr>
              <a:t>=1,</a:t>
            </a:r>
            <a:r>
              <a:rPr lang="ja-JP" altLang="ja-JP" kern="100" dirty="0">
                <a:latin typeface="Meiryo UI" panose="020B0604030504040204" pitchFamily="50" charset="-128"/>
                <a:ea typeface="Meiryo UI" panose="020B0604030504040204" pitchFamily="50" charset="-128"/>
              </a:rPr>
              <a:t>危険</a:t>
            </a:r>
            <a:r>
              <a:rPr lang="en-US" altLang="ja-JP" kern="100" dirty="0">
                <a:latin typeface="Meiryo UI" panose="020B0604030504040204" pitchFamily="50" charset="-128"/>
                <a:ea typeface="Meiryo UI" panose="020B0604030504040204" pitchFamily="50" charset="-128"/>
              </a:rPr>
              <a:t>=0)</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kern="100" dirty="0">
              <a:latin typeface="Meiryo UI" panose="020B0604030504040204" pitchFamily="50" charset="-128"/>
              <a:ea typeface="Meiryo UI" panose="020B0604030504040204" pitchFamily="50" charset="-128"/>
            </a:endParaRPr>
          </a:p>
          <a:p>
            <a:r>
              <a:rPr lang="ja-JP" altLang="en-US" kern="100" dirty="0">
                <a:latin typeface="Meiryo UI" panose="020B0604030504040204" pitchFamily="50" charset="-128"/>
                <a:ea typeface="Meiryo UI" panose="020B0604030504040204" pitchFamily="50" charset="-128"/>
              </a:rPr>
              <a:t>この計算は安全側故障の計算、出力状態が安全と判定すれば、</a:t>
            </a:r>
            <a:r>
              <a:rPr lang="en-US" altLang="ja-JP" kern="100" dirty="0">
                <a:latin typeface="Meiryo UI" panose="020B0604030504040204" pitchFamily="50" charset="-128"/>
                <a:ea typeface="Meiryo UI" panose="020B0604030504040204" pitchFamily="50" charset="-128"/>
              </a:rPr>
              <a:t>(</a:t>
            </a:r>
            <a:r>
              <a:rPr lang="ja-JP" altLang="ja-JP" kern="100" dirty="0">
                <a:latin typeface="Meiryo UI" panose="020B0604030504040204" pitchFamily="50" charset="-128"/>
                <a:ea typeface="Meiryo UI" panose="020B0604030504040204" pitchFamily="50" charset="-128"/>
              </a:rPr>
              <a:t>安全</a:t>
            </a:r>
            <a:r>
              <a:rPr lang="en-US" altLang="ja-JP" kern="100" dirty="0">
                <a:latin typeface="Meiryo UI" panose="020B0604030504040204" pitchFamily="50" charset="-128"/>
                <a:ea typeface="Meiryo UI" panose="020B0604030504040204" pitchFamily="50" charset="-128"/>
              </a:rPr>
              <a:t>=1,</a:t>
            </a:r>
            <a:r>
              <a:rPr lang="ja-JP" altLang="ja-JP" kern="100" dirty="0">
                <a:latin typeface="Meiryo UI" panose="020B0604030504040204" pitchFamily="50" charset="-128"/>
                <a:ea typeface="Meiryo UI" panose="020B0604030504040204" pitchFamily="50" charset="-128"/>
              </a:rPr>
              <a:t>危険</a:t>
            </a:r>
            <a:r>
              <a:rPr lang="en-US" altLang="ja-JP" kern="100" dirty="0">
                <a:latin typeface="Meiryo UI" panose="020B0604030504040204" pitchFamily="50" charset="-128"/>
                <a:ea typeface="Meiryo UI" panose="020B0604030504040204" pitchFamily="50" charset="-128"/>
              </a:rPr>
              <a:t>=0)</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kern="100" dirty="0">
                <a:latin typeface="Meiryo UI" panose="020B0604030504040204" pitchFamily="50" charset="-128"/>
                <a:ea typeface="Meiryo UI" panose="020B0604030504040204" pitchFamily="50" charset="-128"/>
              </a:rPr>
              <a:t>の項が“１”になるので、</a:t>
            </a:r>
            <a:r>
              <a:rPr lang="ja-JP" altLang="ja-JP" kern="100" dirty="0">
                <a:latin typeface="Meiryo UI" panose="020B0604030504040204" pitchFamily="50" charset="-128"/>
                <a:ea typeface="Meiryo UI" panose="020B0604030504040204" pitchFamily="50" charset="-128"/>
              </a:rPr>
              <a:t> λ×</a:t>
            </a:r>
            <a:r>
              <a:rPr lang="en-US" altLang="ja-JP" kern="100" dirty="0">
                <a:latin typeface="Meiryo UI" panose="020B0604030504040204" pitchFamily="50" charset="-128"/>
                <a:ea typeface="Meiryo UI" panose="020B0604030504040204" pitchFamily="50" charset="-128"/>
              </a:rPr>
              <a:t>DC</a:t>
            </a:r>
            <a:r>
              <a:rPr lang="ja-JP" altLang="ja-JP" kern="100" dirty="0">
                <a:latin typeface="Meiryo UI" panose="020B0604030504040204" pitchFamily="50" charset="-128"/>
                <a:ea typeface="Meiryo UI" panose="020B0604030504040204" pitchFamily="50" charset="-128"/>
              </a:rPr>
              <a:t>×</a:t>
            </a:r>
            <a:r>
              <a:rPr lang="en-US" altLang="ja-JP" kern="100" dirty="0">
                <a:latin typeface="Meiryo UI" panose="020B0604030504040204" pitchFamily="50" charset="-128"/>
                <a:ea typeface="Meiryo UI" panose="020B0604030504040204" pitchFamily="50" charset="-128"/>
              </a:rPr>
              <a:t>%FM</a:t>
            </a:r>
            <a:r>
              <a:rPr lang="ja-JP" altLang="en-US" kern="100" dirty="0">
                <a:latin typeface="Meiryo UI" panose="020B0604030504040204" pitchFamily="50" charset="-128"/>
                <a:ea typeface="Meiryo UI" panose="020B0604030504040204" pitchFamily="50" charset="-128"/>
              </a:rPr>
              <a:t>の値を</a:t>
            </a:r>
            <a:r>
              <a:rPr lang="en-US" altLang="ja-JP" kern="100" dirty="0" err="1">
                <a:latin typeface="Meiryo UI" panose="020B0604030504040204" pitchFamily="50" charset="-128"/>
                <a:ea typeface="Meiryo UI" panose="020B0604030504040204" pitchFamily="50" charset="-128"/>
              </a:rPr>
              <a:t>λ</a:t>
            </a:r>
            <a:r>
              <a:rPr lang="en-US" altLang="ja-JP" kern="100" baseline="-25000" dirty="0" err="1">
                <a:latin typeface="Meiryo UI" panose="020B0604030504040204" pitchFamily="50" charset="-128"/>
                <a:ea typeface="Meiryo UI" panose="020B0604030504040204" pitchFamily="50" charset="-128"/>
              </a:rPr>
              <a:t>DD</a:t>
            </a:r>
            <a:r>
              <a:rPr lang="ja-JP" altLang="en-US" kern="100" dirty="0" err="1">
                <a:latin typeface="Meiryo UI" panose="020B0604030504040204" pitchFamily="50" charset="-128"/>
                <a:ea typeface="Meiryo UI" panose="020B0604030504040204" pitchFamily="50" charset="-128"/>
              </a:rPr>
              <a:t>、</a:t>
            </a:r>
            <a:r>
              <a:rPr lang="ja-JP" altLang="en-US" kern="100" dirty="0">
                <a:latin typeface="Meiryo UI" panose="020B0604030504040204" pitchFamily="50" charset="-128"/>
                <a:ea typeface="Meiryo UI" panose="020B0604030504040204" pitchFamily="50" charset="-128"/>
              </a:rPr>
              <a:t>または</a:t>
            </a:r>
            <a:r>
              <a:rPr lang="en-US" altLang="ja-JP" kern="100" dirty="0" err="1">
                <a:latin typeface="Meiryo UI" panose="020B0604030504040204" pitchFamily="50" charset="-128"/>
                <a:ea typeface="Meiryo UI" panose="020B0604030504040204" pitchFamily="50" charset="-128"/>
              </a:rPr>
              <a:t>λ</a:t>
            </a:r>
            <a:r>
              <a:rPr lang="en-US" altLang="ja-JP" kern="100" baseline="-25000" dirty="0" err="1">
                <a:latin typeface="Meiryo UI" panose="020B0604030504040204" pitchFamily="50" charset="-128"/>
                <a:ea typeface="Meiryo UI" panose="020B0604030504040204" pitchFamily="50" charset="-128"/>
              </a:rPr>
              <a:t>DU</a:t>
            </a:r>
            <a:r>
              <a:rPr lang="ja-JP" altLang="en-US" kern="100" dirty="0">
                <a:latin typeface="Meiryo UI" panose="020B0604030504040204" pitchFamily="50" charset="-128"/>
                <a:ea typeface="Meiryo UI" panose="020B0604030504040204" pitchFamily="50" charset="-128"/>
              </a:rPr>
              <a:t>の列に入れる。</a:t>
            </a:r>
            <a:endParaRPr lang="ja-JP" altLang="ja-JP" kern="100"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C 0508-6</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IEC61508-6</a:t>
            </a:r>
          </a:p>
          <a:p>
            <a:r>
              <a:rPr lang="en-US" altLang="ja-JP" dirty="0">
                <a:latin typeface="Meiryo UI" panose="020B0604030504040204" pitchFamily="50" charset="-128"/>
                <a:ea typeface="Meiryo UI" panose="020B0604030504040204" pitchFamily="50" charset="-128"/>
              </a:rPr>
              <a:t>:Annex C(informative)</a:t>
            </a:r>
          </a:p>
          <a:p>
            <a:r>
              <a:rPr lang="en-US" altLang="ja-JP" dirty="0">
                <a:latin typeface="Meiryo UI" panose="020B0604030504040204" pitchFamily="50" charset="-128"/>
                <a:ea typeface="Meiryo UI" panose="020B0604030504040204" pitchFamily="50" charset="-128"/>
              </a:rPr>
              <a:t>Calculation of diagnostic coverage and safe failure fraction –worked example</a:t>
            </a:r>
          </a:p>
          <a:p>
            <a:endParaRPr lang="en-US" altLang="ja-JP" kern="100"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200</a:t>
            </a:fld>
            <a:endParaRPr kumimoji="1" lang="ja-JP" altLang="en-US"/>
          </a:p>
        </p:txBody>
      </p:sp>
    </p:spTree>
    <p:extLst>
      <p:ext uri="{BB962C8B-B14F-4D97-AF65-F5344CB8AC3E}">
        <p14:creationId xmlns:p14="http://schemas.microsoft.com/office/powerpoint/2010/main" val="202417489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FMEDA</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の集計例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λ</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フィットと読む。</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DC</a:t>
            </a:r>
            <a:r>
              <a:rPr lang="ja-JP" altLang="en-US" dirty="0">
                <a:latin typeface="Meiryo UI" panose="020B0604030504040204" pitchFamily="50" charset="-128"/>
                <a:ea typeface="Meiryo UI" panose="020B0604030504040204" pitchFamily="50" charset="-128"/>
              </a:rPr>
              <a:t>は最大</a:t>
            </a:r>
            <a:r>
              <a:rPr lang="en-US" altLang="ja-JP" dirty="0">
                <a:latin typeface="Meiryo UI" panose="020B0604030504040204" pitchFamily="50" charset="-128"/>
                <a:ea typeface="Meiryo UI" panose="020B0604030504040204" pitchFamily="50" charset="-128"/>
              </a:rPr>
              <a:t>99%</a:t>
            </a:r>
            <a:r>
              <a:rPr lang="ja-JP" altLang="en-US" dirty="0">
                <a:latin typeface="Meiryo UI" panose="020B0604030504040204" pitchFamily="50" charset="-128"/>
                <a:ea typeface="Meiryo UI" panose="020B0604030504040204" pitchFamily="50" charset="-128"/>
              </a:rPr>
              <a:t>とする。</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%FM</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IEC62061</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D</a:t>
            </a:r>
            <a:r>
              <a:rPr lang="ja-JP" altLang="en-US" dirty="0">
                <a:latin typeface="Meiryo UI" panose="020B0604030504040204" pitchFamily="50" charset="-128"/>
                <a:ea typeface="Meiryo UI" panose="020B0604030504040204" pitchFamily="50" charset="-128"/>
              </a:rPr>
              <a:t>表を参照するとよい。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安全</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危険がどちらとも判定できないときは、安全</a:t>
            </a:r>
            <a:r>
              <a:rPr lang="en-US" altLang="ja-JP" dirty="0">
                <a:latin typeface="Meiryo UI" panose="020B0604030504040204" pitchFamily="50" charset="-128"/>
                <a:ea typeface="Meiryo UI" panose="020B0604030504040204" pitchFamily="50" charset="-128"/>
              </a:rPr>
              <a:t>0.5</a:t>
            </a:r>
            <a:r>
              <a:rPr lang="ja-JP" altLang="en-US" dirty="0">
                <a:latin typeface="Meiryo UI" panose="020B0604030504040204" pitchFamily="50" charset="-128"/>
                <a:ea typeface="Meiryo UI" panose="020B0604030504040204" pitchFamily="50" charset="-128"/>
              </a:rPr>
              <a:t>危険</a:t>
            </a:r>
            <a:r>
              <a:rPr lang="en-US" altLang="ja-JP" dirty="0">
                <a:latin typeface="Meiryo UI" panose="020B0604030504040204" pitchFamily="50" charset="-128"/>
                <a:ea typeface="Meiryo UI" panose="020B0604030504040204" pitchFamily="50" charset="-128"/>
              </a:rPr>
              <a:t>0.5</a:t>
            </a:r>
            <a:r>
              <a:rPr lang="ja-JP" altLang="en-US" dirty="0">
                <a:latin typeface="Meiryo UI" panose="020B0604030504040204" pitchFamily="50" charset="-128"/>
                <a:ea typeface="Meiryo UI" panose="020B0604030504040204" pitchFamily="50" charset="-128"/>
              </a:rPr>
              <a:t>として</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SD</a:t>
            </a:r>
            <a:r>
              <a:rPr lang="ja-JP" altLang="en-US" dirty="0" err="1">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SU</a:t>
            </a:r>
            <a:r>
              <a:rPr lang="ja-JP" altLang="en-US" dirty="0" err="1">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DD</a:t>
            </a:r>
            <a:r>
              <a:rPr lang="ja-JP" altLang="en-US" dirty="0" err="1">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ja-JP" altLang="en-US" dirty="0">
                <a:latin typeface="Meiryo UI" panose="020B0604030504040204" pitchFamily="50" charset="-128"/>
                <a:ea typeface="Meiryo UI" panose="020B0604030504040204" pitchFamily="50" charset="-128"/>
              </a:rPr>
              <a:t>に割り付ける。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列ごとの集計して</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SD</a:t>
            </a:r>
            <a:r>
              <a:rPr lang="ja-JP" altLang="en-US" dirty="0" err="1">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SU</a:t>
            </a:r>
            <a:r>
              <a:rPr lang="ja-JP" altLang="en-US" dirty="0" err="1">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DD</a:t>
            </a:r>
            <a:r>
              <a:rPr lang="ja-JP" altLang="en-US" dirty="0" err="1">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ja-JP" altLang="en-US" dirty="0">
                <a:latin typeface="Meiryo UI" panose="020B0604030504040204" pitchFamily="50" charset="-128"/>
                <a:ea typeface="Meiryo UI" panose="020B0604030504040204" pitchFamily="50" charset="-128"/>
              </a:rPr>
              <a:t>ごとの和を求める。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これら求めた値から</a:t>
            </a:r>
            <a:r>
              <a:rPr lang="en-US" altLang="ja-JP" dirty="0">
                <a:latin typeface="Meiryo UI" panose="020B0604030504040204" pitchFamily="50" charset="-128"/>
                <a:ea typeface="Meiryo UI" panose="020B0604030504040204" pitchFamily="50" charset="-128"/>
              </a:rPr>
              <a:t>SFF</a:t>
            </a:r>
            <a:r>
              <a:rPr lang="ja-JP" altLang="en-US" dirty="0">
                <a:latin typeface="Meiryo UI" panose="020B0604030504040204" pitchFamily="50" charset="-128"/>
                <a:ea typeface="Meiryo UI" panose="020B0604030504040204" pitchFamily="50" charset="-128"/>
              </a:rPr>
              <a:t>を求める。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この値と</a:t>
            </a:r>
            <a:r>
              <a:rPr lang="en-US" altLang="ja-JP" dirty="0">
                <a:latin typeface="Meiryo UI" panose="020B0604030504040204" pitchFamily="50" charset="-128"/>
                <a:ea typeface="Meiryo UI" panose="020B0604030504040204" pitchFamily="50" charset="-128"/>
              </a:rPr>
              <a:t>CCF</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β</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β</a:t>
            </a:r>
            <a:r>
              <a:rPr lang="en-US" altLang="ja-JP" baseline="-25000" dirty="0">
                <a:latin typeface="Meiryo UI" panose="020B0604030504040204" pitchFamily="50" charset="-128"/>
                <a:ea typeface="Meiryo UI" panose="020B0604030504040204" pitchFamily="50" charset="-128"/>
              </a:rPr>
              <a:t>D</a:t>
            </a:r>
            <a:r>
              <a:rPr lang="ja-JP" altLang="en-US" dirty="0">
                <a:latin typeface="Meiryo UI" panose="020B0604030504040204" pitchFamily="50" charset="-128"/>
                <a:ea typeface="Meiryo UI" panose="020B0604030504040204" pitchFamily="50" charset="-128"/>
              </a:rPr>
              <a:t>により</a:t>
            </a:r>
            <a:r>
              <a:rPr lang="en-US" altLang="ja-JP" dirty="0">
                <a:latin typeface="Meiryo UI" panose="020B0604030504040204" pitchFamily="50" charset="-128"/>
                <a:ea typeface="Meiryo UI" panose="020B0604030504040204" pitchFamily="50" charset="-128"/>
              </a:rPr>
              <a:t>PFH</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PFD</a:t>
            </a:r>
            <a:r>
              <a:rPr lang="ja-JP" altLang="en-US" dirty="0">
                <a:latin typeface="Meiryo UI" panose="020B0604030504040204" pitchFamily="50" charset="-128"/>
                <a:ea typeface="Meiryo UI" panose="020B0604030504040204" pitchFamily="50" charset="-128"/>
              </a:rPr>
              <a:t>を求めることができる。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DC</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ISO13849-1</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JIS B 9705-1</a:t>
            </a:r>
            <a:r>
              <a:rPr lang="ja-JP" altLang="en-US" dirty="0">
                <a:latin typeface="Meiryo UI" panose="020B0604030504040204" pitchFamily="50" charset="-128"/>
                <a:ea typeface="Meiryo UI" panose="020B0604030504040204" pitchFamily="50" charset="-128"/>
              </a:rPr>
              <a:t>の付属書</a:t>
            </a:r>
            <a:r>
              <a:rPr lang="en-US" altLang="ja-JP" dirty="0">
                <a:latin typeface="Meiryo UI" panose="020B0604030504040204" pitchFamily="50" charset="-128"/>
                <a:ea typeface="Meiryo UI" panose="020B0604030504040204" pitchFamily="50" charset="-128"/>
              </a:rPr>
              <a:t>E-1</a:t>
            </a:r>
            <a:r>
              <a:rPr lang="ja-JP" altLang="en-US" dirty="0">
                <a:latin typeface="Meiryo UI" panose="020B0604030504040204" pitchFamily="50" charset="-128"/>
                <a:ea typeface="Meiryo UI" panose="020B0604030504040204" pitchFamily="50" charset="-128"/>
              </a:rPr>
              <a:t>を参考にするとよい。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ja-JP" altLang="en-US" sz="8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201</a:t>
            </a:fld>
            <a:endParaRPr kumimoji="1" lang="ja-JP" altLang="en-US"/>
          </a:p>
        </p:txBody>
      </p:sp>
    </p:spTree>
    <p:extLst>
      <p:ext uri="{BB962C8B-B14F-4D97-AF65-F5344CB8AC3E}">
        <p14:creationId xmlns:p14="http://schemas.microsoft.com/office/powerpoint/2010/main" val="4278264658"/>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19" y="4824707"/>
            <a:ext cx="5445760" cy="3913614"/>
          </a:xfrm>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安全機能の</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PFD,PFH</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の集計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PFD,PFH</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FMEDA</a:t>
            </a:r>
            <a:r>
              <a:rPr lang="ja-JP" altLang="en-US" dirty="0">
                <a:latin typeface="Meiryo UI" panose="020B0604030504040204" pitchFamily="50" charset="-128"/>
                <a:ea typeface="Meiryo UI" panose="020B0604030504040204" pitchFamily="50" charset="-128"/>
              </a:rPr>
              <a:t>によりサブシステムである入力部　ロジック部、出力部の</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SD</a:t>
            </a:r>
            <a:r>
              <a:rPr lang="ja-JP" altLang="en-US" dirty="0" err="1">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SU</a:t>
            </a:r>
            <a:r>
              <a:rPr lang="ja-JP" altLang="en-US" dirty="0" err="1">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DD</a:t>
            </a:r>
            <a:r>
              <a:rPr lang="ja-JP" altLang="en-US" dirty="0" err="1">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ja-JP" altLang="en-US" dirty="0">
                <a:latin typeface="Meiryo UI" panose="020B0604030504040204" pitchFamily="50" charset="-128"/>
                <a:ea typeface="Meiryo UI" panose="020B0604030504040204" pitchFamily="50" charset="-128"/>
              </a:rPr>
              <a:t>ごとの集計値と</a:t>
            </a:r>
            <a:r>
              <a:rPr lang="en-US" altLang="ja-JP" dirty="0">
                <a:latin typeface="Meiryo UI" panose="020B0604030504040204" pitchFamily="50" charset="-128"/>
                <a:ea typeface="Meiryo UI" panose="020B0604030504040204" pitchFamily="50" charset="-128"/>
              </a:rPr>
              <a:t>CCF</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β</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β</a:t>
            </a:r>
            <a:r>
              <a:rPr lang="en-US" altLang="ja-JP" baseline="-25000" dirty="0">
                <a:latin typeface="Meiryo UI" panose="020B0604030504040204" pitchFamily="50" charset="-128"/>
                <a:ea typeface="Meiryo UI" panose="020B0604030504040204" pitchFamily="50" charset="-128"/>
              </a:rPr>
              <a:t>D</a:t>
            </a:r>
            <a:r>
              <a:rPr lang="ja-JP" altLang="en-US" dirty="0">
                <a:latin typeface="Meiryo UI" panose="020B0604030504040204" pitchFamily="50" charset="-128"/>
                <a:ea typeface="Meiryo UI" panose="020B0604030504040204" pitchFamily="50" charset="-128"/>
              </a:rPr>
              <a:t>値により求めることができる。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求めた、サブシステム毎の</a:t>
            </a:r>
            <a:r>
              <a:rPr lang="en-US" altLang="ja-JP" dirty="0">
                <a:latin typeface="Meiryo UI" panose="020B0604030504040204" pitchFamily="50" charset="-128"/>
                <a:ea typeface="Meiryo UI" panose="020B0604030504040204" pitchFamily="50" charset="-128"/>
              </a:rPr>
              <a:t>PFD</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サブシステム毎の</a:t>
            </a:r>
            <a:r>
              <a:rPr lang="en-US" altLang="ja-JP" dirty="0">
                <a:latin typeface="Meiryo UI" panose="020B0604030504040204" pitchFamily="50" charset="-128"/>
                <a:ea typeface="Meiryo UI" panose="020B0604030504040204" pitchFamily="50" charset="-128"/>
              </a:rPr>
              <a:t>PFH</a:t>
            </a:r>
            <a:r>
              <a:rPr lang="ja-JP" altLang="en-US" dirty="0">
                <a:latin typeface="Meiryo UI" panose="020B0604030504040204" pitchFamily="50" charset="-128"/>
                <a:ea typeface="Meiryo UI" panose="020B0604030504040204" pitchFamily="50" charset="-128"/>
              </a:rPr>
              <a:t>の値を加算することで、安全制御システムの</a:t>
            </a:r>
            <a:r>
              <a:rPr lang="en-US" altLang="ja-JP" dirty="0">
                <a:latin typeface="Meiryo UI" panose="020B0604030504040204" pitchFamily="50" charset="-128"/>
                <a:ea typeface="Meiryo UI" panose="020B0604030504040204" pitchFamily="50" charset="-128"/>
              </a:rPr>
              <a:t>PFD,PFH</a:t>
            </a:r>
            <a:r>
              <a:rPr lang="ja-JP" altLang="en-US" dirty="0">
                <a:latin typeface="Meiryo UI" panose="020B0604030504040204" pitchFamily="50" charset="-128"/>
                <a:ea typeface="Meiryo UI" panose="020B0604030504040204" pitchFamily="50" charset="-128"/>
              </a:rPr>
              <a:t>を求めることができる。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そこで得られた値は、</a:t>
            </a:r>
            <a:r>
              <a:rPr lang="en-US" altLang="ja-JP" dirty="0">
                <a:latin typeface="Meiryo UI" panose="020B0604030504040204" pitchFamily="50" charset="-128"/>
                <a:ea typeface="Meiryo UI" panose="020B0604030504040204" pitchFamily="50" charset="-128"/>
              </a:rPr>
              <a:t>SIL</a:t>
            </a:r>
            <a:r>
              <a:rPr lang="ja-JP" altLang="en-US" dirty="0">
                <a:latin typeface="Meiryo UI" panose="020B0604030504040204" pitchFamily="50" charset="-128"/>
                <a:ea typeface="Meiryo UI" panose="020B0604030504040204" pitchFamily="50" charset="-128"/>
              </a:rPr>
              <a:t>値に変換することができる。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202</a:t>
            </a:fld>
            <a:endParaRPr kumimoji="1" lang="ja-JP" altLang="en-US"/>
          </a:p>
        </p:txBody>
      </p:sp>
    </p:spTree>
    <p:extLst>
      <p:ext uri="{BB962C8B-B14F-4D97-AF65-F5344CB8AC3E}">
        <p14:creationId xmlns:p14="http://schemas.microsoft.com/office/powerpoint/2010/main" val="205785802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PFD,PFH</a:t>
            </a:r>
            <a:r>
              <a:rPr lang="ja-JP" altLang="en-US" kern="100" dirty="0" err="1">
                <a:latin typeface="Meiryo UI" panose="020B0604030504040204" pitchFamily="50" charset="-128"/>
                <a:ea typeface="Meiryo UI" panose="020B0604030504040204" pitchFamily="50" charset="-128"/>
                <a:cs typeface="ＭＳ 明朝" panose="02020609040205080304" pitchFamily="17" charset="-128"/>
              </a:rPr>
              <a:t>の算</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出式　　</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1oo1</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の場合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MTTR</a:t>
            </a:r>
            <a:r>
              <a:rPr lang="ja-JP" altLang="en-US" dirty="0">
                <a:latin typeface="Meiryo UI" panose="020B0604030504040204" pitchFamily="50" charset="-128"/>
                <a:ea typeface="Meiryo UI" panose="020B0604030504040204" pitchFamily="50" charset="-128"/>
              </a:rPr>
              <a:t>：検出された故障が修理され運転に戻るまでの時間</a:t>
            </a:r>
          </a:p>
          <a:p>
            <a:r>
              <a:rPr lang="en-US" altLang="ja-JP" dirty="0">
                <a:latin typeface="Meiryo UI" panose="020B0604030504040204" pitchFamily="50" charset="-128"/>
                <a:ea typeface="Meiryo UI" panose="020B0604030504040204" pitchFamily="50" charset="-128"/>
              </a:rPr>
              <a:t>MRT:</a:t>
            </a:r>
            <a:r>
              <a:rPr lang="ja-JP" altLang="en-US" dirty="0">
                <a:latin typeface="Meiryo UI" panose="020B0604030504040204" pitchFamily="50" charset="-128"/>
                <a:ea typeface="Meiryo UI" panose="020B0604030504040204" pitchFamily="50" charset="-128"/>
              </a:rPr>
              <a:t>故障を検知した後、運転に戻るまでの時間。平均修復時間</a:t>
            </a:r>
            <a:r>
              <a:rPr lang="en-US" altLang="ja-JP" dirty="0">
                <a:latin typeface="Meiryo UI" panose="020B0604030504040204" pitchFamily="50" charset="-128"/>
                <a:ea typeface="Meiryo UI" panose="020B0604030504040204" pitchFamily="50" charset="-128"/>
              </a:rPr>
              <a:t>MTTR</a:t>
            </a:r>
            <a:r>
              <a:rPr lang="ja-JP" altLang="en-US" dirty="0">
                <a:latin typeface="Meiryo UI" panose="020B0604030504040204" pitchFamily="50" charset="-128"/>
                <a:ea typeface="Meiryo UI" panose="020B0604030504040204" pitchFamily="50" charset="-128"/>
              </a:rPr>
              <a:t>から故障を検知する時間（自己診断間隔）を引いた時間。</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DC</a:t>
            </a:r>
            <a:r>
              <a:rPr lang="ja-JP" altLang="en-US" dirty="0">
                <a:latin typeface="Meiryo UI" panose="020B0604030504040204" pitchFamily="50" charset="-128"/>
                <a:ea typeface="Meiryo UI" panose="020B0604030504040204" pitchFamily="50" charset="-128"/>
              </a:rPr>
              <a:t>：診断カバー率</a:t>
            </a:r>
            <a:endParaRPr lang="en-US" altLang="ja-JP" dirty="0">
              <a:latin typeface="Meiryo UI" panose="020B0604030504040204" pitchFamily="50" charset="-128"/>
              <a:ea typeface="Meiryo UI" panose="020B0604030504040204" pitchFamily="50" charset="-128"/>
            </a:endParaRPr>
          </a:p>
          <a:p>
            <a:endParaRPr lang="en-US" altLang="ja-JP" baseline="-250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不可動時間</a:t>
            </a:r>
            <a:endParaRPr lang="en-US" altLang="ja-JP" dirty="0">
              <a:latin typeface="Meiryo UI" panose="020B0604030504040204" pitchFamily="50" charset="-128"/>
              <a:ea typeface="Meiryo UI" panose="020B0604030504040204" pitchFamily="50" charset="-128"/>
            </a:endParaRPr>
          </a:p>
          <a:p>
            <a:r>
              <a:rPr lang="en-US" altLang="ja-JP" dirty="0" err="1">
                <a:latin typeface="Meiryo UI" panose="020B0604030504040204" pitchFamily="50" charset="-128"/>
                <a:ea typeface="Meiryo UI" panose="020B0604030504040204" pitchFamily="50" charset="-128"/>
              </a:rPr>
              <a:t>t</a:t>
            </a:r>
            <a:r>
              <a:rPr lang="en-US" altLang="ja-JP" baseline="-25000" dirty="0" err="1">
                <a:latin typeface="Meiryo UI" panose="020B0604030504040204" pitchFamily="50" charset="-128"/>
                <a:ea typeface="Meiryo UI" panose="020B0604030504040204" pitchFamily="50" charset="-128"/>
              </a:rPr>
              <a:t>CE</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en-US" altLang="ja-JP"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{(T</a:t>
            </a:r>
            <a:r>
              <a:rPr lang="en-US" altLang="ja-JP" baseline="-25000" dirty="0">
                <a:latin typeface="Meiryo UI" panose="020B0604030504040204" pitchFamily="50" charset="-128"/>
                <a:ea typeface="Meiryo UI" panose="020B0604030504040204" pitchFamily="50" charset="-128"/>
              </a:rPr>
              <a:t>P</a:t>
            </a:r>
            <a:r>
              <a:rPr lang="en-US" altLang="ja-JP" dirty="0">
                <a:latin typeface="Meiryo UI" panose="020B0604030504040204" pitchFamily="50" charset="-128"/>
                <a:ea typeface="Meiryo UI" panose="020B0604030504040204" pitchFamily="50" charset="-128"/>
              </a:rPr>
              <a:t>/2)+MRT}+(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DD</a:t>
            </a:r>
            <a:r>
              <a:rPr lang="en-US" altLang="ja-JP"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MTTR= (</a:t>
            </a:r>
            <a:r>
              <a:rPr lang="ja-JP" altLang="en-US" dirty="0">
                <a:latin typeface="Meiryo UI" panose="020B0604030504040204" pitchFamily="50" charset="-128"/>
                <a:ea typeface="Meiryo UI" panose="020B0604030504040204" pitchFamily="50" charset="-128"/>
              </a:rPr>
              <a:t>１－</a:t>
            </a:r>
            <a:r>
              <a:rPr lang="en-US" altLang="ja-JP" dirty="0">
                <a:latin typeface="Meiryo UI" panose="020B0604030504040204" pitchFamily="50" charset="-128"/>
                <a:ea typeface="Meiryo UI" panose="020B0604030504040204" pitchFamily="50" charset="-128"/>
              </a:rPr>
              <a:t>DC)</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{(TP/2)+MRT}+DC</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MTTR</a:t>
            </a:r>
          </a:p>
          <a:p>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ja-JP" altLang="en-US" dirty="0">
                <a:latin typeface="Meiryo UI" panose="020B0604030504040204" pitchFamily="50" charset="-128"/>
                <a:ea typeface="Meiryo UI" panose="020B0604030504040204" pitchFamily="50" charset="-128"/>
              </a:rPr>
              <a:t>は、どこで故障したかわからない検出されない故障、それで、プルーフ時間の</a:t>
            </a:r>
            <a:r>
              <a:rPr lang="en-US" altLang="ja-JP" dirty="0">
                <a:latin typeface="Meiryo UI" panose="020B0604030504040204" pitchFamily="50" charset="-128"/>
                <a:ea typeface="Meiryo UI" panose="020B0604030504040204" pitchFamily="50" charset="-128"/>
              </a:rPr>
              <a:t>T</a:t>
            </a:r>
            <a:r>
              <a:rPr lang="en-US" altLang="ja-JP" baseline="-25000" dirty="0">
                <a:latin typeface="Meiryo UI" panose="020B0604030504040204" pitchFamily="50" charset="-128"/>
                <a:ea typeface="Meiryo UI" panose="020B0604030504040204" pitchFamily="50" charset="-128"/>
              </a:rPr>
              <a:t>P</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故障しているとする。それに</a:t>
            </a:r>
            <a:r>
              <a:rPr lang="en-US" altLang="ja-JP" dirty="0">
                <a:latin typeface="Meiryo UI" panose="020B0604030504040204" pitchFamily="50" charset="-128"/>
                <a:ea typeface="Meiryo UI" panose="020B0604030504040204" pitchFamily="50" charset="-128"/>
              </a:rPr>
              <a:t>MRT</a:t>
            </a:r>
            <a:r>
              <a:rPr lang="ja-JP" altLang="en-US" dirty="0">
                <a:latin typeface="Meiryo UI" panose="020B0604030504040204" pitchFamily="50" charset="-128"/>
                <a:ea typeface="Meiryo UI" panose="020B0604030504040204" pitchFamily="50" charset="-128"/>
              </a:rPr>
              <a:t>を加えると、</a:t>
            </a:r>
            <a:r>
              <a:rPr lang="en-US" altLang="ja-JP" dirty="0">
                <a:latin typeface="Meiryo UI" panose="020B0604030504040204" pitchFamily="50" charset="-128"/>
                <a:ea typeface="Meiryo UI" panose="020B0604030504040204" pitchFamily="50" charset="-128"/>
              </a:rPr>
              <a:t> </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ja-JP" altLang="en-US" dirty="0">
                <a:latin typeface="Meiryo UI" panose="020B0604030504040204" pitchFamily="50" charset="-128"/>
                <a:ea typeface="Meiryo UI" panose="020B0604030504040204" pitchFamily="50" charset="-128"/>
              </a:rPr>
              <a:t>の故障修理時間になるので、危険側故障の内</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ja-JP" altLang="en-US" dirty="0">
                <a:latin typeface="Meiryo UI" panose="020B0604030504040204" pitchFamily="50" charset="-128"/>
                <a:ea typeface="Meiryo UI" panose="020B0604030504040204" pitchFamily="50" charset="-128"/>
              </a:rPr>
              <a:t>に係る時間を</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en-US" altLang="ja-JP"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a:t>
            </a:r>
            <a:r>
              <a:rPr lang="ja-JP" altLang="en-US" dirty="0">
                <a:latin typeface="Meiryo UI" panose="020B0604030504040204" pitchFamily="50" charset="-128"/>
                <a:ea typeface="Meiryo UI" panose="020B0604030504040204" pitchFamily="50" charset="-128"/>
              </a:rPr>
              <a:t>で出す。</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DD</a:t>
            </a:r>
            <a:r>
              <a:rPr lang="ja-JP" altLang="en-US" dirty="0">
                <a:latin typeface="Meiryo UI" panose="020B0604030504040204" pitchFamily="50" charset="-128"/>
                <a:ea typeface="Meiryo UI" panose="020B0604030504040204" pitchFamily="50" charset="-128"/>
              </a:rPr>
              <a:t>の故障検出は診断によるので、最大診断検出時間まで待って検出される。不可動（停止）時間は</a:t>
            </a:r>
            <a:r>
              <a:rPr lang="en-US" altLang="ja-JP" dirty="0">
                <a:latin typeface="Meiryo UI" panose="020B0604030504040204" pitchFamily="50" charset="-128"/>
                <a:ea typeface="Meiryo UI" panose="020B0604030504040204" pitchFamily="50" charset="-128"/>
              </a:rPr>
              <a:t>MTTR</a:t>
            </a:r>
            <a:r>
              <a:rPr lang="ja-JP" altLang="en-US" dirty="0">
                <a:latin typeface="Meiryo UI" panose="020B0604030504040204" pitchFamily="50" charset="-128"/>
                <a:ea typeface="Meiryo UI" panose="020B0604030504040204" pitchFamily="50" charset="-128"/>
              </a:rPr>
              <a:t>となる。それで、</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DD</a:t>
            </a:r>
            <a:r>
              <a:rPr lang="en-US" altLang="ja-JP"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a:t>
            </a:r>
            <a:r>
              <a:rPr lang="en-US" altLang="ja-JP" baseline="-25000"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を掛けることで、</a:t>
            </a:r>
            <a:r>
              <a:rPr lang="en-US" altLang="ja-JP" dirty="0">
                <a:latin typeface="Meiryo UI" panose="020B0604030504040204" pitchFamily="50" charset="-128"/>
                <a:ea typeface="Meiryo UI" panose="020B0604030504040204" pitchFamily="50" charset="-128"/>
              </a:rPr>
              <a:t> </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DD</a:t>
            </a:r>
            <a:r>
              <a:rPr lang="ja-JP" altLang="en-US" dirty="0">
                <a:latin typeface="Meiryo UI" panose="020B0604030504040204" pitchFamily="50" charset="-128"/>
                <a:ea typeface="Meiryo UI" panose="020B0604030504040204" pitchFamily="50" charset="-128"/>
              </a:rPr>
              <a:t>による不可動（停止）時間が求まる。</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PFH</a:t>
            </a:r>
            <a:r>
              <a:rPr lang="en-US" altLang="ja-JP" baseline="-25000" dirty="0">
                <a:latin typeface="Meiryo UI" panose="020B0604030504040204" pitchFamily="50" charset="-128"/>
                <a:ea typeface="Meiryo UI" panose="020B0604030504040204" pitchFamily="50" charset="-128"/>
              </a:rPr>
              <a:t>G</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G:</a:t>
            </a:r>
            <a:r>
              <a:rPr lang="ja-JP" altLang="en-US" dirty="0">
                <a:latin typeface="Meiryo UI" panose="020B0604030504040204" pitchFamily="50" charset="-128"/>
                <a:ea typeface="Meiryo UI" panose="020B0604030504040204" pitchFamily="50" charset="-128"/>
              </a:rPr>
              <a:t>あるサブシステムの集合のこと）は、</a:t>
            </a:r>
            <a:r>
              <a:rPr lang="en-US" altLang="ja-JP" dirty="0">
                <a:latin typeface="Meiryo UI" panose="020B0604030504040204" pitchFamily="50" charset="-128"/>
                <a:ea typeface="Meiryo UI" panose="020B0604030504040204" pitchFamily="50" charset="-128"/>
              </a:rPr>
              <a:t>T</a:t>
            </a:r>
            <a:r>
              <a:rPr lang="en-US" altLang="ja-JP" baseline="-25000" dirty="0">
                <a:latin typeface="Meiryo UI" panose="020B0604030504040204" pitchFamily="50" charset="-128"/>
                <a:ea typeface="Meiryo UI" panose="020B0604030504040204" pitchFamily="50" charset="-128"/>
              </a:rPr>
              <a:t>P</a:t>
            </a:r>
            <a:r>
              <a:rPr lang="ja-JP" altLang="en-US" dirty="0">
                <a:latin typeface="Meiryo UI" panose="020B0604030504040204" pitchFamily="50" charset="-128"/>
                <a:ea typeface="Meiryo UI" panose="020B0604030504040204" pitchFamily="50" charset="-128"/>
              </a:rPr>
              <a:t>期間内で発生する機能失敗</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故障</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の平均確率であり、危険側故障になるまでの平均時間（</a:t>
            </a:r>
            <a:r>
              <a:rPr lang="en-US" altLang="ja-JP" dirty="0">
                <a:latin typeface="Meiryo UI" panose="020B0604030504040204" pitchFamily="50" charset="-128"/>
                <a:ea typeface="Meiryo UI" panose="020B0604030504040204" pitchFamily="50" charset="-128"/>
              </a:rPr>
              <a:t>MTTF</a:t>
            </a:r>
            <a:r>
              <a:rPr lang="ja-JP" altLang="en-US" dirty="0">
                <a:latin typeface="Meiryo UI" panose="020B0604030504040204" pitchFamily="50" charset="-128"/>
                <a:ea typeface="Meiryo UI" panose="020B0604030504040204" pitchFamily="50" charset="-128"/>
              </a:rPr>
              <a:t>または</a:t>
            </a:r>
            <a:r>
              <a:rPr lang="en-US" altLang="ja-JP" dirty="0">
                <a:latin typeface="Meiryo UI" panose="020B0604030504040204" pitchFamily="50" charset="-128"/>
                <a:ea typeface="Meiryo UI" panose="020B0604030504040204" pitchFamily="50" charset="-128"/>
              </a:rPr>
              <a:t>MTBF</a:t>
            </a:r>
            <a:r>
              <a:rPr lang="ja-JP" altLang="en-US" dirty="0">
                <a:latin typeface="Meiryo UI" panose="020B0604030504040204" pitchFamily="50" charset="-128"/>
                <a:ea typeface="Meiryo UI" panose="020B0604030504040204" pitchFamily="50" charset="-128"/>
              </a:rPr>
              <a:t>）の逆数である．</a:t>
            </a:r>
          </a:p>
          <a:p>
            <a:r>
              <a:rPr lang="ja-JP" altLang="en-US" dirty="0">
                <a:latin typeface="Meiryo UI" panose="020B0604030504040204" pitchFamily="50" charset="-128"/>
                <a:ea typeface="Meiryo UI" panose="020B0604030504040204" pitchFamily="50" charset="-128"/>
              </a:rPr>
              <a:t>故に</a:t>
            </a:r>
            <a:r>
              <a:rPr lang="en-US" altLang="ja-JP" dirty="0">
                <a:latin typeface="Meiryo UI" panose="020B0604030504040204" pitchFamily="50" charset="-128"/>
                <a:ea typeface="Meiryo UI" panose="020B0604030504040204" pitchFamily="50" charset="-128"/>
              </a:rPr>
              <a:t>PFH</a:t>
            </a:r>
            <a:r>
              <a:rPr lang="en-US" altLang="ja-JP" baseline="-25000" dirty="0">
                <a:latin typeface="Meiryo UI" panose="020B0604030504040204" pitchFamily="50" charset="-128"/>
                <a:ea typeface="Meiryo UI" panose="020B0604030504040204" pitchFamily="50" charset="-128"/>
              </a:rPr>
              <a:t>G</a:t>
            </a:r>
            <a:r>
              <a:rPr lang="en-US" altLang="ja-JP"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ja-JP" altLang="en-US" dirty="0">
                <a:latin typeface="Meiryo UI" panose="020B0604030504040204" pitchFamily="50" charset="-128"/>
                <a:ea typeface="Meiryo UI" panose="020B0604030504040204" pitchFamily="50" charset="-128"/>
              </a:rPr>
              <a:t>　となる．</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203</a:t>
            </a:fld>
            <a:endParaRPr kumimoji="1" lang="ja-JP" altLang="en-US"/>
          </a:p>
        </p:txBody>
      </p:sp>
      <p:pic>
        <p:nvPicPr>
          <p:cNvPr id="6" name="図 5">
            <a:extLst>
              <a:ext uri="{FF2B5EF4-FFF2-40B4-BE49-F238E27FC236}">
                <a16:creationId xmlns="" xmlns:a16="http://schemas.microsoft.com/office/drawing/2014/main" id="{00000000-0008-0000-0200-0000030000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115" t="24981" r="27265" b="37684"/>
          <a:stretch/>
        </p:blipFill>
        <p:spPr bwMode="auto">
          <a:xfrm>
            <a:off x="4281741" y="4783307"/>
            <a:ext cx="1844740" cy="72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423049"/>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1oo2</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の推奨式</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err="1">
                <a:latin typeface="Meiryo UI" panose="020B0604030504040204" pitchFamily="50" charset="-128"/>
                <a:ea typeface="Meiryo UI" panose="020B0604030504040204" pitchFamily="50" charset="-128"/>
              </a:rPr>
              <a:t>t</a:t>
            </a:r>
            <a:r>
              <a:rPr lang="en-US" altLang="ja-JP" baseline="-25000" dirty="0" err="1">
                <a:latin typeface="Meiryo UI" panose="020B0604030504040204" pitchFamily="50" charset="-128"/>
                <a:ea typeface="Meiryo UI" panose="020B0604030504040204" pitchFamily="50" charset="-128"/>
              </a:rPr>
              <a:t>CE</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a:t>
            </a:r>
            <a:r>
              <a:rPr lang="ja-JP" altLang="en-US" dirty="0" err="1">
                <a:latin typeface="Meiryo UI" panose="020B0604030504040204" pitchFamily="50" charset="-128"/>
                <a:ea typeface="Meiryo UI" panose="020B0604030504040204" pitchFamily="50" charset="-128"/>
              </a:rPr>
              <a:t>つの</a:t>
            </a:r>
            <a:r>
              <a:rPr lang="ja-JP" altLang="en-US" dirty="0">
                <a:latin typeface="Meiryo UI" panose="020B0604030504040204" pitchFamily="50" charset="-128"/>
                <a:ea typeface="Meiryo UI" panose="020B0604030504040204" pitchFamily="50" charset="-128"/>
              </a:rPr>
              <a:t>チャンネル不可動時間（</a:t>
            </a:r>
            <a:r>
              <a:rPr lang="en-US" altLang="ja-JP" dirty="0">
                <a:latin typeface="Meiryo UI" panose="020B0604030504040204" pitchFamily="50" charset="-128"/>
                <a:ea typeface="Meiryo UI" panose="020B0604030504040204" pitchFamily="50" charset="-128"/>
              </a:rPr>
              <a:t>1oo1</a:t>
            </a:r>
            <a:r>
              <a:rPr lang="ja-JP" altLang="en-US" dirty="0">
                <a:latin typeface="Meiryo UI" panose="020B0604030504040204" pitchFamily="50" charset="-128"/>
                <a:ea typeface="Meiryo UI" panose="020B0604030504040204" pitchFamily="50" charset="-128"/>
              </a:rPr>
              <a:t>と同じ）</a:t>
            </a:r>
            <a:endParaRPr lang="en-US" altLang="ja-JP" dirty="0">
              <a:latin typeface="Meiryo UI" panose="020B0604030504040204" pitchFamily="50" charset="-128"/>
              <a:ea typeface="Meiryo UI" panose="020B0604030504040204" pitchFamily="50" charset="-128"/>
            </a:endParaRPr>
          </a:p>
          <a:p>
            <a:r>
              <a:rPr lang="en-US" altLang="ja-JP" dirty="0" err="1">
                <a:latin typeface="Meiryo UI" panose="020B0604030504040204" pitchFamily="50" charset="-128"/>
                <a:ea typeface="Meiryo UI" panose="020B0604030504040204" pitchFamily="50" charset="-128"/>
              </a:rPr>
              <a:t>t</a:t>
            </a:r>
            <a:r>
              <a:rPr lang="en-US" altLang="ja-JP" baseline="-25000" dirty="0" err="1">
                <a:latin typeface="Meiryo UI" panose="020B0604030504040204" pitchFamily="50" charset="-128"/>
                <a:ea typeface="Meiryo UI" panose="020B0604030504040204" pitchFamily="50" charset="-128"/>
              </a:rPr>
              <a:t>GE</a:t>
            </a:r>
            <a:r>
              <a:rPr lang="en-US" altLang="ja-JP" baseline="-25000"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チャンネル同時の不可動時間　</a:t>
            </a:r>
            <a:r>
              <a:rPr lang="en-US" altLang="ja-JP" dirty="0">
                <a:latin typeface="Meiryo UI" panose="020B0604030504040204" pitchFamily="50" charset="-128"/>
                <a:ea typeface="Meiryo UI" panose="020B0604030504040204" pitchFamily="50" charset="-128"/>
              </a:rPr>
              <a:t>TP/3</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次関数を積分した時の</a:t>
            </a:r>
            <a:r>
              <a:rPr lang="en-US" altLang="ja-JP" dirty="0">
                <a:latin typeface="Meiryo UI" panose="020B0604030504040204" pitchFamily="50" charset="-128"/>
                <a:ea typeface="Meiryo UI" panose="020B0604030504040204" pitchFamily="50" charset="-128"/>
              </a:rPr>
              <a:t>1/3</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である。</a:t>
            </a:r>
            <a:r>
              <a:rPr lang="en-US" altLang="ja-JP" dirty="0" err="1">
                <a:latin typeface="Meiryo UI" panose="020B0604030504040204" pitchFamily="50" charset="-128"/>
                <a:ea typeface="Meiryo UI" panose="020B0604030504040204" pitchFamily="50" charset="-128"/>
              </a:rPr>
              <a:t>t</a:t>
            </a:r>
            <a:r>
              <a:rPr lang="en-US" altLang="ja-JP" baseline="-25000" dirty="0" err="1">
                <a:latin typeface="Meiryo UI" panose="020B0604030504040204" pitchFamily="50" charset="-128"/>
                <a:ea typeface="Meiryo UI" panose="020B0604030504040204" pitchFamily="50" charset="-128"/>
              </a:rPr>
              <a:t>GE</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en-US" altLang="ja-JP"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{(T</a:t>
            </a:r>
            <a:r>
              <a:rPr lang="en-US" altLang="ja-JP" baseline="-25000" dirty="0">
                <a:latin typeface="Meiryo UI" panose="020B0604030504040204" pitchFamily="50" charset="-128"/>
                <a:ea typeface="Meiryo UI" panose="020B0604030504040204" pitchFamily="50" charset="-128"/>
              </a:rPr>
              <a:t>P</a:t>
            </a:r>
            <a:r>
              <a:rPr lang="en-US" altLang="ja-JP" dirty="0">
                <a:latin typeface="Meiryo UI" panose="020B0604030504040204" pitchFamily="50" charset="-128"/>
                <a:ea typeface="Meiryo UI" panose="020B0604030504040204" pitchFamily="50" charset="-128"/>
              </a:rPr>
              <a:t>/3)+MRT}+(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DD</a:t>
            </a:r>
            <a:r>
              <a:rPr lang="en-US" altLang="ja-JP"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MTTR</a:t>
            </a:r>
          </a:p>
          <a:p>
            <a:r>
              <a:rPr lang="en-US" altLang="ja-JP" dirty="0">
                <a:latin typeface="Meiryo UI" panose="020B0604030504040204" pitchFamily="50" charset="-128"/>
                <a:ea typeface="Meiryo UI" panose="020B0604030504040204" pitchFamily="50" charset="-128"/>
              </a:rPr>
              <a:t>HFT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a:t>
            </a:r>
            <a:r>
              <a:rPr lang="ja-JP" altLang="en-US" dirty="0" err="1">
                <a:latin typeface="Meiryo UI" panose="020B0604030504040204" pitchFamily="50" charset="-128"/>
                <a:ea typeface="Meiryo UI" panose="020B0604030504040204" pitchFamily="50" charset="-128"/>
              </a:rPr>
              <a:t>なので</a:t>
            </a:r>
            <a:r>
              <a:rPr lang="ja-JP" altLang="en-US" dirty="0">
                <a:latin typeface="Meiryo UI" panose="020B0604030504040204" pitchFamily="50" charset="-128"/>
                <a:ea typeface="Meiryo UI" panose="020B0604030504040204" pitchFamily="50" charset="-128"/>
              </a:rPr>
              <a:t>共通原因故障を考慮しなければならない。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PFD</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2{(1-β</a:t>
            </a:r>
            <a:r>
              <a:rPr lang="en-US" altLang="ja-JP" baseline="-25000" dirty="0">
                <a:latin typeface="Meiryo UI" panose="020B0604030504040204" pitchFamily="50" charset="-128"/>
                <a:ea typeface="Meiryo UI" panose="020B0604030504040204" pitchFamily="50" charset="-128"/>
              </a:rPr>
              <a:t>D</a:t>
            </a:r>
            <a:r>
              <a:rPr lang="en-US" altLang="ja-JP"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DD</a:t>
            </a:r>
            <a:r>
              <a:rPr lang="en-US" altLang="ja-JP" dirty="0">
                <a:latin typeface="Meiryo UI" panose="020B0604030504040204" pitchFamily="50" charset="-128"/>
                <a:ea typeface="Meiryo UI" panose="020B0604030504040204" pitchFamily="50" charset="-128"/>
              </a:rPr>
              <a:t>+(1-β)</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en-US" altLang="ja-JP" dirty="0">
                <a:latin typeface="Meiryo UI" panose="020B0604030504040204" pitchFamily="50" charset="-128"/>
                <a:ea typeface="Meiryo UI" panose="020B0604030504040204" pitchFamily="50" charset="-128"/>
              </a:rPr>
              <a:t>}</a:t>
            </a:r>
            <a:r>
              <a:rPr lang="en-US" altLang="ja-JP" baseline="30000" dirty="0">
                <a:latin typeface="Meiryo UI" panose="020B0604030504040204" pitchFamily="50" charset="-128"/>
                <a:ea typeface="Meiryo UI" panose="020B0604030504040204" pitchFamily="50" charset="-128"/>
              </a:rPr>
              <a:t>2</a:t>
            </a:r>
            <a:r>
              <a:rPr lang="en-US" altLang="ja-JP" dirty="0">
                <a:latin typeface="Meiryo UI" panose="020B0604030504040204" pitchFamily="50" charset="-128"/>
                <a:ea typeface="Meiryo UI" panose="020B0604030504040204" pitchFamily="50" charset="-128"/>
              </a:rPr>
              <a:t>t</a:t>
            </a:r>
            <a:r>
              <a:rPr lang="en-US" altLang="ja-JP" baseline="-25000" dirty="0">
                <a:latin typeface="Meiryo UI" panose="020B0604030504040204" pitchFamily="50" charset="-128"/>
                <a:ea typeface="Meiryo UI" panose="020B0604030504040204" pitchFamily="50" charset="-128"/>
              </a:rPr>
              <a:t>CE</a:t>
            </a:r>
            <a:r>
              <a:rPr lang="ja-JP" altLang="en-US"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t</a:t>
            </a:r>
            <a:r>
              <a:rPr lang="en-US" altLang="ja-JP" baseline="-25000" dirty="0" err="1">
                <a:latin typeface="Meiryo UI" panose="020B0604030504040204" pitchFamily="50" charset="-128"/>
                <a:ea typeface="Meiryo UI" panose="020B0604030504040204" pitchFamily="50" charset="-128"/>
              </a:rPr>
              <a:t>GE</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チャンネルが故障し</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チャンネル目が故障する確率を表している。先頭の</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は、チャンネル</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が先に故障し、そのあとチャンネル</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が故障する場合とチャンネル</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が先に故障し、そのあとチャンネル</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が故障する場合の</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通りあることを示す。故障しても修理して可動となる。</a:t>
            </a:r>
            <a:r>
              <a:rPr lang="en-US" altLang="ja-JP" dirty="0">
                <a:latin typeface="Meiryo UI" panose="020B0604030504040204" pitchFamily="50" charset="-128"/>
                <a:ea typeface="Meiryo UI" panose="020B0604030504040204" pitchFamily="50" charset="-128"/>
              </a:rPr>
              <a:t> </a:t>
            </a:r>
            <a:r>
              <a:rPr lang="en-US" altLang="ja-JP" dirty="0" err="1">
                <a:latin typeface="Meiryo UI" panose="020B0604030504040204" pitchFamily="50" charset="-128"/>
                <a:ea typeface="Meiryo UI" panose="020B0604030504040204" pitchFamily="50" charset="-128"/>
              </a:rPr>
              <a:t>t</a:t>
            </a:r>
            <a:r>
              <a:rPr lang="en-US" altLang="ja-JP" baseline="-25000" dirty="0" err="1">
                <a:latin typeface="Meiryo UI" panose="020B0604030504040204" pitchFamily="50" charset="-128"/>
                <a:ea typeface="Meiryo UI" panose="020B0604030504040204" pitchFamily="50" charset="-128"/>
              </a:rPr>
              <a:t>GE</a:t>
            </a:r>
            <a:r>
              <a:rPr lang="ja-JP" altLang="en-US" dirty="0">
                <a:latin typeface="Meiryo UI" panose="020B0604030504040204" pitchFamily="50" charset="-128"/>
                <a:ea typeface="Meiryo UI" panose="020B0604030504040204" pitchFamily="50" charset="-128"/>
              </a:rPr>
              <a:t>は、他チャンネルが不可動の時の故障発生の算出を意味する。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β</a:t>
            </a:r>
            <a:r>
              <a:rPr lang="en-US" altLang="ja-JP" baseline="-25000" dirty="0" err="1">
                <a:latin typeface="Meiryo UI" panose="020B0604030504040204" pitchFamily="50" charset="-128"/>
                <a:ea typeface="Meiryo UI" panose="020B0604030504040204" pitchFamily="50" charset="-128"/>
              </a:rPr>
              <a:t>D</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DD</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MTTR+β</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en-US" altLang="ja-JP" dirty="0">
                <a:latin typeface="Meiryo UI" panose="020B0604030504040204" pitchFamily="50" charset="-128"/>
                <a:ea typeface="Meiryo UI" panose="020B0604030504040204" pitchFamily="50" charset="-128"/>
              </a:rPr>
              <a:t>{(TP/2)+MRT}</a:t>
            </a:r>
            <a:r>
              <a:rPr lang="ja-JP" altLang="en-US" dirty="0">
                <a:latin typeface="Meiryo UI" panose="020B0604030504040204" pitchFamily="50" charset="-128"/>
                <a:ea typeface="Meiryo UI" panose="020B0604030504040204" pitchFamily="50" charset="-128"/>
              </a:rPr>
              <a:t>」は共通原因故障の確率を示す。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PFH</a:t>
            </a:r>
            <a:r>
              <a:rPr lang="en-US" altLang="ja-JP" baseline="-25000" dirty="0">
                <a:latin typeface="Meiryo UI" panose="020B0604030504040204" pitchFamily="50" charset="-128"/>
                <a:ea typeface="Meiryo UI" panose="020B0604030504040204" pitchFamily="50" charset="-128"/>
              </a:rPr>
              <a:t>G</a:t>
            </a:r>
            <a:r>
              <a:rPr lang="ja-JP" altLang="en-US" dirty="0">
                <a:latin typeface="Meiryo UI" panose="020B0604030504040204" pitchFamily="50" charset="-128"/>
                <a:ea typeface="Meiryo UI" panose="020B0604030504040204" pitchFamily="50" charset="-128"/>
              </a:rPr>
              <a:t>の</a:t>
            </a:r>
            <a:r>
              <a:rPr kumimoji="1"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 2{(1-β</a:t>
            </a:r>
            <a:r>
              <a:rPr lang="en-US" altLang="ja-JP" baseline="-25000" dirty="0">
                <a:latin typeface="Meiryo UI" panose="020B0604030504040204" pitchFamily="50" charset="-128"/>
                <a:ea typeface="Meiryo UI" panose="020B0604030504040204" pitchFamily="50" charset="-128"/>
              </a:rPr>
              <a:t>D</a:t>
            </a:r>
            <a:r>
              <a:rPr lang="en-US" altLang="ja-JP"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DD</a:t>
            </a:r>
            <a:r>
              <a:rPr lang="en-US" altLang="ja-JP" dirty="0">
                <a:latin typeface="Meiryo UI" panose="020B0604030504040204" pitchFamily="50" charset="-128"/>
                <a:ea typeface="Meiryo UI" panose="020B0604030504040204" pitchFamily="50" charset="-128"/>
              </a:rPr>
              <a:t>+(1-β)</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en-US" altLang="ja-JP" dirty="0">
                <a:latin typeface="Meiryo UI" panose="020B0604030504040204" pitchFamily="50" charset="-128"/>
                <a:ea typeface="Meiryo UI" panose="020B0604030504040204" pitchFamily="50" charset="-128"/>
              </a:rPr>
              <a:t>}(1-β)</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ja-JP" altLang="en-US"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t</a:t>
            </a:r>
            <a:r>
              <a:rPr lang="en-US" altLang="ja-JP" baseline="-25000" dirty="0" err="1">
                <a:latin typeface="Meiryo UI" panose="020B0604030504040204" pitchFamily="50" charset="-128"/>
                <a:ea typeface="Meiryo UI" panose="020B0604030504040204" pitchFamily="50" charset="-128"/>
              </a:rPr>
              <a:t>CE</a:t>
            </a:r>
            <a:r>
              <a:rPr lang="en-US" altLang="ja-JP" baseline="-25000"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」は、どちらかのチャンネルで</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ja-JP" altLang="en-US" dirty="0">
                <a:latin typeface="Meiryo UI" panose="020B0604030504040204" pitchFamily="50" charset="-128"/>
                <a:ea typeface="Meiryo UI" panose="020B0604030504040204" pitchFamily="50" charset="-128"/>
              </a:rPr>
              <a:t>の故障が起きる確率を示している。</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チャンネル同時の</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ja-JP" altLang="en-US" dirty="0">
                <a:latin typeface="Meiryo UI" panose="020B0604030504040204" pitchFamily="50" charset="-128"/>
                <a:ea typeface="Meiryo UI" panose="020B0604030504040204" pitchFamily="50" charset="-128"/>
              </a:rPr>
              <a:t>はないので</a:t>
            </a:r>
            <a:r>
              <a:rPr lang="en-US" altLang="ja-JP" dirty="0" err="1">
                <a:latin typeface="Meiryo UI" panose="020B0604030504040204" pitchFamily="50" charset="-128"/>
                <a:ea typeface="Meiryo UI" panose="020B0604030504040204" pitchFamily="50" charset="-128"/>
              </a:rPr>
              <a:t>t</a:t>
            </a:r>
            <a:r>
              <a:rPr lang="en-US" altLang="ja-JP" baseline="-25000" dirty="0" err="1">
                <a:latin typeface="Meiryo UI" panose="020B0604030504040204" pitchFamily="50" charset="-128"/>
                <a:ea typeface="Meiryo UI" panose="020B0604030504040204" pitchFamily="50" charset="-128"/>
              </a:rPr>
              <a:t>CE</a:t>
            </a:r>
            <a:r>
              <a:rPr lang="en-US" altLang="ja-JP" baseline="-25000" dirty="0">
                <a:latin typeface="Meiryo UI" panose="020B0604030504040204" pitchFamily="50" charset="-128"/>
                <a:ea typeface="Meiryo UI" panose="020B0604030504040204" pitchFamily="50" charset="-128"/>
              </a:rPr>
              <a:t> </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先頭</a:t>
            </a:r>
            <a:r>
              <a:rPr kumimoji="1" lang="ja-JP" altLang="en-US" dirty="0">
                <a:latin typeface="Meiryo UI" panose="020B0604030504040204" pitchFamily="50" charset="-128"/>
                <a:ea typeface="Meiryo UI" panose="020B0604030504040204" pitchFamily="50" charset="-128"/>
              </a:rPr>
              <a:t>の２は、チャンネル</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に</a:t>
            </a:r>
            <a:r>
              <a:rPr kumimoji="1" lang="en-US" altLang="ja-JP" dirty="0" err="1">
                <a:latin typeface="Meiryo UI" panose="020B0604030504040204" pitchFamily="50" charset="-128"/>
                <a:ea typeface="Meiryo UI" panose="020B0604030504040204" pitchFamily="50" charset="-128"/>
              </a:rPr>
              <a:t>λ</a:t>
            </a:r>
            <a:r>
              <a:rPr kumimoji="1" lang="en-US" altLang="ja-JP" baseline="-25000" dirty="0" err="1">
                <a:latin typeface="Meiryo UI" panose="020B0604030504040204" pitchFamily="50" charset="-128"/>
                <a:ea typeface="Meiryo UI" panose="020B0604030504040204" pitchFamily="50" charset="-128"/>
              </a:rPr>
              <a:t>DD</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又は</a:t>
            </a:r>
            <a:r>
              <a:rPr kumimoji="1" lang="en-US" altLang="ja-JP" dirty="0" err="1">
                <a:latin typeface="Meiryo UI" panose="020B0604030504040204" pitchFamily="50" charset="-128"/>
                <a:ea typeface="Meiryo UI" panose="020B0604030504040204" pitchFamily="50" charset="-128"/>
              </a:rPr>
              <a:t>λ</a:t>
            </a:r>
            <a:r>
              <a:rPr kumimoji="1" lang="en-US" altLang="ja-JP" baseline="-25000" dirty="0" err="1">
                <a:latin typeface="Meiryo UI" panose="020B0604030504040204" pitchFamily="50" charset="-128"/>
                <a:ea typeface="Meiryo UI" panose="020B0604030504040204" pitchFamily="50" charset="-128"/>
              </a:rPr>
              <a:t>DU</a:t>
            </a:r>
            <a:r>
              <a:rPr kumimoji="1" lang="ja-JP" altLang="en-US" dirty="0">
                <a:latin typeface="Meiryo UI" panose="020B0604030504040204" pitchFamily="50" charset="-128"/>
                <a:ea typeface="Meiryo UI" panose="020B0604030504040204" pitchFamily="50" charset="-128"/>
              </a:rPr>
              <a:t>の故障が起き、チャンネル</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で</a:t>
            </a:r>
            <a:r>
              <a:rPr kumimoji="1" lang="en-US" altLang="ja-JP" dirty="0" err="1">
                <a:latin typeface="Meiryo UI" panose="020B0604030504040204" pitchFamily="50" charset="-128"/>
                <a:ea typeface="Meiryo UI" panose="020B0604030504040204" pitchFamily="50" charset="-128"/>
              </a:rPr>
              <a:t>λ</a:t>
            </a:r>
            <a:r>
              <a:rPr kumimoji="1" lang="en-US" altLang="ja-JP" baseline="-25000" dirty="0" err="1">
                <a:latin typeface="Meiryo UI" panose="020B0604030504040204" pitchFamily="50" charset="-128"/>
                <a:ea typeface="Meiryo UI" panose="020B0604030504040204" pitchFamily="50" charset="-128"/>
              </a:rPr>
              <a:t>DU</a:t>
            </a:r>
            <a:r>
              <a:rPr kumimoji="1" lang="ja-JP" altLang="en-US" dirty="0">
                <a:latin typeface="Meiryo UI" panose="020B0604030504040204" pitchFamily="50" charset="-128"/>
                <a:ea typeface="Meiryo UI" panose="020B0604030504040204" pitchFamily="50" charset="-128"/>
              </a:rPr>
              <a:t>故障が起きた場合</a:t>
            </a:r>
            <a:r>
              <a:rPr lang="ja-JP" altLang="en-US" dirty="0">
                <a:latin typeface="Meiryo UI" panose="020B0604030504040204" pitchFamily="50" charset="-128"/>
                <a:ea typeface="Meiryo UI" panose="020B0604030504040204" pitchFamily="50" charset="-128"/>
              </a:rPr>
              <a:t>と、チャンネル</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に</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DD</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又は</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ja-JP" altLang="en-US" dirty="0">
                <a:latin typeface="Meiryo UI" panose="020B0604030504040204" pitchFamily="50" charset="-128"/>
                <a:ea typeface="Meiryo UI" panose="020B0604030504040204" pitchFamily="50" charset="-128"/>
              </a:rPr>
              <a:t>の故障が起き、チャンネル</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で</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ja-JP" altLang="en-US" dirty="0">
                <a:latin typeface="Meiryo UI" panose="020B0604030504040204" pitchFamily="50" charset="-128"/>
                <a:ea typeface="Meiryo UI" panose="020B0604030504040204" pitchFamily="50" charset="-128"/>
              </a:rPr>
              <a:t>故障が起きた場合の</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通りを示している。</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β</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kumimoji="1" lang="ja-JP" altLang="en-US" dirty="0">
                <a:latin typeface="Meiryo UI" panose="020B0604030504040204" pitchFamily="50" charset="-128"/>
                <a:ea typeface="Meiryo UI" panose="020B0604030504040204" pitchFamily="50" charset="-128"/>
              </a:rPr>
              <a:t>は、共通原因故障の確率を表す。</a:t>
            </a:r>
            <a:r>
              <a:rPr kumimoji="1" lang="en-US" altLang="ja-JP" dirty="0">
                <a:latin typeface="Meiryo UI" panose="020B0604030504040204" pitchFamily="50" charset="-128"/>
                <a:ea typeface="Meiryo UI" panose="020B0604030504040204" pitchFamily="50" charset="-128"/>
              </a:rPr>
              <a:t>PFH</a:t>
            </a:r>
            <a:r>
              <a:rPr kumimoji="1" lang="ja-JP" altLang="en-US" dirty="0">
                <a:latin typeface="Meiryo UI" panose="020B0604030504040204" pitchFamily="50" charset="-128"/>
                <a:ea typeface="Meiryo UI" panose="020B0604030504040204" pitchFamily="50" charset="-128"/>
              </a:rPr>
              <a:t>は、危険側故障が起きるまでの確率なので</a:t>
            </a:r>
            <a:r>
              <a:rPr kumimoji="1" lang="en-US" altLang="ja-JP" dirty="0" err="1">
                <a:latin typeface="Meiryo UI" panose="020B0604030504040204" pitchFamily="50" charset="-128"/>
                <a:ea typeface="Meiryo UI" panose="020B0604030504040204" pitchFamily="50" charset="-128"/>
              </a:rPr>
              <a:t>λ</a:t>
            </a:r>
            <a:r>
              <a:rPr kumimoji="1" lang="en-US" altLang="ja-JP" baseline="-25000" dirty="0" err="1">
                <a:latin typeface="Meiryo UI" panose="020B0604030504040204" pitchFamily="50" charset="-128"/>
                <a:ea typeface="Meiryo UI" panose="020B0604030504040204" pitchFamily="50" charset="-128"/>
              </a:rPr>
              <a:t>DD</a:t>
            </a:r>
            <a:r>
              <a:rPr kumimoji="1" lang="ja-JP" altLang="en-US" dirty="0">
                <a:latin typeface="Meiryo UI" panose="020B0604030504040204" pitchFamily="50" charset="-128"/>
                <a:ea typeface="Meiryo UI" panose="020B0604030504040204" pitchFamily="50" charset="-128"/>
              </a:rPr>
              <a:t>は考慮しない。</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204</a:t>
            </a:fld>
            <a:endParaRPr kumimoji="1" lang="ja-JP" altLang="en-US"/>
          </a:p>
        </p:txBody>
      </p:sp>
    </p:spTree>
    <p:extLst>
      <p:ext uri="{BB962C8B-B14F-4D97-AF65-F5344CB8AC3E}">
        <p14:creationId xmlns:p14="http://schemas.microsoft.com/office/powerpoint/2010/main" val="115692118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決定論的原因故障の回避方法が３つある。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pPr marL="901451" indent="-901451"/>
            <a:r>
              <a:rPr lang="ja-JP" altLang="en-US" dirty="0">
                <a:latin typeface="Meiryo UI" panose="020B0604030504040204" pitchFamily="50" charset="-128"/>
                <a:ea typeface="Meiryo UI" panose="020B0604030504040204" pitchFamily="50" charset="-128"/>
              </a:rPr>
              <a:t>ルート</a:t>
            </a:r>
            <a:r>
              <a:rPr lang="en-US" altLang="ja-JP" dirty="0">
                <a:latin typeface="Meiryo UI" panose="020B0604030504040204" pitchFamily="50" charset="-128"/>
                <a:ea typeface="Meiryo UI" panose="020B0604030504040204" pitchFamily="50" charset="-128"/>
              </a:rPr>
              <a:t>1S	IEC61508</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IEC62061</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ISO13849-1</a:t>
            </a:r>
            <a:r>
              <a:rPr lang="ja-JP" altLang="en-US" dirty="0">
                <a:latin typeface="Meiryo UI" panose="020B0604030504040204" pitchFamily="50" charset="-128"/>
                <a:ea typeface="Meiryo UI" panose="020B0604030504040204" pitchFamily="50" charset="-128"/>
              </a:rPr>
              <a:t>の規格に従って、設計する方法。</a:t>
            </a:r>
            <a:endParaRPr lang="en-US" altLang="ja-JP" dirty="0">
              <a:latin typeface="Meiryo UI" panose="020B0604030504040204" pitchFamily="50" charset="-128"/>
              <a:ea typeface="Meiryo UI" panose="020B0604030504040204" pitchFamily="50" charset="-128"/>
            </a:endParaRPr>
          </a:p>
          <a:p>
            <a:pPr marL="906255"/>
            <a:r>
              <a:rPr lang="ja-JP" altLang="en-US" dirty="0">
                <a:latin typeface="Meiryo UI" panose="020B0604030504040204" pitchFamily="50" charset="-128"/>
                <a:ea typeface="Meiryo UI" panose="020B0604030504040204" pitchFamily="50" charset="-128"/>
              </a:rPr>
              <a:t>規格で推奨する決定論的原因故障の回避のための要求事項と、決定論的原因故障を抑制するための要求事項を遵守する方法である。</a:t>
            </a:r>
          </a:p>
          <a:p>
            <a:endParaRPr lang="en-US" altLang="ja-JP" dirty="0">
              <a:latin typeface="Meiryo UI" panose="020B0604030504040204" pitchFamily="50" charset="-128"/>
              <a:ea typeface="Meiryo UI" panose="020B0604030504040204" pitchFamily="50" charset="-128"/>
            </a:endParaRPr>
          </a:p>
          <a:p>
            <a:pPr marL="906255" indent="-906255"/>
            <a:r>
              <a:rPr lang="ja-JP" altLang="en-US" dirty="0">
                <a:latin typeface="Meiryo UI" panose="020B0604030504040204" pitchFamily="50" charset="-128"/>
                <a:ea typeface="Meiryo UI" panose="020B0604030504040204" pitchFamily="50" charset="-128"/>
              </a:rPr>
              <a:t>ルート</a:t>
            </a:r>
            <a:r>
              <a:rPr lang="en-US" altLang="ja-JP" dirty="0">
                <a:latin typeface="Meiryo UI" panose="020B0604030504040204" pitchFamily="50" charset="-128"/>
                <a:ea typeface="Meiryo UI" panose="020B0604030504040204" pitchFamily="50" charset="-128"/>
              </a:rPr>
              <a:t>2S	</a:t>
            </a:r>
            <a:r>
              <a:rPr lang="ja-JP" altLang="en-US" dirty="0">
                <a:latin typeface="Meiryo UI" panose="020B0604030504040204" pitchFamily="50" charset="-128"/>
                <a:ea typeface="Meiryo UI" panose="020B0604030504040204" pitchFamily="50" charset="-128"/>
              </a:rPr>
              <a:t>市場のデータを元に装置の使用実績を証拠だてて要求事項を遵守する方法．証明するにはうまくいった多くの情報が必要。統計的に</a:t>
            </a:r>
            <a:r>
              <a:rPr lang="en-US" altLang="ja-JP" dirty="0">
                <a:latin typeface="Meiryo UI" panose="020B0604030504040204" pitchFamily="50" charset="-128"/>
                <a:ea typeface="Meiryo UI" panose="020B0604030504040204" pitchFamily="50" charset="-128"/>
              </a:rPr>
              <a:t>95%</a:t>
            </a:r>
            <a:r>
              <a:rPr lang="ja-JP" altLang="en-US" dirty="0">
                <a:latin typeface="Meiryo UI" panose="020B0604030504040204" pitchFamily="50" charset="-128"/>
                <a:ea typeface="Meiryo UI" panose="020B0604030504040204" pitchFamily="50" charset="-128"/>
              </a:rPr>
              <a:t>信頼限界以上のデータで安全を証明することが必要。</a:t>
            </a:r>
          </a:p>
          <a:p>
            <a:r>
              <a:rPr lang="ja-JP" altLang="en-US" dirty="0">
                <a:latin typeface="Meiryo UI" panose="020B0604030504040204" pitchFamily="50" charset="-128"/>
                <a:ea typeface="Meiryo UI" panose="020B0604030504040204" pitchFamily="50" charset="-128"/>
              </a:rPr>
              <a:t>ルート</a:t>
            </a:r>
            <a:r>
              <a:rPr lang="en-US" altLang="ja-JP" dirty="0">
                <a:latin typeface="Meiryo UI" panose="020B0604030504040204" pitchFamily="50" charset="-128"/>
                <a:ea typeface="Meiryo UI" panose="020B0604030504040204" pitchFamily="50" charset="-128"/>
              </a:rPr>
              <a:t>3S	</a:t>
            </a:r>
            <a:r>
              <a:rPr lang="ja-JP" altLang="en-US" dirty="0">
                <a:latin typeface="Meiryo UI" panose="020B0604030504040204" pitchFamily="50" charset="-128"/>
                <a:ea typeface="Meiryo UI" panose="020B0604030504040204" pitchFamily="50" charset="-128"/>
              </a:rPr>
              <a:t>既存のソフトウェアを使用する方法．</a:t>
            </a:r>
            <a:endParaRPr lang="en-US" altLang="ja-JP" dirty="0">
              <a:latin typeface="Meiryo UI" panose="020B0604030504040204" pitchFamily="50" charset="-128"/>
              <a:ea typeface="Meiryo UI" panose="020B0604030504040204" pitchFamily="50" charset="-128"/>
            </a:endParaRPr>
          </a:p>
          <a:p>
            <a:pPr marL="906255"/>
            <a:r>
              <a:rPr lang="ja-JP" altLang="en-US" dirty="0">
                <a:latin typeface="Meiryo UI" panose="020B0604030504040204" pitchFamily="50" charset="-128"/>
                <a:ea typeface="Meiryo UI" panose="020B0604030504040204" pitchFamily="50" charset="-128"/>
              </a:rPr>
              <a:t>安全と思われる過去からあるソフトウェアを流用する方法である。流用先で安全に動作することを現行の規格に従って、証明する方法なので、規格に対し不足があれば、追加試験や追加ソフトウェアが必要となる。</a:t>
            </a:r>
            <a:r>
              <a:rPr lang="ja-JP" altLang="en-US" dirty="0">
                <a:solidFill>
                  <a:srgbClr val="FF0000"/>
                </a:solidFill>
                <a:latin typeface="Meiryo UI" panose="020B0604030504040204" pitchFamily="50" charset="-128"/>
                <a:ea typeface="Meiryo UI" panose="020B0604030504040204" pitchFamily="50" charset="-128"/>
              </a:rPr>
              <a:t>実質ルート</a:t>
            </a:r>
            <a:r>
              <a:rPr lang="en-US" altLang="ja-JP" dirty="0">
                <a:solidFill>
                  <a:srgbClr val="FF0000"/>
                </a:solidFill>
                <a:latin typeface="Meiryo UI" panose="020B0604030504040204" pitchFamily="50" charset="-128"/>
                <a:ea typeface="Meiryo UI" panose="020B0604030504040204" pitchFamily="50" charset="-128"/>
              </a:rPr>
              <a:t>1</a:t>
            </a:r>
            <a:r>
              <a:rPr lang="ja-JP" altLang="en-US" dirty="0">
                <a:solidFill>
                  <a:srgbClr val="FF0000"/>
                </a:solidFill>
                <a:latin typeface="Meiryo UI" panose="020B0604030504040204" pitchFamily="50" charset="-128"/>
                <a:ea typeface="Meiryo UI" panose="020B0604030504040204" pitchFamily="50" charset="-128"/>
              </a:rPr>
              <a:t>と変わらないので、お勧めできない。</a:t>
            </a:r>
            <a:endParaRPr lang="en-US" altLang="ja-JP" dirty="0">
              <a:solidFill>
                <a:srgbClr val="FF0000"/>
              </a:solidFill>
              <a:latin typeface="Meiryo UI" panose="020B0604030504040204" pitchFamily="50" charset="-128"/>
              <a:ea typeface="Meiryo UI" panose="020B0604030504040204" pitchFamily="50" charset="-128"/>
            </a:endParaRPr>
          </a:p>
          <a:p>
            <a:pPr marL="906255" indent="-906255"/>
            <a:r>
              <a:rPr lang="ja-JP" altLang="en-US" dirty="0">
                <a:solidFill>
                  <a:srgbClr val="FF0000"/>
                </a:solidFill>
                <a:latin typeface="Meiryo UI" panose="020B0604030504040204" pitchFamily="50" charset="-128"/>
                <a:ea typeface="Meiryo UI" panose="020B0604030504040204" pitchFamily="50" charset="-128"/>
              </a:rPr>
              <a:t>　　　　　　　　　</a:t>
            </a:r>
            <a:r>
              <a:rPr lang="ja-JP" altLang="en-US" dirty="0">
                <a:solidFill>
                  <a:srgbClr val="0000FF"/>
                </a:solidFill>
                <a:latin typeface="Meiryo UI" panose="020B0604030504040204" pitchFamily="50" charset="-128"/>
                <a:ea typeface="Meiryo UI" panose="020B0604030504040204" pitchFamily="50" charset="-128"/>
              </a:rPr>
              <a:t>ルート</a:t>
            </a:r>
            <a:r>
              <a:rPr lang="en-US" altLang="ja-JP" dirty="0">
                <a:solidFill>
                  <a:srgbClr val="0000FF"/>
                </a:solidFill>
                <a:latin typeface="Meiryo UI" panose="020B0604030504040204" pitchFamily="50" charset="-128"/>
                <a:ea typeface="Meiryo UI" panose="020B0604030504040204" pitchFamily="50" charset="-128"/>
              </a:rPr>
              <a:t>3S</a:t>
            </a:r>
            <a:r>
              <a:rPr lang="ja-JP" altLang="en-US" dirty="0">
                <a:solidFill>
                  <a:srgbClr val="0000FF"/>
                </a:solidFill>
                <a:latin typeface="Meiryo UI" panose="020B0604030504040204" pitchFamily="50" charset="-128"/>
                <a:ea typeface="Meiryo UI" panose="020B0604030504040204" pitchFamily="50" charset="-128"/>
              </a:rPr>
              <a:t>を選択するくらいならルート</a:t>
            </a:r>
            <a:r>
              <a:rPr lang="en-US" altLang="ja-JP" dirty="0">
                <a:solidFill>
                  <a:srgbClr val="0000FF"/>
                </a:solidFill>
                <a:latin typeface="Meiryo UI" panose="020B0604030504040204" pitchFamily="50" charset="-128"/>
                <a:ea typeface="Meiryo UI" panose="020B0604030504040204" pitchFamily="50" charset="-128"/>
              </a:rPr>
              <a:t>1S</a:t>
            </a:r>
            <a:r>
              <a:rPr lang="ja-JP" altLang="en-US" dirty="0">
                <a:solidFill>
                  <a:srgbClr val="0000FF"/>
                </a:solidFill>
                <a:latin typeface="Meiryo UI" panose="020B0604030504040204" pitchFamily="50" charset="-128"/>
                <a:ea typeface="Meiryo UI" panose="020B0604030504040204" pitchFamily="50" charset="-128"/>
              </a:rPr>
              <a:t>で作った方が良いのでは。</a:t>
            </a: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B 0508-2</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7.4 E/E/PE </a:t>
            </a:r>
            <a:r>
              <a:rPr lang="ja-JP" altLang="en-US" dirty="0">
                <a:latin typeface="Meiryo UI" panose="020B0604030504040204" pitchFamily="50" charset="-128"/>
                <a:ea typeface="Meiryo UI" panose="020B0604030504040204" pitchFamily="50" charset="-128"/>
              </a:rPr>
              <a:t>系設計及び開発</a:t>
            </a:r>
            <a:endParaRPr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205</a:t>
            </a:fld>
            <a:endParaRPr kumimoji="1" lang="ja-JP" altLang="en-US"/>
          </a:p>
        </p:txBody>
      </p:sp>
    </p:spTree>
    <p:extLst>
      <p:ext uri="{BB962C8B-B14F-4D97-AF65-F5344CB8AC3E}">
        <p14:creationId xmlns:p14="http://schemas.microsoft.com/office/powerpoint/2010/main" val="1257010246"/>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ルート２で安全を証明する稼働時間。</a:t>
            </a:r>
            <a:endParaRPr lang="en-US" altLang="ja-JP" dirty="0">
              <a:latin typeface="Meiryo UI" panose="020B0604030504040204" pitchFamily="50" charset="-128"/>
              <a:ea typeface="Meiryo UI" panose="020B0604030504040204" pitchFamily="50"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pPr marL="89665" indent="-89665"/>
            <a:r>
              <a:rPr lang="ja-JP" altLang="en-US" dirty="0">
                <a:latin typeface="Meiryo UI" panose="020B0604030504040204" pitchFamily="50" charset="-128"/>
                <a:ea typeface="Meiryo UI" panose="020B0604030504040204" pitchFamily="50" charset="-128"/>
              </a:rPr>
              <a:t>・この時間の間安全機能のデマンドが発生し、安全機能が作動したが、異常はなかったことが証明できなければならない。</a:t>
            </a:r>
            <a:endParaRPr lang="en-US" altLang="ja-JP" dirty="0">
              <a:latin typeface="Meiryo UI" panose="020B0604030504040204" pitchFamily="50" charset="-128"/>
              <a:ea typeface="Meiryo UI" panose="020B0604030504040204" pitchFamily="50" charset="-128"/>
            </a:endParaRPr>
          </a:p>
          <a:p>
            <a:pPr marL="89665" indent="-89665"/>
            <a:r>
              <a:rPr lang="ja-JP" altLang="en-US" dirty="0">
                <a:latin typeface="Meiryo UI" panose="020B0604030504040204" pitchFamily="50" charset="-128"/>
                <a:ea typeface="Meiryo UI" panose="020B0604030504040204" pitchFamily="50" charset="-128"/>
              </a:rPr>
              <a:t>・</a:t>
            </a:r>
            <a:r>
              <a:rPr lang="ja-JP" altLang="en-US" dirty="0">
                <a:solidFill>
                  <a:srgbClr val="0000FF"/>
                </a:solidFill>
                <a:latin typeface="Meiryo UI" panose="020B0604030504040204" pitchFamily="50" charset="-128"/>
                <a:ea typeface="Meiryo UI" panose="020B0604030504040204" pitchFamily="50" charset="-128"/>
              </a:rPr>
              <a:t>安全機能の作動実績がない場合は、何時間動いていても証明にならない。</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206</a:t>
            </a:fld>
            <a:endParaRPr kumimoji="1" lang="ja-JP" altLang="en-US"/>
          </a:p>
        </p:txBody>
      </p:sp>
    </p:spTree>
    <p:extLst>
      <p:ext uri="{BB962C8B-B14F-4D97-AF65-F5344CB8AC3E}">
        <p14:creationId xmlns:p14="http://schemas.microsoft.com/office/powerpoint/2010/main" val="15652401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latin typeface="Meiryo UI" panose="020B0604030504040204" pitchFamily="50" charset="-128"/>
                <a:ea typeface="Meiryo UI" panose="020B0604030504040204" pitchFamily="50" charset="-128"/>
              </a:rPr>
              <a:t>　</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ja-JP" dirty="0">
                <a:latin typeface="Meiryo UI" panose="020B0604030504040204" pitchFamily="50" charset="-128"/>
                <a:ea typeface="Meiryo UI" panose="020B0604030504040204" pitchFamily="50" charset="-128"/>
              </a:rPr>
              <a:t>決定論的原因故障は、人の行動、思考が起因となる故障、又は故障状態である</a:t>
            </a:r>
            <a:r>
              <a:rPr lang="ja-JP" altLang="en-US" dirty="0">
                <a:latin typeface="Meiryo UI" panose="020B0604030504040204" pitchFamily="50" charset="-128"/>
                <a:ea typeface="Meiryo UI" panose="020B0604030504040204" pitchFamily="50" charset="-128"/>
              </a:rPr>
              <a:t>．</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ja-JP" dirty="0">
                <a:latin typeface="Meiryo UI" panose="020B0604030504040204" pitchFamily="50" charset="-128"/>
                <a:ea typeface="Meiryo UI" panose="020B0604030504040204" pitchFamily="50" charset="-128"/>
              </a:rPr>
              <a:t>ヒューマンエラー</a:t>
            </a:r>
            <a:r>
              <a:rPr lang="ja-JP" altLang="en-US" dirty="0">
                <a:latin typeface="Meiryo UI" panose="020B0604030504040204" pitchFamily="50" charset="-128"/>
                <a:ea typeface="Meiryo UI" panose="020B0604030504040204" pitchFamily="50" charset="-128"/>
              </a:rPr>
              <a:t>の要因を排除する．</a:t>
            </a:r>
            <a:endParaRPr lang="en-US" altLang="ja-JP" dirty="0">
              <a:latin typeface="Meiryo UI" panose="020B0604030504040204" pitchFamily="50" charset="-128"/>
              <a:ea typeface="Meiryo UI" panose="020B0604030504040204" pitchFamily="50"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全安全ライフサイクルの遂行ではすべてのフェーズで人が関わる</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それ故、どこのフェーズでも決定論的原因故障を作りこむ機会がある</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特にハードウェア、ソフトウェア設計においては、決定論的原因故障原因を作りこま</a:t>
            </a:r>
            <a:r>
              <a:rPr lang="ja-JP" altLang="en-US" dirty="0">
                <a:latin typeface="Meiryo UI" panose="020B0604030504040204" pitchFamily="50" charset="-128"/>
                <a:ea typeface="Meiryo UI" panose="020B0604030504040204" pitchFamily="50" charset="-128"/>
              </a:rPr>
              <a:t>ず</a:t>
            </a:r>
            <a:r>
              <a:rPr lang="ja-JP" altLang="ja-JP" dirty="0">
                <a:latin typeface="Meiryo UI" panose="020B0604030504040204" pitchFamily="50" charset="-128"/>
                <a:ea typeface="Meiryo UI" panose="020B0604030504040204" pitchFamily="50" charset="-128"/>
              </a:rPr>
              <a:t>、回避する方策の適用が必要である</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　決定論的原因故障の要因の一つは人のミスである</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人のミスを最小限に抑制するためには業務管理が必須である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207</a:t>
            </a:fld>
            <a:endParaRPr kumimoji="1" lang="ja-JP" altLang="en-US"/>
          </a:p>
        </p:txBody>
      </p:sp>
    </p:spTree>
    <p:extLst>
      <p:ext uri="{BB962C8B-B14F-4D97-AF65-F5344CB8AC3E}">
        <p14:creationId xmlns:p14="http://schemas.microsoft.com/office/powerpoint/2010/main" val="2219456290"/>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83308"/>
            <a:ext cx="5910633" cy="3913614"/>
          </a:xfrm>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ハードウェアに潜在する設計起因の決定論的原因故障の抑制</a:t>
            </a: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208</a:t>
            </a:fld>
            <a:endParaRPr kumimoji="1" lang="ja-JP" altLang="en-US"/>
          </a:p>
        </p:txBody>
      </p:sp>
    </p:spTree>
    <p:extLst>
      <p:ext uri="{BB962C8B-B14F-4D97-AF65-F5344CB8AC3E}">
        <p14:creationId xmlns:p14="http://schemas.microsoft.com/office/powerpoint/2010/main" val="380989867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783308"/>
            <a:ext cx="5818097" cy="3913614"/>
          </a:xfrm>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ハードウェアに潜在する設計起因の決定論的原因故障の抑制</a:t>
            </a: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決定論的原因故障は人によって作り込まれる。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その要因は、仕様間違い、ケアレスミス、知見不足（温度、</a:t>
            </a:r>
            <a:r>
              <a:rPr lang="en-US" altLang="ja-JP" dirty="0">
                <a:latin typeface="Meiryo UI" panose="020B0604030504040204" pitchFamily="50" charset="-128"/>
                <a:ea typeface="Meiryo UI" panose="020B0604030504040204" pitchFamily="50" charset="-128"/>
              </a:rPr>
              <a:t>EMC</a:t>
            </a:r>
            <a:r>
              <a:rPr lang="ja-JP" altLang="en-US" dirty="0">
                <a:latin typeface="Meiryo UI" panose="020B0604030504040204" pitchFamily="50" charset="-128"/>
                <a:ea typeface="Meiryo UI" panose="020B0604030504040204" pitchFamily="50" charset="-128"/>
              </a:rPr>
              <a:t>の対処の不足）、論理ミス、ヒューマンエラーを誘発するような構造などである。</a:t>
            </a:r>
            <a:endParaRPr lang="en-US" altLang="ja-JP" dirty="0">
              <a:latin typeface="Meiryo UI" panose="020B0604030504040204" pitchFamily="50" charset="-128"/>
              <a:ea typeface="Meiryo UI" panose="020B0604030504040204" pitchFamily="50" charset="-128"/>
            </a:endParaRPr>
          </a:p>
          <a:p>
            <a:pPr marL="92867" indent="-92867"/>
            <a:r>
              <a:rPr lang="ja-JP" altLang="en-US" dirty="0">
                <a:latin typeface="Meiryo UI" panose="020B0604030504040204" pitchFamily="50" charset="-128"/>
                <a:ea typeface="Meiryo UI" panose="020B0604030504040204" pitchFamily="50" charset="-128"/>
              </a:rPr>
              <a:t>・多様化の事例</a:t>
            </a:r>
            <a:endParaRPr lang="en-US" altLang="ja-JP" dirty="0">
              <a:latin typeface="Meiryo UI" panose="020B0604030504040204" pitchFamily="50" charset="-128"/>
              <a:ea typeface="Meiryo UI" panose="020B0604030504040204" pitchFamily="50" charset="-128"/>
            </a:endParaRPr>
          </a:p>
          <a:p>
            <a:pPr marL="268995" indent="-92867"/>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チャンネル</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3.3V</a:t>
            </a:r>
            <a:r>
              <a:rPr lang="ja-JP" altLang="en-US" dirty="0">
                <a:latin typeface="Meiryo UI" panose="020B0604030504040204" pitchFamily="50" charset="-128"/>
                <a:ea typeface="Meiryo UI" panose="020B0604030504040204" pitchFamily="50" charset="-128"/>
              </a:rPr>
              <a:t>仕様、チャンネル</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5v</a:t>
            </a:r>
            <a:r>
              <a:rPr lang="ja-JP" altLang="en-US" dirty="0">
                <a:latin typeface="Meiryo UI" panose="020B0604030504040204" pitchFamily="50" charset="-128"/>
                <a:ea typeface="Meiryo UI" panose="020B0604030504040204" pitchFamily="50" charset="-128"/>
              </a:rPr>
              <a:t>仕様とする方法。</a:t>
            </a:r>
            <a:endParaRPr lang="en-US" altLang="ja-JP" dirty="0">
              <a:latin typeface="Meiryo UI" panose="020B0604030504040204" pitchFamily="50" charset="-128"/>
              <a:ea typeface="Meiryo UI" panose="020B0604030504040204" pitchFamily="50" charset="-128"/>
            </a:endParaRPr>
          </a:p>
          <a:p>
            <a:pPr marL="268995" indent="-92867"/>
            <a:r>
              <a:rPr lang="en-US" altLang="ja-JP" dirty="0">
                <a:latin typeface="Meiryo UI" panose="020B0604030504040204" pitchFamily="50" charset="-128"/>
                <a:ea typeface="Meiryo UI" panose="020B0604030504040204" pitchFamily="50" charset="-128"/>
              </a:rPr>
              <a:t>b) </a:t>
            </a:r>
            <a:r>
              <a:rPr lang="ja-JP" altLang="en-US" dirty="0">
                <a:latin typeface="Meiryo UI" panose="020B0604030504040204" pitchFamily="50" charset="-128"/>
                <a:ea typeface="Meiryo UI" panose="020B0604030504040204" pitchFamily="50" charset="-128"/>
              </a:rPr>
              <a:t>チャンネル１とチャンネル</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は、同じ人でコンパイラのメーカを変える方法</a:t>
            </a:r>
            <a:endParaRPr lang="en-US" altLang="ja-JP" dirty="0">
              <a:latin typeface="Meiryo UI" panose="020B0604030504040204" pitchFamily="50" charset="-128"/>
              <a:ea typeface="Meiryo UI" panose="020B0604030504040204" pitchFamily="50" charset="-128"/>
            </a:endParaRPr>
          </a:p>
          <a:p>
            <a:pPr marL="268995" indent="-92867"/>
            <a:r>
              <a:rPr lang="ja-JP" altLang="en-US" dirty="0">
                <a:latin typeface="Meiryo UI" panose="020B0604030504040204" pitchFamily="50" charset="-128"/>
                <a:ea typeface="Meiryo UI" panose="020B0604030504040204" pitchFamily="50" charset="-128"/>
              </a:rPr>
              <a:t>　　コンパイラの潜在不具合対応</a:t>
            </a:r>
            <a:endParaRPr lang="en-US" altLang="ja-JP" dirty="0">
              <a:latin typeface="Meiryo UI" panose="020B0604030504040204" pitchFamily="50" charset="-128"/>
              <a:ea typeface="Meiryo UI" panose="020B0604030504040204" pitchFamily="50" charset="-128"/>
            </a:endParaRPr>
          </a:p>
          <a:p>
            <a:pPr marL="268995" indent="-92867"/>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）チャネル</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とチャンネル</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は同じ回路だが、まったく違うメーカの部品を使用。</a:t>
            </a:r>
            <a:endParaRPr lang="en-US" altLang="ja-JP" dirty="0">
              <a:latin typeface="Meiryo UI" panose="020B0604030504040204" pitchFamily="50" charset="-128"/>
              <a:ea typeface="Meiryo UI" panose="020B0604030504040204" pitchFamily="50" charset="-128"/>
            </a:endParaRPr>
          </a:p>
          <a:p>
            <a:pPr marL="268995" indent="-92867"/>
            <a:r>
              <a:rPr lang="ja-JP" altLang="en-US" dirty="0">
                <a:latin typeface="Meiryo UI" panose="020B0604030504040204" pitchFamily="50" charset="-128"/>
                <a:ea typeface="Meiryo UI" panose="020B0604030504040204" pitchFamily="50" charset="-128"/>
              </a:rPr>
              <a:t>　　部品の潜在不具合（共通モード故障など）に対応。</a:t>
            </a:r>
            <a:endParaRPr lang="en-US" altLang="ja-JP" dirty="0">
              <a:latin typeface="Meiryo UI" panose="020B0604030504040204" pitchFamily="50" charset="-128"/>
              <a:ea typeface="Meiryo UI" panose="020B0604030504040204" pitchFamily="50" charset="-128"/>
            </a:endParaRPr>
          </a:p>
          <a:p>
            <a:pPr marL="268995" indent="-92867"/>
            <a:r>
              <a:rPr lang="en-US" altLang="ja-JP" dirty="0">
                <a:latin typeface="Meiryo UI" panose="020B0604030504040204" pitchFamily="50" charset="-128"/>
                <a:ea typeface="Meiryo UI" panose="020B0604030504040204" pitchFamily="50" charset="-128"/>
              </a:rPr>
              <a:t>d)</a:t>
            </a:r>
            <a:r>
              <a:rPr lang="ja-JP" altLang="en-US" dirty="0">
                <a:latin typeface="Meiryo UI" panose="020B0604030504040204" pitchFamily="50" charset="-128"/>
                <a:ea typeface="Meiryo UI" panose="020B0604030504040204" pitchFamily="50" charset="-128"/>
              </a:rPr>
              <a:t>チャンネル１は</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さん、チャンネル</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B</a:t>
            </a:r>
            <a:r>
              <a:rPr lang="ja-JP" altLang="en-US" dirty="0" err="1">
                <a:latin typeface="Meiryo UI" panose="020B0604030504040204" pitchFamily="50" charset="-128"/>
                <a:ea typeface="Meiryo UI" panose="020B0604030504040204" pitchFamily="50" charset="-128"/>
              </a:rPr>
              <a:t>さんの</a:t>
            </a:r>
            <a:r>
              <a:rPr lang="ja-JP" altLang="en-US" dirty="0">
                <a:latin typeface="Meiryo UI" panose="020B0604030504040204" pitchFamily="50" charset="-128"/>
                <a:ea typeface="Meiryo UI" panose="020B0604030504040204" pitchFamily="50" charset="-128"/>
              </a:rPr>
              <a:t>ソフトウェア設計。</a:t>
            </a:r>
            <a:r>
              <a:rPr lang="en-US" altLang="ja-JP" dirty="0">
                <a:latin typeface="Meiryo UI" panose="020B0604030504040204" pitchFamily="50" charset="-128"/>
                <a:ea typeface="Meiryo UI" panose="020B0604030504040204" pitchFamily="50" charset="-128"/>
              </a:rPr>
              <a:t>N</a:t>
            </a:r>
            <a:r>
              <a:rPr lang="ja-JP" altLang="en-US" dirty="0">
                <a:latin typeface="Meiryo UI" panose="020B0604030504040204" pitchFamily="50" charset="-128"/>
                <a:ea typeface="Meiryo UI" panose="020B0604030504040204" pitchFamily="50" charset="-128"/>
              </a:rPr>
              <a:t>バージョン方式</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180931" indent="-180931"/>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209</a:t>
            </a:fld>
            <a:endParaRPr kumimoji="1" lang="ja-JP" altLang="en-US"/>
          </a:p>
        </p:txBody>
      </p:sp>
    </p:spTree>
    <p:extLst>
      <p:ext uri="{BB962C8B-B14F-4D97-AF65-F5344CB8AC3E}">
        <p14:creationId xmlns:p14="http://schemas.microsoft.com/office/powerpoint/2010/main" val="1357032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r>
              <a:rPr kumimoji="1" lang="ja-JP" altLang="en-US" dirty="0" smtClean="0"/>
              <a:t>＜スライドの意図＞</a:t>
            </a:r>
            <a:endParaRPr kumimoji="1" lang="en-US" altLang="ja-JP" dirty="0" smtClean="0"/>
          </a:p>
          <a:p>
            <a:pPr marL="171450" indent="-171450">
              <a:buFont typeface="Arial" panose="020B0604020202020204" pitchFamily="34" charset="0"/>
              <a:buChar char="•"/>
            </a:pPr>
            <a:r>
              <a:rPr kumimoji="1" lang="ja-JP" altLang="en-US" dirty="0" smtClean="0"/>
              <a:t>ロボットに対する従来の安全規制と、機能安全による新たな規制の違いを理解させる。</a:t>
            </a:r>
            <a:endParaRPr kumimoji="1" lang="en-US" altLang="ja-JP" dirty="0" smtClean="0"/>
          </a:p>
          <a:p>
            <a:endParaRPr kumimoji="1" lang="en-US" altLang="ja-JP" dirty="0" smtClean="0"/>
          </a:p>
          <a:p>
            <a:r>
              <a:rPr kumimoji="1" lang="ja-JP" altLang="en-US" dirty="0" smtClean="0"/>
              <a:t>＜補足事項＞</a:t>
            </a:r>
            <a:endParaRPr kumimoji="1" lang="en-US" altLang="ja-JP" dirty="0" smtClean="0"/>
          </a:p>
          <a:p>
            <a:pPr marL="171450" indent="-171450">
              <a:buFont typeface="Arial" panose="020B0604020202020204" pitchFamily="34" charset="0"/>
              <a:buChar char="•"/>
            </a:pPr>
            <a:r>
              <a:rPr kumimoji="1" lang="ja-JP" altLang="en-US" dirty="0" smtClean="0"/>
              <a:t>通達では、スライドに記載された事項の他に、リスクアセスメントに基づくリスク低減措置を実施することによって、「労働者に危険が生ずるおそれがなくなった」場合には、安衛則</a:t>
            </a:r>
            <a:r>
              <a:rPr kumimoji="1" lang="en-US" altLang="ja-JP" dirty="0" smtClean="0"/>
              <a:t>150</a:t>
            </a:r>
            <a:r>
              <a:rPr kumimoji="1" lang="ja-JP" altLang="en-US" dirty="0" smtClean="0"/>
              <a:t>条の４の適用がなくなる旨の記載もある。これは、一台のロボットが単独で単純な作業するようなシステムを想定しており、通常のロボットシステムにおいて、「労働者に危険が生ずるおそれがなくなる」ことをメーカー等が保障することは困難である。</a:t>
            </a:r>
            <a:endParaRPr kumimoji="1" lang="en-US" altLang="ja-JP" dirty="0" smtClean="0"/>
          </a:p>
          <a:p>
            <a:pPr marL="171450" indent="-171450">
              <a:buFont typeface="Arial" panose="020B0604020202020204" pitchFamily="34" charset="0"/>
              <a:buChar char="•"/>
            </a:pPr>
            <a:r>
              <a:rPr kumimoji="1" lang="ja-JP" altLang="en-US" dirty="0" smtClean="0"/>
              <a:t>このため、実質的には、スライドにあるように、</a:t>
            </a:r>
            <a:r>
              <a:rPr kumimoji="1" lang="en-US" altLang="ja-JP" dirty="0" smtClean="0"/>
              <a:t>ISO10218</a:t>
            </a:r>
            <a:r>
              <a:rPr kumimoji="1" lang="ja-JP" altLang="en-US" dirty="0" smtClean="0"/>
              <a:t>シリーズに基づく自己宣言を行った上で、残留リスク対策としての使用条件（例：バーチャルフェンス）を満たした上で作業を行うことで、安衛則</a:t>
            </a:r>
            <a:r>
              <a:rPr kumimoji="1" lang="en-US" altLang="ja-JP" dirty="0" smtClean="0"/>
              <a:t>150</a:t>
            </a:r>
            <a:r>
              <a:rPr kumimoji="1" lang="ja-JP" altLang="en-US" dirty="0" smtClean="0"/>
              <a:t>条の４に適合する必要がある。</a:t>
            </a:r>
            <a:endParaRPr kumimoji="1" lang="en-US" altLang="ja-JP" dirty="0" smtClean="0"/>
          </a:p>
          <a:p>
            <a:endParaRPr kumimoji="1" lang="en-US" altLang="ja-JP" dirty="0" smtClean="0"/>
          </a:p>
          <a:p>
            <a:r>
              <a:rPr kumimoji="1" lang="ja-JP" altLang="en-US" dirty="0" smtClean="0"/>
              <a:t>＜参考文献等＞</a:t>
            </a:r>
            <a:endParaRPr kumimoji="1" lang="en-US" altLang="ja-JP" dirty="0" smtClean="0"/>
          </a:p>
          <a:p>
            <a:r>
              <a:rPr kumimoji="1" lang="ja-JP" altLang="en-US" dirty="0" smtClean="0"/>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日付け基発第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1224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第２号（テキスト附録</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に掲載）</a:t>
            </a:r>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21</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決定論的原因故障の環境からの要因項目である。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ハードウェア設計経験が多ければ、多くはノウハウとして蓄積されている項目である。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M:</a:t>
            </a:r>
            <a:r>
              <a:rPr lang="ja-JP" altLang="en-US" dirty="0">
                <a:latin typeface="Meiryo UI" panose="020B0604030504040204" pitchFamily="50" charset="-128"/>
                <a:ea typeface="Meiryo UI" panose="020B0604030504040204" pitchFamily="50" charset="-128"/>
              </a:rPr>
              <a:t>必ず実施すべき、</a:t>
            </a:r>
            <a:r>
              <a:rPr lang="en-US" altLang="ja-JP" dirty="0">
                <a:latin typeface="Meiryo UI" panose="020B0604030504040204" pitchFamily="50" charset="-128"/>
                <a:ea typeface="Meiryo UI" panose="020B0604030504040204" pitchFamily="50" charset="-128"/>
              </a:rPr>
              <a:t>HR:</a:t>
            </a:r>
            <a:r>
              <a:rPr lang="ja-JP" altLang="en-US" dirty="0">
                <a:latin typeface="Meiryo UI" panose="020B0604030504040204" pitchFamily="50" charset="-128"/>
                <a:ea typeface="Meiryo UI" panose="020B0604030504040204" pitchFamily="50" charset="-128"/>
              </a:rPr>
              <a:t>実施すべき、　</a:t>
            </a:r>
            <a:r>
              <a:rPr lang="en-US" altLang="ja-JP" dirty="0">
                <a:latin typeface="Meiryo UI" panose="020B0604030504040204" pitchFamily="50" charset="-128"/>
                <a:ea typeface="Meiryo UI" panose="020B0604030504040204" pitchFamily="50" charset="-128"/>
              </a:rPr>
              <a:t>R:</a:t>
            </a:r>
            <a:r>
              <a:rPr lang="ja-JP" altLang="en-US" dirty="0">
                <a:latin typeface="Meiryo UI" panose="020B0604030504040204" pitchFamily="50" charset="-128"/>
                <a:ea typeface="Meiryo UI" panose="020B0604030504040204" pitchFamily="50" charset="-128"/>
              </a:rPr>
              <a:t>実施が望ましい技法及び手段</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EMC:</a:t>
            </a:r>
            <a:r>
              <a:rPr lang="ja-JP" altLang="en-US" dirty="0">
                <a:latin typeface="Meiryo UI" panose="020B0604030504040204" pitchFamily="50" charset="-128"/>
                <a:ea typeface="Meiryo UI" panose="020B0604030504040204" pitchFamily="50" charset="-128"/>
              </a:rPr>
              <a:t>　適応分野の要求事項に従う．</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プラグラムの順序モニタ：マイコン、又はアプリケーションプログラムの制御プログラムは順番（シーケンシャル）に実行される。実行順を番号等で管理すると、その番号をモニタすることで制御の順番位置がわかる。不具合発生時、制御プログラムがどの位置にいるかわかり、処理対応しやすい。</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210</a:t>
            </a:fld>
            <a:endParaRPr kumimoji="1" lang="ja-JP" altLang="en-US"/>
          </a:p>
        </p:txBody>
      </p:sp>
    </p:spTree>
    <p:extLst>
      <p:ext uri="{BB962C8B-B14F-4D97-AF65-F5344CB8AC3E}">
        <p14:creationId xmlns:p14="http://schemas.microsoft.com/office/powerpoint/2010/main" val="4255782486"/>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ハードウェア設計では、安全率を見込んで、ランダム故障の発生を抑える。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規格では、安全率をディレーティングとして、定格に対し、</a:t>
            </a:r>
            <a:r>
              <a:rPr lang="en-US" altLang="ja-JP" dirty="0">
                <a:latin typeface="Meiryo UI" panose="020B0604030504040204" pitchFamily="50" charset="-128"/>
                <a:ea typeface="Meiryo UI" panose="020B0604030504040204" pitchFamily="50" charset="-128"/>
              </a:rPr>
              <a:t>1.5</a:t>
            </a:r>
            <a:r>
              <a:rPr lang="ja-JP" altLang="en-US" dirty="0">
                <a:latin typeface="Meiryo UI" panose="020B0604030504040204" pitchFamily="50" charset="-128"/>
                <a:ea typeface="Meiryo UI" panose="020B0604030504040204" pitchFamily="50" charset="-128"/>
              </a:rPr>
              <a:t>程度の安全度を持つことを進めている・</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C 0508-2     7.4.2.13 </a:t>
            </a:r>
            <a:r>
              <a:rPr lang="ja-JP" altLang="en-US" dirty="0">
                <a:latin typeface="Meiryo UI" panose="020B0604030504040204" pitchFamily="50" charset="-128"/>
                <a:ea typeface="Meiryo UI" panose="020B0604030504040204" pitchFamily="50" charset="-128"/>
              </a:rPr>
              <a:t>全てのハードウェア構成部品についてディレーティング（</a:t>
            </a:r>
            <a:r>
              <a:rPr lang="en-US" altLang="ja-JP" dirty="0">
                <a:latin typeface="Meiryo UI" panose="020B0604030504040204" pitchFamily="50" charset="-128"/>
                <a:ea typeface="Meiryo UI" panose="020B0604030504040204" pitchFamily="50" charset="-128"/>
              </a:rPr>
              <a:t>IEC 61508-7 </a:t>
            </a:r>
            <a:r>
              <a:rPr lang="ja-JP" altLang="en-US" dirty="0">
                <a:latin typeface="Meiryo UI" panose="020B0604030504040204" pitchFamily="50" charset="-128"/>
                <a:ea typeface="Meiryo UI" panose="020B0604030504040204" pitchFamily="50" charset="-128"/>
              </a:rPr>
              <a:t>参照）を考慮することが望ましい</a:t>
            </a:r>
            <a:r>
              <a:rPr lang="en-US" altLang="ja-JP" dirty="0">
                <a:latin typeface="Meiryo UI" panose="020B0604030504040204" pitchFamily="50" charset="-128"/>
                <a:ea typeface="Meiryo UI" panose="020B0604030504040204" pitchFamily="50" charset="-128"/>
              </a:rPr>
              <a:t>.</a:t>
            </a:r>
          </a:p>
          <a:p>
            <a:r>
              <a:rPr lang="en-US" altLang="ja-JP" dirty="0">
                <a:latin typeface="Meiryo UI" panose="020B0604030504040204" pitchFamily="50" charset="-128"/>
                <a:ea typeface="Meiryo UI" panose="020B0604030504040204" pitchFamily="50" charset="-128"/>
              </a:rPr>
              <a:t>JIS C 0508-2, IEC61508-7 </a:t>
            </a:r>
          </a:p>
          <a:p>
            <a:r>
              <a:rPr lang="en-US" altLang="ja-JP" dirty="0">
                <a:latin typeface="Meiryo UI" panose="020B0604030504040204" pitchFamily="50" charset="-128"/>
                <a:ea typeface="Meiryo UI" panose="020B0604030504040204" pitchFamily="50" charset="-128"/>
              </a:rPr>
              <a:t> A.2.8 De-rating  NOTE This technique/measure is referenced in 7.4.2.13 of IEC 61508-2.</a:t>
            </a:r>
          </a:p>
          <a:p>
            <a:r>
              <a:rPr lang="en-US" altLang="ja-JP" dirty="0">
                <a:latin typeface="Meiryo UI" panose="020B0604030504040204" pitchFamily="50" charset="-128"/>
                <a:ea typeface="Meiryo UI" panose="020B0604030504040204" pitchFamily="50" charset="-128"/>
              </a:rPr>
              <a:t>Aim: To increase the reliability of hardware components.</a:t>
            </a:r>
          </a:p>
          <a:p>
            <a:r>
              <a:rPr lang="en-US" altLang="ja-JP" dirty="0">
                <a:latin typeface="Meiryo UI" panose="020B0604030504040204" pitchFamily="50" charset="-128"/>
                <a:ea typeface="Meiryo UI" panose="020B0604030504040204" pitchFamily="50" charset="-128"/>
              </a:rPr>
              <a:t>Description: Hardware components are operated at levels which are guaranteed by the design of the system to be well below the maximum specification ratings. De-rating is the practice of ensuring that under all normal operating circumstances, components are operated well below their maximum stress levels.</a:t>
            </a:r>
            <a:endParaRPr kumimoji="1"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211</a:t>
            </a:fld>
            <a:endParaRPr kumimoji="1" lang="ja-JP" altLang="en-US"/>
          </a:p>
        </p:txBody>
      </p:sp>
    </p:spTree>
    <p:extLst>
      <p:ext uri="{BB962C8B-B14F-4D97-AF65-F5344CB8AC3E}">
        <p14:creationId xmlns:p14="http://schemas.microsoft.com/office/powerpoint/2010/main" val="2958236647"/>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通信の欠陥の種類。</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他の分類法もある。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通信は、これらの通信エラーの発生確率で管理する。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通信エラーは機能失敗尺度（</a:t>
            </a:r>
            <a:r>
              <a:rPr lang="en-US" altLang="ja-JP" dirty="0">
                <a:latin typeface="Meiryo UI" panose="020B0604030504040204" pitchFamily="50" charset="-128"/>
                <a:ea typeface="Meiryo UI" panose="020B0604030504040204" pitchFamily="50" charset="-128"/>
              </a:rPr>
              <a:t>SIL</a:t>
            </a:r>
            <a:r>
              <a:rPr lang="ja-JP" altLang="en-US" dirty="0">
                <a:latin typeface="Meiryo UI" panose="020B0604030504040204" pitchFamily="50" charset="-128"/>
                <a:ea typeface="Meiryo UI" panose="020B0604030504040204" pitchFamily="50" charset="-128"/>
              </a:rPr>
              <a:t>）で管理される。それを達成するための技法又は手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段。</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安全通信仕様として、イーサネットセーフティ、プロフィバスセーフティ、デバイスネットセーフティ、</a:t>
            </a:r>
            <a:r>
              <a:rPr lang="en-US" altLang="ja-JP" dirty="0">
                <a:latin typeface="Meiryo UI" panose="020B0604030504040204" pitchFamily="50" charset="-128"/>
                <a:ea typeface="Meiryo UI" panose="020B0604030504040204" pitchFamily="50" charset="-128"/>
              </a:rPr>
              <a:t>CC-</a:t>
            </a:r>
            <a:r>
              <a:rPr lang="ja-JP" altLang="en-US" dirty="0">
                <a:latin typeface="Meiryo UI" panose="020B0604030504040204" pitchFamily="50" charset="-128"/>
                <a:ea typeface="Meiryo UI" panose="020B0604030504040204" pitchFamily="50" charset="-128"/>
              </a:rPr>
              <a:t>リンクセーフティ、</a:t>
            </a:r>
            <a:r>
              <a:rPr lang="en-US" altLang="ja-JP" dirty="0">
                <a:latin typeface="Meiryo UI" panose="020B0604030504040204" pitchFamily="50" charset="-128"/>
                <a:ea typeface="Meiryo UI" panose="020B0604030504040204" pitchFamily="50" charset="-128"/>
              </a:rPr>
              <a:t> Safety over </a:t>
            </a:r>
            <a:r>
              <a:rPr lang="ja-JP" altLang="en-US" dirty="0">
                <a:latin typeface="Meiryo UI" panose="020B0604030504040204" pitchFamily="50" charset="-128"/>
                <a:ea typeface="Meiryo UI" panose="020B0604030504040204" pitchFamily="50" charset="-128"/>
              </a:rPr>
              <a:t>イーサキャットなどがある。これらの通信仕様に合わせたブラックボックス方式が現実的である。</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全体通信チャンネルを</a:t>
            </a:r>
            <a:r>
              <a:rPr lang="en-US" altLang="ja-JP" dirty="0">
                <a:latin typeface="Meiryo UI" panose="020B0604030504040204" pitchFamily="50" charset="-128"/>
                <a:ea typeface="Meiryo UI" panose="020B0604030504040204" pitchFamily="50" charset="-128"/>
              </a:rPr>
              <a:t>IEC 61508(</a:t>
            </a:r>
            <a:r>
              <a:rPr lang="ja-JP" altLang="en-US" dirty="0">
                <a:latin typeface="Meiryo UI" panose="020B0604030504040204" pitchFamily="50" charset="-128"/>
                <a:ea typeface="Meiryo UI" panose="020B0604030504040204" pitchFamily="50" charset="-128"/>
              </a:rPr>
              <a:t>機能安全</a:t>
            </a:r>
            <a:r>
              <a:rPr lang="en-US" altLang="ja-JP" dirty="0">
                <a:latin typeface="Meiryo UI" panose="020B0604030504040204" pitchFamily="50" charset="-128"/>
                <a:ea typeface="Meiryo UI" panose="020B0604030504040204" pitchFamily="50" charset="-128"/>
              </a:rPr>
              <a:t>)</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IEC61784-3(</a:t>
            </a:r>
            <a:r>
              <a:rPr lang="ja-JP" altLang="en-US" dirty="0">
                <a:latin typeface="Meiryo UI" panose="020B0604030504040204" pitchFamily="50" charset="-128"/>
                <a:ea typeface="Meiryo UI" panose="020B0604030504040204" pitchFamily="50" charset="-128"/>
              </a:rPr>
              <a:t>フィールドバス</a:t>
            </a:r>
            <a:r>
              <a:rPr lang="en-US" altLang="ja-JP" dirty="0">
                <a:latin typeface="Meiryo UI" panose="020B0604030504040204" pitchFamily="50" charset="-128"/>
                <a:ea typeface="Meiryo UI" panose="020B0604030504040204" pitchFamily="50" charset="-128"/>
              </a:rPr>
              <a:t>)</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IEC62280(</a:t>
            </a:r>
            <a:r>
              <a:rPr lang="ja-JP" altLang="en-US" dirty="0">
                <a:latin typeface="Meiryo UI" panose="020B0604030504040204" pitchFamily="50" charset="-128"/>
                <a:ea typeface="Meiryo UI" panose="020B0604030504040204" pitchFamily="50" charset="-128"/>
              </a:rPr>
              <a:t>鉄道分野通信システム</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に従い設計・開発するとよい。</a:t>
            </a:r>
            <a:endParaRPr lang="en-US" altLang="ja-JP" dirty="0">
              <a:latin typeface="Meiryo UI" panose="020B0604030504040204" pitchFamily="50" charset="-128"/>
              <a:ea typeface="Meiryo UI" panose="020B0604030504040204" pitchFamily="50" charset="-128"/>
            </a:endParaRPr>
          </a:p>
          <a:p>
            <a:pPr marL="89665" indent="91266"/>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212</a:t>
            </a:fld>
            <a:endParaRPr kumimoji="1" lang="ja-JP" altLang="en-US"/>
          </a:p>
        </p:txBody>
      </p:sp>
    </p:spTree>
    <p:extLst>
      <p:ext uri="{BB962C8B-B14F-4D97-AF65-F5344CB8AC3E}">
        <p14:creationId xmlns:p14="http://schemas.microsoft.com/office/powerpoint/2010/main" val="3591974982"/>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通信の開発方法</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１．ホワイトチャンネル方式</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入出力信号とその処理方法を仕様に定めた方法で開発する方式。チャンネル内部の処理がわかる。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２．ブラックチャンネル方式</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入出力信号を仕様定義し、入力後のその処理がわからないが出力仕様に合った信号が出てくる方式。</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C 0508-2     7.4.11 </a:t>
            </a:r>
            <a:r>
              <a:rPr lang="ja-JP" altLang="en-US" dirty="0">
                <a:latin typeface="Meiryo UI" panose="020B0604030504040204" pitchFamily="50" charset="-128"/>
                <a:ea typeface="Meiryo UI" panose="020B0604030504040204" pitchFamily="50" charset="-128"/>
              </a:rPr>
              <a:t>データ通信の追加要求事項</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213</a:t>
            </a:fld>
            <a:endParaRPr kumimoji="1" lang="ja-JP" altLang="en-US"/>
          </a:p>
        </p:txBody>
      </p:sp>
    </p:spTree>
    <p:extLst>
      <p:ext uri="{BB962C8B-B14F-4D97-AF65-F5344CB8AC3E}">
        <p14:creationId xmlns:p14="http://schemas.microsoft.com/office/powerpoint/2010/main" val="1756808641"/>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ソフトウェアは、制御システムの中で重要な位置づけである。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現在は、ほとんどのものがソフトウェアで制御されている。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ソフトウェアの役割は非常に大きい。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安全では、自己診断もソフトウェアの役目である。このことは</a:t>
            </a:r>
            <a:r>
              <a:rPr lang="en-US" altLang="ja-JP" dirty="0">
                <a:latin typeface="Meiryo UI" panose="020B0604030504040204" pitchFamily="50" charset="-128"/>
                <a:ea typeface="Meiryo UI" panose="020B0604030504040204" pitchFamily="50" charset="-128"/>
              </a:rPr>
              <a:t>DC(</a:t>
            </a:r>
            <a:r>
              <a:rPr lang="ja-JP" altLang="en-US" dirty="0">
                <a:latin typeface="Meiryo UI" panose="020B0604030504040204" pitchFamily="50" charset="-128"/>
                <a:ea typeface="Meiryo UI" panose="020B0604030504040204" pitchFamily="50" charset="-128"/>
              </a:rPr>
              <a:t>診断カバー率</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向上のキーである。</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214</a:t>
            </a:fld>
            <a:endParaRPr kumimoji="1" lang="ja-JP" altLang="en-US"/>
          </a:p>
        </p:txBody>
      </p:sp>
    </p:spTree>
    <p:extLst>
      <p:ext uri="{BB962C8B-B14F-4D97-AF65-F5344CB8AC3E}">
        <p14:creationId xmlns:p14="http://schemas.microsoft.com/office/powerpoint/2010/main" val="2166800169"/>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ソフトウェアは、ハードウェア開発と連動</a:t>
            </a:r>
            <a:r>
              <a:rPr lang="ja-JP" altLang="en-US" kern="100" dirty="0" err="1">
                <a:latin typeface="Meiryo UI" panose="020B0604030504040204" pitchFamily="50" charset="-128"/>
                <a:ea typeface="Meiryo UI" panose="020B0604030504040204" pitchFamily="50" charset="-128"/>
                <a:cs typeface="ＭＳ 明朝" panose="02020609040205080304" pitchFamily="17" charset="-128"/>
              </a:rPr>
              <a:t>しする</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ソフトウェアのライフサイクルは、機能安全では、フェーズ１０に組み込まれる。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ソフトウェアはその工程が、大きく安全要求事項→安全要求仕様→設計→試験→妥当性確認に分けられる。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適合確認</a:t>
            </a:r>
            <a:r>
              <a:rPr lang="en-US" altLang="ja-JP"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V:verification</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試験、妥当性確認</a:t>
            </a:r>
            <a:r>
              <a:rPr lang="en-US" altLang="ja-JP"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V:validation</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は設計中に内容が確定される。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試験項目は、設計の進展とともに改定し、充実する。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215</a:t>
            </a:fld>
            <a:endParaRPr kumimoji="1" lang="ja-JP" altLang="en-US"/>
          </a:p>
        </p:txBody>
      </p:sp>
    </p:spTree>
    <p:extLst>
      <p:ext uri="{BB962C8B-B14F-4D97-AF65-F5344CB8AC3E}">
        <p14:creationId xmlns:p14="http://schemas.microsoft.com/office/powerpoint/2010/main" val="418426859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783308"/>
            <a:ext cx="5677475" cy="3913614"/>
          </a:xfrm>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Ｖモデルと呼ばれるソフトウェアの開発工程。この工程図は</a:t>
            </a:r>
            <a:r>
              <a:rPr lang="en-US" altLang="ja-JP" dirty="0">
                <a:latin typeface="Meiryo UI" panose="020B0604030504040204" pitchFamily="50" charset="-128"/>
                <a:ea typeface="Meiryo UI" panose="020B0604030504040204" pitchFamily="50" charset="-128"/>
              </a:rPr>
              <a:t>V&amp;V</a:t>
            </a:r>
            <a:r>
              <a:rPr lang="ja-JP" altLang="en-US" dirty="0">
                <a:latin typeface="Meiryo UI" panose="020B0604030504040204" pitchFamily="50" charset="-128"/>
                <a:ea typeface="Meiryo UI" panose="020B0604030504040204" pitchFamily="50" charset="-128"/>
              </a:rPr>
              <a:t>を重視した工程図である。</a:t>
            </a:r>
            <a:endParaRPr lang="en-US" altLang="ja-JP" dirty="0">
              <a:latin typeface="Meiryo UI" panose="020B0604030504040204" pitchFamily="50" charset="-128"/>
              <a:ea typeface="Meiryo UI" panose="020B0604030504040204" pitchFamily="50"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１．ソフトウェア開発の工程を妥当性確認、適合確認（検証）の面から見た工程図。</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２．破線が適合確認（検証）を表す。</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３．横向きの破線は、右の試験工程がどの工程の要求事項を試験するかを表す。</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４．妥当性確認は、ソフトウェアの安全要求仕様書の内容を満足していることを確認する試験である。</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　　　合理的に予見できる誤使用は、前工程の</a:t>
            </a:r>
            <a:r>
              <a:rPr lang="zh-TW" altLang="en-US" dirty="0">
                <a:latin typeface="Meiryo UI" panose="020B0604030504040204" pitchFamily="50" charset="-128"/>
                <a:ea typeface="Meiryo UI" panose="020B0604030504040204" pitchFamily="50" charset="-128"/>
              </a:rPr>
              <a:t>統合</a:t>
            </a:r>
            <a:r>
              <a:rPr lang="ja-JP" altLang="en-US" dirty="0">
                <a:latin typeface="Meiryo UI" panose="020B0604030504040204" pitchFamily="50" charset="-128"/>
                <a:ea typeface="Meiryo UI" panose="020B0604030504040204" pitchFamily="50" charset="-128"/>
              </a:rPr>
              <a:t>試験までに解決されていることを確認する。</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５．妥当性確認はハードウェアとソフトウェアの</a:t>
            </a:r>
            <a:r>
              <a:rPr lang="zh-TW" altLang="en-US" dirty="0">
                <a:latin typeface="Meiryo UI" panose="020B0604030504040204" pitchFamily="50" charset="-128"/>
                <a:ea typeface="Meiryo UI" panose="020B0604030504040204" pitchFamily="50" charset="-128"/>
              </a:rPr>
              <a:t>統合</a:t>
            </a:r>
            <a:r>
              <a:rPr lang="ja-JP" altLang="en-US" dirty="0">
                <a:latin typeface="Meiryo UI" panose="020B0604030504040204" pitchFamily="50" charset="-128"/>
                <a:ea typeface="Meiryo UI" panose="020B0604030504040204" pitchFamily="50" charset="-128"/>
              </a:rPr>
              <a:t>試験の後行われる。</a:t>
            </a:r>
            <a:endParaRPr lang="en-US" altLang="ja-JP" dirty="0">
              <a:latin typeface="Meiryo UI" panose="020B0604030504040204" pitchFamily="50" charset="-128"/>
              <a:ea typeface="Meiryo UI" panose="020B0604030504040204" pitchFamily="50" charset="-128"/>
            </a:endParaRPr>
          </a:p>
          <a:p>
            <a:pPr marL="180931" indent="89665"/>
            <a:r>
              <a:rPr lang="ja-JP" altLang="en-US" dirty="0">
                <a:latin typeface="Meiryo UI" panose="020B0604030504040204" pitchFamily="50" charset="-128"/>
                <a:ea typeface="Meiryo UI" panose="020B0604030504040204" pitchFamily="50" charset="-128"/>
              </a:rPr>
              <a:t>機能上の問題点は統合試験ですべて解決しておく。そうしないと妥当性確認で発生した問題が、安全要求仕様に係る問題か、統合試験以前で行うべき問題（バグ等）かの判定ができなくなる。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実際の機能安全管理（マネジメント）では、この</a:t>
            </a:r>
            <a:r>
              <a:rPr lang="en-US" altLang="ja-JP" dirty="0">
                <a:latin typeface="Meiryo UI" panose="020B0604030504040204" pitchFamily="50" charset="-128"/>
                <a:ea typeface="Meiryo UI" panose="020B0604030504040204" pitchFamily="50" charset="-128"/>
              </a:rPr>
              <a:t>V</a:t>
            </a:r>
            <a:r>
              <a:rPr lang="ja-JP" altLang="en-US" dirty="0">
                <a:latin typeface="Meiryo UI" panose="020B0604030504040204" pitchFamily="50" charset="-128"/>
                <a:ea typeface="Meiryo UI" panose="020B0604030504040204" pitchFamily="50" charset="-128"/>
              </a:rPr>
              <a:t>モデルをソフトウェアモジュールグループ（機能）単位でプロセスごとに日程、負荷量を見積もり、能力を持った人の割り当てを行い、</a:t>
            </a:r>
            <a:r>
              <a:rPr lang="en-US" altLang="ja-JP" dirty="0">
                <a:latin typeface="Meiryo UI" panose="020B0604030504040204" pitchFamily="50" charset="-128"/>
                <a:ea typeface="Meiryo UI" panose="020B0604030504040204" pitchFamily="50" charset="-128"/>
              </a:rPr>
              <a:t>PDCA</a:t>
            </a:r>
            <a:r>
              <a:rPr lang="ja-JP" altLang="en-US" dirty="0">
                <a:latin typeface="Meiryo UI" panose="020B0604030504040204" pitchFamily="50" charset="-128"/>
                <a:ea typeface="Meiryo UI" panose="020B0604030504040204" pitchFamily="50" charset="-128"/>
              </a:rPr>
              <a:t>展開する。定期的にコミュニケーションを行い、問題点に手を打つ。プロセスの変わり目では</a:t>
            </a:r>
            <a:r>
              <a:rPr lang="en-US" altLang="ja-JP" dirty="0">
                <a:latin typeface="Meiryo UI" panose="020B0604030504040204" pitchFamily="50" charset="-128"/>
                <a:ea typeface="Meiryo UI" panose="020B0604030504040204" pitchFamily="50" charset="-128"/>
              </a:rPr>
              <a:t>DR</a:t>
            </a:r>
            <a:r>
              <a:rPr lang="ja-JP" altLang="en-US" dirty="0">
                <a:latin typeface="Meiryo UI" panose="020B0604030504040204" pitchFamily="50" charset="-128"/>
                <a:ea typeface="Meiryo UI" panose="020B0604030504040204" pitchFamily="50" charset="-128"/>
              </a:rPr>
              <a:t>（デザインレビュー）を実施すると良い。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このＶモデルは、機能安全だけでなく</a:t>
            </a:r>
            <a:r>
              <a:rPr lang="en-US" altLang="ja-JP" dirty="0">
                <a:latin typeface="Meiryo UI" panose="020B0604030504040204" pitchFamily="50" charset="-128"/>
                <a:ea typeface="Meiryo UI" panose="020B0604030504040204" pitchFamily="50" charset="-128"/>
              </a:rPr>
              <a:t>ISO9001</a:t>
            </a:r>
            <a:r>
              <a:rPr lang="ja-JP" altLang="en-US" dirty="0">
                <a:latin typeface="Meiryo UI" panose="020B0604030504040204" pitchFamily="50" charset="-128"/>
                <a:ea typeface="Meiryo UI" panose="020B0604030504040204" pitchFamily="50" charset="-128"/>
              </a:rPr>
              <a:t>等の品質管理でも使用することができる。</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pPr marL="1352978" indent="-1352978"/>
            <a:r>
              <a:rPr lang="en-US" altLang="ja-JP" dirty="0">
                <a:latin typeface="Meiryo UI" panose="020B0604030504040204" pitchFamily="50" charset="-128"/>
                <a:ea typeface="Meiryo UI" panose="020B0604030504040204" pitchFamily="50" charset="-128"/>
              </a:rPr>
              <a:t>JIS C 0508-3        </a:t>
            </a:r>
            <a:r>
              <a:rPr lang="ja-JP" altLang="en-US" dirty="0">
                <a:latin typeface="Meiryo UI" panose="020B0604030504040204" pitchFamily="50" charset="-128"/>
                <a:ea typeface="Meiryo UI" panose="020B0604030504040204" pitchFamily="50" charset="-128"/>
              </a:rPr>
              <a:t>図</a:t>
            </a:r>
            <a:r>
              <a:rPr lang="en-US" altLang="ja-JP" dirty="0">
                <a:latin typeface="Meiryo UI" panose="020B0604030504040204" pitchFamily="50" charset="-128"/>
                <a:ea typeface="Meiryo UI" panose="020B0604030504040204" pitchFamily="50" charset="-128"/>
              </a:rPr>
              <a:t>6</a:t>
            </a:r>
            <a:r>
              <a:rPr lang="ja-JP" altLang="en-US" dirty="0">
                <a:latin typeface="Meiryo UI" panose="020B0604030504040204" pitchFamily="50" charset="-128"/>
                <a:ea typeface="Meiryo UI" panose="020B0604030504040204" pitchFamily="50" charset="-128"/>
              </a:rPr>
              <a:t>－ソフトウェアの決定論的対応能力及び開発ライフサイクル（</a:t>
            </a:r>
            <a:r>
              <a:rPr lang="en-US" altLang="ja-JP" dirty="0">
                <a:latin typeface="Meiryo UI" panose="020B0604030504040204" pitchFamily="50" charset="-128"/>
                <a:ea typeface="Meiryo UI" panose="020B0604030504040204" pitchFamily="50" charset="-128"/>
              </a:rPr>
              <a:t>V </a:t>
            </a:r>
            <a:r>
              <a:rPr lang="ja-JP" altLang="en-US" dirty="0">
                <a:latin typeface="Meiryo UI" panose="020B0604030504040204" pitchFamily="50" charset="-128"/>
                <a:ea typeface="Meiryo UI" panose="020B0604030504040204" pitchFamily="50" charset="-128"/>
              </a:rPr>
              <a:t>モデル）</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marL="180931" indent="-180931"/>
            <a:endParaRPr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dirty="0"/>
              <a:t>平成</a:t>
            </a:r>
            <a:r>
              <a:rPr kumimoji="1" lang="en-US" altLang="ja-JP" dirty="0"/>
              <a:t>29</a:t>
            </a:r>
            <a:r>
              <a:rPr kumimoji="1" lang="ja-JP" altLang="en-US" dirty="0"/>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216</a:t>
            </a:fld>
            <a:endParaRPr kumimoji="1" lang="ja-JP" altLang="en-US" dirty="0"/>
          </a:p>
        </p:txBody>
      </p:sp>
    </p:spTree>
    <p:extLst>
      <p:ext uri="{BB962C8B-B14F-4D97-AF65-F5344CB8AC3E}">
        <p14:creationId xmlns:p14="http://schemas.microsoft.com/office/powerpoint/2010/main" val="1793296773"/>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V</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モデルの工程の概要説明。左下がり部。</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ソフトウェア・アーキテクチャ設計</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１．ハードウェア・アーキテクチャからソフトウェアの構造を決定する。</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２．自己診断方法もここで決める。</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イ</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ソフトウェアシステム設計</a:t>
            </a:r>
          </a:p>
          <a:p>
            <a:pPr marL="180931" indent="-180931">
              <a:tabLst>
                <a:tab pos="180931" algn="l"/>
              </a:tabLst>
            </a:pPr>
            <a:r>
              <a:rPr lang="ja-JP" altLang="en-US" dirty="0">
                <a:latin typeface="Meiryo UI" panose="020B0604030504040204" pitchFamily="50" charset="-128"/>
                <a:ea typeface="Meiryo UI" panose="020B0604030504040204" pitchFamily="50" charset="-128"/>
              </a:rPr>
              <a:t>１．ソフトウェア・アーキテクチャ仕様からソフトウェアの機能動作、操作、入出力信号、変数等の仕様を決定する。</a:t>
            </a:r>
            <a:endParaRPr lang="en-US" altLang="ja-JP" dirty="0">
              <a:latin typeface="Meiryo UI" panose="020B0604030504040204" pitchFamily="50" charset="-128"/>
              <a:ea typeface="Meiryo UI" panose="020B0604030504040204" pitchFamily="50" charset="-128"/>
            </a:endParaRPr>
          </a:p>
          <a:p>
            <a:pPr marL="180931" indent="-180931">
              <a:tabLst>
                <a:tab pos="180931" algn="l"/>
              </a:tabLst>
            </a:pPr>
            <a:r>
              <a:rPr lang="ja-JP" altLang="en-US" dirty="0">
                <a:latin typeface="Meiryo UI" panose="020B0604030504040204" pitchFamily="50" charset="-128"/>
                <a:ea typeface="Meiryo UI" panose="020B0604030504040204" pitchFamily="50" charset="-128"/>
              </a:rPr>
              <a:t>２．ソフトウェアシステム設計仕様（ソフトウェアの機能別動作仕様、機能間のインタフェース仕様、変数仕様、モジュール群仕様など）を作成する．</a:t>
            </a:r>
            <a:endParaRPr lang="en-US" altLang="ja-JP" dirty="0">
              <a:latin typeface="Meiryo UI" panose="020B0604030504040204" pitchFamily="50" charset="-128"/>
              <a:ea typeface="Meiryo UI" panose="020B0604030504040204" pitchFamily="50" charset="-128"/>
            </a:endParaRPr>
          </a:p>
          <a:p>
            <a:pPr marL="180931" indent="-180931">
              <a:tabLst>
                <a:tab pos="180931" algn="l"/>
              </a:tabLst>
            </a:pPr>
            <a:r>
              <a:rPr lang="ja-JP" altLang="en-US" dirty="0">
                <a:latin typeface="Meiryo UI" panose="020B0604030504040204" pitchFamily="50" charset="-128"/>
                <a:ea typeface="Meiryo UI" panose="020B0604030504040204" pitchFamily="50" charset="-128"/>
              </a:rPr>
              <a:t>３．同時に結合試験（モジュール）の計画を行う．</a:t>
            </a:r>
            <a:endParaRPr lang="en-US" altLang="ja-JP" dirty="0">
              <a:latin typeface="Meiryo UI" panose="020B0604030504040204" pitchFamily="50" charset="-128"/>
              <a:ea typeface="Meiryo UI" panose="020B0604030504040204" pitchFamily="50" charset="-128"/>
            </a:endParaRPr>
          </a:p>
          <a:p>
            <a:pPr marL="180931" indent="-180931">
              <a:tabLst>
                <a:tab pos="180931" algn="l"/>
              </a:tabLst>
            </a:pPr>
            <a:r>
              <a:rPr lang="ja-JP" altLang="en-US" dirty="0">
                <a:latin typeface="Meiryo UI" panose="020B0604030504040204" pitchFamily="50" charset="-128"/>
                <a:ea typeface="Meiryo UI" panose="020B0604030504040204" pitchFamily="50" charset="-128"/>
              </a:rPr>
              <a:t>４．安全機能には応答時間が重要である。この段階までに機能別に応答時間を決め、その応答時間に間に合う処理のできるソフトウェア仕様とする。</a:t>
            </a:r>
            <a:endParaRPr lang="en-US" altLang="ja-JP" dirty="0">
              <a:latin typeface="Meiryo UI" panose="020B0604030504040204" pitchFamily="50" charset="-128"/>
              <a:ea typeface="Meiryo UI" panose="020B0604030504040204" pitchFamily="50" charset="-128"/>
            </a:endParaRPr>
          </a:p>
          <a:p>
            <a:pPr marL="180931" indent="-180931">
              <a:tabLst>
                <a:tab pos="180931" algn="l"/>
              </a:tabLst>
            </a:pPr>
            <a:r>
              <a:rPr lang="ja-JP" altLang="en-US" dirty="0">
                <a:latin typeface="Meiryo UI" panose="020B0604030504040204" pitchFamily="50" charset="-128"/>
                <a:ea typeface="Meiryo UI" panose="020B0604030504040204" pitchFamily="50" charset="-128"/>
              </a:rPr>
              <a:t>　　このことは、ハードウェアとの連携が必須である。</a:t>
            </a: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ウ</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モジュール設計</a:t>
            </a:r>
          </a:p>
          <a:p>
            <a:pPr marL="180931" indent="-180931"/>
            <a:r>
              <a:rPr lang="ja-JP" altLang="en-US" dirty="0">
                <a:latin typeface="Meiryo UI" panose="020B0604030504040204" pitchFamily="50" charset="-128"/>
                <a:ea typeface="Meiryo UI" panose="020B0604030504040204" pitchFamily="50" charset="-128"/>
              </a:rPr>
              <a:t>１．ソフトウェアシステム設計仕様の機能別の設計情報より更に細分化</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２．単一機能まで分解し、できれば</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入力</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出力単位までの単一機能までモジュール化し、モジュール設計仕様を作成する．</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３．同時にモジュール試験仕様の計画をする．</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４．応答時間に見合うモジュール設計を行う。</a:t>
            </a:r>
            <a:endParaRPr lang="en-US" altLang="ja-JP" dirty="0">
              <a:latin typeface="Meiryo UI" panose="020B0604030504040204" pitchFamily="50" charset="-128"/>
              <a:ea typeface="Meiryo UI" panose="020B0604030504040204" pitchFamily="50" charset="-128"/>
            </a:endParaRPr>
          </a:p>
          <a:p>
            <a:pPr marL="180931" indent="-180931"/>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C 0508-3    </a:t>
            </a:r>
            <a:r>
              <a:rPr lang="ja-JP" altLang="en-US" dirty="0">
                <a:latin typeface="Meiryo UI" panose="020B0604030504040204" pitchFamily="50" charset="-128"/>
                <a:ea typeface="Meiryo UI" panose="020B0604030504040204" pitchFamily="50" charset="-128"/>
              </a:rPr>
              <a:t>表</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－ソフトウェア安全ライフサイクル－概要</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marL="180931" indent="-180931"/>
            <a:endParaRPr lang="en-US" altLang="ja-JP" dirty="0">
              <a:latin typeface="Meiryo UI" panose="020B0604030504040204" pitchFamily="50" charset="-128"/>
              <a:ea typeface="Meiryo UI" panose="020B0604030504040204" pitchFamily="50" charset="-128"/>
            </a:endParaRPr>
          </a:p>
          <a:p>
            <a:pPr marL="180931" indent="-180931"/>
            <a:endParaRPr lang="ja-JP" altLang="en-US"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217</a:t>
            </a:fld>
            <a:endParaRPr kumimoji="1" lang="ja-JP" altLang="en-US"/>
          </a:p>
        </p:txBody>
      </p:sp>
    </p:spTree>
    <p:extLst>
      <p:ext uri="{BB962C8B-B14F-4D97-AF65-F5344CB8AC3E}">
        <p14:creationId xmlns:p14="http://schemas.microsoft.com/office/powerpoint/2010/main" val="3412833238"/>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V</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モデルの工程の概要説明。右上がり部。</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エ</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コーディング</a:t>
            </a:r>
          </a:p>
          <a:p>
            <a:pPr marL="360261" indent="-180931"/>
            <a:r>
              <a:rPr lang="ja-JP" altLang="en-US" dirty="0">
                <a:latin typeface="Meiryo UI" panose="020B0604030504040204" pitchFamily="50" charset="-128"/>
                <a:ea typeface="Meiryo UI" panose="020B0604030504040204" pitchFamily="50" charset="-128"/>
              </a:rPr>
              <a:t>１．モジュール設計仕様に基づき、コーディングを行う。</a:t>
            </a:r>
            <a:endParaRPr lang="en-US" altLang="ja-JP" dirty="0">
              <a:latin typeface="Meiryo UI" panose="020B0604030504040204" pitchFamily="50" charset="-128"/>
              <a:ea typeface="Meiryo UI" panose="020B0604030504040204" pitchFamily="50" charset="-128"/>
            </a:endParaRPr>
          </a:p>
          <a:p>
            <a:pPr marL="360261" indent="-180931"/>
            <a:r>
              <a:rPr lang="ja-JP" altLang="en-US" dirty="0">
                <a:latin typeface="Meiryo UI" panose="020B0604030504040204" pitchFamily="50" charset="-128"/>
                <a:ea typeface="Meiryo UI" panose="020B0604030504040204" pitchFamily="50" charset="-128"/>
              </a:rPr>
              <a:t>２．コーディング規約に従って、コーディングをする．</a:t>
            </a:r>
            <a:endParaRPr lang="en-US" altLang="ja-JP" dirty="0">
              <a:latin typeface="Meiryo UI" panose="020B0604030504040204" pitchFamily="50" charset="-128"/>
              <a:ea typeface="Meiryo UI" panose="020B0604030504040204" pitchFamily="50" charset="-128"/>
            </a:endParaRPr>
          </a:p>
          <a:p>
            <a:pPr marL="360261" indent="-180931"/>
            <a:r>
              <a:rPr lang="ja-JP" altLang="en-US" dirty="0">
                <a:latin typeface="Meiryo UI" panose="020B0604030504040204" pitchFamily="50" charset="-128"/>
                <a:ea typeface="Meiryo UI" panose="020B0604030504040204" pitchFamily="50" charset="-128"/>
              </a:rPr>
              <a:t>　　コーディング規約には</a:t>
            </a:r>
            <a:r>
              <a:rPr lang="en-US" altLang="ja-JP" dirty="0">
                <a:latin typeface="Meiryo UI" panose="020B0604030504040204" pitchFamily="50" charset="-128"/>
                <a:ea typeface="Meiryo UI" panose="020B0604030504040204" pitchFamily="50" charset="-128"/>
              </a:rPr>
              <a:t>MISRA</a:t>
            </a:r>
            <a:r>
              <a:rPr lang="ja-JP" altLang="en-US" dirty="0">
                <a:latin typeface="Meiryo UI" panose="020B0604030504040204" pitchFamily="50" charset="-128"/>
                <a:ea typeface="Meiryo UI" panose="020B0604030504040204" pitchFamily="50" charset="-128"/>
              </a:rPr>
              <a:t>がある。これを参照にすることで、静的試験の省力化ができる</a:t>
            </a:r>
            <a:endParaRPr lang="en-US" altLang="ja-JP" dirty="0">
              <a:latin typeface="Meiryo UI" panose="020B0604030504040204" pitchFamily="50" charset="-128"/>
              <a:ea typeface="Meiryo UI" panose="020B0604030504040204" pitchFamily="50" charset="-128"/>
            </a:endParaRPr>
          </a:p>
          <a:p>
            <a:pPr marL="360261" indent="-180931"/>
            <a:r>
              <a:rPr lang="ja-JP" altLang="en-US" dirty="0">
                <a:latin typeface="Meiryo UI" panose="020B0604030504040204" pitchFamily="50" charset="-128"/>
                <a:ea typeface="Meiryo UI" panose="020B0604030504040204" pitchFamily="50" charset="-128"/>
              </a:rPr>
              <a:t>３．モジュール試験仕様を作成する．</a:t>
            </a:r>
          </a:p>
          <a:p>
            <a:pPr marL="360261" indent="-360261"/>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オ</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モジュール試験</a:t>
            </a:r>
          </a:p>
          <a:p>
            <a:pPr marL="360261" indent="-180931"/>
            <a:r>
              <a:rPr lang="ja-JP" altLang="en-US" dirty="0">
                <a:latin typeface="Meiryo UI" panose="020B0604030504040204" pitchFamily="50" charset="-128"/>
                <a:ea typeface="Meiryo UI" panose="020B0604030504040204" pitchFamily="50" charset="-128"/>
              </a:rPr>
              <a:t>１．モジュール設計仕様、モジュール試験仕様に従い、モジュール単位で試験を行う。</a:t>
            </a:r>
            <a:endParaRPr lang="en-US" altLang="ja-JP" dirty="0">
              <a:latin typeface="Meiryo UI" panose="020B0604030504040204" pitchFamily="50" charset="-128"/>
              <a:ea typeface="Meiryo UI" panose="020B0604030504040204" pitchFamily="50" charset="-128"/>
            </a:endParaRPr>
          </a:p>
          <a:p>
            <a:pPr marL="360261" indent="-180931"/>
            <a:r>
              <a:rPr lang="ja-JP" altLang="en-US" dirty="0">
                <a:latin typeface="Meiryo UI" panose="020B0604030504040204" pitchFamily="50" charset="-128"/>
                <a:ea typeface="Meiryo UI" panose="020B0604030504040204" pitchFamily="50" charset="-128"/>
              </a:rPr>
              <a:t>２．各モジュールのコーディングがモジュール仕様を満足していることを確認する．</a:t>
            </a:r>
          </a:p>
          <a:p>
            <a:pPr marL="360261" indent="-360261"/>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結合試験</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モジュール</a:t>
            </a:r>
            <a:r>
              <a:rPr lang="en-US" altLang="ja-JP" dirty="0">
                <a:latin typeface="Meiryo UI" panose="020B0604030504040204" pitchFamily="50" charset="-128"/>
                <a:ea typeface="Meiryo UI" panose="020B0604030504040204" pitchFamily="50" charset="-128"/>
              </a:rPr>
              <a:t>)</a:t>
            </a:r>
          </a:p>
          <a:p>
            <a:pPr marL="360261" indent="-180931"/>
            <a:r>
              <a:rPr lang="ja-JP" altLang="en-US" dirty="0">
                <a:latin typeface="Meiryo UI" panose="020B0604030504040204" pitchFamily="50" charset="-128"/>
                <a:ea typeface="Meiryo UI" panose="020B0604030504040204" pitchFamily="50" charset="-128"/>
              </a:rPr>
              <a:t>１．ソフトウェアシステム設計仕様に従って機能単位にモジュールを組み合わせて試験を行う。</a:t>
            </a:r>
            <a:endParaRPr lang="en-US" altLang="ja-JP" dirty="0">
              <a:latin typeface="Meiryo UI" panose="020B0604030504040204" pitchFamily="50" charset="-128"/>
              <a:ea typeface="Meiryo UI" panose="020B0604030504040204" pitchFamily="50" charset="-128"/>
            </a:endParaRPr>
          </a:p>
          <a:p>
            <a:pPr marL="360261" indent="-180931"/>
            <a:r>
              <a:rPr lang="ja-JP" altLang="en-US" dirty="0">
                <a:latin typeface="Meiryo UI" panose="020B0604030504040204" pitchFamily="50" charset="-128"/>
                <a:ea typeface="Meiryo UI" panose="020B0604030504040204" pitchFamily="50" charset="-128"/>
              </a:rPr>
              <a:t>２．ソフトウェアシステム設計の要求事項の機能仕様通りに動作することを確認する．</a:t>
            </a:r>
            <a:endParaRPr lang="en-US" altLang="ja-JP" dirty="0">
              <a:latin typeface="Meiryo UI" panose="020B0604030504040204" pitchFamily="50" charset="-128"/>
              <a:ea typeface="Meiryo UI" panose="020B0604030504040204" pitchFamily="50" charset="-128"/>
            </a:endParaRPr>
          </a:p>
          <a:p>
            <a:pPr marL="180931" indent="-180931"/>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MISRA: Motor Industry Software Reliability Association</a:t>
            </a:r>
          </a:p>
          <a:p>
            <a:r>
              <a:rPr lang="en-US" altLang="ja-JP" dirty="0">
                <a:latin typeface="Meiryo UI" panose="020B0604030504040204" pitchFamily="50" charset="-128"/>
                <a:ea typeface="Meiryo UI" panose="020B0604030504040204" pitchFamily="50" charset="-128"/>
                <a:hlinkClick r:id="rId3"/>
              </a:rPr>
              <a:t>https://www.misra.org.uk/</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218</a:t>
            </a:fld>
            <a:endParaRPr kumimoji="1" lang="ja-JP" altLang="en-US"/>
          </a:p>
        </p:txBody>
      </p:sp>
    </p:spTree>
    <p:extLst>
      <p:ext uri="{BB962C8B-B14F-4D97-AF65-F5344CB8AC3E}">
        <p14:creationId xmlns:p14="http://schemas.microsoft.com/office/powerpoint/2010/main" val="1590893674"/>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V</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モデルの工程の概要説明。右上がり部。</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キ</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統合試験</a:t>
            </a:r>
          </a:p>
          <a:p>
            <a:pPr marL="180931" indent="-180931"/>
            <a:r>
              <a:rPr lang="ja-JP" altLang="en-US" dirty="0">
                <a:latin typeface="Meiryo UI" panose="020B0604030504040204" pitchFamily="50" charset="-128"/>
                <a:ea typeface="Meiryo UI" panose="020B0604030504040204" pitchFamily="50" charset="-128"/>
              </a:rPr>
              <a:t>１．電子等制御システムのハードウェアにソフトウェアを実装し、機能試験を行う．</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２．ソフトウェア・アーキテクチャの要求事項仕様書の機能を満足していることを確認する。</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３．想定した合理的に予見できる誤使用がカバーできていること、データの範囲外入力などの不具合は不具合として検出できることも確認する．（機能試験）</a:t>
            </a: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ク</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妥当性確認試験及び適合確認</a:t>
            </a:r>
          </a:p>
          <a:p>
            <a:r>
              <a:rPr lang="ja-JP" altLang="en-US" dirty="0">
                <a:latin typeface="Meiryo UI" panose="020B0604030504040204" pitchFamily="50" charset="-128"/>
                <a:ea typeface="Meiryo UI" panose="020B0604030504040204" pitchFamily="50" charset="-128"/>
              </a:rPr>
              <a:t>１．統合試験後に行う。統合試験と兼用してはいけない。　</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２．電子等制御システムの安全要求事項仕様が達成できているか妥当性確認試験で確認する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３．実際の使用環境、又はそれに準じた条件で試験を行う．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・実線：出力</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引渡し情報</a:t>
            </a:r>
            <a:r>
              <a:rPr lang="en-US" altLang="ja-JP" dirty="0">
                <a:latin typeface="Meiryo UI" panose="020B0604030504040204" pitchFamily="50" charset="-128"/>
                <a:ea typeface="Meiryo UI" panose="020B0604030504040204" pitchFamily="50" charset="-128"/>
              </a:rPr>
              <a:t>) </a:t>
            </a:r>
          </a:p>
          <a:p>
            <a:r>
              <a:rPr lang="ja-JP" altLang="en-US" dirty="0">
                <a:latin typeface="Meiryo UI" panose="020B0604030504040204" pitchFamily="50" charset="-128"/>
                <a:ea typeface="Meiryo UI" panose="020B0604030504040204" pitchFamily="50" charset="-128"/>
              </a:rPr>
              <a:t>　　　　　各フェーズからの出力で、次フェーズに情報を引き渡す．</a:t>
            </a:r>
          </a:p>
          <a:p>
            <a:r>
              <a:rPr lang="ja-JP" altLang="en-US" dirty="0">
                <a:latin typeface="Meiryo UI" panose="020B0604030504040204" pitchFamily="50" charset="-128"/>
                <a:ea typeface="Meiryo UI" panose="020B0604030504040204" pitchFamily="50" charset="-128"/>
              </a:rPr>
              <a:t>・破線：適合確認</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検証</a:t>
            </a:r>
            <a:r>
              <a:rPr lang="en-US" altLang="ja-JP" dirty="0">
                <a:latin typeface="Meiryo UI" panose="020B0604030504040204" pitchFamily="50" charset="-128"/>
                <a:ea typeface="Meiryo UI" panose="020B0604030504040204" pitchFamily="50" charset="-128"/>
              </a:rPr>
              <a:t>)</a:t>
            </a:r>
          </a:p>
          <a:p>
            <a:pPr marL="541191"/>
            <a:r>
              <a:rPr lang="ja-JP" altLang="en-US" dirty="0">
                <a:latin typeface="Meiryo UI" panose="020B0604030504040204" pitchFamily="50" charset="-128"/>
                <a:ea typeface="Meiryo UI" panose="020B0604030504040204" pitchFamily="50" charset="-128"/>
              </a:rPr>
              <a:t>前のフェーズからの出力情報とそれを受けた次フェーズの出力情報が前フェーズからの入力情報に</a:t>
            </a:r>
            <a:r>
              <a:rPr lang="en-US" altLang="ja-JP" dirty="0">
                <a:latin typeface="Meiryo UI" panose="020B0604030504040204" pitchFamily="50" charset="-128"/>
                <a:ea typeface="Meiryo UI" panose="020B0604030504040204" pitchFamily="50" charset="-128"/>
              </a:rPr>
              <a:t>100</a:t>
            </a:r>
            <a:r>
              <a:rPr lang="ja-JP" altLang="en-US" dirty="0">
                <a:latin typeface="Meiryo UI" panose="020B0604030504040204" pitchFamily="50" charset="-128"/>
                <a:ea typeface="Meiryo UI" panose="020B0604030504040204" pitchFamily="50" charset="-128"/>
              </a:rPr>
              <a:t>％従っているかを試験によって確認することである．フェーズ途中での仕様の欠落、不要な仕様の追加のないことをこの適合確認で確認する．フェーズを移るたびに行う．</a:t>
            </a:r>
          </a:p>
          <a:p>
            <a:r>
              <a:rPr lang="ja-JP" altLang="en-US" dirty="0">
                <a:latin typeface="Meiryo UI" panose="020B0604030504040204" pitchFamily="50" charset="-128"/>
                <a:ea typeface="Meiryo UI" panose="020B0604030504040204" pitchFamily="50" charset="-128"/>
              </a:rPr>
              <a:t>　＜出典・参考文献等＞</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219</a:t>
            </a:fld>
            <a:endParaRPr kumimoji="1" lang="ja-JP" altLang="en-US"/>
          </a:p>
        </p:txBody>
      </p:sp>
    </p:spTree>
    <p:extLst>
      <p:ext uri="{BB962C8B-B14F-4D97-AF65-F5344CB8AC3E}">
        <p14:creationId xmlns:p14="http://schemas.microsoft.com/office/powerpoint/2010/main" val="878347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r>
              <a:rPr kumimoji="1" lang="ja-JP" altLang="en-US" dirty="0" smtClean="0"/>
              <a:t>＜スライドの意図＞</a:t>
            </a:r>
            <a:endParaRPr kumimoji="1" lang="en-US" altLang="ja-JP" dirty="0" smtClean="0"/>
          </a:p>
          <a:p>
            <a:pPr marL="171450" indent="-171450">
              <a:buFont typeface="Arial" panose="020B0604020202020204" pitchFamily="34" charset="0"/>
              <a:buChar char="•"/>
            </a:pPr>
            <a:r>
              <a:rPr kumimoji="1" lang="ja-JP" altLang="en-US" dirty="0" smtClean="0"/>
              <a:t>機能安全によって、どのような規制を緩和することが可能かを理解させる。</a:t>
            </a:r>
            <a:endParaRPr kumimoji="1" lang="en-US" altLang="ja-JP" dirty="0" smtClean="0"/>
          </a:p>
          <a:p>
            <a:endParaRPr kumimoji="1" lang="en-US" altLang="ja-JP" dirty="0" smtClean="0"/>
          </a:p>
          <a:p>
            <a:r>
              <a:rPr kumimoji="1" lang="ja-JP" altLang="en-US" dirty="0" smtClean="0"/>
              <a:t>＜補足事項＞</a:t>
            </a:r>
            <a:endParaRPr kumimoji="1" lang="en-US" altLang="ja-JP" dirty="0" smtClean="0"/>
          </a:p>
          <a:p>
            <a:pPr marL="171450" indent="-171450">
              <a:buFont typeface="Arial" panose="020B0604020202020204" pitchFamily="34" charset="0"/>
              <a:buChar char="•"/>
            </a:pPr>
            <a:r>
              <a:rPr kumimoji="1" lang="ja-JP" altLang="en-US" dirty="0" smtClean="0"/>
              <a:t>機能安全によって、従来の機械式の安全装置（例：安全弁など）も不要とできるのではないか、という主張があるが、機能安全は、従来の安全方策に、新たに、制御の機能による安全方策を付加する（付け加える）ものであり、従来の安全装置等を代替できるものではない。</a:t>
            </a:r>
            <a:endParaRPr kumimoji="1" lang="en-US" altLang="ja-JP" dirty="0" smtClean="0"/>
          </a:p>
          <a:p>
            <a:pPr marL="171450" indent="-171450">
              <a:buFont typeface="Arial" panose="020B0604020202020204" pitchFamily="34" charset="0"/>
              <a:buChar char="•"/>
            </a:pPr>
            <a:endParaRPr kumimoji="1" lang="en-US" altLang="ja-JP" dirty="0" smtClean="0"/>
          </a:p>
          <a:p>
            <a:r>
              <a:rPr kumimoji="1" lang="ja-JP" altLang="en-US" dirty="0" smtClean="0"/>
              <a:t>＜参考文献等＞</a:t>
            </a:r>
            <a:endParaRPr kumimoji="1" lang="en-US" altLang="ja-JP" dirty="0" smtClean="0"/>
          </a:p>
          <a:p>
            <a:r>
              <a:rPr kumimoji="1" lang="ja-JP" altLang="en-US" dirty="0" smtClean="0"/>
              <a:t>・</a:t>
            </a:r>
            <a:r>
              <a:rPr lang="ja-JP" altLang="en-US" dirty="0" smtClean="0"/>
              <a:t>機能安全を用いた機械等の取扱規制のあり方に関する検討会</a:t>
            </a:r>
            <a:r>
              <a:rPr kumimoji="1" lang="ja-JP" altLang="en-US" dirty="0" smtClean="0"/>
              <a:t>報告書</a:t>
            </a:r>
            <a:endParaRPr kumimoji="1" lang="en-US" altLang="ja-JP" dirty="0" smtClean="0"/>
          </a:p>
          <a:p>
            <a:r>
              <a:rPr kumimoji="1" lang="en-US" altLang="ja-JP" dirty="0" smtClean="0"/>
              <a:t>http://www.mhlw.go.jp/stf/houdou/0000118662.html</a:t>
            </a: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22</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ソフトウェアの安全度水準は、ソフトウェアが実行する安全機能の要求安全度水準以上である。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１．ソフトウェアの安全度水準は、ハードウェア・アーキテクチャに依存している。</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２．ハードウェアの安全度水準に見合った「技法また手段」が要求される。</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３．安全機能のためソフトウェアに割り当てられた役割を明確にする必要がある。</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４．安全機能実行より、診断機能に多くの負荷を取られることがある。</a:t>
            </a:r>
            <a:endParaRPr lang="en-US" altLang="ja-JP" dirty="0">
              <a:latin typeface="Meiryo UI" panose="020B0604030504040204" pitchFamily="50" charset="-128"/>
              <a:ea typeface="Meiryo UI" panose="020B0604030504040204" pitchFamily="50" charset="-128"/>
            </a:endParaRPr>
          </a:p>
          <a:p>
            <a:pPr marL="270596" indent="-270596"/>
            <a:r>
              <a:rPr lang="ja-JP" altLang="en-US" dirty="0">
                <a:latin typeface="Meiryo UI" panose="020B0604030504040204" pitchFamily="50" charset="-128"/>
                <a:ea typeface="Meiryo UI" panose="020B0604030504040204" pitchFamily="50" charset="-128"/>
              </a:rPr>
              <a:t>５．既存のソフトウェアを流用する場合、１００</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流用する場合は良いが部分的に流用する場合は使用しないプログラム部分を排除する。</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６．排除後の適合確認試験、場合によって妥当性確認試験が必要となる。</a:t>
            </a:r>
            <a:endParaRPr lang="en-US" altLang="ja-JP" dirty="0">
              <a:latin typeface="Meiryo UI" panose="020B0604030504040204" pitchFamily="50" charset="-128"/>
              <a:ea typeface="Meiryo UI" panose="020B0604030504040204" pitchFamily="50" charset="-128"/>
            </a:endParaRPr>
          </a:p>
          <a:p>
            <a:pPr marL="360261" indent="-360261"/>
            <a:r>
              <a:rPr lang="ja-JP" altLang="en-US" dirty="0">
                <a:latin typeface="Meiryo UI" panose="020B0604030504040204" pitchFamily="50" charset="-128"/>
                <a:ea typeface="Meiryo UI" panose="020B0604030504040204" pitchFamily="50" charset="-128"/>
              </a:rPr>
              <a:t>　　　・使用しない部分が動作するかもしれないという考えである。（マイコン暴走、メモリ故障等で）</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７．ソフトウェアは安全部と非安全部を分離する。分離とは物理的分離で、独立性が要求される。マイコン、メモリチップ</a:t>
            </a:r>
            <a:r>
              <a:rPr lang="en-US" altLang="ja-JP" dirty="0">
                <a:latin typeface="Meiryo UI" panose="020B0604030504040204" pitchFamily="50" charset="-128"/>
                <a:ea typeface="Meiryo UI" panose="020B0604030504040204" pitchFamily="50" charset="-128"/>
              </a:rPr>
              <a:t>(RAM,ROM)</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周辺</a:t>
            </a:r>
            <a:r>
              <a:rPr lang="en-US" altLang="ja-JP" dirty="0">
                <a:latin typeface="Meiryo UI" panose="020B0604030504040204" pitchFamily="50" charset="-128"/>
                <a:ea typeface="Meiryo UI" panose="020B0604030504040204" pitchFamily="50" charset="-128"/>
              </a:rPr>
              <a:t>LSI</a:t>
            </a:r>
            <a:r>
              <a:rPr lang="ja-JP" altLang="en-US" dirty="0">
                <a:latin typeface="Meiryo UI" panose="020B0604030504040204" pitchFamily="50" charset="-128"/>
                <a:ea typeface="Meiryo UI" panose="020B0604030504040204" pitchFamily="50" charset="-128"/>
              </a:rPr>
              <a:t>とも非安全部と別にする。</a:t>
            </a:r>
            <a:endParaRPr lang="en-US" altLang="ja-JP" dirty="0">
              <a:latin typeface="Meiryo UI" panose="020B0604030504040204" pitchFamily="50" charset="-128"/>
              <a:ea typeface="Meiryo UI" panose="020B0604030504040204" pitchFamily="50" charset="-128"/>
            </a:endParaRPr>
          </a:p>
          <a:p>
            <a:pPr marL="180931" indent="-180931"/>
            <a:r>
              <a:rPr lang="ja-JP" altLang="en-US" dirty="0">
                <a:latin typeface="Meiryo UI" panose="020B0604030504040204" pitchFamily="50" charset="-128"/>
                <a:ea typeface="Meiryo UI" panose="020B0604030504040204" pitchFamily="50" charset="-128"/>
              </a:rPr>
              <a:t>　　　・マイコンを別にし、ハードウェアを分離するのが良い。</a:t>
            </a:r>
            <a:endParaRPr lang="en-US" altLang="ja-JP" dirty="0">
              <a:latin typeface="Meiryo UI" panose="020B0604030504040204" pitchFamily="50" charset="-128"/>
              <a:ea typeface="Meiryo UI" panose="020B0604030504040204" pitchFamily="50" charset="-128"/>
            </a:endParaRPr>
          </a:p>
          <a:p>
            <a:pPr marL="180931" indent="-180931"/>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pPr marL="180931" indent="-180931"/>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220</a:t>
            </a:fld>
            <a:endParaRPr kumimoji="1" lang="ja-JP" altLang="en-US"/>
          </a:p>
        </p:txBody>
      </p:sp>
    </p:spTree>
    <p:extLst>
      <p:ext uri="{BB962C8B-B14F-4D97-AF65-F5344CB8AC3E}">
        <p14:creationId xmlns:p14="http://schemas.microsoft.com/office/powerpoint/2010/main" val="2089820963"/>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ソフトウェアの安全要求仕様は、分り易く、もれなく作成する。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準</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形式的方法</a:t>
            </a:r>
          </a:p>
          <a:p>
            <a:r>
              <a:rPr lang="ja-JP" altLang="en-US" dirty="0">
                <a:latin typeface="Meiryo UI" panose="020B0604030504040204" pitchFamily="50" charset="-128"/>
                <a:ea typeface="Meiryo UI" panose="020B0604030504040204" pitchFamily="50" charset="-128"/>
              </a:rPr>
              <a:t>半形式的方法には、次のような技法および手段が推奨されている．</a:t>
            </a:r>
          </a:p>
          <a:p>
            <a:pPr marL="89665"/>
            <a:r>
              <a:rPr lang="en-US" altLang="ja-JP" dirty="0">
                <a:latin typeface="Meiryo UI" panose="020B0604030504040204" pitchFamily="50" charset="-128"/>
                <a:ea typeface="Meiryo UI" panose="020B0604030504040204" pitchFamily="50" charset="-128"/>
              </a:rPr>
              <a:t>ⅰ</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論理</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ファンクションブロック図</a:t>
            </a:r>
          </a:p>
          <a:p>
            <a:pPr marL="89665"/>
            <a:r>
              <a:rPr lang="en-US" altLang="ja-JP" dirty="0">
                <a:latin typeface="Meiryo UI" panose="020B0604030504040204" pitchFamily="50" charset="-128"/>
                <a:ea typeface="Meiryo UI" panose="020B0604030504040204" pitchFamily="50" charset="-128"/>
              </a:rPr>
              <a:t>ⅱ</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シーケンス線図</a:t>
            </a:r>
          </a:p>
          <a:p>
            <a:pPr marL="89665"/>
            <a:r>
              <a:rPr lang="en-US" altLang="ja-JP" dirty="0">
                <a:latin typeface="Meiryo UI" panose="020B0604030504040204" pitchFamily="50" charset="-128"/>
                <a:ea typeface="Meiryo UI" panose="020B0604030504040204" pitchFamily="50" charset="-128"/>
              </a:rPr>
              <a:t>ⅲ</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データフロー図</a:t>
            </a:r>
          </a:p>
          <a:p>
            <a:pPr marL="89665"/>
            <a:r>
              <a:rPr lang="en-US" altLang="ja-JP" dirty="0">
                <a:latin typeface="Meiryo UI" panose="020B0604030504040204" pitchFamily="50" charset="-128"/>
                <a:ea typeface="Meiryo UI" panose="020B0604030504040204" pitchFamily="50" charset="-128"/>
              </a:rPr>
              <a:t>ⅳ</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有限状態機械</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状態遷移図、又は時間ペトリネット</a:t>
            </a:r>
          </a:p>
          <a:p>
            <a:pPr marL="89665"/>
            <a:r>
              <a:rPr lang="en-US" altLang="ja-JP" dirty="0">
                <a:latin typeface="Meiryo UI" panose="020B0604030504040204" pitchFamily="50" charset="-128"/>
                <a:ea typeface="Meiryo UI" panose="020B0604030504040204" pitchFamily="50" charset="-128"/>
              </a:rPr>
              <a:t>ⅴ</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全体</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エンティティ</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関係属性データモデル</a:t>
            </a:r>
          </a:p>
          <a:p>
            <a:pPr marL="89665"/>
            <a:r>
              <a:rPr lang="en-US" altLang="ja-JP" dirty="0">
                <a:latin typeface="Meiryo UI" panose="020B0604030504040204" pitchFamily="50" charset="-128"/>
                <a:ea typeface="Meiryo UI" panose="020B0604030504040204" pitchFamily="50" charset="-128"/>
              </a:rPr>
              <a:t>ⅵ</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メッセージ順序表</a:t>
            </a:r>
          </a:p>
          <a:p>
            <a:pPr marL="89665"/>
            <a:r>
              <a:rPr lang="en-US" altLang="ja-JP" dirty="0">
                <a:latin typeface="Meiryo UI" panose="020B0604030504040204" pitchFamily="50" charset="-128"/>
                <a:ea typeface="Meiryo UI" panose="020B0604030504040204" pitchFamily="50" charset="-128"/>
              </a:rPr>
              <a:t>ⅶ</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意思決定表</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真理値表</a:t>
            </a:r>
          </a:p>
          <a:p>
            <a:pPr marL="89665"/>
            <a:r>
              <a:rPr lang="en-US" altLang="ja-JP" dirty="0">
                <a:latin typeface="Meiryo UI" panose="020B0604030504040204" pitchFamily="50" charset="-128"/>
                <a:ea typeface="Meiryo UI" panose="020B0604030504040204" pitchFamily="50" charset="-128"/>
              </a:rPr>
              <a:t>ⅷ</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UML</a:t>
            </a:r>
          </a:p>
          <a:p>
            <a:pPr marL="89665"/>
            <a:r>
              <a:rPr lang="ja-JP" altLang="en-US" dirty="0">
                <a:latin typeface="Meiryo UI" panose="020B0604030504040204" pitchFamily="50" charset="-128"/>
                <a:ea typeface="Meiryo UI" panose="020B0604030504040204" pitchFamily="50" charset="-128"/>
              </a:rPr>
              <a:t>・会社内でルール化して使用している図示方式も半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準</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形式的方法である。</a:t>
            </a:r>
          </a:p>
          <a:p>
            <a:pPr marL="180931"/>
            <a:r>
              <a:rPr lang="ja-JP" altLang="en-US" dirty="0">
                <a:latin typeface="Meiryo UI" panose="020B0604030504040204" pitchFamily="50" charset="-128"/>
                <a:ea typeface="Meiryo UI" panose="020B0604030504040204" pitchFamily="50" charset="-128"/>
              </a:rPr>
              <a:t>推奨される上記の技法又は手段の多くは図表記法であり、表記方法は使用者が工夫して使うことができる．</a:t>
            </a:r>
            <a:endParaRPr lang="en-US" altLang="ja-JP" dirty="0">
              <a:latin typeface="Meiryo UI" panose="020B0604030504040204" pitchFamily="50" charset="-128"/>
              <a:ea typeface="Meiryo UI" panose="020B0604030504040204" pitchFamily="50" charset="-128"/>
            </a:endParaRPr>
          </a:p>
          <a:p>
            <a:pPr marL="89665"/>
            <a:r>
              <a:rPr lang="ja-JP" altLang="en-US" dirty="0">
                <a:latin typeface="Meiryo UI" panose="020B0604030504040204" pitchFamily="50" charset="-128"/>
                <a:ea typeface="Meiryo UI" panose="020B0604030504040204" pitchFamily="50" charset="-128"/>
              </a:rPr>
              <a:t>ここでは、ソフトウェアの安全要求仕様は、文字ではなく、図で表現し、分り易くしなさいという意味である。</a:t>
            </a:r>
            <a:endParaRPr lang="en-US" altLang="ja-JP" dirty="0">
              <a:latin typeface="Meiryo UI" panose="020B0604030504040204" pitchFamily="50" charset="-128"/>
              <a:ea typeface="Meiryo UI" panose="020B0604030504040204" pitchFamily="50" charset="-128"/>
            </a:endParaRPr>
          </a:p>
          <a:p>
            <a:pPr marL="89665"/>
            <a:endParaRPr lang="en-US" altLang="ja-JP" dirty="0">
              <a:latin typeface="Meiryo UI" panose="020B0604030504040204" pitchFamily="50" charset="-128"/>
              <a:ea typeface="Meiryo UI" panose="020B0604030504040204" pitchFamily="50" charset="-128"/>
            </a:endParaRPr>
          </a:p>
          <a:p>
            <a:pPr marL="89665"/>
            <a:r>
              <a:rPr lang="ja-JP" altLang="en-US" dirty="0">
                <a:latin typeface="Meiryo UI" panose="020B0604030504040204" pitchFamily="50" charset="-128"/>
                <a:ea typeface="Meiryo UI" panose="020B0604030504040204" pitchFamily="50" charset="-128"/>
              </a:rPr>
              <a:t>トレーサビリティは、</a:t>
            </a:r>
            <a:r>
              <a:rPr lang="en-US" altLang="ja-JP" dirty="0">
                <a:latin typeface="Meiryo UI" panose="020B0604030504040204" pitchFamily="50" charset="-128"/>
                <a:ea typeface="Meiryo UI" panose="020B0604030504040204" pitchFamily="50" charset="-128"/>
              </a:rPr>
              <a:t>V</a:t>
            </a:r>
            <a:r>
              <a:rPr lang="ja-JP" altLang="en-US" dirty="0">
                <a:latin typeface="Meiryo UI" panose="020B0604030504040204" pitchFamily="50" charset="-128"/>
                <a:ea typeface="Meiryo UI" panose="020B0604030504040204" pitchFamily="50" charset="-128"/>
              </a:rPr>
              <a:t>モデルの適合性確認の要求を実行する１つの方法である。</a:t>
            </a:r>
            <a:endParaRPr lang="en-US" altLang="ja-JP" dirty="0">
              <a:latin typeface="Meiryo UI" panose="020B0604030504040204" pitchFamily="50" charset="-128"/>
              <a:ea typeface="Meiryo UI" panose="020B0604030504040204" pitchFamily="50" charset="-128"/>
            </a:endParaRPr>
          </a:p>
          <a:p>
            <a:pPr marL="89665"/>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221</a:t>
            </a:fld>
            <a:endParaRPr kumimoji="1" lang="ja-JP" altLang="en-US"/>
          </a:p>
        </p:txBody>
      </p:sp>
    </p:spTree>
    <p:extLst>
      <p:ext uri="{BB962C8B-B14F-4D97-AF65-F5344CB8AC3E}">
        <p14:creationId xmlns:p14="http://schemas.microsoft.com/office/powerpoint/2010/main" val="4070754105"/>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pPr marL="89665"/>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222</a:t>
            </a:fld>
            <a:endParaRPr kumimoji="1" lang="ja-JP" altLang="en-US"/>
          </a:p>
        </p:txBody>
      </p:sp>
    </p:spTree>
    <p:extLst>
      <p:ext uri="{BB962C8B-B14F-4D97-AF65-F5344CB8AC3E}">
        <p14:creationId xmlns:p14="http://schemas.microsoft.com/office/powerpoint/2010/main" val="4070754105"/>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7617" y="4803931"/>
            <a:ext cx="5601765" cy="3913614"/>
          </a:xfrm>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結合試験は、コーディング後のモジュール試験後にモジュールの組み合わせで行う試験である。</a:t>
            </a:r>
            <a:endParaRPr lang="en-US" altLang="ja-JP" dirty="0">
              <a:latin typeface="Meiryo UI" panose="020B0604030504040204" pitchFamily="50" charset="-128"/>
              <a:ea typeface="Meiryo UI" panose="020B0604030504040204" pitchFamily="50"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個々のモジュールの動作は正しいことが確認されている。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モジュールの組み合わせであるので、安全機能の一部を実行できる。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同値クラストは、同じデータ仕様、同じハードウェア仕様の信号の集合体である。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DC24V</a:t>
            </a:r>
            <a:r>
              <a:rPr lang="ja-JP" altLang="en-US" dirty="0">
                <a:latin typeface="Meiryo UI" panose="020B0604030504040204" pitchFamily="50" charset="-128"/>
                <a:ea typeface="Meiryo UI" panose="020B0604030504040204" pitchFamily="50" charset="-128"/>
              </a:rPr>
              <a:t>入力信号は、回路が同じであれば、どれか代表の１つを選んで</a:t>
            </a:r>
            <a:r>
              <a:rPr lang="en-US" altLang="ja-JP" dirty="0">
                <a:latin typeface="Meiryo UI" panose="020B0604030504040204" pitchFamily="50" charset="-128"/>
                <a:ea typeface="Meiryo UI" panose="020B0604030504040204" pitchFamily="50" charset="-128"/>
              </a:rPr>
              <a:t>ON/OFF</a:t>
            </a:r>
            <a:r>
              <a:rPr lang="ja-JP" altLang="en-US" dirty="0">
                <a:latin typeface="Meiryo UI" panose="020B0604030504040204" pitchFamily="50" charset="-128"/>
                <a:ea typeface="Meiryo UI" panose="020B0604030504040204" pitchFamily="50" charset="-128"/>
              </a:rPr>
              <a:t>試験を行う。</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DC24V</a:t>
            </a:r>
            <a:r>
              <a:rPr lang="ja-JP" altLang="en-US" dirty="0">
                <a:latin typeface="Meiryo UI" panose="020B0604030504040204" pitchFamily="50" charset="-128"/>
                <a:ea typeface="Meiryo UI" panose="020B0604030504040204" pitchFamily="50" charset="-128"/>
              </a:rPr>
              <a:t>信号で機械的スイッチ信号入力信号であれば、どれか</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つ選んで信号のチャタリングのデジタルフィルター試験を行う。</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DC24V</a:t>
            </a:r>
            <a:r>
              <a:rPr lang="ja-JP" altLang="en-US" dirty="0">
                <a:latin typeface="Meiryo UI" panose="020B0604030504040204" pitchFamily="50" charset="-128"/>
                <a:ea typeface="Meiryo UI" panose="020B0604030504040204" pitchFamily="50" charset="-128"/>
              </a:rPr>
              <a:t>信号で</a:t>
            </a:r>
            <a:r>
              <a:rPr lang="en-US" altLang="ja-JP" dirty="0">
                <a:latin typeface="Meiryo UI" panose="020B0604030504040204" pitchFamily="50" charset="-128"/>
                <a:ea typeface="Meiryo UI" panose="020B0604030504040204" pitchFamily="50" charset="-128"/>
              </a:rPr>
              <a:t>BCD</a:t>
            </a:r>
            <a:r>
              <a:rPr lang="ja-JP" altLang="en-US" dirty="0">
                <a:latin typeface="Meiryo UI" panose="020B0604030504040204" pitchFamily="50" charset="-128"/>
                <a:ea typeface="Meiryo UI" panose="020B0604030504040204" pitchFamily="50" charset="-128"/>
              </a:rPr>
              <a:t>信号であれば、入力信号遷移時、非</a:t>
            </a:r>
            <a:r>
              <a:rPr lang="en-US" altLang="ja-JP" dirty="0">
                <a:latin typeface="Meiryo UI" panose="020B0604030504040204" pitchFamily="50" charset="-128"/>
                <a:ea typeface="Meiryo UI" panose="020B0604030504040204" pitchFamily="50" charset="-128"/>
              </a:rPr>
              <a:t>BCD</a:t>
            </a:r>
            <a:r>
              <a:rPr lang="ja-JP" altLang="en-US" dirty="0">
                <a:latin typeface="Meiryo UI" panose="020B0604030504040204" pitchFamily="50" charset="-128"/>
                <a:ea typeface="Meiryo UI" panose="020B0604030504040204" pitchFamily="50" charset="-128"/>
              </a:rPr>
              <a:t>時間の規定内の確認のため</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桁分の</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信号を選択する。</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DC24V</a:t>
            </a:r>
            <a:r>
              <a:rPr lang="ja-JP" altLang="en-US" dirty="0">
                <a:latin typeface="Meiryo UI" panose="020B0604030504040204" pitchFamily="50" charset="-128"/>
                <a:ea typeface="Meiryo UI" panose="020B0604030504040204" pitchFamily="50" charset="-128"/>
              </a:rPr>
              <a:t>であっても確認試験目的によって何度も同じ場所が選択されることがある。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信頼性成長（・の</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項目）</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ソフトウェアのデバッグのように時間と共にバグが減り、バグ検出の時間が長くなった時、統計的手法でバグが一定水準以下になり、信頼性の確保が推定できること。</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0508-3</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IEC61508-3</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7.4.7 </a:t>
            </a:r>
            <a:r>
              <a:rPr lang="ja-JP" altLang="en-US" dirty="0">
                <a:latin typeface="Meiryo UI" panose="020B0604030504040204" pitchFamily="50" charset="-128"/>
                <a:ea typeface="Meiryo UI" panose="020B0604030504040204" pitchFamily="50" charset="-128"/>
              </a:rPr>
              <a:t>ソフトウェアモジュールテストの要求事項</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223</a:t>
            </a:fld>
            <a:endParaRPr kumimoji="1" lang="ja-JP" altLang="en-US"/>
          </a:p>
        </p:txBody>
      </p:sp>
    </p:spTree>
    <p:extLst>
      <p:ext uri="{BB962C8B-B14F-4D97-AF65-F5344CB8AC3E}">
        <p14:creationId xmlns:p14="http://schemas.microsoft.com/office/powerpoint/2010/main" val="54690296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pPr marL="89665"/>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224</a:t>
            </a:fld>
            <a:endParaRPr kumimoji="1" lang="ja-JP" altLang="en-US"/>
          </a:p>
        </p:txBody>
      </p:sp>
    </p:spTree>
    <p:extLst>
      <p:ext uri="{BB962C8B-B14F-4D97-AF65-F5344CB8AC3E}">
        <p14:creationId xmlns:p14="http://schemas.microsoft.com/office/powerpoint/2010/main" val="4070754105"/>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57300"/>
            <a:ext cx="4841875" cy="3352800"/>
          </a:xfrm>
        </p:spPr>
      </p:sp>
      <p:sp>
        <p:nvSpPr>
          <p:cNvPr id="3" name="ノート プレースホルダー 2"/>
          <p:cNvSpPr>
            <a:spLocks noGrp="1"/>
          </p:cNvSpPr>
          <p:nvPr>
            <p:ph type="body" idx="1"/>
          </p:nvPr>
        </p:nvSpPr>
        <p:spPr>
          <a:xfrm>
            <a:off x="680720" y="4783308"/>
            <a:ext cx="5684521" cy="3913614"/>
          </a:xfrm>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ソフトウェア面の安全妥当性確認。</a:t>
            </a:r>
            <a:r>
              <a:rPr lang="ja-JP" altLang="ja-JP" dirty="0">
                <a:latin typeface="Meiryo UI" panose="020B0604030504040204" pitchFamily="50" charset="-128"/>
                <a:ea typeface="Meiryo UI" panose="020B0604030504040204" pitchFamily="50" charset="-128"/>
              </a:rPr>
              <a:t>　ソフトウェア面の妥当性確認は、ソフトウェア安全要求事項を満足していることを</a:t>
            </a:r>
            <a:r>
              <a:rPr lang="ja-JP" altLang="ja-JP" b="1" dirty="0">
                <a:solidFill>
                  <a:srgbClr val="0000FF"/>
                </a:solidFill>
                <a:latin typeface="Meiryo UI" panose="020B0604030504040204" pitchFamily="50" charset="-128"/>
                <a:ea typeface="Meiryo UI" panose="020B0604030504040204" pitchFamily="50" charset="-128"/>
              </a:rPr>
              <a:t>試験</a:t>
            </a:r>
            <a:r>
              <a:rPr lang="ja-JP" altLang="ja-JP" dirty="0">
                <a:solidFill>
                  <a:srgbClr val="0000FF"/>
                </a:solidFill>
                <a:latin typeface="Meiryo UI" panose="020B0604030504040204" pitchFamily="50" charset="-128"/>
                <a:ea typeface="Meiryo UI" panose="020B0604030504040204" pitchFamily="50" charset="-128"/>
              </a:rPr>
              <a:t>によって確認</a:t>
            </a:r>
            <a:r>
              <a:rPr lang="ja-JP" altLang="ja-JP" dirty="0">
                <a:latin typeface="Meiryo UI" panose="020B0604030504040204" pitchFamily="50" charset="-128"/>
                <a:ea typeface="Meiryo UI" panose="020B0604030504040204" pitchFamily="50" charset="-128"/>
              </a:rPr>
              <a:t>することである</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endParaRPr lang="ja-JP" altLang="en-US"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　ソフトウェア面の安全妥当性確認試験ための技法又は手段として以下の内容を考慮する</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pPr marL="270596" indent="-270596"/>
            <a:r>
              <a:rPr lang="ja-JP" altLang="ja-JP" dirty="0">
                <a:latin typeface="Meiryo UI" panose="020B0604030504040204" pitchFamily="50" charset="-128"/>
                <a:ea typeface="Meiryo UI" panose="020B0604030504040204" pitchFamily="50" charset="-128"/>
              </a:rPr>
              <a:t>ⅰ．ソフトウェア安全要求事項に関する</a:t>
            </a:r>
            <a:r>
              <a:rPr lang="ja-JP" altLang="en-US" dirty="0">
                <a:latin typeface="Meiryo UI" panose="020B0604030504040204" pitchFamily="50" charset="-128"/>
                <a:ea typeface="Meiryo UI" panose="020B0604030504040204" pitchFamily="50" charset="-128"/>
              </a:rPr>
              <a:t>妥当性確認項目は、設計初期段階から計画的に取り組み、その項目を抽出する。設計の進展に伴い、その項目は変更、追加される。</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ⅱ．ソフトウェア安全要求事項に対し、正確な妥当性確認であること</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marL="268995" indent="-268995"/>
            <a:r>
              <a:rPr lang="ja-JP" altLang="en-US" dirty="0">
                <a:latin typeface="Meiryo UI" panose="020B0604030504040204" pitchFamily="50" charset="-128"/>
                <a:ea typeface="Meiryo UI" panose="020B0604030504040204" pitchFamily="50" charset="-128"/>
              </a:rPr>
              <a:t>　　　例えば、非常停止入力の場合、非常停止入力は、スイッチの接点信号の場合が多い。非常停止の場合、チャタリングがあっても良い。最初のチャタリングで非常停止信号が有効となる。一般の入力信号の場合、チャタリングをそのまま論理部に送るとオン／オフが</a:t>
            </a:r>
            <a:r>
              <a:rPr lang="en-US" altLang="ja-JP" dirty="0">
                <a:latin typeface="Meiryo UI" panose="020B0604030504040204" pitchFamily="50" charset="-128"/>
                <a:ea typeface="Meiryo UI" panose="020B0604030504040204" pitchFamily="50" charset="-128"/>
              </a:rPr>
              <a:t>15</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30ms</a:t>
            </a:r>
            <a:r>
              <a:rPr lang="ja-JP" altLang="en-US" dirty="0">
                <a:latin typeface="Meiryo UI" panose="020B0604030504040204" pitchFamily="50" charset="-128"/>
                <a:ea typeface="Meiryo UI" panose="020B0604030504040204" pitchFamily="50" charset="-128"/>
              </a:rPr>
              <a:t>繰り返すことで論理ミスを起こす可能性があるので、スイッチ入力は</a:t>
            </a:r>
            <a:r>
              <a:rPr lang="en-US" altLang="ja-JP" dirty="0">
                <a:latin typeface="Meiryo UI" panose="020B0604030504040204" pitchFamily="50" charset="-128"/>
                <a:ea typeface="Meiryo UI" panose="020B0604030504040204" pitchFamily="50" charset="-128"/>
              </a:rPr>
              <a:t>20</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30ms</a:t>
            </a:r>
            <a:r>
              <a:rPr lang="ja-JP" altLang="en-US" dirty="0" err="1">
                <a:latin typeface="Meiryo UI" panose="020B0604030504040204" pitchFamily="50" charset="-128"/>
                <a:ea typeface="Meiryo UI" panose="020B0604030504040204" pitchFamily="50" charset="-128"/>
              </a:rPr>
              <a:t>の遅</a:t>
            </a:r>
            <a:r>
              <a:rPr lang="ja-JP" altLang="en-US" dirty="0">
                <a:latin typeface="Meiryo UI" panose="020B0604030504040204" pitchFamily="50" charset="-128"/>
                <a:ea typeface="Meiryo UI" panose="020B0604030504040204" pitchFamily="50" charset="-128"/>
              </a:rPr>
              <a:t>延処理をすることがある。非常停止信号は、このような遅延処理で</a:t>
            </a:r>
            <a:r>
              <a:rPr lang="en-US" altLang="ja-JP" dirty="0">
                <a:latin typeface="Meiryo UI" panose="020B0604030504040204" pitchFamily="50" charset="-128"/>
                <a:ea typeface="Meiryo UI" panose="020B0604030504040204" pitchFamily="50" charset="-128"/>
              </a:rPr>
              <a:t>20</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30ms</a:t>
            </a:r>
            <a:r>
              <a:rPr lang="ja-JP" altLang="en-US" dirty="0">
                <a:latin typeface="Meiryo UI" panose="020B0604030504040204" pitchFamily="50" charset="-128"/>
                <a:ea typeface="Meiryo UI" panose="020B0604030504040204" pitchFamily="50" charset="-128"/>
              </a:rPr>
              <a:t>応答遅れが付加されるので、遅延処理は不要である。非常停止信号を一般の入力信号と同一に扱うことは、正確な妥当性確認とは言えない。</a:t>
            </a:r>
            <a:endParaRPr lang="ja-JP" altLang="ja-JP" dirty="0">
              <a:latin typeface="Meiryo UI" panose="020B0604030504040204" pitchFamily="50" charset="-128"/>
              <a:ea typeface="Meiryo UI" panose="020B0604030504040204" pitchFamily="50" charset="-128"/>
            </a:endParaRPr>
          </a:p>
          <a:p>
            <a:pPr marL="268995" indent="-268995"/>
            <a:r>
              <a:rPr lang="ja-JP" altLang="ja-JP" dirty="0">
                <a:latin typeface="Meiryo UI" panose="020B0604030504040204" pitchFamily="50" charset="-128"/>
                <a:ea typeface="Meiryo UI" panose="020B0604030504040204" pitchFamily="50" charset="-128"/>
              </a:rPr>
              <a:t>ⅲ．妥当性確認試験は</a:t>
            </a:r>
            <a:r>
              <a:rPr lang="ja-JP" altLang="en-US" dirty="0">
                <a:latin typeface="Meiryo UI" panose="020B0604030504040204" pitchFamily="50" charset="-128"/>
                <a:ea typeface="Meiryo UI" panose="020B0604030504040204" pitchFamily="50" charset="-128"/>
              </a:rPr>
              <a:t>再</a:t>
            </a:r>
            <a:r>
              <a:rPr lang="ja-JP" altLang="ja-JP" dirty="0">
                <a:latin typeface="Meiryo UI" panose="020B0604030504040204" pitchFamily="50" charset="-128"/>
                <a:ea typeface="Meiryo UI" panose="020B0604030504040204" pitchFamily="50" charset="-128"/>
              </a:rPr>
              <a:t>試験ができ</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再現性があること</a:t>
            </a: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0508-3</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IEC61508-3 </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7.7 </a:t>
            </a:r>
            <a:r>
              <a:rPr lang="ja-JP" altLang="en-US" dirty="0">
                <a:latin typeface="Meiryo UI" panose="020B0604030504040204" pitchFamily="50" charset="-128"/>
                <a:ea typeface="Meiryo UI" panose="020B0604030504040204" pitchFamily="50" charset="-128"/>
              </a:rPr>
              <a:t>ソフトウェアのシステム安全妥当性確認　　表</a:t>
            </a:r>
            <a:r>
              <a:rPr lang="en-US" altLang="ja-JP" dirty="0">
                <a:latin typeface="Meiryo UI" panose="020B0604030504040204" pitchFamily="50" charset="-128"/>
                <a:ea typeface="Meiryo UI" panose="020B0604030504040204" pitchFamily="50" charset="-128"/>
              </a:rPr>
              <a:t>A.7</a:t>
            </a:r>
            <a:r>
              <a:rPr lang="ja-JP" altLang="en-US" dirty="0">
                <a:latin typeface="Meiryo UI" panose="020B0604030504040204" pitchFamily="50" charset="-128"/>
                <a:ea typeface="Meiryo UI" panose="020B0604030504040204" pitchFamily="50" charset="-128"/>
              </a:rPr>
              <a:t>－ソフトウェアのシステム安全妥当性確認</a:t>
            </a:r>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dirty="0"/>
              <a:t>平成</a:t>
            </a:r>
            <a:r>
              <a:rPr kumimoji="1" lang="en-US" altLang="ja-JP" dirty="0"/>
              <a:t>29</a:t>
            </a:r>
            <a:r>
              <a:rPr kumimoji="1" lang="ja-JP" altLang="en-US" dirty="0"/>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225</a:t>
            </a:fld>
            <a:endParaRPr kumimoji="1" lang="ja-JP" altLang="en-US" dirty="0"/>
          </a:p>
        </p:txBody>
      </p:sp>
    </p:spTree>
    <p:extLst>
      <p:ext uri="{BB962C8B-B14F-4D97-AF65-F5344CB8AC3E}">
        <p14:creationId xmlns:p14="http://schemas.microsoft.com/office/powerpoint/2010/main" val="26345128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システム安全妥当性確認のソフトウェア側面</a:t>
            </a: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ソフトウェアは、ハードウェアが実現しようする安全機能の一部</a:t>
            </a:r>
            <a:r>
              <a:rPr lang="ja-JP" altLang="en-US" dirty="0">
                <a:latin typeface="Meiryo UI" panose="020B0604030504040204" pitchFamily="50" charset="-128"/>
                <a:ea typeface="Meiryo UI" panose="020B0604030504040204" pitchFamily="50" charset="-128"/>
              </a:rPr>
              <a:t>の処理</a:t>
            </a:r>
            <a:r>
              <a:rPr lang="ja-JP" altLang="ja-JP" dirty="0">
                <a:latin typeface="Meiryo UI" panose="020B0604030504040204" pitchFamily="50" charset="-128"/>
                <a:ea typeface="Meiryo UI" panose="020B0604030504040204" pitchFamily="50" charset="-128"/>
              </a:rPr>
              <a:t>を担っている</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妥当性確認を行う環境はすべてのハードウェア環境が完備されているとは限らない</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また、安全機能は複雑な条件設定が必要かもしれない</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　そのような場合、</a:t>
            </a:r>
            <a:r>
              <a:rPr lang="ja-JP" altLang="ja-JP" dirty="0">
                <a:solidFill>
                  <a:srgbClr val="0000FF"/>
                </a:solidFill>
                <a:latin typeface="Meiryo UI" panose="020B0604030504040204" pitchFamily="50" charset="-128"/>
                <a:ea typeface="Meiryo UI" panose="020B0604030504040204" pitchFamily="50" charset="-128"/>
              </a:rPr>
              <a:t>安全機能のある面を取り出し、シミュレーションやモデル化</a:t>
            </a:r>
            <a:r>
              <a:rPr lang="ja-JP" altLang="ja-JP" dirty="0">
                <a:latin typeface="Meiryo UI" panose="020B0604030504040204" pitchFamily="50" charset="-128"/>
                <a:ea typeface="Meiryo UI" panose="020B0604030504040204" pitchFamily="50" charset="-128"/>
              </a:rPr>
              <a:t>で確認試験することが可能である</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そのための満足すべき</a:t>
            </a:r>
            <a:r>
              <a:rPr lang="ja-JP" altLang="ja-JP" dirty="0">
                <a:latin typeface="Meiryo UI" panose="020B0604030504040204" pitchFamily="50" charset="-128"/>
                <a:ea typeface="Meiryo UI" panose="020B0604030504040204" pitchFamily="50" charset="-128"/>
              </a:rPr>
              <a:t>条</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ⅰ．ハードウェアの構成が単純であること</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pPr marL="268995">
              <a:tabLst>
                <a:tab pos="268995" algn="l"/>
              </a:tabLst>
            </a:pPr>
            <a:r>
              <a:rPr lang="ja-JP" altLang="ja-JP" dirty="0">
                <a:latin typeface="Meiryo UI" panose="020B0604030504040204" pitchFamily="50" charset="-128"/>
                <a:ea typeface="Meiryo UI" panose="020B0604030504040204" pitchFamily="50" charset="-128"/>
              </a:rPr>
              <a:t>一般的にはハードウェアの構成は単純である</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入出力部、論理部、電源部、通信部等モジュール化構造になっており</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簡単な機能の組み合わせである</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安全機能の複雑な条件はソフトウェアで実現されている場合が多い</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ⅱ．ソフトウェアがモジュール化されていること</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pPr marL="268995"/>
            <a:r>
              <a:rPr lang="ja-JP" altLang="ja-JP" dirty="0">
                <a:latin typeface="Meiryo UI" panose="020B0604030504040204" pitchFamily="50" charset="-128"/>
                <a:ea typeface="Meiryo UI" panose="020B0604030504040204" pitchFamily="50" charset="-128"/>
              </a:rPr>
              <a:t>ソフトウェアは設計の段階からモジュール化され、構造化されている</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marL="268995"/>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effectLst>
                  <a:glow>
                    <a:srgbClr val="000000"/>
                  </a:glow>
                  <a:outerShdw sx="0" sy="0">
                    <a:srgbClr val="000000"/>
                  </a:outerShdw>
                  <a:reflection stA="0" endPos="0" fadeDir="0" sx="0" sy="0"/>
                </a:effectLst>
                <a:latin typeface="Meiryo UI" panose="020B0604030504040204" pitchFamily="50" charset="-128"/>
                <a:ea typeface="Meiryo UI" panose="020B0604030504040204" pitchFamily="50" charset="-128"/>
              </a:rPr>
              <a:t>JIS C 0508-3</a:t>
            </a:r>
            <a:r>
              <a:rPr lang="ja-JP" altLang="en-US" dirty="0">
                <a:effectLst>
                  <a:glow>
                    <a:srgbClr val="000000"/>
                  </a:glow>
                  <a:outerShdw sx="0" sy="0">
                    <a:srgbClr val="000000"/>
                  </a:outerShdw>
                  <a:reflection stA="0" endPos="0" fadeDir="0" sx="0" sy="0"/>
                </a:effectLst>
                <a:latin typeface="Meiryo UI" panose="020B0604030504040204" pitchFamily="50" charset="-128"/>
                <a:ea typeface="Meiryo UI" panose="020B0604030504040204" pitchFamily="50" charset="-128"/>
              </a:rPr>
              <a:t>　</a:t>
            </a:r>
            <a:r>
              <a:rPr lang="en-US" altLang="ja-JP" dirty="0">
                <a:effectLst>
                  <a:glow>
                    <a:srgbClr val="000000"/>
                  </a:glow>
                  <a:outerShdw sx="0" sy="0">
                    <a:srgbClr val="000000"/>
                  </a:outerShdw>
                  <a:reflection stA="0" endPos="0" fadeDir="0" sx="0" sy="0"/>
                </a:effectLst>
                <a:latin typeface="Meiryo UI" panose="020B0604030504040204" pitchFamily="50" charset="-128"/>
                <a:ea typeface="Meiryo UI" panose="020B0604030504040204" pitchFamily="50" charset="-128"/>
              </a:rPr>
              <a:t>IEC61508-3 </a:t>
            </a:r>
            <a:r>
              <a:rPr lang="ja-JP" altLang="en-US" dirty="0">
                <a:effectLst>
                  <a:glow>
                    <a:srgbClr val="000000"/>
                  </a:glow>
                  <a:outerShdw sx="0" sy="0">
                    <a:srgbClr val="000000"/>
                  </a:outerShdw>
                  <a:reflection stA="0" endPos="0" fadeDir="0" sx="0" sy="0"/>
                </a:effectLst>
                <a:latin typeface="Meiryo UI" panose="020B0604030504040204" pitchFamily="50" charset="-128"/>
                <a:ea typeface="Meiryo UI" panose="020B0604030504040204" pitchFamily="50" charset="-128"/>
              </a:rPr>
              <a:t>　　　</a:t>
            </a:r>
            <a:r>
              <a:rPr lang="en-US" altLang="ja-JP" dirty="0">
                <a:effectLst>
                  <a:glow>
                    <a:srgbClr val="000000"/>
                  </a:glow>
                  <a:outerShdw sx="0" sy="0">
                    <a:srgbClr val="000000"/>
                  </a:outerShdw>
                  <a:reflection stA="0" endPos="0" fadeDir="0" sx="0" sy="0"/>
                </a:effectLst>
                <a:latin typeface="Meiryo UI" panose="020B0604030504040204" pitchFamily="50" charset="-128"/>
                <a:ea typeface="Meiryo UI" panose="020B0604030504040204" pitchFamily="50" charset="-128"/>
              </a:rPr>
              <a:t>7.7 </a:t>
            </a:r>
            <a:r>
              <a:rPr lang="ja-JP" altLang="en-US" dirty="0">
                <a:effectLst>
                  <a:glow>
                    <a:srgbClr val="000000"/>
                  </a:glow>
                  <a:outerShdw sx="0" sy="0">
                    <a:srgbClr val="000000"/>
                  </a:outerShdw>
                  <a:reflection stA="0" endPos="0" fadeDir="0" sx="0" sy="0"/>
                </a:effectLst>
                <a:latin typeface="Meiryo UI" panose="020B0604030504040204" pitchFamily="50" charset="-128"/>
                <a:ea typeface="Meiryo UI" panose="020B0604030504040204" pitchFamily="50" charset="-128"/>
              </a:rPr>
              <a:t>ソフトウェアのシステム安全妥当性確認　　表</a:t>
            </a:r>
            <a:r>
              <a:rPr lang="en-US" altLang="ja-JP" dirty="0">
                <a:effectLst>
                  <a:glow>
                    <a:srgbClr val="000000"/>
                  </a:glow>
                  <a:outerShdw sx="0" sy="0">
                    <a:srgbClr val="000000"/>
                  </a:outerShdw>
                  <a:reflection stA="0" endPos="0" fadeDir="0" sx="0" sy="0"/>
                </a:effectLst>
                <a:latin typeface="Meiryo UI" panose="020B0604030504040204" pitchFamily="50" charset="-128"/>
                <a:ea typeface="Meiryo UI" panose="020B0604030504040204" pitchFamily="50" charset="-128"/>
              </a:rPr>
              <a:t>A.7</a:t>
            </a:r>
            <a:r>
              <a:rPr lang="ja-JP" altLang="en-US" dirty="0">
                <a:effectLst>
                  <a:glow>
                    <a:srgbClr val="000000"/>
                  </a:glow>
                  <a:outerShdw sx="0" sy="0">
                    <a:srgbClr val="000000"/>
                  </a:outerShdw>
                  <a:reflection stA="0" endPos="0" fadeDir="0" sx="0" sy="0"/>
                </a:effectLst>
                <a:latin typeface="Meiryo UI" panose="020B0604030504040204" pitchFamily="50" charset="-128"/>
                <a:ea typeface="Meiryo UI" panose="020B0604030504040204" pitchFamily="50" charset="-128"/>
              </a:rPr>
              <a:t>－ソフトウェアのシステム安全妥当性確認</a:t>
            </a:r>
          </a:p>
          <a:p>
            <a:endParaRPr lang="en-US" altLang="ja-JP" dirty="0">
              <a:effectLst>
                <a:glow>
                  <a:srgbClr val="000000"/>
                </a:glow>
                <a:outerShdw sx="0" sy="0">
                  <a:srgbClr val="000000"/>
                </a:outerShdw>
                <a:reflection stA="0" endPos="0" fadeDir="0" sx="0" sy="0"/>
              </a:effectLst>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marL="268995"/>
            <a:endParaRPr lang="ja-JP"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dirty="0"/>
              <a:t>平成</a:t>
            </a:r>
            <a:r>
              <a:rPr kumimoji="1" lang="en-US" altLang="ja-JP" dirty="0"/>
              <a:t>29</a:t>
            </a:r>
            <a:r>
              <a:rPr kumimoji="1" lang="ja-JP" altLang="en-US" dirty="0"/>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226</a:t>
            </a:fld>
            <a:endParaRPr kumimoji="1" lang="ja-JP" altLang="en-US" dirty="0"/>
          </a:p>
        </p:txBody>
      </p:sp>
    </p:spTree>
    <p:extLst>
      <p:ext uri="{BB962C8B-B14F-4D97-AF65-F5344CB8AC3E}">
        <p14:creationId xmlns:p14="http://schemas.microsoft.com/office/powerpoint/2010/main" val="2073427713"/>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62049" y="4783307"/>
            <a:ext cx="6137215" cy="4091528"/>
          </a:xfrm>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ソフトウェアの安全機能の妥当性確認の項目である。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ア</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プロセス・シミュレーション</a:t>
            </a:r>
          </a:p>
          <a:p>
            <a:r>
              <a:rPr lang="ja-JP" altLang="en-US" dirty="0">
                <a:latin typeface="Meiryo UI" panose="020B0604030504040204" pitchFamily="50" charset="-128"/>
                <a:ea typeface="Meiryo UI" panose="020B0604030504040204" pitchFamily="50" charset="-128"/>
              </a:rPr>
              <a:t>妥当性確認試験の出力が定義され、それが、正しいことが証明され、出力結果が定義と同じであることが証明されること。妥当性確認に関係する外部環境が定義されていることが必要である。</a:t>
            </a: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イ</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モデリング</a:t>
            </a:r>
          </a:p>
          <a:p>
            <a:r>
              <a:rPr lang="en-US" altLang="ja-JP" dirty="0">
                <a:latin typeface="Meiryo UI" panose="020B0604030504040204" pitchFamily="50" charset="-128"/>
                <a:ea typeface="Meiryo UI" panose="020B0604030504040204" pitchFamily="50" charset="-128"/>
              </a:rPr>
              <a:t>SIL3(</a:t>
            </a:r>
            <a:r>
              <a:rPr lang="en-US" altLang="ja-JP" dirty="0" err="1">
                <a:latin typeface="Meiryo UI" panose="020B0604030504040204" pitchFamily="50" charset="-128"/>
                <a:ea typeface="Meiryo UI" panose="020B0604030504040204" pitchFamily="50" charset="-128"/>
              </a:rPr>
              <a:t>PLe</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では、必須の事項である。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モデル解析として、データフロー図、有限状態機械、形式的方法、時間ペトリネット、性能モデリング、プロトタイピング</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アニメーション、構造図などがある。</a:t>
            </a: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ウ</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機能的およびブラックボックス試験</a:t>
            </a:r>
          </a:p>
          <a:p>
            <a:r>
              <a:rPr lang="ja-JP" altLang="en-US" dirty="0">
                <a:latin typeface="Meiryo UI" panose="020B0604030504040204" pitchFamily="50" charset="-128"/>
                <a:ea typeface="Meiryo UI" panose="020B0604030504040204" pitchFamily="50" charset="-128"/>
              </a:rPr>
              <a:t>統合試験の内容と設計仕様書の矛盾がないことが必要である。</a:t>
            </a:r>
          </a:p>
          <a:p>
            <a:r>
              <a:rPr lang="ja-JP" altLang="en-US" dirty="0">
                <a:latin typeface="Meiryo UI" panose="020B0604030504040204" pitchFamily="50" charset="-128"/>
                <a:ea typeface="Meiryo UI" panose="020B0604030504040204" pitchFamily="50" charset="-128"/>
              </a:rPr>
              <a:t>妥当性確認試験による出力が定義され、それが試験結果として満足される必要がある。更に、妥当性確認試験ケース毎に動作順序が定義され、その順序を試験によって満足できる必要がある。</a:t>
            </a:r>
          </a:p>
          <a:p>
            <a:pPr marL="268995" indent="-26899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エ</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ソフトウェア安全要求仕様書とソフトウェア安全妥当性確認計画間の前方トレーサビリティ</a:t>
            </a:r>
          </a:p>
          <a:p>
            <a:pPr marL="268995" indent="-26899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オ</a:t>
            </a: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ソフトウェア安全妥当性確認計画とソフトウェア安全要求仕様書間の後方トレーサビリティ</a:t>
            </a: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）前方トレーサビリティ</a:t>
            </a:r>
          </a:p>
          <a:p>
            <a:r>
              <a:rPr lang="ja-JP" altLang="en-US" dirty="0">
                <a:latin typeface="Meiryo UI" panose="020B0604030504040204" pitchFamily="50" charset="-128"/>
                <a:ea typeface="Meiryo UI" panose="020B0604030504040204" pitchFamily="50" charset="-128"/>
              </a:rPr>
              <a:t>      初期工程、又は前工程の決定事項が、適切に次の工程で実施されるということ。</a:t>
            </a: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）後方トレーサビリティ</a:t>
            </a:r>
          </a:p>
          <a:p>
            <a:r>
              <a:rPr lang="ja-JP" altLang="en-US" dirty="0">
                <a:latin typeface="Meiryo UI" panose="020B0604030504040204" pitchFamily="50" charset="-128"/>
                <a:ea typeface="Meiryo UI" panose="020B0604030504040204" pitchFamily="50" charset="-128"/>
              </a:rPr>
              <a:t>     後の段階で行われた決定が、初期工程、又は前工程で決定した要求事項に基づいている。</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0508-3</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IEC61508-3 </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7.7 </a:t>
            </a:r>
            <a:r>
              <a:rPr lang="ja-JP" altLang="en-US" dirty="0">
                <a:latin typeface="Meiryo UI" panose="020B0604030504040204" pitchFamily="50" charset="-128"/>
                <a:ea typeface="Meiryo UI" panose="020B0604030504040204" pitchFamily="50" charset="-128"/>
              </a:rPr>
              <a:t>ソフトウェアのシステム安全妥当性確認　　表</a:t>
            </a:r>
            <a:r>
              <a:rPr lang="en-US" altLang="ja-JP" dirty="0">
                <a:latin typeface="Meiryo UI" panose="020B0604030504040204" pitchFamily="50" charset="-128"/>
                <a:ea typeface="Meiryo UI" panose="020B0604030504040204" pitchFamily="50" charset="-128"/>
              </a:rPr>
              <a:t>A.7</a:t>
            </a:r>
            <a:r>
              <a:rPr lang="ja-JP" altLang="en-US" dirty="0">
                <a:latin typeface="Meiryo UI" panose="020B0604030504040204" pitchFamily="50" charset="-128"/>
                <a:ea typeface="Meiryo UI" panose="020B0604030504040204" pitchFamily="50" charset="-128"/>
              </a:rPr>
              <a:t>－ソフトウェアのシステム安全妥当性確認　　表</a:t>
            </a:r>
            <a:r>
              <a:rPr lang="en-US" altLang="ja-JP" dirty="0">
                <a:latin typeface="Meiryo UI" panose="020B0604030504040204" pitchFamily="50" charset="-128"/>
                <a:ea typeface="Meiryo UI" panose="020B0604030504040204" pitchFamily="50" charset="-128"/>
              </a:rPr>
              <a:t>B.5</a:t>
            </a:r>
            <a:r>
              <a:rPr lang="ja-JP" altLang="en-US" dirty="0">
                <a:latin typeface="Meiryo UI" panose="020B0604030504040204" pitchFamily="50" charset="-128"/>
                <a:ea typeface="Meiryo UI" panose="020B0604030504040204" pitchFamily="50" charset="-128"/>
              </a:rPr>
              <a:t>－モデリング</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227</a:t>
            </a:fld>
            <a:endParaRPr kumimoji="1" lang="ja-JP" altLang="en-US" dirty="0"/>
          </a:p>
        </p:txBody>
      </p:sp>
    </p:spTree>
    <p:extLst>
      <p:ext uri="{BB962C8B-B14F-4D97-AF65-F5344CB8AC3E}">
        <p14:creationId xmlns:p14="http://schemas.microsoft.com/office/powerpoint/2010/main" val="2670937150"/>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ソフトウェアの変更</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部分改修</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の制約</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　ソフトウェア運用中の変更</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部分改修</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は、変更後も決定論的対応能力が維持されていることが必要である</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　変更は以下の要件によって開始され、ライフサイクルの中で決められた変更手順に従って、変更が実施される</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ⅰ．機能安全が安全要求事項に対し、不満足であることが分かった</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ⅱ．決定論的原因故障が発見された</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ⅲ．新規または改正された安全関係の法令が発令された</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ⅳ．</a:t>
            </a:r>
            <a:r>
              <a:rPr lang="en-US" altLang="ja-JP" dirty="0">
                <a:latin typeface="Meiryo UI" panose="020B0604030504040204" pitchFamily="50" charset="-128"/>
                <a:ea typeface="Meiryo UI" panose="020B0604030504040204" pitchFamily="50" charset="-128"/>
              </a:rPr>
              <a:t>EUC </a:t>
            </a:r>
            <a:r>
              <a:rPr lang="ja-JP" altLang="ja-JP" dirty="0">
                <a:latin typeface="Meiryo UI" panose="020B0604030504040204" pitchFamily="50" charset="-128"/>
                <a:ea typeface="Meiryo UI" panose="020B0604030504040204" pitchFamily="50" charset="-128"/>
              </a:rPr>
              <a:t>またはその利用法に対する変更があった</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ⅴ．全体の安全要求事項の変更が必要となった</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ⅵ．運転及び保守性能の分析で、性能が目標以下であることがわかった</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ⅶ．定期的機能安全監査から是正勧告が出された</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これらの要件は、一般的なもので各産業分野でこれらに追加されるものがある。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　要求された変更及びその変更活動は、インパクト</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影響</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解析およびソフトウェアの決定論的対応能力の評価結果により内容が決まる</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0508-3</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IEC61508-3 </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7.8 </a:t>
            </a:r>
            <a:r>
              <a:rPr lang="ja-JP" altLang="en-US" dirty="0">
                <a:latin typeface="Meiryo UI" panose="020B0604030504040204" pitchFamily="50" charset="-128"/>
                <a:ea typeface="Meiryo UI" panose="020B0604030504040204" pitchFamily="50" charset="-128"/>
              </a:rPr>
              <a:t>ソフトウェア部分改修</a:t>
            </a:r>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dirty="0"/>
              <a:t>平成</a:t>
            </a:r>
            <a:r>
              <a:rPr kumimoji="1" lang="en-US" altLang="ja-JP" dirty="0"/>
              <a:t>29</a:t>
            </a:r>
            <a:r>
              <a:rPr kumimoji="1" lang="ja-JP" altLang="en-US" dirty="0"/>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228</a:t>
            </a:fld>
            <a:endParaRPr kumimoji="1" lang="ja-JP" altLang="en-US" dirty="0"/>
          </a:p>
        </p:txBody>
      </p:sp>
    </p:spTree>
    <p:extLst>
      <p:ext uri="{BB962C8B-B14F-4D97-AF65-F5344CB8AC3E}">
        <p14:creationId xmlns:p14="http://schemas.microsoft.com/office/powerpoint/2010/main" val="873981930"/>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ソフトウェアの変更に対し、どのフェーズへ戻り、変更を実施するか、その</a:t>
            </a:r>
            <a:r>
              <a:rPr lang="ja-JP" altLang="en-US" kern="100" dirty="0" err="1">
                <a:latin typeface="Meiryo UI" panose="020B0604030504040204" pitchFamily="50" charset="-128"/>
                <a:ea typeface="Meiryo UI" panose="020B0604030504040204" pitchFamily="50" charset="-128"/>
                <a:cs typeface="ＭＳ 明朝" panose="02020609040205080304" pitchFamily="17" charset="-128"/>
              </a:rPr>
              <a:t>る</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安全計画を作成する。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　変更が承認されたら、変更の実施計画を策定する</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計画には、以下のことを考慮する</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ⅰ．作業者、設計者等、職員の確定</a:t>
            </a:r>
          </a:p>
          <a:p>
            <a:r>
              <a:rPr lang="ja-JP" altLang="ja-JP" dirty="0">
                <a:latin typeface="Meiryo UI" panose="020B0604030504040204" pitchFamily="50" charset="-128"/>
                <a:ea typeface="Meiryo UI" panose="020B0604030504040204" pitchFamily="50" charset="-128"/>
              </a:rPr>
              <a:t>ⅱ．職員の必要な力量について検討</a:t>
            </a:r>
          </a:p>
          <a:p>
            <a:r>
              <a:rPr lang="ja-JP" altLang="ja-JP" dirty="0">
                <a:latin typeface="Meiryo UI" panose="020B0604030504040204" pitchFamily="50" charset="-128"/>
                <a:ea typeface="Meiryo UI" panose="020B0604030504040204" pitchFamily="50" charset="-128"/>
              </a:rPr>
              <a:t>変更後の安全度水準を維持するため、変更活動での設計作業の質を落とすことはできない</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ⅲ．変更仕様について詳細な検討</a:t>
            </a:r>
          </a:p>
          <a:p>
            <a:r>
              <a:rPr lang="ja-JP" altLang="ja-JP" dirty="0">
                <a:latin typeface="Meiryo UI" panose="020B0604030504040204" pitchFamily="50" charset="-128"/>
                <a:ea typeface="Meiryo UI" panose="020B0604030504040204" pitchFamily="50" charset="-128"/>
              </a:rPr>
              <a:t>ⅳ．適合確認計画を検討</a:t>
            </a:r>
          </a:p>
          <a:p>
            <a:r>
              <a:rPr lang="ja-JP" altLang="ja-JP" dirty="0">
                <a:latin typeface="Meiryo UI" panose="020B0604030504040204" pitchFamily="50" charset="-128"/>
                <a:ea typeface="Meiryo UI" panose="020B0604030504040204" pitchFamily="50" charset="-128"/>
              </a:rPr>
              <a:t>ⅴ．変更後の安全度水準の確認のために実施する再妥当性確認試験の範囲を検討</a:t>
            </a:r>
          </a:p>
          <a:p>
            <a:r>
              <a:rPr lang="ja-JP" altLang="ja-JP" dirty="0">
                <a:latin typeface="Meiryo UI" panose="020B0604030504040204" pitchFamily="50" charset="-128"/>
                <a:ea typeface="Meiryo UI" panose="020B0604030504040204" pitchFamily="50" charset="-128"/>
              </a:rPr>
              <a:t>ⅵ．アプリケーション分野によっては特別な力量の要員について検討</a:t>
            </a:r>
          </a:p>
          <a:p>
            <a:r>
              <a:rPr lang="ja-JP" altLang="ja-JP" dirty="0">
                <a:latin typeface="Meiryo UI" panose="020B0604030504040204" pitchFamily="50" charset="-128"/>
                <a:ea typeface="Meiryo UI" panose="020B0604030504040204" pitchFamily="50" charset="-128"/>
              </a:rPr>
              <a:t>ⅶ．全ての変更には実施経過の詳細情報の文書化が必要である</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その文書化には、再適合確認や再妥当性確認のデータおよび結果を含める</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0508-3</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IEC61508-3 </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7.8 </a:t>
            </a:r>
            <a:r>
              <a:rPr lang="ja-JP" altLang="en-US" dirty="0">
                <a:latin typeface="Meiryo UI" panose="020B0604030504040204" pitchFamily="50" charset="-128"/>
                <a:ea typeface="Meiryo UI" panose="020B0604030504040204" pitchFamily="50" charset="-128"/>
              </a:rPr>
              <a:t>ソフトウェア部分改修　表</a:t>
            </a:r>
            <a:r>
              <a:rPr lang="en-US" altLang="ja-JP" dirty="0">
                <a:latin typeface="Meiryo UI" panose="020B0604030504040204" pitchFamily="50" charset="-128"/>
                <a:ea typeface="Meiryo UI" panose="020B0604030504040204" pitchFamily="50" charset="-128"/>
              </a:rPr>
              <a:t>A.8</a:t>
            </a:r>
            <a:r>
              <a:rPr lang="ja-JP" altLang="en-US" dirty="0">
                <a:latin typeface="Meiryo UI" panose="020B0604030504040204" pitchFamily="50" charset="-128"/>
                <a:ea typeface="Meiryo UI" panose="020B0604030504040204" pitchFamily="50" charset="-128"/>
              </a:rPr>
              <a:t>－部分改修</a:t>
            </a:r>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dirty="0"/>
              <a:t>平成</a:t>
            </a:r>
            <a:r>
              <a:rPr kumimoji="1" lang="en-US" altLang="ja-JP" dirty="0"/>
              <a:t>29</a:t>
            </a:r>
            <a:r>
              <a:rPr kumimoji="1" lang="ja-JP" altLang="en-US" dirty="0"/>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229</a:t>
            </a:fld>
            <a:endParaRPr kumimoji="1" lang="ja-JP" altLang="en-US" dirty="0"/>
          </a:p>
        </p:txBody>
      </p:sp>
    </p:spTree>
    <p:extLst>
      <p:ext uri="{BB962C8B-B14F-4D97-AF65-F5344CB8AC3E}">
        <p14:creationId xmlns:p14="http://schemas.microsoft.com/office/powerpoint/2010/main" val="3687861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r>
              <a:rPr kumimoji="1" lang="ja-JP" altLang="en-US" dirty="0" smtClean="0"/>
              <a:t>＜スライドの意図＞</a:t>
            </a:r>
            <a:endParaRPr kumimoji="1" lang="en-US" altLang="ja-JP" dirty="0" smtClean="0"/>
          </a:p>
          <a:p>
            <a:pPr marL="171450" indent="-171450">
              <a:buFont typeface="Arial" panose="020B0604020202020204" pitchFamily="34" charset="0"/>
              <a:buChar char="•"/>
            </a:pPr>
            <a:r>
              <a:rPr kumimoji="1" lang="ja-JP" altLang="en-US" dirty="0" smtClean="0"/>
              <a:t>機能安全の導入によって可能となる、新たな規制の内容を理解させる。</a:t>
            </a:r>
            <a:endParaRPr kumimoji="1" lang="en-US" altLang="ja-JP" dirty="0" smtClean="0"/>
          </a:p>
          <a:p>
            <a:pPr marL="171450" indent="-171450">
              <a:buFont typeface="Arial" panose="020B0604020202020204" pitchFamily="34" charset="0"/>
              <a:buChar char="•"/>
            </a:pPr>
            <a:endParaRPr kumimoji="1" lang="en-US" altLang="ja-JP" dirty="0" smtClean="0"/>
          </a:p>
          <a:p>
            <a:r>
              <a:rPr kumimoji="1" lang="ja-JP" altLang="en-US" dirty="0" smtClean="0"/>
              <a:t>＜補足事項＞</a:t>
            </a:r>
            <a:endParaRPr kumimoji="1" lang="en-US" altLang="ja-JP" dirty="0" smtClean="0"/>
          </a:p>
          <a:p>
            <a:pPr marL="171450" indent="-171450">
              <a:buFont typeface="Arial" panose="020B0604020202020204" pitchFamily="34" charset="0"/>
              <a:buChar char="•"/>
            </a:pPr>
            <a:r>
              <a:rPr kumimoji="1" lang="ja-JP" altLang="en-US" dirty="0" smtClean="0"/>
              <a:t>スライドの改正内容はボイラー則第</a:t>
            </a:r>
            <a:r>
              <a:rPr kumimoji="1" lang="en-US" altLang="ja-JP" dirty="0" smtClean="0"/>
              <a:t>25</a:t>
            </a:r>
            <a:r>
              <a:rPr kumimoji="1" lang="ja-JP" altLang="en-US" dirty="0" smtClean="0"/>
              <a:t>条の改正である。この改正内容のほか、ボイラー則第</a:t>
            </a:r>
            <a:r>
              <a:rPr kumimoji="1" lang="en-US" altLang="ja-JP" dirty="0" smtClean="0"/>
              <a:t>24</a:t>
            </a:r>
            <a:r>
              <a:rPr kumimoji="1" lang="ja-JP" altLang="en-US" dirty="0" smtClean="0"/>
              <a:t>条に基づく自動制御の告示の改正、ボイラーの点検及び運転に関する基準の改正を同時に行っている。（くわしくはマニュアルに説明がある。）</a:t>
            </a:r>
            <a:endParaRPr kumimoji="1" lang="en-US" altLang="ja-JP" dirty="0" smtClean="0"/>
          </a:p>
          <a:p>
            <a:pPr marL="171450" indent="-171450">
              <a:buFont typeface="Arial" panose="020B0604020202020204" pitchFamily="34" charset="0"/>
              <a:buChar char="•"/>
            </a:pPr>
            <a:endParaRPr kumimoji="1" lang="en-US" altLang="ja-JP" dirty="0" smtClean="0"/>
          </a:p>
          <a:p>
            <a:r>
              <a:rPr kumimoji="1" lang="ja-JP" altLang="en-US" dirty="0" smtClean="0"/>
              <a:t>＜参考文献等＞</a:t>
            </a:r>
            <a:endParaRPr kumimoji="1" lang="en-US" altLang="ja-JP" dirty="0" smtClean="0"/>
          </a:p>
          <a:p>
            <a:r>
              <a:rPr kumimoji="1" lang="ja-JP" altLang="en-US" dirty="0" smtClean="0"/>
              <a:t>・ボイラー及び圧力容器第</a:t>
            </a:r>
            <a:r>
              <a:rPr kumimoji="1" lang="en-US" altLang="ja-JP" dirty="0" smtClean="0"/>
              <a:t>24</a:t>
            </a:r>
            <a:r>
              <a:rPr kumimoji="1" lang="ja-JP" altLang="en-US" dirty="0" smtClean="0"/>
              <a:t>条、第</a:t>
            </a:r>
            <a:r>
              <a:rPr kumimoji="1" lang="en-US" altLang="ja-JP" dirty="0" smtClean="0"/>
              <a:t>25</a:t>
            </a:r>
            <a:r>
              <a:rPr kumimoji="1" lang="ja-JP" altLang="en-US" dirty="0" smtClean="0"/>
              <a:t>条。平成</a:t>
            </a:r>
            <a:r>
              <a:rPr kumimoji="1" lang="en-US" altLang="ja-JP" dirty="0" smtClean="0"/>
              <a:t>16</a:t>
            </a:r>
            <a:r>
              <a:rPr kumimoji="1" lang="ja-JP" altLang="en-US" dirty="0" smtClean="0"/>
              <a:t>年厚生労働省告示第１３１号、平成</a:t>
            </a:r>
            <a:r>
              <a:rPr kumimoji="1" lang="en-US" altLang="ja-JP" dirty="0" smtClean="0"/>
              <a:t>15</a:t>
            </a:r>
            <a:r>
              <a:rPr kumimoji="1" lang="ja-JP" altLang="en-US" dirty="0" smtClean="0"/>
              <a:t>年３月</a:t>
            </a:r>
            <a:r>
              <a:rPr kumimoji="1" lang="en-US" altLang="ja-JP" dirty="0" smtClean="0"/>
              <a:t>31</a:t>
            </a:r>
            <a:r>
              <a:rPr kumimoji="1" lang="ja-JP" altLang="en-US" dirty="0" smtClean="0"/>
              <a:t>日付け基発第</a:t>
            </a:r>
            <a:r>
              <a:rPr kumimoji="1" lang="en-US" altLang="ja-JP" dirty="0" smtClean="0"/>
              <a:t>0331001</a:t>
            </a:r>
            <a:r>
              <a:rPr kumimoji="1" lang="ja-JP" altLang="en-US" dirty="0" smtClean="0"/>
              <a:t>号</a:t>
            </a:r>
            <a:endParaRPr kumimoji="1" lang="en-US" altLang="ja-JP" dirty="0" smtClean="0"/>
          </a:p>
          <a:p>
            <a:r>
              <a:rPr kumimoji="1" lang="ja-JP" altLang="en-US" dirty="0" smtClean="0"/>
              <a:t>（いずれもテキスト附録</a:t>
            </a:r>
            <a:r>
              <a:rPr kumimoji="1" lang="en-US" altLang="ja-JP" dirty="0" smtClean="0"/>
              <a:t>A</a:t>
            </a:r>
            <a:r>
              <a:rPr kumimoji="1" lang="ja-JP" altLang="en-US" dirty="0" smtClean="0"/>
              <a:t>に掲載。）</a:t>
            </a: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23</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ソフトウェアの部分改修</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変更</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の文書化。</a:t>
            </a:r>
          </a:p>
          <a:p>
            <a:endParaRPr lang="ja-JP" altLang="en-US"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＜補足事項・背景＞</a:t>
            </a: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　必ず、部分改修（変更）に対応した文書化を行い、履歴を残す。</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＜出典・参考文献等＞</a:t>
            </a:r>
          </a:p>
          <a:p>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JIS C 0508-3</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　</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IEC61508-3 </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　　　</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7.8 </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ソフトウェア部分改修　表</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A.8</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－部分改修</a:t>
            </a: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230</a:t>
            </a:fld>
            <a:endParaRPr kumimoji="1" lang="ja-JP" altLang="en-US"/>
          </a:p>
        </p:txBody>
      </p:sp>
    </p:spTree>
    <p:extLst>
      <p:ext uri="{BB962C8B-B14F-4D97-AF65-F5344CB8AC3E}">
        <p14:creationId xmlns:p14="http://schemas.microsoft.com/office/powerpoint/2010/main" val="304323413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ソフトウェアの部分改修</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変更</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に関する技法又は手段</a:t>
            </a: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ソフトウェアの変更は様々な工程で発生する</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変更の及ぼす影響は様々で、それらに適切に対応しないとソフトウェアの決定論的原因故障の要因を作りこんでしまう可能性がある</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変更は、その場ですぐ対応することが必要な場合もある</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このような場合は、その内容を記録し、変更のルールに従って再度変更を実施することが必要である</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記録に残らない変更は、あってはならない</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　変更が発生、変更を行う過程では、以下の技法又は手段を選択し、変更ルールに従い、責任者の承認の元で作業を進める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変更（部分改修）では、インパクト解析を行う必要がある。変更事象に関連する項目は、トレーサビリティによる調査により漏れなく抽出する。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インパクト解析に漏れがないことが重要である。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pPr marL="0" lvl="2" fontAlgn="base"/>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JIS C 0508-3</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　</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IEC61508-3 </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　　　</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7.8 </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ソフトウェア部分改修　表</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A.8</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－部分改修</a:t>
            </a:r>
          </a:p>
          <a:p>
            <a:pPr marL="0" lvl="2" fontAlgn="base"/>
            <a:endParaRPr lang="en-US" altLang="ja-JP" b="1" dirty="0">
              <a:effectLst>
                <a:glow>
                  <a:srgbClr val="000000"/>
                </a:glow>
                <a:outerShdw sx="0" sy="0">
                  <a:srgbClr val="000000"/>
                </a:outerShdw>
                <a:reflection stA="0" endPos="0" fadeDir="0" sx="0" sy="0"/>
              </a:effectLst>
              <a:latin typeface="Meiryo UI" panose="020B0604030504040204" pitchFamily="50" charset="-128"/>
              <a:ea typeface="Meiryo UI" panose="020B0604030504040204" pitchFamily="50" charset="-128"/>
            </a:endParaRPr>
          </a:p>
          <a:p>
            <a:r>
              <a:rPr lang="ja-JP" altLang="ja-JP"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231</a:t>
            </a:fld>
            <a:endParaRPr kumimoji="1" lang="ja-JP" altLang="en-US"/>
          </a:p>
        </p:txBody>
      </p:sp>
    </p:spTree>
    <p:extLst>
      <p:ext uri="{BB962C8B-B14F-4D97-AF65-F5344CB8AC3E}">
        <p14:creationId xmlns:p14="http://schemas.microsoft.com/office/powerpoint/2010/main" val="334112297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インパクト</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影響</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解析は必須である。</a:t>
            </a: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pPr marL="89665"/>
            <a:r>
              <a:rPr lang="en-US" altLang="ja-JP" dirty="0">
                <a:latin typeface="Meiryo UI" panose="020B0604030504040204" pitchFamily="50" charset="-128"/>
                <a:ea typeface="Meiryo UI" panose="020B0604030504040204" pitchFamily="50" charset="-128"/>
              </a:rPr>
              <a:t>a.</a:t>
            </a:r>
            <a:r>
              <a:rPr lang="ja-JP" altLang="ja-JP" dirty="0">
                <a:latin typeface="Meiryo UI" panose="020B0604030504040204" pitchFamily="50" charset="-128"/>
                <a:ea typeface="Meiryo UI" panose="020B0604030504040204" pitchFamily="50" charset="-128"/>
              </a:rPr>
              <a:t>インパクト</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影響</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解析は、変更箇所がどこに影響するかを調べる技法又は手段である</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影響するかどうかは該当ソフトウェアの後方トレーサビリティで確認する</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影響しないことを解析することが必要な場合もある</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解析方法は、変更内容に依存する</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主に機能試験や性能試験、ソフトウェアの構造テストを実施する</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pPr marL="89665"/>
            <a:r>
              <a:rPr lang="ja-JP" altLang="ja-JP" dirty="0">
                <a:latin typeface="Meiryo UI" panose="020B0604030504040204" pitchFamily="50" charset="-128"/>
                <a:ea typeface="Meiryo UI" panose="020B0604030504040204" pitchFamily="50" charset="-128"/>
              </a:rPr>
              <a:t>　解析の完了後に、ソフトウェアシステムの変更規模により再適合確認、再妥当性確認の実施内容を決定する</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pPr marL="89665"/>
            <a:r>
              <a:rPr lang="ja-JP" altLang="ja-JP" dirty="0">
                <a:latin typeface="Meiryo UI" panose="020B0604030504040204" pitchFamily="50" charset="-128"/>
                <a:ea typeface="Meiryo UI" panose="020B0604030504040204" pitchFamily="50" charset="-128"/>
              </a:rPr>
              <a:t>ソフトウェアのインパクト</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影響</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解析を行う場合、以下を考慮する</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pPr marL="89665"/>
            <a:r>
              <a:rPr lang="ja-JP" altLang="ja-JP" dirty="0">
                <a:latin typeface="Meiryo UI" panose="020B0604030504040204" pitchFamily="50" charset="-128"/>
                <a:ea typeface="Meiryo UI" panose="020B0604030504040204" pitchFamily="50" charset="-128"/>
              </a:rPr>
              <a:t>ⅰ．危険源及びリスクアセスメント</a:t>
            </a:r>
            <a:r>
              <a:rPr lang="ja-JP" altLang="en-US" dirty="0">
                <a:latin typeface="Meiryo UI" panose="020B0604030504040204" pitchFamily="50" charset="-128"/>
                <a:ea typeface="Meiryo UI" panose="020B0604030504040204" pitchFamily="50" charset="-128"/>
              </a:rPr>
              <a:t>の必要性．</a:t>
            </a:r>
            <a:r>
              <a:rPr lang="ja-JP" altLang="ja-JP" dirty="0">
                <a:latin typeface="Meiryo UI" panose="020B0604030504040204" pitchFamily="50" charset="-128"/>
                <a:ea typeface="Meiryo UI" panose="020B0604030504040204" pitchFamily="50" charset="-128"/>
              </a:rPr>
              <a:t>ⅱ．どこのフェーズから解析をするか</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ⅲ．</a:t>
            </a:r>
            <a:r>
              <a:rPr lang="ja-JP" altLang="en-US" dirty="0">
                <a:latin typeface="Meiryo UI" panose="020B0604030504040204" pitchFamily="50" charset="-128"/>
                <a:ea typeface="Meiryo UI" panose="020B0604030504040204" pitchFamily="50" charset="-128"/>
              </a:rPr>
              <a:t>どの</a:t>
            </a:r>
            <a:r>
              <a:rPr lang="ja-JP" altLang="ja-JP" dirty="0">
                <a:latin typeface="Meiryo UI" panose="020B0604030504040204" pitchFamily="50" charset="-128"/>
                <a:ea typeface="Meiryo UI" panose="020B0604030504040204" pitchFamily="50" charset="-128"/>
              </a:rPr>
              <a:t>フェーズへ戻って作業を開始する</a:t>
            </a:r>
            <a:r>
              <a:rPr lang="ja-JP" altLang="en-US" dirty="0">
                <a:latin typeface="Meiryo UI" panose="020B0604030504040204" pitchFamily="50" charset="-128"/>
                <a:ea typeface="Meiryo UI" panose="020B0604030504040204" pitchFamily="50" charset="-128"/>
              </a:rPr>
              <a:t>か．</a:t>
            </a:r>
            <a:r>
              <a:rPr lang="ja-JP" altLang="ja-JP" dirty="0">
                <a:latin typeface="Meiryo UI" panose="020B0604030504040204" pitchFamily="50" charset="-128"/>
                <a:ea typeface="Meiryo UI" panose="020B0604030504040204" pitchFamily="50" charset="-128"/>
              </a:rPr>
              <a:t>ⅳ．安全度水準</a:t>
            </a:r>
            <a:r>
              <a:rPr lang="ja-JP" altLang="en-US" dirty="0">
                <a:latin typeface="Meiryo UI" panose="020B0604030504040204" pitchFamily="50" charset="-128"/>
                <a:ea typeface="Meiryo UI" panose="020B0604030504040204" pitchFamily="50" charset="-128"/>
              </a:rPr>
              <a:t>が維持できるか．</a:t>
            </a:r>
            <a:endParaRPr lang="ja-JP" altLang="ja-JP" dirty="0">
              <a:latin typeface="Meiryo UI" panose="020B0604030504040204" pitchFamily="50" charset="-128"/>
              <a:ea typeface="Meiryo UI" panose="020B0604030504040204" pitchFamily="50" charset="-128"/>
            </a:endParaRPr>
          </a:p>
          <a:p>
            <a:pPr marL="89665"/>
            <a:r>
              <a:rPr lang="ja-JP" altLang="ja-JP" dirty="0">
                <a:latin typeface="Meiryo UI" panose="020B0604030504040204" pitchFamily="50" charset="-128"/>
                <a:ea typeface="Meiryo UI" panose="020B0604030504040204" pitchFamily="50" charset="-128"/>
              </a:rPr>
              <a:t>ⅴ．影響</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インパクト</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解析の結果は、文書化する</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pPr marL="89665"/>
            <a:endParaRPr lang="en-US" altLang="ja-JP" dirty="0">
              <a:latin typeface="Meiryo UI" panose="020B0604030504040204" pitchFamily="50" charset="-128"/>
              <a:ea typeface="Meiryo UI" panose="020B0604030504040204" pitchFamily="50" charset="-128"/>
            </a:endParaRPr>
          </a:p>
          <a:p>
            <a:pPr lvl="0"/>
            <a:r>
              <a:rPr lang="en-US" altLang="ja-JP" dirty="0">
                <a:latin typeface="Meiryo UI" panose="020B0604030504040204" pitchFamily="50" charset="-128"/>
                <a:ea typeface="Meiryo UI" panose="020B0604030504040204" pitchFamily="50" charset="-128"/>
              </a:rPr>
              <a:t>b.</a:t>
            </a:r>
            <a:r>
              <a:rPr lang="ja-JP" altLang="ja-JP" dirty="0">
                <a:latin typeface="Meiryo UI" panose="020B0604030504040204" pitchFamily="50" charset="-128"/>
                <a:ea typeface="Meiryo UI" panose="020B0604030504040204" pitchFamily="50" charset="-128"/>
              </a:rPr>
              <a:t>影響を受けるソフトウェアモジュールの再適合確認</a:t>
            </a:r>
          </a:p>
          <a:p>
            <a:pPr marL="89665"/>
            <a:r>
              <a:rPr lang="ja-JP" altLang="ja-JP" dirty="0">
                <a:latin typeface="Meiryo UI" panose="020B0604030504040204" pitchFamily="50" charset="-128"/>
                <a:ea typeface="Meiryo UI" panose="020B0604030504040204" pitchFamily="50" charset="-128"/>
              </a:rPr>
              <a:t>　インパクト</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影響</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解析、後方トレーサビリティにより影響を受けるとされたソフトウェアの影響結果を再適合確認する</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再適合確認では、</a:t>
            </a:r>
            <a:r>
              <a:rPr lang="ja-JP" altLang="ja-JP" b="1" dirty="0">
                <a:latin typeface="Meiryo UI" panose="020B0604030504040204" pitchFamily="50" charset="-128"/>
                <a:ea typeface="Meiryo UI" panose="020B0604030504040204" pitchFamily="50" charset="-128"/>
              </a:rPr>
              <a:t>リグレッション</a:t>
            </a:r>
            <a:r>
              <a:rPr lang="ja-JP" altLang="ja-JP" dirty="0">
                <a:latin typeface="Meiryo UI" panose="020B0604030504040204" pitchFamily="50" charset="-128"/>
                <a:ea typeface="Meiryo UI" panose="020B0604030504040204" pitchFamily="50" charset="-128"/>
              </a:rPr>
              <a:t>の確認を行う</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リグレッションとはソフトウェアの変更によって修正済みのバグなどの決定論的原因故障の要因が復活することやソフトウェアのバージョンアップで機能低下することである</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pPr marL="89665"/>
            <a:r>
              <a:rPr lang="ja-JP" altLang="ja-JP" dirty="0">
                <a:latin typeface="Meiryo UI" panose="020B0604030504040204" pitchFamily="50" charset="-128"/>
                <a:ea typeface="Meiryo UI" panose="020B0604030504040204" pitchFamily="50" charset="-128"/>
              </a:rPr>
              <a:t>可能な限り、ソフトウェアはモジュール化し、構造化し、ソフトウェア機能範囲を明確にしてリグレッションの試験を低減することが望ましい</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JIS C 0508-3</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　</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IEC61508-3 </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　　</a:t>
            </a:r>
            <a:r>
              <a:rPr lang="en-US" altLang="ja-JP" dirty="0">
                <a:latin typeface="Meiryo UI" panose="020B0604030504040204" pitchFamily="50" charset="-128"/>
                <a:ea typeface="Meiryo UI" panose="020B0604030504040204" pitchFamily="50" charset="-128"/>
              </a:rPr>
              <a:t>7.9 </a:t>
            </a:r>
            <a:r>
              <a:rPr lang="ja-JP" altLang="en-US" dirty="0">
                <a:latin typeface="Meiryo UI" panose="020B0604030504040204" pitchFamily="50" charset="-128"/>
                <a:ea typeface="Meiryo UI" panose="020B0604030504040204" pitchFamily="50" charset="-128"/>
              </a:rPr>
              <a:t>ソフトウェア適合確認　　表</a:t>
            </a:r>
            <a:r>
              <a:rPr lang="en-US" altLang="ja-JP" dirty="0">
                <a:latin typeface="Meiryo UI" panose="020B0604030504040204" pitchFamily="50" charset="-128"/>
                <a:ea typeface="Meiryo UI" panose="020B0604030504040204" pitchFamily="50" charset="-128"/>
              </a:rPr>
              <a:t>A.9</a:t>
            </a:r>
            <a:r>
              <a:rPr lang="ja-JP" altLang="en-US" dirty="0">
                <a:latin typeface="Meiryo UI" panose="020B0604030504040204" pitchFamily="50" charset="-128"/>
                <a:ea typeface="Meiryo UI" panose="020B0604030504040204" pitchFamily="50" charset="-128"/>
              </a:rPr>
              <a:t>－ソフトウェア適合確認</a:t>
            </a:r>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232</a:t>
            </a:fld>
            <a:endParaRPr kumimoji="1" lang="ja-JP" altLang="en-US"/>
          </a:p>
        </p:txBody>
      </p:sp>
    </p:spTree>
    <p:extLst>
      <p:ext uri="{BB962C8B-B14F-4D97-AF65-F5344CB8AC3E}">
        <p14:creationId xmlns:p14="http://schemas.microsoft.com/office/powerpoint/2010/main" val="2702759476"/>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インパクト</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影響</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解析は必須である。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前ページ</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233</a:t>
            </a:fld>
            <a:endParaRPr kumimoji="1" lang="ja-JP" altLang="en-US"/>
          </a:p>
        </p:txBody>
      </p:sp>
    </p:spTree>
    <p:extLst>
      <p:ext uri="{BB962C8B-B14F-4D97-AF65-F5344CB8AC3E}">
        <p14:creationId xmlns:p14="http://schemas.microsoft.com/office/powerpoint/2010/main" val="510793836"/>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783308"/>
            <a:ext cx="5594868" cy="3913614"/>
          </a:xfrm>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制御システムの機能安全</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機械システムにおける制御システムの機能安全である。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pPr marL="179330" indent="-179330"/>
            <a:r>
              <a:rPr lang="ja-JP" altLang="en-US" dirty="0">
                <a:latin typeface="Meiryo UI" panose="020B0604030504040204" pitchFamily="50" charset="-128"/>
                <a:ea typeface="Meiryo UI" panose="020B0604030504040204" pitchFamily="50" charset="-128"/>
              </a:rPr>
              <a:t>１．機能安全の設計では、常に入力部、論理部、出力部の３つのサブシステムで考える。</a:t>
            </a:r>
            <a:endParaRPr lang="en-US" altLang="ja-JP" dirty="0">
              <a:latin typeface="Meiryo UI" panose="020B0604030504040204" pitchFamily="50" charset="-128"/>
              <a:ea typeface="Meiryo UI" panose="020B0604030504040204" pitchFamily="50" charset="-128"/>
            </a:endParaRPr>
          </a:p>
          <a:p>
            <a:pPr marL="179330"/>
            <a:r>
              <a:rPr lang="en-US" altLang="ja-JP" dirty="0">
                <a:latin typeface="Meiryo UI" panose="020B0604030504040204" pitchFamily="50" charset="-128"/>
                <a:ea typeface="Meiryo UI" panose="020B0604030504040204" pitchFamily="50" charset="-128"/>
              </a:rPr>
              <a:t>JIS C 0508(IEC61508)</a:t>
            </a:r>
            <a:r>
              <a:rPr lang="ja-JP" altLang="en-US" dirty="0">
                <a:latin typeface="Meiryo UI" panose="020B0604030504040204" pitchFamily="50" charset="-128"/>
                <a:ea typeface="Meiryo UI" panose="020B0604030504040204" pitchFamily="50" charset="-128"/>
              </a:rPr>
              <a:t>は、サブシステムを構成する集合をエレメントと呼ぶ。</a:t>
            </a:r>
            <a:r>
              <a:rPr lang="en-US" altLang="ja-JP" dirty="0">
                <a:latin typeface="Meiryo UI" panose="020B0604030504040204" pitchFamily="50" charset="-128"/>
                <a:ea typeface="Meiryo UI" panose="020B0604030504040204" pitchFamily="50" charset="-128"/>
              </a:rPr>
              <a:t>JIS B 9961( IEC62061) </a:t>
            </a:r>
            <a:r>
              <a:rPr lang="ja-JP" altLang="en-US" dirty="0">
                <a:latin typeface="Meiryo UI" panose="020B0604030504040204" pitchFamily="50" charset="-128"/>
                <a:ea typeface="Meiryo UI" panose="020B0604030504040204" pitchFamily="50" charset="-128"/>
              </a:rPr>
              <a:t>では、サブシステム要素と呼ぶ。</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２．サブシステム要素は、論理部、出力部にも存在する。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B 9961( IEC62061)</a:t>
            </a:r>
            <a:r>
              <a:rPr lang="ja-JP" altLang="en-US" dirty="0">
                <a:latin typeface="Meiryo UI" panose="020B0604030504040204" pitchFamily="50" charset="-128"/>
                <a:ea typeface="Meiryo UI" panose="020B0604030504040204" pitchFamily="50" charset="-128"/>
              </a:rPr>
              <a:t>　　附属書</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（参考）</a:t>
            </a:r>
            <a:r>
              <a:rPr lang="en-US" altLang="ja-JP" dirty="0">
                <a:latin typeface="Meiryo UI" panose="020B0604030504040204" pitchFamily="50" charset="-128"/>
                <a:ea typeface="Meiryo UI" panose="020B0604030504040204" pitchFamily="50" charset="-128"/>
              </a:rPr>
              <a:t>SRECS </a:t>
            </a:r>
            <a:r>
              <a:rPr lang="ja-JP" altLang="en-US" dirty="0">
                <a:latin typeface="Meiryo UI" panose="020B0604030504040204" pitchFamily="50" charset="-128"/>
                <a:ea typeface="Meiryo UI" panose="020B0604030504040204" pitchFamily="50" charset="-128"/>
              </a:rPr>
              <a:t>設計の例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marL="179330" indent="-179330"/>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234</a:t>
            </a:fld>
            <a:endParaRPr kumimoji="1" lang="ja-JP" altLang="en-US"/>
          </a:p>
        </p:txBody>
      </p:sp>
    </p:spTree>
    <p:extLst>
      <p:ext uri="{BB962C8B-B14F-4D97-AF65-F5344CB8AC3E}">
        <p14:creationId xmlns:p14="http://schemas.microsoft.com/office/powerpoint/2010/main" val="1991250717"/>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旋盤を例にする。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構造化手法とは、ツリー状に機能分解する手法である。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B 9961( IEC62061)</a:t>
            </a:r>
            <a:r>
              <a:rPr lang="ja-JP" altLang="en-US" dirty="0">
                <a:latin typeface="Meiryo UI" panose="020B0604030504040204" pitchFamily="50" charset="-128"/>
                <a:ea typeface="Meiryo UI" panose="020B0604030504040204" pitchFamily="50" charset="-128"/>
              </a:rPr>
              <a:t>　　附属書</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（参考）</a:t>
            </a:r>
            <a:r>
              <a:rPr lang="en-US" altLang="ja-JP" dirty="0">
                <a:latin typeface="Meiryo UI" panose="020B0604030504040204" pitchFamily="50" charset="-128"/>
                <a:ea typeface="Meiryo UI" panose="020B0604030504040204" pitchFamily="50" charset="-128"/>
              </a:rPr>
              <a:t>SRECS </a:t>
            </a:r>
            <a:r>
              <a:rPr lang="ja-JP" altLang="en-US" dirty="0">
                <a:latin typeface="Meiryo UI" panose="020B0604030504040204" pitchFamily="50" charset="-128"/>
                <a:ea typeface="Meiryo UI" panose="020B0604030504040204" pitchFamily="50" charset="-128"/>
              </a:rPr>
              <a:t>設計の例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235</a:t>
            </a:fld>
            <a:endParaRPr kumimoji="1" lang="ja-JP" altLang="en-US"/>
          </a:p>
        </p:txBody>
      </p:sp>
    </p:spTree>
    <p:extLst>
      <p:ext uri="{BB962C8B-B14F-4D97-AF65-F5344CB8AC3E}">
        <p14:creationId xmlns:p14="http://schemas.microsoft.com/office/powerpoint/2010/main" val="1196109351"/>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安全機能要求仕様はリスクアセスメントの結果として作成される。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リスク低減方策は、安全要求であり、安全要求仕様につながる。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要求安全度水準</a:t>
            </a:r>
            <a:r>
              <a:rPr lang="en-US" altLang="ja-JP" dirty="0">
                <a:latin typeface="Meiryo UI" panose="020B0604030504040204" pitchFamily="50" charset="-128"/>
                <a:ea typeface="Meiryo UI" panose="020B0604030504040204" pitchFamily="50" charset="-128"/>
              </a:rPr>
              <a:t>SIL2</a:t>
            </a:r>
            <a:r>
              <a:rPr lang="ja-JP" altLang="en-US" dirty="0">
                <a:latin typeface="Meiryo UI" panose="020B0604030504040204" pitchFamily="50" charset="-128"/>
                <a:ea typeface="Meiryo UI" panose="020B0604030504040204" pitchFamily="50" charset="-128"/>
              </a:rPr>
              <a:t>は下記の位置である。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B 9961( IEC62061)</a:t>
            </a:r>
            <a:r>
              <a:rPr lang="ja-JP" altLang="en-US" dirty="0">
                <a:latin typeface="Meiryo UI" panose="020B0604030504040204" pitchFamily="50" charset="-128"/>
                <a:ea typeface="Meiryo UI" panose="020B0604030504040204" pitchFamily="50" charset="-128"/>
              </a:rPr>
              <a:t>　　附属書</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（参考）</a:t>
            </a:r>
            <a:r>
              <a:rPr lang="en-US" altLang="ja-JP" dirty="0">
                <a:latin typeface="Meiryo UI" panose="020B0604030504040204" pitchFamily="50" charset="-128"/>
                <a:ea typeface="Meiryo UI" panose="020B0604030504040204" pitchFamily="50" charset="-128"/>
              </a:rPr>
              <a:t>SRECS </a:t>
            </a:r>
            <a:r>
              <a:rPr lang="ja-JP" altLang="en-US" dirty="0">
                <a:latin typeface="Meiryo UI" panose="020B0604030504040204" pitchFamily="50" charset="-128"/>
                <a:ea typeface="Meiryo UI" panose="020B0604030504040204" pitchFamily="50" charset="-128"/>
              </a:rPr>
              <a:t>設計の例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参考</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236</a:t>
            </a:fld>
            <a:endParaRPr kumimoji="1" lang="ja-JP" altLang="en-US"/>
          </a:p>
        </p:txBody>
      </p:sp>
      <p:grpSp>
        <p:nvGrpSpPr>
          <p:cNvPr id="8" name="グループ化 7">
            <a:extLst>
              <a:ext uri="{FF2B5EF4-FFF2-40B4-BE49-F238E27FC236}">
                <a16:creationId xmlns="" xmlns:a16="http://schemas.microsoft.com/office/drawing/2014/main" id="{1D3531F9-3F88-488B-95D0-D97FE4517A69}"/>
              </a:ext>
            </a:extLst>
          </p:cNvPr>
          <p:cNvGrpSpPr/>
          <p:nvPr/>
        </p:nvGrpSpPr>
        <p:grpSpPr>
          <a:xfrm>
            <a:off x="1183980" y="6740113"/>
            <a:ext cx="4649388" cy="1795260"/>
            <a:chOff x="1171554" y="6690593"/>
            <a:chExt cx="4600596" cy="1782070"/>
          </a:xfrm>
        </p:grpSpPr>
        <p:pic>
          <p:nvPicPr>
            <p:cNvPr id="6" name="図 5">
              <a:extLst>
                <a:ext uri="{FF2B5EF4-FFF2-40B4-BE49-F238E27FC236}">
                  <a16:creationId xmlns="" xmlns:a16="http://schemas.microsoft.com/office/drawing/2014/main" id="{5000F41F-890F-4B3D-8380-0DF99F3C6C12}"/>
                </a:ext>
              </a:extLst>
            </p:cNvPr>
            <p:cNvPicPr>
              <a:picLocks noChangeAspect="1"/>
            </p:cNvPicPr>
            <p:nvPr/>
          </p:nvPicPr>
          <p:blipFill>
            <a:blip r:embed="rId3"/>
            <a:stretch>
              <a:fillRect/>
            </a:stretch>
          </p:blipFill>
          <p:spPr>
            <a:xfrm>
              <a:off x="1171554" y="6690593"/>
              <a:ext cx="4600596" cy="1782070"/>
            </a:xfrm>
            <a:prstGeom prst="rect">
              <a:avLst/>
            </a:prstGeom>
          </p:spPr>
        </p:pic>
        <p:sp>
          <p:nvSpPr>
            <p:cNvPr id="7" name="四角形: 角を丸くする 6">
              <a:extLst>
                <a:ext uri="{FF2B5EF4-FFF2-40B4-BE49-F238E27FC236}">
                  <a16:creationId xmlns="" xmlns:a16="http://schemas.microsoft.com/office/drawing/2014/main" id="{5DB59DBD-6385-420A-852A-C265EF9D7248}"/>
                </a:ext>
              </a:extLst>
            </p:cNvPr>
            <p:cNvSpPr/>
            <p:nvPr/>
          </p:nvSpPr>
          <p:spPr>
            <a:xfrm>
              <a:off x="2345635" y="7504043"/>
              <a:ext cx="636105" cy="216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731674190"/>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51032" y="4853396"/>
            <a:ext cx="5445760" cy="3913614"/>
          </a:xfrm>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安全機能の設計ステップである。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ここでのインテグリティは、安全度水準のことである。 インテグリティ　</a:t>
            </a:r>
            <a:r>
              <a:rPr lang="en-US" altLang="ja-JP" dirty="0">
                <a:latin typeface="Meiryo UI" panose="020B0604030504040204" pitchFamily="50" charset="-128"/>
                <a:ea typeface="Meiryo UI" panose="020B0604030504040204" pitchFamily="50" charset="-128"/>
              </a:rPr>
              <a:t>integrity</a:t>
            </a:r>
          </a:p>
          <a:p>
            <a:r>
              <a:rPr lang="ja-JP" altLang="en-US" dirty="0">
                <a:latin typeface="Meiryo UI" panose="020B0604030504040204" pitchFamily="50" charset="-128"/>
                <a:ea typeface="Meiryo UI" panose="020B0604030504040204" pitchFamily="50" charset="-128"/>
              </a:rPr>
              <a:t>安全度水準</a:t>
            </a:r>
            <a:r>
              <a:rPr lang="en-US" altLang="ja-JP" dirty="0">
                <a:latin typeface="Meiryo UI" panose="020B0604030504040204" pitchFamily="50" charset="-128"/>
                <a:ea typeface="Meiryo UI" panose="020B0604030504040204" pitchFamily="50" charset="-128"/>
              </a:rPr>
              <a:t>SIL</a:t>
            </a:r>
            <a:r>
              <a:rPr lang="ja-JP" altLang="en-US" dirty="0">
                <a:latin typeface="Meiryo UI" panose="020B0604030504040204" pitchFamily="50" charset="-128"/>
                <a:ea typeface="Meiryo UI" panose="020B0604030504040204" pitchFamily="50" charset="-128"/>
              </a:rPr>
              <a:t>２．</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B 9961( IEC62061)</a:t>
            </a:r>
            <a:r>
              <a:rPr lang="ja-JP" altLang="en-US" dirty="0">
                <a:latin typeface="Meiryo UI" panose="020B0604030504040204" pitchFamily="50" charset="-128"/>
                <a:ea typeface="Meiryo UI" panose="020B0604030504040204" pitchFamily="50" charset="-128"/>
              </a:rPr>
              <a:t>　　附属書</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（参考）</a:t>
            </a:r>
            <a:r>
              <a:rPr lang="en-US" altLang="ja-JP" dirty="0">
                <a:latin typeface="Meiryo UI" panose="020B0604030504040204" pitchFamily="50" charset="-128"/>
                <a:ea typeface="Meiryo UI" panose="020B0604030504040204" pitchFamily="50" charset="-128"/>
              </a:rPr>
              <a:t>SRECS </a:t>
            </a:r>
            <a:r>
              <a:rPr lang="ja-JP" altLang="en-US" dirty="0">
                <a:latin typeface="Meiryo UI" panose="020B0604030504040204" pitchFamily="50" charset="-128"/>
                <a:ea typeface="Meiryo UI" panose="020B0604030504040204" pitchFamily="50" charset="-128"/>
              </a:rPr>
              <a:t>設計の例</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237</a:t>
            </a:fld>
            <a:endParaRPr kumimoji="1" lang="ja-JP" altLang="en-US"/>
          </a:p>
        </p:txBody>
      </p:sp>
    </p:spTree>
    <p:extLst>
      <p:ext uri="{BB962C8B-B14F-4D97-AF65-F5344CB8AC3E}">
        <p14:creationId xmlns:p14="http://schemas.microsoft.com/office/powerpoint/2010/main" val="109175610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　</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安全機能の制御に使用する機器類の整理</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安全機能</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ガードドアが開の場合、決められた安全回転速度（低速）を超えてはならない。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具体的なセンサ、出力機器</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　ドアの開閉監視機能（リミットスイッチ、近接スイッチ）</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　軸の回転速度の監視機能（エンコーダ、レゾルバ）</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　軸の回転制御（モータのスピード制御信号、ポール切り替え信号）</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d.</a:t>
            </a:r>
            <a:r>
              <a:rPr lang="ja-JP" altLang="en-US" dirty="0">
                <a:latin typeface="Meiryo UI" panose="020B0604030504040204" pitchFamily="50" charset="-128"/>
                <a:ea typeface="Meiryo UI" panose="020B0604030504040204" pitchFamily="50" charset="-128"/>
              </a:rPr>
              <a:t>　モータ電源の遮断信号（マグネットスイッチ、リレー）</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B 9961( IEC62061)</a:t>
            </a:r>
            <a:r>
              <a:rPr lang="ja-JP" altLang="en-US" dirty="0">
                <a:latin typeface="Meiryo UI" panose="020B0604030504040204" pitchFamily="50" charset="-128"/>
                <a:ea typeface="Meiryo UI" panose="020B0604030504040204" pitchFamily="50" charset="-128"/>
              </a:rPr>
              <a:t>　　附属書</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（参考）</a:t>
            </a:r>
            <a:r>
              <a:rPr lang="en-US" altLang="ja-JP" dirty="0">
                <a:latin typeface="Meiryo UI" panose="020B0604030504040204" pitchFamily="50" charset="-128"/>
                <a:ea typeface="Meiryo UI" panose="020B0604030504040204" pitchFamily="50" charset="-128"/>
              </a:rPr>
              <a:t>SRECS </a:t>
            </a:r>
            <a:r>
              <a:rPr lang="ja-JP" altLang="en-US" dirty="0">
                <a:latin typeface="Meiryo UI" panose="020B0604030504040204" pitchFamily="50" charset="-128"/>
                <a:ea typeface="Meiryo UI" panose="020B0604030504040204" pitchFamily="50" charset="-128"/>
              </a:rPr>
              <a:t>設計の例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238</a:t>
            </a:fld>
            <a:endParaRPr kumimoji="1" lang="ja-JP" altLang="en-US"/>
          </a:p>
        </p:txBody>
      </p:sp>
    </p:spTree>
    <p:extLst>
      <p:ext uri="{BB962C8B-B14F-4D97-AF65-F5344CB8AC3E}">
        <p14:creationId xmlns:p14="http://schemas.microsoft.com/office/powerpoint/2010/main" val="1306128225"/>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I,L,O</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のサブシステムに機能を割り付ける。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入力部に並列にセンサが描かれているが、これは</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重化ではない。安全機能の役割が異なる。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B 9961( IEC62061)</a:t>
            </a:r>
            <a:r>
              <a:rPr lang="ja-JP" altLang="en-US" dirty="0">
                <a:latin typeface="Meiryo UI" panose="020B0604030504040204" pitchFamily="50" charset="-128"/>
                <a:ea typeface="Meiryo UI" panose="020B0604030504040204" pitchFamily="50" charset="-128"/>
              </a:rPr>
              <a:t>　　附属書</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（参考）</a:t>
            </a:r>
            <a:r>
              <a:rPr lang="en-US" altLang="ja-JP" dirty="0">
                <a:latin typeface="Meiryo UI" panose="020B0604030504040204" pitchFamily="50" charset="-128"/>
                <a:ea typeface="Meiryo UI" panose="020B0604030504040204" pitchFamily="50" charset="-128"/>
              </a:rPr>
              <a:t>SRECS </a:t>
            </a:r>
            <a:r>
              <a:rPr lang="ja-JP" altLang="en-US" dirty="0">
                <a:latin typeface="Meiryo UI" panose="020B0604030504040204" pitchFamily="50" charset="-128"/>
                <a:ea typeface="Meiryo UI" panose="020B0604030504040204" pitchFamily="50" charset="-128"/>
              </a:rPr>
              <a:t>設計の例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p>
          <a:p>
            <a:r>
              <a:rPr kumimoji="1" lang="en-US" altLang="ja-JP" dirty="0"/>
              <a:t>FB</a:t>
            </a:r>
            <a:r>
              <a:rPr kumimoji="1" lang="ja-JP" altLang="en-US" dirty="0"/>
              <a:t>；</a:t>
            </a:r>
            <a:r>
              <a:rPr kumimoji="1" lang="en-US" altLang="ja-JP" dirty="0"/>
              <a:t>Function Block</a:t>
            </a:r>
            <a:r>
              <a:rPr kumimoji="1" lang="ja-JP" altLang="en-US" dirty="0"/>
              <a:t>　</a:t>
            </a: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239</a:t>
            </a:fld>
            <a:endParaRPr kumimoji="1" lang="ja-JP" altLang="en-US"/>
          </a:p>
        </p:txBody>
      </p:sp>
    </p:spTree>
    <p:extLst>
      <p:ext uri="{BB962C8B-B14F-4D97-AF65-F5344CB8AC3E}">
        <p14:creationId xmlns:p14="http://schemas.microsoft.com/office/powerpoint/2010/main" val="1106904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r>
              <a:rPr kumimoji="1" lang="ja-JP" altLang="en-US" dirty="0" smtClean="0"/>
              <a:t>＜スライドの意図＞</a:t>
            </a:r>
            <a:endParaRPr kumimoji="1" lang="en-US" altLang="ja-JP" dirty="0" smtClean="0"/>
          </a:p>
          <a:p>
            <a:pPr marL="171450" indent="-171450">
              <a:buFont typeface="Arial" panose="020B0604020202020204" pitchFamily="34" charset="0"/>
              <a:buChar char="•"/>
            </a:pPr>
            <a:r>
              <a:rPr kumimoji="1" lang="ja-JP" altLang="en-US" dirty="0" smtClean="0"/>
              <a:t>機能安全指針の内容を理解させる。</a:t>
            </a:r>
            <a:endParaRPr kumimoji="1" lang="en-US" altLang="ja-JP" dirty="0" smtClean="0"/>
          </a:p>
          <a:p>
            <a:pPr marL="171450" indent="-171450">
              <a:buFont typeface="Arial" panose="020B0604020202020204" pitchFamily="34" charset="0"/>
              <a:buChar char="•"/>
            </a:pPr>
            <a:endParaRPr kumimoji="1" lang="en-US" altLang="ja-JP" dirty="0" smtClean="0"/>
          </a:p>
          <a:p>
            <a:r>
              <a:rPr kumimoji="1" lang="ja-JP" altLang="en-US" dirty="0" smtClean="0"/>
              <a:t>＜補足事項＞</a:t>
            </a:r>
            <a:endParaRPr kumimoji="1" lang="en-US" altLang="ja-JP" dirty="0" smtClean="0"/>
          </a:p>
          <a:p>
            <a:pPr marL="171450" indent="-171450">
              <a:buFont typeface="Arial" panose="020B0604020202020204" pitchFamily="34" charset="0"/>
              <a:buChar char="•"/>
            </a:pPr>
            <a:r>
              <a:rPr kumimoji="1" lang="ja-JP" altLang="en-US" dirty="0" smtClean="0"/>
              <a:t>機能安全は、従来の機械式の安全装置を前提として、それに新たに付加する（付け加える）ものである。</a:t>
            </a:r>
            <a:endParaRPr kumimoji="1" lang="en-US" altLang="ja-JP" dirty="0" smtClean="0"/>
          </a:p>
          <a:p>
            <a:pPr marL="171450" indent="-171450">
              <a:buFont typeface="Arial" panose="020B0604020202020204" pitchFamily="34" charset="0"/>
              <a:buChar char="•"/>
            </a:pPr>
            <a:endParaRPr kumimoji="1" lang="en-US" altLang="ja-JP" dirty="0" smtClean="0"/>
          </a:p>
          <a:p>
            <a:r>
              <a:rPr kumimoji="1" lang="ja-JP" altLang="en-US" dirty="0" smtClean="0"/>
              <a:t>＜参考文献等＞</a:t>
            </a:r>
            <a:endParaRPr kumimoji="1" lang="en-US" altLang="ja-JP" dirty="0" smtClean="0"/>
          </a:p>
          <a:p>
            <a:pPr marL="171450" indent="-171450">
              <a:buFont typeface="Arial" panose="020B0604020202020204" pitchFamily="34" charset="0"/>
              <a:buChar char="•"/>
            </a:pPr>
            <a:r>
              <a:rPr kumimoji="1" lang="ja-JP" altLang="en-US" dirty="0" smtClean="0"/>
              <a:t>機能安全指針（平成</a:t>
            </a:r>
            <a:r>
              <a:rPr kumimoji="1" lang="en-US" altLang="ja-JP" dirty="0" smtClean="0"/>
              <a:t>28</a:t>
            </a:r>
            <a:r>
              <a:rPr kumimoji="1" lang="ja-JP" altLang="en-US" dirty="0" smtClean="0"/>
              <a:t>年厚労省告示第</a:t>
            </a:r>
            <a:r>
              <a:rPr kumimoji="1" lang="en-US" altLang="ja-JP" dirty="0" smtClean="0"/>
              <a:t>353</a:t>
            </a:r>
            <a:r>
              <a:rPr kumimoji="1" lang="ja-JP" altLang="en-US" dirty="0" smtClean="0"/>
              <a:t>号）（テキスト附録</a:t>
            </a:r>
            <a:r>
              <a:rPr kumimoji="1" lang="en-US" altLang="ja-JP" dirty="0" smtClean="0"/>
              <a:t>A</a:t>
            </a:r>
            <a:r>
              <a:rPr kumimoji="1" lang="ja-JP" altLang="en-US" dirty="0" smtClean="0"/>
              <a:t>に掲載）</a:t>
            </a: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24</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783308"/>
            <a:ext cx="5932354" cy="3913614"/>
          </a:xfrm>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サブシステムへの安全機能の分担部を割り付ける。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a:t>
            </a:r>
            <a:r>
              <a:rPr lang="en-US" altLang="ja-JP" dirty="0">
                <a:latin typeface="Meiryo UI" panose="020B0604030504040204" pitchFamily="50" charset="-128"/>
                <a:ea typeface="Meiryo UI" panose="020B0604030504040204" pitchFamily="50" charset="-128"/>
              </a:rPr>
              <a:t>SIL</a:t>
            </a:r>
            <a:r>
              <a:rPr lang="ja-JP" altLang="en-US" dirty="0">
                <a:latin typeface="Meiryo UI" panose="020B0604030504040204" pitchFamily="50" charset="-128"/>
                <a:ea typeface="Meiryo UI" panose="020B0604030504040204" pitchFamily="50" charset="-128"/>
              </a:rPr>
              <a:t>２は、</a:t>
            </a:r>
            <a:r>
              <a:rPr lang="en-US" altLang="ja-JP" dirty="0">
                <a:latin typeface="Meiryo UI" panose="020B0604030504040204" pitchFamily="50" charset="-128"/>
                <a:ea typeface="Meiryo UI" panose="020B0604030504040204" pitchFamily="50" charset="-128"/>
              </a:rPr>
              <a:t>JIS</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9705-1</a:t>
            </a:r>
            <a:r>
              <a:rPr lang="ja-JP" altLang="en-US" dirty="0">
                <a:latin typeface="Meiryo UI" panose="020B0604030504040204" pitchFamily="50" charset="-128"/>
                <a:ea typeface="Meiryo UI" panose="020B0604030504040204" pitchFamily="50" charset="-128"/>
              </a:rPr>
              <a:t>のカテゴリでは、カテゴリ</a:t>
            </a:r>
            <a:r>
              <a:rPr lang="en-US" altLang="ja-JP" dirty="0">
                <a:latin typeface="Meiryo UI" panose="020B0604030504040204" pitchFamily="50" charset="-128"/>
                <a:ea typeface="Meiryo UI" panose="020B0604030504040204" pitchFamily="50" charset="-128"/>
              </a:rPr>
              <a:t>2</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又は３に該当する。</a:t>
            </a:r>
            <a:endParaRPr lang="en-US" altLang="ja-JP"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JIS</a:t>
            </a:r>
            <a:r>
              <a:rPr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B</a:t>
            </a:r>
            <a:r>
              <a:rPr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9705-1</a:t>
            </a:r>
            <a:r>
              <a:rPr lang="ja-JP" altLang="en-US" b="1" dirty="0">
                <a:latin typeface="Meiryo UI" panose="020B0604030504040204" pitchFamily="50" charset="-128"/>
                <a:ea typeface="Meiryo UI" panose="020B0604030504040204" pitchFamily="50" charset="-128"/>
              </a:rPr>
              <a:t>のカテゴリ２</a:t>
            </a:r>
            <a:endParaRPr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・カテゴリ</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の要求事項、および充分吟味された安全原則の使用の適用。</a:t>
            </a:r>
          </a:p>
          <a:p>
            <a:r>
              <a:rPr lang="ja-JP" altLang="en-US" dirty="0">
                <a:latin typeface="Meiryo UI" panose="020B0604030504040204" pitchFamily="50" charset="-128"/>
                <a:ea typeface="Meiryo UI" panose="020B0604030504040204" pitchFamily="50" charset="-128"/>
              </a:rPr>
              <a:t>・安全機能は機械の制御システムによって適切な間隔でチェックが必要。</a:t>
            </a:r>
          </a:p>
          <a:p>
            <a:r>
              <a:rPr lang="ja-JP" altLang="en-US" dirty="0">
                <a:latin typeface="Meiryo UI" panose="020B0604030504040204" pitchFamily="50" charset="-128"/>
                <a:ea typeface="Meiryo UI" panose="020B0604030504040204" pitchFamily="50" charset="-128"/>
              </a:rPr>
              <a:t>安全機能のチェックのタイミング。</a:t>
            </a:r>
          </a:p>
          <a:p>
            <a:r>
              <a:rPr lang="ja-JP" altLang="en-US" dirty="0">
                <a:latin typeface="Meiryo UI" panose="020B0604030504040204" pitchFamily="50" charset="-128"/>
                <a:ea typeface="Meiryo UI" panose="020B0604030504040204" pitchFamily="50" charset="-128"/>
              </a:rPr>
              <a:t>・ 機械の起動時および危険状態が起きる前。</a:t>
            </a:r>
          </a:p>
          <a:p>
            <a:r>
              <a:rPr lang="ja-JP" altLang="en-US" dirty="0">
                <a:latin typeface="Meiryo UI" panose="020B0604030504040204" pitchFamily="50" charset="-128"/>
                <a:ea typeface="Meiryo UI" panose="020B0604030504040204" pitchFamily="50" charset="-128"/>
              </a:rPr>
              <a:t>・ リスク査定と操作の種類が定期検査の必要性を示している場合、操作中定期的に。</a:t>
            </a:r>
            <a:endParaRPr lang="en-US" altLang="ja-JP" dirty="0">
              <a:latin typeface="Meiryo UI" panose="020B0604030504040204" pitchFamily="50" charset="-128"/>
              <a:ea typeface="Meiryo UI" panose="020B0604030504040204" pitchFamily="50" charset="-128"/>
            </a:endParaRPr>
          </a:p>
          <a:p>
            <a:r>
              <a:rPr lang="ja-JP" altLang="en-US" dirty="0">
                <a:solidFill>
                  <a:srgbClr val="0000FF"/>
                </a:solidFill>
                <a:latin typeface="Meiryo UI" panose="020B0604030504040204" pitchFamily="50" charset="-128"/>
                <a:ea typeface="Meiryo UI" panose="020B0604030504040204" pitchFamily="50" charset="-128"/>
              </a:rPr>
              <a:t>　診断機能部が入力部、論理部、出力部を監視する。</a:t>
            </a:r>
            <a:endParaRPr lang="en-US" altLang="ja-JP" dirty="0">
              <a:solidFill>
                <a:srgbClr val="0000FF"/>
              </a:solidFill>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JIS</a:t>
            </a:r>
            <a:r>
              <a:rPr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B</a:t>
            </a:r>
            <a:r>
              <a:rPr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9705-1</a:t>
            </a:r>
            <a:r>
              <a:rPr lang="ja-JP" altLang="en-US" b="1" dirty="0">
                <a:latin typeface="Meiryo UI" panose="020B0604030504040204" pitchFamily="50" charset="-128"/>
                <a:ea typeface="Meiryo UI" panose="020B0604030504040204" pitchFamily="50" charset="-128"/>
              </a:rPr>
              <a:t>のカテゴリ</a:t>
            </a:r>
            <a:r>
              <a:rPr lang="en-US" altLang="ja-JP" b="1" dirty="0">
                <a:latin typeface="Meiryo UI" panose="020B0604030504040204" pitchFamily="50" charset="-128"/>
                <a:ea typeface="Meiryo UI" panose="020B0604030504040204" pitchFamily="50" charset="-128"/>
              </a:rPr>
              <a:t>3</a:t>
            </a:r>
          </a:p>
          <a:p>
            <a:r>
              <a:rPr lang="ja-JP" altLang="en-US" dirty="0">
                <a:latin typeface="Meiryo UI" panose="020B0604030504040204" pitchFamily="50" charset="-128"/>
                <a:ea typeface="Meiryo UI" panose="020B0604030504040204" pitchFamily="50" charset="-128"/>
              </a:rPr>
              <a:t>・カテゴリ</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の要求事項、および充分吟味された安全原則の使用の適用。</a:t>
            </a:r>
          </a:p>
          <a:p>
            <a:r>
              <a:rPr lang="ja-JP" altLang="en-US" dirty="0">
                <a:latin typeface="Meiryo UI" panose="020B0604030504040204" pitchFamily="50" charset="-128"/>
                <a:ea typeface="Meiryo UI" panose="020B0604030504040204" pitchFamily="50" charset="-128"/>
              </a:rPr>
              <a:t>・安全関連部の設計。</a:t>
            </a:r>
          </a:p>
          <a:p>
            <a:r>
              <a:rPr lang="ja-JP" altLang="en-US" dirty="0">
                <a:latin typeface="Meiryo UI" panose="020B0604030504040204" pitchFamily="50" charset="-128"/>
                <a:ea typeface="Meiryo UI" panose="020B0604030504040204" pitchFamily="50" charset="-128"/>
              </a:rPr>
              <a:t>・いずれの部品の単一の不具合（障害）も安全機能の喪失を招かない。</a:t>
            </a:r>
          </a:p>
          <a:p>
            <a:r>
              <a:rPr lang="ja-JP" altLang="en-US" dirty="0">
                <a:latin typeface="Meiryo UI" panose="020B0604030504040204" pitchFamily="50" charset="-128"/>
                <a:ea typeface="Meiryo UI" panose="020B0604030504040204" pitchFamily="50" charset="-128"/>
              </a:rPr>
              <a:t>・合理的に実施可能な場合は、常に単一の不具合（障害）が検出される。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solidFill>
                  <a:srgbClr val="0000FF"/>
                </a:solidFill>
                <a:latin typeface="Meiryo UI" panose="020B0604030504040204" pitchFamily="50" charset="-128"/>
                <a:ea typeface="Meiryo UI" panose="020B0604030504040204" pitchFamily="50" charset="-128"/>
              </a:rPr>
              <a:t>2</a:t>
            </a:r>
            <a:r>
              <a:rPr lang="ja-JP" altLang="en-US" dirty="0">
                <a:solidFill>
                  <a:srgbClr val="0000FF"/>
                </a:solidFill>
                <a:latin typeface="Meiryo UI" panose="020B0604030504040204" pitchFamily="50" charset="-128"/>
                <a:ea typeface="Meiryo UI" panose="020B0604030504040204" pitchFamily="50" charset="-128"/>
              </a:rPr>
              <a:t>重化し、相互比較により故障を検出する</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安全</a:t>
            </a:r>
            <a:r>
              <a:rPr lang="en-US" altLang="ja-JP" dirty="0">
                <a:latin typeface="Meiryo UI" panose="020B0604030504040204" pitchFamily="50" charset="-128"/>
                <a:ea typeface="Meiryo UI" panose="020B0604030504040204" pitchFamily="50" charset="-128"/>
              </a:rPr>
              <a:t>PLC</a:t>
            </a:r>
            <a:r>
              <a:rPr lang="ja-JP" altLang="en-US" dirty="0">
                <a:latin typeface="Meiryo UI" panose="020B0604030504040204" pitchFamily="50" charset="-128"/>
                <a:ea typeface="Meiryo UI" panose="020B0604030504040204" pitchFamily="50" charset="-128"/>
              </a:rPr>
              <a:t>を使用するので、</a:t>
            </a:r>
            <a:r>
              <a:rPr lang="en-US" altLang="ja-JP" dirty="0">
                <a:latin typeface="Meiryo UI" panose="020B0604030504040204" pitchFamily="50" charset="-128"/>
                <a:ea typeface="Meiryo UI" panose="020B0604030504040204" pitchFamily="50" charset="-128"/>
              </a:rPr>
              <a:t>JIS</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9705-1</a:t>
            </a:r>
            <a:r>
              <a:rPr lang="ja-JP" altLang="en-US" dirty="0">
                <a:latin typeface="Meiryo UI" panose="020B0604030504040204" pitchFamily="50" charset="-128"/>
                <a:ea typeface="Meiryo UI" panose="020B0604030504040204" pitchFamily="50" charset="-128"/>
              </a:rPr>
              <a:t>のカテゴリ</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に相当する。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B 9961( IEC62061)</a:t>
            </a:r>
            <a:r>
              <a:rPr lang="ja-JP" altLang="en-US" dirty="0">
                <a:latin typeface="Meiryo UI" panose="020B0604030504040204" pitchFamily="50" charset="-128"/>
                <a:ea typeface="Meiryo UI" panose="020B0604030504040204" pitchFamily="50" charset="-128"/>
              </a:rPr>
              <a:t>　　附属書</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（参考）</a:t>
            </a:r>
            <a:r>
              <a:rPr lang="en-US" altLang="ja-JP" dirty="0">
                <a:latin typeface="Meiryo UI" panose="020B0604030504040204" pitchFamily="50" charset="-128"/>
                <a:ea typeface="Meiryo UI" panose="020B0604030504040204" pitchFamily="50" charset="-128"/>
              </a:rPr>
              <a:t>SRECS </a:t>
            </a:r>
            <a:r>
              <a:rPr lang="ja-JP" altLang="en-US" dirty="0">
                <a:latin typeface="Meiryo UI" panose="020B0604030504040204" pitchFamily="50" charset="-128"/>
                <a:ea typeface="Meiryo UI" panose="020B0604030504040204" pitchFamily="50" charset="-128"/>
              </a:rPr>
              <a:t>設計の例</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240</a:t>
            </a:fld>
            <a:endParaRPr kumimoji="1" lang="ja-JP" altLang="en-US"/>
          </a:p>
        </p:txBody>
      </p:sp>
    </p:spTree>
    <p:extLst>
      <p:ext uri="{BB962C8B-B14F-4D97-AF65-F5344CB8AC3E}">
        <p14:creationId xmlns:p14="http://schemas.microsoft.com/office/powerpoint/2010/main" val="3746791378"/>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安全機能を構造化し、各役割機能を信頼性ブロック図に割り付けた図である。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ここでは、入力部への信号、出力部からの信号は</a:t>
            </a:r>
            <a:r>
              <a:rPr lang="en-US" altLang="ja-JP" dirty="0">
                <a:latin typeface="Meiryo UI" panose="020B0604030504040204" pitchFamily="50" charset="-128"/>
                <a:ea typeface="Meiryo UI" panose="020B0604030504040204" pitchFamily="50" charset="-128"/>
              </a:rPr>
              <a:t>SIL2</a:t>
            </a:r>
            <a:r>
              <a:rPr lang="ja-JP" altLang="en-US" dirty="0">
                <a:latin typeface="Meiryo UI" panose="020B0604030504040204" pitchFamily="50" charset="-128"/>
                <a:ea typeface="Meiryo UI" panose="020B0604030504040204" pitchFamily="50" charset="-128"/>
              </a:rPr>
              <a:t>適合のため、</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重化されている。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インタロックスイッチとは、起動信号を論理的（</a:t>
            </a:r>
            <a:r>
              <a:rPr lang="en-US" altLang="ja-JP" dirty="0">
                <a:latin typeface="Meiryo UI" panose="020B0604030504040204" pitchFamily="50" charset="-128"/>
                <a:ea typeface="Meiryo UI" panose="020B0604030504040204" pitchFamily="50" charset="-128"/>
              </a:rPr>
              <a:t>AND</a:t>
            </a:r>
            <a:r>
              <a:rPr lang="ja-JP" altLang="en-US" dirty="0">
                <a:latin typeface="Meiryo UI" panose="020B0604030504040204" pitchFamily="50" charset="-128"/>
                <a:ea typeface="Meiryo UI" panose="020B0604030504040204" pitchFamily="50" charset="-128"/>
              </a:rPr>
              <a:t>条件）に規制する信号で、ここでは、ドアの開閉信号（ガード出力信号）のことである。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コンタクタは、モータの電源を遮断するマグネットリレーへの信号である。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ここでの</a:t>
            </a:r>
            <a:r>
              <a:rPr lang="en-US" altLang="ja-JP" dirty="0">
                <a:latin typeface="Meiryo UI" panose="020B0604030504040204" pitchFamily="50" charset="-128"/>
                <a:ea typeface="Meiryo UI" panose="020B0604030504040204" pitchFamily="50" charset="-128"/>
              </a:rPr>
              <a:t>SIL2</a:t>
            </a:r>
            <a:r>
              <a:rPr lang="ja-JP" altLang="en-US" dirty="0">
                <a:latin typeface="Meiryo UI" panose="020B0604030504040204" pitchFamily="50" charset="-128"/>
                <a:ea typeface="Meiryo UI" panose="020B0604030504040204" pitchFamily="50" charset="-128"/>
              </a:rPr>
              <a:t>確保のためには、安全</a:t>
            </a:r>
            <a:r>
              <a:rPr lang="en-US" altLang="ja-JP" dirty="0">
                <a:latin typeface="Meiryo UI" panose="020B0604030504040204" pitchFamily="50" charset="-128"/>
                <a:ea typeface="Meiryo UI" panose="020B0604030504040204" pitchFamily="50" charset="-128"/>
              </a:rPr>
              <a:t>PLC</a:t>
            </a:r>
            <a:r>
              <a:rPr lang="ja-JP" altLang="en-US" dirty="0">
                <a:latin typeface="Meiryo UI" panose="020B0604030504040204" pitchFamily="50" charset="-128"/>
                <a:ea typeface="Meiryo UI" panose="020B0604030504040204" pitchFamily="50" charset="-128"/>
              </a:rPr>
              <a:t>を使い、</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チャンネルによる冗長化を行っている。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カテゴリ２とカテゴリ３の要求より、診断は、最低限適切な間隔で行う。適切な間隔とは、危険状態が起きる前であり、検出できなくても、その単一故障が安全機能の喪失を招かないことである。ここでは、診断を安全</a:t>
            </a:r>
            <a:r>
              <a:rPr lang="en-US" altLang="ja-JP" dirty="0">
                <a:latin typeface="Meiryo UI" panose="020B0604030504040204" pitchFamily="50" charset="-128"/>
                <a:ea typeface="Meiryo UI" panose="020B0604030504040204" pitchFamily="50" charset="-128"/>
              </a:rPr>
              <a:t>PLC</a:t>
            </a:r>
            <a:r>
              <a:rPr lang="ja-JP" altLang="en-US" dirty="0">
                <a:latin typeface="Meiryo UI" panose="020B0604030504040204" pitchFamily="50" charset="-128"/>
                <a:ea typeface="Meiryo UI" panose="020B0604030504040204" pitchFamily="50" charset="-128"/>
              </a:rPr>
              <a:t>が行う。</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IEC 61508, IEC62061, ISO13849-1</a:t>
            </a:r>
            <a:r>
              <a:rPr lang="ja-JP" altLang="en-US" dirty="0">
                <a:latin typeface="Meiryo UI" panose="020B0604030504040204" pitchFamily="50" charset="-128"/>
                <a:ea typeface="Meiryo UI" panose="020B0604030504040204" pitchFamily="50" charset="-128"/>
              </a:rPr>
              <a:t>の間には基本的な整合性がある。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B 9961( IEC62061)</a:t>
            </a:r>
            <a:r>
              <a:rPr lang="ja-JP" altLang="en-US" dirty="0">
                <a:latin typeface="Meiryo UI" panose="020B0604030504040204" pitchFamily="50" charset="-128"/>
                <a:ea typeface="Meiryo UI" panose="020B0604030504040204" pitchFamily="50" charset="-128"/>
              </a:rPr>
              <a:t>　　附属書</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（参考）</a:t>
            </a:r>
            <a:r>
              <a:rPr lang="en-US" altLang="ja-JP" dirty="0">
                <a:latin typeface="Meiryo UI" panose="020B0604030504040204" pitchFamily="50" charset="-128"/>
                <a:ea typeface="Meiryo UI" panose="020B0604030504040204" pitchFamily="50" charset="-128"/>
              </a:rPr>
              <a:t>SRECS </a:t>
            </a:r>
            <a:r>
              <a:rPr lang="ja-JP" altLang="en-US" dirty="0">
                <a:latin typeface="Meiryo UI" panose="020B0604030504040204" pitchFamily="50" charset="-128"/>
                <a:ea typeface="Meiryo UI" panose="020B0604030504040204" pitchFamily="50" charset="-128"/>
              </a:rPr>
              <a:t>設計の例</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241</a:t>
            </a:fld>
            <a:endParaRPr kumimoji="1" lang="ja-JP" altLang="en-US" dirty="0"/>
          </a:p>
        </p:txBody>
      </p:sp>
    </p:spTree>
    <p:extLst>
      <p:ext uri="{BB962C8B-B14F-4D97-AF65-F5344CB8AC3E}">
        <p14:creationId xmlns:p14="http://schemas.microsoft.com/office/powerpoint/2010/main" val="1541851675"/>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65238"/>
            <a:ext cx="4841875" cy="3352800"/>
          </a:xfrm>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安全機能を実行部全体の安全度水準はサブシステムの</a:t>
            </a:r>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PFHD</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の総和である。</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安全度水準</a:t>
            </a:r>
            <a:r>
              <a:rPr lang="en-US" altLang="ja-JP" dirty="0">
                <a:latin typeface="Meiryo UI" panose="020B0604030504040204" pitchFamily="50" charset="-128"/>
                <a:ea typeface="Meiryo UI" panose="020B0604030504040204" pitchFamily="50" charset="-128"/>
              </a:rPr>
              <a:t>SIL</a:t>
            </a:r>
            <a:r>
              <a:rPr lang="ja-JP" altLang="en-US" dirty="0">
                <a:latin typeface="Meiryo UI" panose="020B0604030504040204" pitchFamily="50" charset="-128"/>
                <a:ea typeface="Meiryo UI" panose="020B0604030504040204" pitchFamily="50" charset="-128"/>
              </a:rPr>
              <a:t>は、各サブシステムの</a:t>
            </a:r>
            <a:r>
              <a:rPr lang="en-US" altLang="ja-JP" dirty="0">
                <a:latin typeface="Meiryo UI" panose="020B0604030504040204" pitchFamily="50" charset="-128"/>
                <a:ea typeface="Meiryo UI" panose="020B0604030504040204" pitchFamily="50" charset="-128"/>
              </a:rPr>
              <a:t>SILCL</a:t>
            </a:r>
            <a:r>
              <a:rPr lang="ja-JP" altLang="en-US" dirty="0">
                <a:latin typeface="Meiryo UI" panose="020B0604030504040204" pitchFamily="50" charset="-128"/>
                <a:ea typeface="Meiryo UI" panose="020B0604030504040204" pitchFamily="50" charset="-128"/>
              </a:rPr>
              <a:t>の最も低い値に誘引（なる）される。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例</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SIL1</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SIL</a:t>
            </a:r>
            <a:r>
              <a:rPr lang="ja-JP" altLang="en-US" dirty="0">
                <a:latin typeface="Meiryo UI" panose="020B0604030504040204" pitchFamily="50" charset="-128"/>
                <a:ea typeface="Meiryo UI" panose="020B0604030504040204" pitchFamily="50" charset="-128"/>
              </a:rPr>
              <a:t>２が直列なら、統合された</a:t>
            </a:r>
            <a:r>
              <a:rPr lang="en-US" altLang="ja-JP" dirty="0">
                <a:latin typeface="Meiryo UI" panose="020B0604030504040204" pitchFamily="50" charset="-128"/>
                <a:ea typeface="Meiryo UI" panose="020B0604030504040204" pitchFamily="50" charset="-128"/>
              </a:rPr>
              <a:t>SIL</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SIL1</a:t>
            </a:r>
            <a:r>
              <a:rPr lang="ja-JP" altLang="en-US" dirty="0">
                <a:latin typeface="Meiryo UI" panose="020B0604030504040204" pitchFamily="50" charset="-128"/>
                <a:ea typeface="Meiryo UI" panose="020B0604030504040204" pitchFamily="50" charset="-128"/>
              </a:rPr>
              <a:t>である。</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部が</a:t>
            </a:r>
            <a:r>
              <a:rPr lang="en-US" altLang="ja-JP" dirty="0">
                <a:latin typeface="Meiryo UI" panose="020B0604030504040204" pitchFamily="50" charset="-128"/>
                <a:ea typeface="Meiryo UI" panose="020B0604030504040204" pitchFamily="50" charset="-128"/>
              </a:rPr>
              <a:t>SIL1(3×</a:t>
            </a:r>
            <a:r>
              <a:rPr lang="en-US" altLang="ja-JP" b="1" dirty="0">
                <a:solidFill>
                  <a:srgbClr val="FF0000"/>
                </a:solidFill>
                <a:latin typeface="Meiryo UI" panose="020B0604030504040204" pitchFamily="50" charset="-128"/>
                <a:ea typeface="Meiryo UI" panose="020B0604030504040204" pitchFamily="50" charset="-128"/>
              </a:rPr>
              <a:t>10</a:t>
            </a:r>
            <a:r>
              <a:rPr lang="en-US" altLang="ja-JP" b="1" baseline="30000" dirty="0">
                <a:solidFill>
                  <a:srgbClr val="FF0000"/>
                </a:solidFill>
                <a:latin typeface="Meiryo UI" panose="020B0604030504040204" pitchFamily="50" charset="-128"/>
                <a:ea typeface="Meiryo UI" panose="020B0604030504040204" pitchFamily="50" charset="-128"/>
              </a:rPr>
              <a:t>-5</a:t>
            </a:r>
            <a:r>
              <a:rPr lang="en-US" altLang="ja-JP" dirty="0">
                <a:latin typeface="Meiryo UI" panose="020B0604030504040204" pitchFamily="50" charset="-128"/>
                <a:ea typeface="Meiryo UI" panose="020B0604030504040204" pitchFamily="50" charset="-128"/>
              </a:rPr>
              <a:t>)</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部が</a:t>
            </a:r>
            <a:r>
              <a:rPr lang="en-US" altLang="ja-JP" dirty="0">
                <a:latin typeface="Meiryo UI" panose="020B0604030504040204" pitchFamily="50" charset="-128"/>
                <a:ea typeface="Meiryo UI" panose="020B0604030504040204" pitchFamily="50" charset="-128"/>
              </a:rPr>
              <a:t>SIL2(5×</a:t>
            </a:r>
            <a:r>
              <a:rPr lang="en-US" altLang="ja-JP" b="1" dirty="0">
                <a:solidFill>
                  <a:srgbClr val="FF0000"/>
                </a:solidFill>
                <a:latin typeface="Meiryo UI" panose="020B0604030504040204" pitchFamily="50" charset="-128"/>
                <a:ea typeface="Meiryo UI" panose="020B0604030504040204" pitchFamily="50" charset="-128"/>
              </a:rPr>
              <a:t>10-</a:t>
            </a:r>
            <a:r>
              <a:rPr lang="en-US" altLang="ja-JP" b="1" baseline="30000" dirty="0">
                <a:solidFill>
                  <a:srgbClr val="FF0000"/>
                </a:solidFill>
                <a:latin typeface="Meiryo UI" panose="020B0604030504040204" pitchFamily="50" charset="-128"/>
                <a:ea typeface="Meiryo UI" panose="020B0604030504040204" pitchFamily="50" charset="-128"/>
              </a:rPr>
              <a:t>6</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とする。　統合された</a:t>
            </a:r>
            <a:r>
              <a:rPr lang="en-US" altLang="ja-JP" dirty="0">
                <a:latin typeface="Meiryo UI" panose="020B0604030504040204" pitchFamily="50" charset="-128"/>
                <a:ea typeface="Meiryo UI" panose="020B0604030504040204" pitchFamily="50" charset="-128"/>
              </a:rPr>
              <a:t>(A*B)</a:t>
            </a:r>
            <a:r>
              <a:rPr lang="ja-JP" altLang="en-US" dirty="0">
                <a:latin typeface="Meiryo UI" panose="020B0604030504040204" pitchFamily="50" charset="-128"/>
                <a:ea typeface="Meiryo UI" panose="020B0604030504040204" pitchFamily="50" charset="-128"/>
              </a:rPr>
              <a:t>部は、</a:t>
            </a:r>
            <a:r>
              <a:rPr lang="en-US" altLang="ja-JP" dirty="0">
                <a:latin typeface="Meiryo UI" panose="020B0604030504040204" pitchFamily="50" charset="-128"/>
                <a:ea typeface="Meiryo UI" panose="020B0604030504040204" pitchFamily="50" charset="-128"/>
              </a:rPr>
              <a:t>3.5×</a:t>
            </a:r>
            <a:r>
              <a:rPr lang="en-US" altLang="ja-JP" b="1" dirty="0">
                <a:solidFill>
                  <a:srgbClr val="FF0000"/>
                </a:solidFill>
                <a:latin typeface="Meiryo UI" panose="020B0604030504040204" pitchFamily="50" charset="-128"/>
                <a:ea typeface="Meiryo UI" panose="020B0604030504040204" pitchFamily="50" charset="-128"/>
              </a:rPr>
              <a:t>10</a:t>
            </a:r>
            <a:r>
              <a:rPr lang="en-US" altLang="ja-JP" b="1" baseline="30000" dirty="0">
                <a:solidFill>
                  <a:srgbClr val="FF0000"/>
                </a:solidFill>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となる。結果は</a:t>
            </a:r>
            <a:r>
              <a:rPr lang="en-US" altLang="ja-JP" dirty="0">
                <a:latin typeface="Meiryo UI" panose="020B0604030504040204" pitchFamily="50" charset="-128"/>
                <a:ea typeface="Meiryo UI" panose="020B0604030504040204" pitchFamily="50" charset="-128"/>
              </a:rPr>
              <a:t>SIL</a:t>
            </a:r>
            <a:r>
              <a:rPr lang="ja-JP" altLang="en-US" dirty="0">
                <a:latin typeface="Meiryo UI" panose="020B0604030504040204" pitchFamily="50" charset="-128"/>
                <a:ea typeface="Meiryo UI" panose="020B0604030504040204" pitchFamily="50" charset="-128"/>
              </a:rPr>
              <a:t>１である。低い値に誘引される。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B 9961</a:t>
            </a:r>
            <a:r>
              <a:rPr lang="ja-JP" altLang="en-US" dirty="0">
                <a:latin typeface="Meiryo UI" panose="020B0604030504040204" pitchFamily="50" charset="-128"/>
                <a:ea typeface="Meiryo UI" panose="020B0604030504040204" pitchFamily="50" charset="-128"/>
              </a:rPr>
              <a:t>では、入力部、論理部、出力部の中のサブシステム要素の</a:t>
            </a:r>
            <a:r>
              <a:rPr lang="en-US" altLang="ja-JP" dirty="0">
                <a:latin typeface="Meiryo UI" panose="020B0604030504040204" pitchFamily="50" charset="-128"/>
                <a:ea typeface="Meiryo UI" panose="020B0604030504040204" pitchFamily="50" charset="-128"/>
              </a:rPr>
              <a:t>PFHD</a:t>
            </a:r>
            <a:r>
              <a:rPr lang="ja-JP" altLang="en-US" dirty="0">
                <a:latin typeface="Meiryo UI" panose="020B0604030504040204" pitchFamily="50" charset="-128"/>
                <a:ea typeface="Meiryo UI" panose="020B0604030504040204" pitchFamily="50" charset="-128"/>
              </a:rPr>
              <a:t>値を加算すれば、システム全体の</a:t>
            </a:r>
            <a:r>
              <a:rPr lang="en-US" altLang="ja-JP" dirty="0">
                <a:latin typeface="Meiryo UI" panose="020B0604030504040204" pitchFamily="50" charset="-128"/>
                <a:ea typeface="Meiryo UI" panose="020B0604030504040204" pitchFamily="50" charset="-128"/>
              </a:rPr>
              <a:t>SIL</a:t>
            </a:r>
            <a:r>
              <a:rPr lang="ja-JP" altLang="en-US" dirty="0">
                <a:latin typeface="Meiryo UI" panose="020B0604030504040204" pitchFamily="50" charset="-128"/>
                <a:ea typeface="Meiryo UI" panose="020B0604030504040204" pitchFamily="50" charset="-128"/>
              </a:rPr>
              <a:t>値となる。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B 9961( IEC62061)</a:t>
            </a:r>
            <a:r>
              <a:rPr lang="ja-JP" altLang="en-US" dirty="0">
                <a:latin typeface="Meiryo UI" panose="020B0604030504040204" pitchFamily="50" charset="-128"/>
                <a:ea typeface="Meiryo UI" panose="020B0604030504040204" pitchFamily="50" charset="-128"/>
              </a:rPr>
              <a:t>　　附属書</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（参考）</a:t>
            </a:r>
            <a:r>
              <a:rPr lang="en-US" altLang="ja-JP" dirty="0">
                <a:latin typeface="Meiryo UI" panose="020B0604030504040204" pitchFamily="50" charset="-128"/>
                <a:ea typeface="Meiryo UI" panose="020B0604030504040204" pitchFamily="50" charset="-128"/>
              </a:rPr>
              <a:t>SRECS </a:t>
            </a:r>
            <a:r>
              <a:rPr lang="ja-JP" altLang="en-US" dirty="0">
                <a:latin typeface="Meiryo UI" panose="020B0604030504040204" pitchFamily="50" charset="-128"/>
                <a:ea typeface="Meiryo UI" panose="020B0604030504040204" pitchFamily="50" charset="-128"/>
              </a:rPr>
              <a:t>設計の例</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242</a:t>
            </a:fld>
            <a:endParaRPr kumimoji="1" lang="ja-JP" altLang="en-US"/>
          </a:p>
        </p:txBody>
      </p:sp>
    </p:spTree>
    <p:extLst>
      <p:ext uri="{BB962C8B-B14F-4D97-AF65-F5344CB8AC3E}">
        <p14:creationId xmlns:p14="http://schemas.microsoft.com/office/powerpoint/2010/main" val="2281198830"/>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en-US" altLang="ja-JP" kern="100" dirty="0">
                <a:latin typeface="Meiryo UI" panose="020B0604030504040204" pitchFamily="50" charset="-128"/>
                <a:ea typeface="Meiryo UI" panose="020B0604030504040204" pitchFamily="50" charset="-128"/>
                <a:cs typeface="ＭＳ 明朝" panose="02020609040205080304" pitchFamily="17" charset="-128"/>
              </a:rPr>
              <a:t>SIL</a:t>
            </a:r>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値の統合による求め方。</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B 9961(IEC62061)</a:t>
            </a:r>
            <a:r>
              <a:rPr lang="ja-JP" altLang="en-US" dirty="0">
                <a:latin typeface="Meiryo UI" panose="020B0604030504040204" pitchFamily="50" charset="-128"/>
                <a:ea typeface="Meiryo UI" panose="020B0604030504040204" pitchFamily="50" charset="-128"/>
              </a:rPr>
              <a:t>では、各サブシステム要素（３つ以上）の</a:t>
            </a:r>
            <a:r>
              <a:rPr lang="en-US" altLang="ja-JP" dirty="0">
                <a:latin typeface="Meiryo UI" panose="020B0604030504040204" pitchFamily="50" charset="-128"/>
                <a:ea typeface="Meiryo UI" panose="020B0604030504040204" pitchFamily="50" charset="-128"/>
              </a:rPr>
              <a:t>PFH</a:t>
            </a:r>
            <a:r>
              <a:rPr lang="ja-JP" altLang="en-US" dirty="0">
                <a:latin typeface="Meiryo UI" panose="020B0604030504040204" pitchFamily="50" charset="-128"/>
                <a:ea typeface="Meiryo UI" panose="020B0604030504040204" pitchFamily="50" charset="-128"/>
              </a:rPr>
              <a:t>値を加算することで全体の</a:t>
            </a:r>
            <a:r>
              <a:rPr lang="en-US" altLang="ja-JP" dirty="0">
                <a:latin typeface="Meiryo UI" panose="020B0604030504040204" pitchFamily="50" charset="-128"/>
                <a:ea typeface="Meiryo UI" panose="020B0604030504040204" pitchFamily="50" charset="-128"/>
              </a:rPr>
              <a:t>SIL</a:t>
            </a:r>
            <a:r>
              <a:rPr lang="ja-JP" altLang="en-US" dirty="0">
                <a:latin typeface="Meiryo UI" panose="020B0604030504040204" pitchFamily="50" charset="-128"/>
                <a:ea typeface="Meiryo UI" panose="020B0604030504040204" pitchFamily="50" charset="-128"/>
              </a:rPr>
              <a:t>値が求まる。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C 0508(IEC61508)</a:t>
            </a:r>
            <a:r>
              <a:rPr lang="ja-JP" altLang="en-US" dirty="0">
                <a:latin typeface="Meiryo UI" panose="020B0604030504040204" pitchFamily="50" charset="-128"/>
                <a:ea typeface="Meiryo UI" panose="020B0604030504040204" pitchFamily="50" charset="-128"/>
              </a:rPr>
              <a:t>では、入力サブシステム、論理サブシステム、出力サブシステムの３つのサブシステムの</a:t>
            </a:r>
            <a:r>
              <a:rPr lang="en-US" altLang="ja-JP" dirty="0">
                <a:latin typeface="Meiryo UI" panose="020B0604030504040204" pitchFamily="50" charset="-128"/>
                <a:ea typeface="Meiryo UI" panose="020B0604030504040204" pitchFamily="50" charset="-128"/>
              </a:rPr>
              <a:t>PFH</a:t>
            </a:r>
            <a:r>
              <a:rPr lang="ja-JP" altLang="en-US" dirty="0">
                <a:latin typeface="Meiryo UI" panose="020B0604030504040204" pitchFamily="50" charset="-128"/>
                <a:ea typeface="Meiryo UI" panose="020B0604030504040204" pitchFamily="50" charset="-128"/>
              </a:rPr>
              <a:t>値を加算する。</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B 9961(IEC62061)</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JIS</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C 0508(IEC61508)</a:t>
            </a:r>
            <a:r>
              <a:rPr lang="ja-JP" altLang="en-US" dirty="0">
                <a:latin typeface="Meiryo UI" panose="020B0604030504040204" pitchFamily="50" charset="-128"/>
                <a:ea typeface="Meiryo UI" panose="020B0604030504040204" pitchFamily="50" charset="-128"/>
              </a:rPr>
              <a:t>では、計算方法が異なるため、</a:t>
            </a:r>
            <a:r>
              <a:rPr lang="en-US" altLang="ja-JP" dirty="0">
                <a:latin typeface="Meiryo UI" panose="020B0604030504040204" pitchFamily="50" charset="-128"/>
                <a:ea typeface="Meiryo UI" panose="020B0604030504040204" pitchFamily="50" charset="-128"/>
              </a:rPr>
              <a:t>PFH</a:t>
            </a:r>
            <a:r>
              <a:rPr lang="ja-JP" altLang="en-US" dirty="0">
                <a:latin typeface="Meiryo UI" panose="020B0604030504040204" pitchFamily="50" charset="-128"/>
                <a:ea typeface="Meiryo UI" panose="020B0604030504040204" pitchFamily="50" charset="-128"/>
              </a:rPr>
              <a:t>は同じにならない。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どちらが有利かは、得られた</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DD</a:t>
            </a:r>
            <a:r>
              <a:rPr lang="ja-JP" altLang="en-US" dirty="0" err="1">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λ</a:t>
            </a:r>
            <a:r>
              <a:rPr lang="en-US" altLang="ja-JP" baseline="-25000" dirty="0" err="1">
                <a:latin typeface="Meiryo UI" panose="020B0604030504040204" pitchFamily="50" charset="-128"/>
                <a:ea typeface="Meiryo UI" panose="020B0604030504040204" pitchFamily="50" charset="-128"/>
              </a:rPr>
              <a:t>DU</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SFF</a:t>
            </a:r>
            <a:r>
              <a:rPr lang="ja-JP" altLang="en-US" dirty="0">
                <a:latin typeface="Meiryo UI" panose="020B0604030504040204" pitchFamily="50" charset="-128"/>
                <a:ea typeface="Meiryo UI" panose="020B0604030504040204" pitchFamily="50" charset="-128"/>
              </a:rPr>
              <a:t>などの変数によるので、ケースバイケースである。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B 9961( IEC62061)</a:t>
            </a:r>
            <a:r>
              <a:rPr lang="ja-JP" altLang="en-US" dirty="0">
                <a:latin typeface="Meiryo UI" panose="020B0604030504040204" pitchFamily="50" charset="-128"/>
                <a:ea typeface="Meiryo UI" panose="020B0604030504040204" pitchFamily="50" charset="-128"/>
              </a:rPr>
              <a:t>　　附属書</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（参考）</a:t>
            </a:r>
            <a:r>
              <a:rPr lang="en-US" altLang="ja-JP" dirty="0">
                <a:latin typeface="Meiryo UI" panose="020B0604030504040204" pitchFamily="50" charset="-128"/>
                <a:ea typeface="Meiryo UI" panose="020B0604030504040204" pitchFamily="50" charset="-128"/>
              </a:rPr>
              <a:t>SRECS </a:t>
            </a:r>
            <a:r>
              <a:rPr lang="ja-JP" altLang="en-US" dirty="0">
                <a:latin typeface="Meiryo UI" panose="020B0604030504040204" pitchFamily="50" charset="-128"/>
                <a:ea typeface="Meiryo UI" panose="020B0604030504040204" pitchFamily="50" charset="-128"/>
              </a:rPr>
              <a:t>設計の例</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243</a:t>
            </a:fld>
            <a:endParaRPr kumimoji="1" lang="ja-JP" altLang="en-US"/>
          </a:p>
        </p:txBody>
      </p:sp>
    </p:spTree>
    <p:extLst>
      <p:ext uri="{BB962C8B-B14F-4D97-AF65-F5344CB8AC3E}">
        <p14:creationId xmlns:p14="http://schemas.microsoft.com/office/powerpoint/2010/main" val="2647655826"/>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60632" y="4783308"/>
            <a:ext cx="5445760" cy="3913614"/>
          </a:xfrm>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機械安全関連では、防護層の考え方はまれである。この方式は、主にプラントで用いられる。</a:t>
            </a:r>
            <a:endParaRPr lang="en-US" altLang="ja-JP" dirty="0">
              <a:latin typeface="Meiryo UI" panose="020B0604030504040204" pitchFamily="50" charset="-128"/>
              <a:ea typeface="Meiryo UI" panose="020B0604030504040204" pitchFamily="50"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防護層間は独立した機構が取られる。他の防護層の影響が別の防護層に及んではならない。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JISC0511-1</a:t>
            </a:r>
            <a:r>
              <a:rPr lang="ja-JP" altLang="en-US" dirty="0">
                <a:latin typeface="Meiryo UI" panose="020B0604030504040204" pitchFamily="50" charset="-128"/>
                <a:ea typeface="Meiryo UI" panose="020B0604030504040204" pitchFamily="50" charset="-128"/>
              </a:rPr>
              <a:t>－プロセス産業分野の安全計装システム－第１部：フレームワーク，定義及びシステム・ハードウェア・ソフトウェアの要求事項 </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244</a:t>
            </a:fld>
            <a:endParaRPr kumimoji="1" lang="ja-JP" altLang="en-US"/>
          </a:p>
        </p:txBody>
      </p:sp>
    </p:spTree>
    <p:extLst>
      <p:ext uri="{BB962C8B-B14F-4D97-AF65-F5344CB8AC3E}">
        <p14:creationId xmlns:p14="http://schemas.microsoft.com/office/powerpoint/2010/main" val="3239769921"/>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1" y="4783308"/>
            <a:ext cx="5699954" cy="3913614"/>
          </a:xfrm>
        </p:spPr>
        <p:txBody>
          <a:bodyPr/>
          <a:lstStyle/>
          <a:p>
            <a:endParaRPr lang="en-US" altLang="ja-JP" dirty="0">
              <a:latin typeface="Meiryo UI" panose="020B0604030504040204" pitchFamily="50" charset="-128"/>
              <a:ea typeface="Meiryo UI" panose="020B0604030504040204" pitchFamily="50"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防護層の概念的構造</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1</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制御及び監視層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 事故の発生を防止するため。</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 本質的安全であり、装置の運転には、安全上の制約がないことが好ましい。</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 予防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 事故の拡大を予防、防止</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緩和</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 事故の影響を軽減化。受動的な性格をもつ物理的な防護層。</a:t>
            </a:r>
            <a:endParaRPr lang="en-US" altLang="ja-JP" dirty="0">
              <a:latin typeface="Meiryo UI" panose="020B0604030504040204" pitchFamily="50" charset="-128"/>
              <a:ea typeface="Meiryo UI" panose="020B0604030504040204" pitchFamily="50" charset="-128"/>
            </a:endParaRPr>
          </a:p>
          <a:p>
            <a:pPr marL="182532" indent="-94468"/>
            <a:r>
              <a:rPr lang="ja-JP" altLang="en-US" dirty="0">
                <a:latin typeface="Meiryo UI" panose="020B0604030504040204" pitchFamily="50" charset="-128"/>
                <a:ea typeface="Meiryo UI" panose="020B0604030504040204" pitchFamily="50" charset="-128"/>
              </a:rPr>
              <a:t>・ 装置の破壊による装置内の液体の流出を防止する防液堤や漏洩ガスの放散を防止する密閉建屋など．</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 プラント緊急対応</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 発生した事故の影響を軽減するための防護層</a:t>
            </a:r>
            <a:endParaRPr lang="en-US" altLang="ja-JP" dirty="0">
              <a:latin typeface="Meiryo UI" panose="020B0604030504040204" pitchFamily="50" charset="-128"/>
              <a:ea typeface="Meiryo UI" panose="020B0604030504040204" pitchFamily="50" charset="-128"/>
            </a:endParaRPr>
          </a:p>
          <a:p>
            <a:pPr marL="182532" indent="-182532"/>
            <a:r>
              <a:rPr lang="ja-JP" altLang="en-US" dirty="0">
                <a:latin typeface="Meiryo UI" panose="020B0604030504040204" pitchFamily="50" charset="-128"/>
                <a:ea typeface="Meiryo UI" panose="020B0604030504040204" pitchFamily="50" charset="-128"/>
              </a:rPr>
              <a:t>  ・ 工場防災は、防消火活動による事故の拡大防止、ウォーターカーテンによる漏洩ガスの拡散防止、海上における油拡散防止のためのオイルフェンス展張など</a:t>
            </a:r>
            <a:r>
              <a:rPr lang="en-US" altLang="ja-JP" dirty="0">
                <a:latin typeface="Meiryo UI" panose="020B0604030504040204" pitchFamily="50" charset="-128"/>
                <a:ea typeface="Meiryo UI" panose="020B0604030504040204" pitchFamily="50" charset="-128"/>
              </a:rPr>
              <a:t>.</a:t>
            </a:r>
          </a:p>
          <a:p>
            <a:r>
              <a:rPr lang="en-US" altLang="ja-JP" dirty="0">
                <a:latin typeface="Meiryo UI" panose="020B0604030504040204" pitchFamily="50" charset="-128"/>
                <a:ea typeface="Meiryo UI" panose="020B0604030504040204" pitchFamily="50" charset="-128"/>
              </a:rPr>
              <a:t>5. </a:t>
            </a:r>
            <a:r>
              <a:rPr lang="ja-JP" altLang="en-US" dirty="0">
                <a:latin typeface="Meiryo UI" panose="020B0604030504040204" pitchFamily="50" charset="-128"/>
                <a:ea typeface="Meiryo UI" panose="020B0604030504040204" pitchFamily="50" charset="-128"/>
              </a:rPr>
              <a:t>地域緊急対応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 発生した事故の影響を軽減するための防護層</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 事故の進展を把握して住民の避難誘導など</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JISC0511-1</a:t>
            </a:r>
            <a:r>
              <a:rPr lang="ja-JP" altLang="en-US" dirty="0">
                <a:latin typeface="Meiryo UI" panose="020B0604030504040204" pitchFamily="50" charset="-128"/>
                <a:ea typeface="Meiryo UI" panose="020B0604030504040204" pitchFamily="50" charset="-128"/>
              </a:rPr>
              <a:t>－プロセス産業分野の安全計装システム－第１部：フレームワーク，定義及びシステム・ハードウェア・ソフトウェアの要求事項 　</a:t>
            </a:r>
            <a:r>
              <a:rPr lang="en-US" altLang="ja-JP" dirty="0">
                <a:latin typeface="Meiryo UI" panose="020B0604030504040204" pitchFamily="50" charset="-128"/>
                <a:ea typeface="Meiryo UI" panose="020B0604030504040204" pitchFamily="50" charset="-128"/>
              </a:rPr>
              <a:t>9.4</a:t>
            </a:r>
            <a:r>
              <a:rPr lang="ja-JP" altLang="en-US" dirty="0">
                <a:latin typeface="Meiryo UI" panose="020B0604030504040204" pitchFamily="50" charset="-128"/>
                <a:ea typeface="Meiryo UI" panose="020B0604030504040204" pitchFamily="50" charset="-128"/>
              </a:rPr>
              <a:t>　防護層としての基本プロセス制御系に対する要求事項</a:t>
            </a:r>
          </a:p>
          <a:p>
            <a:endParaRPr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245</a:t>
            </a:fld>
            <a:endParaRPr kumimoji="1" lang="ja-JP" altLang="en-US" dirty="0"/>
          </a:p>
        </p:txBody>
      </p:sp>
    </p:spTree>
    <p:extLst>
      <p:ext uri="{BB962C8B-B14F-4D97-AF65-F5344CB8AC3E}">
        <p14:creationId xmlns:p14="http://schemas.microsoft.com/office/powerpoint/2010/main" val="950184365"/>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防護層への安全機能の割り当て</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安全機能</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１．異常検出のためのセンサと監視</a:t>
            </a:r>
            <a:endParaRPr lang="en-US" altLang="ja-JP" dirty="0">
              <a:latin typeface="Meiryo UI" panose="020B0604030504040204" pitchFamily="50" charset="-128"/>
              <a:ea typeface="Meiryo UI" panose="020B0604030504040204" pitchFamily="50" charset="-128"/>
            </a:endParaRPr>
          </a:p>
          <a:p>
            <a:pPr marL="182532"/>
            <a:r>
              <a:rPr lang="ja-JP" altLang="en-US" dirty="0">
                <a:latin typeface="Meiryo UI" panose="020B0604030504040204" pitchFamily="50" charset="-128"/>
                <a:ea typeface="Meiryo UI" panose="020B0604030504040204" pitchFamily="50" charset="-128"/>
              </a:rPr>
              <a:t>監視できる異常と監視できない異常、監視する異常と監視しない異常を明確に区分しつつ計測点を決める．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２．プロセス・装置の運転に対する制約の考慮</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３．フェイルセーフ、フェイルオペラブル、レジリエンス</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フェイルセーフとフェイルオペラブルは防護層の機能損傷</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喪失に備えた対策．</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レジリエンスは、損傷</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喪失した防護層機能を迅速な回復．</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JISC0511-1</a:t>
            </a:r>
            <a:r>
              <a:rPr lang="ja-JP" altLang="en-US" dirty="0">
                <a:latin typeface="Meiryo UI" panose="020B0604030504040204" pitchFamily="50" charset="-128"/>
                <a:ea typeface="Meiryo UI" panose="020B0604030504040204" pitchFamily="50" charset="-128"/>
              </a:rPr>
              <a:t>－プロセス産業分野の安全計装システム－第１部：フレームワーク，定義及びシステム・ハードウェア・ソフトウェアの要求事項 </a:t>
            </a:r>
          </a:p>
          <a:p>
            <a:r>
              <a:rPr lang="ja-JP" altLang="en-US" dirty="0">
                <a:latin typeface="Meiryo UI" panose="020B0604030504040204" pitchFamily="50" charset="-128"/>
                <a:ea typeface="Meiryo UI" panose="020B0604030504040204" pitchFamily="50" charset="-128"/>
              </a:rPr>
              <a:t>９　防護層への安全機能の割り当て</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246</a:t>
            </a:fld>
            <a:endParaRPr kumimoji="1" lang="ja-JP" altLang="en-US"/>
          </a:p>
        </p:txBody>
      </p:sp>
    </p:spTree>
    <p:extLst>
      <p:ext uri="{BB962C8B-B14F-4D97-AF65-F5344CB8AC3E}">
        <p14:creationId xmlns:p14="http://schemas.microsoft.com/office/powerpoint/2010/main" val="2013294226"/>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141413"/>
            <a:ext cx="4841875" cy="3352800"/>
          </a:xfrm>
        </p:spPr>
      </p:sp>
      <p:sp>
        <p:nvSpPr>
          <p:cNvPr id="3" name="ノート プレースホルダー 2"/>
          <p:cNvSpPr>
            <a:spLocks noGrp="1"/>
          </p:cNvSpPr>
          <p:nvPr>
            <p:ph type="body" idx="1"/>
          </p:nvPr>
        </p:nvSpPr>
        <p:spPr>
          <a:xfrm>
            <a:off x="623490" y="4800100"/>
            <a:ext cx="5956534" cy="3896822"/>
          </a:xfrm>
        </p:spPr>
        <p:txBody>
          <a:bodyPr/>
          <a:lstStyle/>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＜意図・ポイント＞</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kern="100" dirty="0">
                <a:latin typeface="Meiryo UI" panose="020B0604030504040204" pitchFamily="50" charset="-128"/>
                <a:ea typeface="Meiryo UI" panose="020B0604030504040204" pitchFamily="50" charset="-128"/>
                <a:cs typeface="ＭＳ 明朝" panose="02020609040205080304" pitchFamily="17" charset="-128"/>
              </a:rPr>
              <a:t>防護層への安全機能の割り当て</a:t>
            </a:r>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endParaRPr lang="en-US" altLang="ja-JP" kern="100" dirty="0">
              <a:latin typeface="Meiryo UI" panose="020B0604030504040204" pitchFamily="50" charset="-128"/>
              <a:ea typeface="Meiryo UI" panose="020B0604030504040204" pitchFamily="50" charset="-128"/>
              <a:cs typeface="ＭＳ 明朝" panose="02020609040205080304" pitchFamily="17" charset="-128"/>
            </a:endParaRPr>
          </a:p>
          <a:p>
            <a:r>
              <a:rPr lang="ja-JP" altLang="en-US" dirty="0">
                <a:latin typeface="Meiryo UI" panose="020B0604030504040204" pitchFamily="50" charset="-128"/>
                <a:ea typeface="Meiryo UI" panose="020B0604030504040204" pitchFamily="50" charset="-128"/>
              </a:rPr>
              <a:t>＜補足事項・背景＞</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１．防護層（</a:t>
            </a:r>
            <a:r>
              <a:rPr lang="en-US" altLang="ja-JP" dirty="0">
                <a:latin typeface="Meiryo UI" panose="020B0604030504040204" pitchFamily="50" charset="-128"/>
                <a:ea typeface="Meiryo UI" panose="020B0604030504040204" pitchFamily="50" charset="-128"/>
              </a:rPr>
              <a:t>PL</a:t>
            </a:r>
            <a:r>
              <a:rPr lang="ja-JP" altLang="en-US" dirty="0">
                <a:latin typeface="Meiryo UI" panose="020B0604030504040204" pitchFamily="50" charset="-128"/>
                <a:ea typeface="Meiryo UI" panose="020B0604030504040204" pitchFamily="50" charset="-128"/>
              </a:rPr>
              <a:t>）は，次の基準を満たしている。</a:t>
            </a:r>
          </a:p>
          <a:p>
            <a:pPr marL="360261" indent="-179330">
              <a:buAutoNum type="alphaLcParenR"/>
            </a:pPr>
            <a:r>
              <a:rPr lang="ja-JP" altLang="en-US" dirty="0">
                <a:latin typeface="Meiryo UI" panose="020B0604030504040204" pitchFamily="50" charset="-128"/>
                <a:ea typeface="Meiryo UI" panose="020B0604030504040204" pitchFamily="50" charset="-128"/>
              </a:rPr>
              <a:t>独立性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b) </a:t>
            </a:r>
            <a:r>
              <a:rPr lang="ja-JP" altLang="en-US" dirty="0">
                <a:latin typeface="Meiryo UI" panose="020B0604030504040204" pitchFamily="50" charset="-128"/>
                <a:ea typeface="Meiryo UI" panose="020B0604030504040204" pitchFamily="50" charset="-128"/>
              </a:rPr>
              <a:t>他の防護層と異なった技術で設計</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多様化</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されている</a:t>
            </a: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　防護層間が電気的に分離</a:t>
            </a:r>
            <a:r>
              <a:rPr lang="en-US" altLang="ja-JP" dirty="0">
                <a:latin typeface="Meiryo UI" panose="020B0604030504040204" pitchFamily="50" charset="-128"/>
                <a:ea typeface="Meiryo UI" panose="020B0604030504040204" pitchFamily="50" charset="-128"/>
              </a:rPr>
              <a:t>. d) </a:t>
            </a:r>
            <a:r>
              <a:rPr lang="ja-JP" altLang="en-US" dirty="0">
                <a:latin typeface="Meiryo UI" panose="020B0604030504040204" pitchFamily="50" charset="-128"/>
                <a:ea typeface="Meiryo UI" panose="020B0604030504040204" pitchFamily="50" charset="-128"/>
              </a:rPr>
              <a:t>共通原因故障がない．</a:t>
            </a:r>
            <a:endParaRPr lang="en-US" altLang="ja-JP" dirty="0">
              <a:latin typeface="Meiryo UI" panose="020B0604030504040204" pitchFamily="50" charset="-128"/>
              <a:ea typeface="Meiryo UI" panose="020B0604030504040204" pitchFamily="50" charset="-128"/>
            </a:endParaRPr>
          </a:p>
          <a:p>
            <a:pPr marL="88064" indent="-86463"/>
            <a:r>
              <a:rPr lang="ja-JP" altLang="en-US" dirty="0">
                <a:latin typeface="Meiryo UI" panose="020B0604030504040204" pitchFamily="50" charset="-128"/>
                <a:ea typeface="Meiryo UI" panose="020B0604030504040204" pitchFamily="50" charset="-128"/>
              </a:rPr>
              <a:t>２．防護層</a:t>
            </a:r>
            <a:r>
              <a:rPr lang="en-US" altLang="ja-JP" dirty="0">
                <a:latin typeface="Meiryo UI" panose="020B0604030504040204" pitchFamily="50" charset="-128"/>
                <a:ea typeface="Meiryo UI" panose="020B0604030504040204" pitchFamily="50" charset="-128"/>
              </a:rPr>
              <a:t>(PL)</a:t>
            </a:r>
            <a:r>
              <a:rPr lang="ja-JP" altLang="en-US" dirty="0">
                <a:latin typeface="Meiryo UI" panose="020B0604030504040204" pitchFamily="50" charset="-128"/>
                <a:ea typeface="Meiryo UI" panose="020B0604030504040204" pitchFamily="50" charset="-128"/>
              </a:rPr>
              <a:t>の要件</a:t>
            </a:r>
            <a:endParaRPr lang="en-US" altLang="ja-JP" dirty="0">
              <a:latin typeface="Meiryo UI" panose="020B0604030504040204" pitchFamily="50" charset="-128"/>
              <a:ea typeface="Meiryo UI" panose="020B0604030504040204" pitchFamily="50" charset="-128"/>
            </a:endParaRPr>
          </a:p>
          <a:p>
            <a:pPr marL="88064" indent="-88064"/>
            <a:r>
              <a:rPr lang="ja-JP" altLang="en-US" dirty="0">
                <a:latin typeface="Meiryo UI" panose="020B0604030504040204" pitchFamily="50" charset="-128"/>
                <a:ea typeface="Meiryo UI" panose="020B0604030504040204" pitchFamily="50" charset="-128"/>
              </a:rPr>
              <a:t>・ 少なくとも </a:t>
            </a:r>
            <a:r>
              <a:rPr lang="en-US" altLang="ja-JP" dirty="0">
                <a:latin typeface="Meiryo UI" panose="020B0604030504040204" pitchFamily="50" charset="-128"/>
                <a:ea typeface="Meiryo UI" panose="020B0604030504040204" pitchFamily="50" charset="-128"/>
              </a:rPr>
              <a:t>10 </a:t>
            </a:r>
            <a:r>
              <a:rPr lang="ja-JP" altLang="en-US" dirty="0">
                <a:latin typeface="Meiryo UI" panose="020B0604030504040204" pitchFamily="50" charset="-128"/>
                <a:ea typeface="Meiryo UI" panose="020B0604030504040204" pitchFamily="50" charset="-128"/>
              </a:rPr>
              <a:t>倍に特定されたリスクを軽減する。</a:t>
            </a:r>
          </a:p>
          <a:p>
            <a:pPr marL="88064" indent="-88064"/>
            <a:r>
              <a:rPr lang="ja-JP" altLang="en-US" dirty="0">
                <a:latin typeface="Meiryo UI" panose="020B0604030504040204" pitchFamily="50" charset="-128"/>
                <a:ea typeface="Meiryo UI" panose="020B0604030504040204" pitchFamily="50" charset="-128"/>
              </a:rPr>
              <a:t>・  特異性→</a:t>
            </a:r>
            <a:r>
              <a:rPr lang="en-US" altLang="ja-JP" dirty="0">
                <a:latin typeface="Meiryo UI" panose="020B0604030504040204" pitchFamily="50" charset="-128"/>
                <a:ea typeface="Meiryo UI" panose="020B0604030504040204" pitchFamily="50" charset="-128"/>
              </a:rPr>
              <a:t>PL </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件の潜在的危険事象の結果を防止又は緩和するように設計されている。</a:t>
            </a:r>
            <a:endParaRPr lang="en-US" altLang="ja-JP" dirty="0">
              <a:latin typeface="Meiryo UI" panose="020B0604030504040204" pitchFamily="50" charset="-128"/>
              <a:ea typeface="Meiryo UI" panose="020B0604030504040204" pitchFamily="50" charset="-128"/>
            </a:endParaRPr>
          </a:p>
          <a:p>
            <a:pPr marL="88064" indent="-88064"/>
            <a:r>
              <a:rPr lang="ja-JP" altLang="en-US" dirty="0">
                <a:latin typeface="Meiryo UI" panose="020B0604030504040204" pitchFamily="50" charset="-128"/>
                <a:ea typeface="Meiryo UI" panose="020B0604030504040204" pitchFamily="50" charset="-128"/>
              </a:rPr>
              <a:t>・複数の原因が同じ危険事象を引き起こすことがある。したがって，複数の事象シナリオが </a:t>
            </a:r>
            <a:r>
              <a:rPr lang="en-US" altLang="ja-JP" dirty="0">
                <a:latin typeface="Meiryo UI" panose="020B0604030504040204" pitchFamily="50" charset="-128"/>
                <a:ea typeface="Meiryo UI" panose="020B0604030504040204" pitchFamily="50" charset="-128"/>
              </a:rPr>
              <a:t>PL </a:t>
            </a:r>
            <a:r>
              <a:rPr lang="ja-JP" altLang="en-US" dirty="0">
                <a:latin typeface="Meiryo UI" panose="020B0604030504040204" pitchFamily="50" charset="-128"/>
                <a:ea typeface="Meiryo UI" panose="020B0604030504040204" pitchFamily="50" charset="-128"/>
              </a:rPr>
              <a:t>によって開始される場合がある。</a:t>
            </a:r>
          </a:p>
          <a:p>
            <a:pPr marL="88064" indent="-88064"/>
            <a:r>
              <a:rPr lang="ja-JP" altLang="en-US" dirty="0">
                <a:latin typeface="Meiryo UI" panose="020B0604030504040204" pitchFamily="50" charset="-128"/>
                <a:ea typeface="Meiryo UI" panose="020B0604030504040204" pitchFamily="50" charset="-128"/>
              </a:rPr>
              <a:t>・ 他のいかなる要求された </a:t>
            </a:r>
            <a:r>
              <a:rPr lang="en-US" altLang="ja-JP" dirty="0">
                <a:latin typeface="Meiryo UI" panose="020B0604030504040204" pitchFamily="50" charset="-128"/>
                <a:ea typeface="Meiryo UI" panose="020B0604030504040204" pitchFamily="50" charset="-128"/>
              </a:rPr>
              <a:t>PL </a:t>
            </a:r>
            <a:r>
              <a:rPr lang="ja-JP" altLang="en-US" dirty="0">
                <a:latin typeface="Meiryo UI" panose="020B0604030504040204" pitchFamily="50" charset="-128"/>
                <a:ea typeface="Meiryo UI" panose="020B0604030504040204" pitchFamily="50" charset="-128"/>
              </a:rPr>
              <a:t>との共通原因故障又は共通モード故障を引き起こす可能性がないことが実証される場合，ある </a:t>
            </a:r>
            <a:r>
              <a:rPr lang="en-US" altLang="ja-JP" dirty="0">
                <a:latin typeface="Meiryo UI" panose="020B0604030504040204" pitchFamily="50" charset="-128"/>
                <a:ea typeface="Meiryo UI" panose="020B0604030504040204" pitchFamily="50" charset="-128"/>
              </a:rPr>
              <a:t>PL </a:t>
            </a:r>
            <a:r>
              <a:rPr lang="ja-JP" altLang="en-US" dirty="0">
                <a:latin typeface="Meiryo UI" panose="020B0604030504040204" pitchFamily="50" charset="-128"/>
                <a:ea typeface="Meiryo UI" panose="020B0604030504040204" pitchFamily="50" charset="-128"/>
              </a:rPr>
              <a:t>は他の防護層から独立している。</a:t>
            </a:r>
          </a:p>
          <a:p>
            <a:pPr marL="88064" indent="-88064"/>
            <a:r>
              <a:rPr lang="ja-JP" altLang="en-US" dirty="0">
                <a:latin typeface="Meiryo UI" panose="020B0604030504040204" pitchFamily="50" charset="-128"/>
                <a:ea typeface="Meiryo UI" panose="020B0604030504040204" pitchFamily="50" charset="-128"/>
              </a:rPr>
              <a:t>・  信頼性→</a:t>
            </a:r>
            <a:r>
              <a:rPr lang="en-US" altLang="ja-JP" dirty="0">
                <a:latin typeface="Meiryo UI" panose="020B0604030504040204" pitchFamily="50" charset="-128"/>
                <a:ea typeface="Meiryo UI" panose="020B0604030504040204" pitchFamily="50" charset="-128"/>
              </a:rPr>
              <a:t>PL </a:t>
            </a:r>
            <a:r>
              <a:rPr lang="ja-JP" altLang="en-US" dirty="0">
                <a:latin typeface="Meiryo UI" panose="020B0604030504040204" pitchFamily="50" charset="-128"/>
                <a:ea typeface="Meiryo UI" panose="020B0604030504040204" pitchFamily="50" charset="-128"/>
              </a:rPr>
              <a:t>は，その設計に際し，ランダム故障及び決定論的原因故障を取り組むことによって，それがなすように設計されたことを実行すると期待してよい。</a:t>
            </a:r>
          </a:p>
          <a:p>
            <a:pPr marL="88064" indent="-88064"/>
            <a:r>
              <a:rPr lang="ja-JP" altLang="en-US" dirty="0">
                <a:latin typeface="Meiryo UI" panose="020B0604030504040204" pitchFamily="50" charset="-128"/>
                <a:ea typeface="Meiryo UI" panose="020B0604030504040204" pitchFamily="50" charset="-128"/>
              </a:rPr>
              <a:t>・  監査能力−</a:t>
            </a:r>
            <a:r>
              <a:rPr lang="en-US" altLang="ja-JP" dirty="0">
                <a:latin typeface="Meiryo UI" panose="020B0604030504040204" pitchFamily="50" charset="-128"/>
                <a:ea typeface="Meiryo UI" panose="020B0604030504040204" pitchFamily="50" charset="-128"/>
              </a:rPr>
              <a:t>PL </a:t>
            </a:r>
            <a:r>
              <a:rPr lang="ja-JP" altLang="en-US" dirty="0">
                <a:latin typeface="Meiryo UI" panose="020B0604030504040204" pitchFamily="50" charset="-128"/>
                <a:ea typeface="Meiryo UI" panose="020B0604030504040204" pitchFamily="50" charset="-128"/>
              </a:rPr>
              <a:t>は，防護機能の定期的な妥当性確認を容易にするように設計される。</a:t>
            </a:r>
            <a:endParaRPr lang="en-US" altLang="ja-JP" dirty="0">
              <a:latin typeface="Meiryo UI" panose="020B0604030504040204" pitchFamily="50" charset="-128"/>
              <a:ea typeface="Meiryo UI" panose="020B0604030504040204" pitchFamily="50" charset="-128"/>
            </a:endParaRPr>
          </a:p>
          <a:p>
            <a:pPr marL="88064" indent="-88064"/>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＜出典・参考文献等＞</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JISC0511-1</a:t>
            </a:r>
            <a:r>
              <a:rPr lang="ja-JP" altLang="en-US" dirty="0">
                <a:latin typeface="Meiryo UI" panose="020B0604030504040204" pitchFamily="50" charset="-128"/>
                <a:ea typeface="Meiryo UI" panose="020B0604030504040204" pitchFamily="50" charset="-128"/>
              </a:rPr>
              <a:t>－プロセス産業分野の安全計装システム－第１部：フレームワーク，定義及びシステム・ハードウェア・ソフトウェアの要求事項 </a:t>
            </a:r>
          </a:p>
          <a:p>
            <a:r>
              <a:rPr lang="ja-JP" altLang="en-US" dirty="0">
                <a:latin typeface="Meiryo UI" panose="020B0604030504040204" pitchFamily="50" charset="-128"/>
                <a:ea typeface="Meiryo UI" panose="020B0604030504040204" pitchFamily="50" charset="-128"/>
              </a:rPr>
              <a:t>９　防護層への安全機能の割り当て</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247</a:t>
            </a:fld>
            <a:endParaRPr kumimoji="1" lang="ja-JP" altLang="en-US"/>
          </a:p>
        </p:txBody>
      </p:sp>
    </p:spTree>
    <p:extLst>
      <p:ext uri="{BB962C8B-B14F-4D97-AF65-F5344CB8AC3E}">
        <p14:creationId xmlns:p14="http://schemas.microsoft.com/office/powerpoint/2010/main" val="266356920"/>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251</a:t>
            </a:fld>
            <a:endParaRPr kumimoji="1" lang="ja-JP" altLang="en-US"/>
          </a:p>
        </p:txBody>
      </p:sp>
    </p:spTree>
    <p:extLst>
      <p:ext uri="{BB962C8B-B14F-4D97-AF65-F5344CB8AC3E}">
        <p14:creationId xmlns:p14="http://schemas.microsoft.com/office/powerpoint/2010/main" val="4283183138"/>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a:xfrm>
            <a:off x="680721" y="4783306"/>
            <a:ext cx="5445760" cy="4657340"/>
          </a:xfrm>
        </p:spPr>
        <p:txBody>
          <a:bodyPr/>
          <a:lstStyle/>
          <a:p>
            <a:r>
              <a:rPr lang="ja-JP" altLang="en-US" dirty="0" smtClean="0">
                <a:sym typeface="+mn-ea"/>
              </a:rPr>
              <a:t>＜意図・ポイント＞</a:t>
            </a:r>
          </a:p>
          <a:p>
            <a:r>
              <a:rPr lang="ja-JP" altLang="en-US" dirty="0" smtClean="0">
                <a:sym typeface="+mn-ea"/>
              </a:rPr>
              <a:t>本章では，妥当性確認の目的と内容の概要について解説する．</a:t>
            </a:r>
          </a:p>
          <a:p>
            <a:endParaRPr kumimoji="1" lang="en-US" altLang="ja-JP" dirty="0" smtClean="0"/>
          </a:p>
          <a:p>
            <a:r>
              <a:rPr lang="ja-JP" altLang="en-US" dirty="0" smtClean="0">
                <a:sym typeface="+mn-ea"/>
              </a:rPr>
              <a:t>＜補足事項・背景＞</a:t>
            </a:r>
            <a:endParaRPr kumimoji="1" lang="en-US" altLang="ja-JP" dirty="0" smtClean="0"/>
          </a:p>
          <a:p>
            <a:endParaRPr kumimoji="1" lang="en-US" altLang="ja-JP" dirty="0" smtClean="0"/>
          </a:p>
          <a:p>
            <a:r>
              <a:rPr lang="ja-JP" altLang="en-US" dirty="0" smtClean="0">
                <a:sym typeface="+mn-ea"/>
              </a:rPr>
              <a:t>＜出典・参考文献等＞</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252</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Tree>
    <p:extLst>
      <p:ext uri="{BB962C8B-B14F-4D97-AF65-F5344CB8AC3E}">
        <p14:creationId xmlns:p14="http://schemas.microsoft.com/office/powerpoint/2010/main" val="1196691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r>
              <a:rPr kumimoji="1" lang="ja-JP" altLang="en-US" dirty="0" smtClean="0"/>
              <a:t>＜スライドの意図＞</a:t>
            </a:r>
            <a:endParaRPr kumimoji="1" lang="en-US" altLang="ja-JP" dirty="0" smtClean="0"/>
          </a:p>
          <a:p>
            <a:pPr marL="171450" indent="-171450">
              <a:buFont typeface="Arial" panose="020B0604020202020204" pitchFamily="34" charset="0"/>
              <a:buChar char="•"/>
            </a:pPr>
            <a:r>
              <a:rPr kumimoji="1" lang="ja-JP" altLang="en-US" dirty="0" smtClean="0"/>
              <a:t>機能安全指針のうち、機能安全の要求事項を理解させる。</a:t>
            </a:r>
            <a:endParaRPr kumimoji="1" lang="en-US" altLang="ja-JP" dirty="0" smtClean="0"/>
          </a:p>
          <a:p>
            <a:pPr marL="171450" indent="-171450">
              <a:buFont typeface="Arial" panose="020B0604020202020204" pitchFamily="34" charset="0"/>
              <a:buChar char="•"/>
            </a:pPr>
            <a:endParaRPr kumimoji="1" lang="en-US" altLang="ja-JP" dirty="0" smtClean="0"/>
          </a:p>
          <a:p>
            <a:r>
              <a:rPr kumimoji="1" lang="ja-JP" altLang="en-US" dirty="0" smtClean="0"/>
              <a:t>＜補足事項＞</a:t>
            </a:r>
            <a:endParaRPr kumimoji="1" lang="en-US" altLang="ja-JP" dirty="0" smtClean="0"/>
          </a:p>
          <a:p>
            <a:pPr marL="171450" indent="-171450">
              <a:buFont typeface="Arial" panose="020B0604020202020204" pitchFamily="34" charset="0"/>
              <a:buChar char="•"/>
            </a:pPr>
            <a:r>
              <a:rPr kumimoji="1" lang="ja-JP" altLang="en-US" dirty="0" smtClean="0"/>
              <a:t>機能安全の要求事項は３ステップになっている。</a:t>
            </a:r>
            <a:endParaRPr kumimoji="1" lang="en-US" altLang="ja-JP" dirty="0" smtClean="0"/>
          </a:p>
          <a:p>
            <a:pPr marL="171450" indent="-171450">
              <a:buFont typeface="Arial" panose="020B0604020202020204" pitchFamily="34" charset="0"/>
              <a:buChar char="•"/>
            </a:pPr>
            <a:r>
              <a:rPr kumimoji="1" lang="ja-JP" altLang="en-US" dirty="0" smtClean="0"/>
              <a:t>テキストの該当部分に具体例が示されているのでそれで説明する。</a:t>
            </a:r>
            <a:endParaRPr kumimoji="1" lang="en-US" altLang="ja-JP" dirty="0" smtClean="0"/>
          </a:p>
          <a:p>
            <a:pPr marL="171450" indent="-171450">
              <a:buFont typeface="Arial" panose="020B0604020202020204" pitchFamily="34" charset="0"/>
              <a:buChar char="•"/>
            </a:pPr>
            <a:endParaRPr kumimoji="1" lang="en-US" altLang="ja-JP" dirty="0" smtClean="0"/>
          </a:p>
          <a:p>
            <a:r>
              <a:rPr kumimoji="1" lang="ja-JP" altLang="en-US" dirty="0" smtClean="0"/>
              <a:t>＜参考文献等＞</a:t>
            </a:r>
            <a:endParaRPr kumimoji="1" lang="en-US" altLang="ja-JP" dirty="0" smtClean="0"/>
          </a:p>
          <a:p>
            <a:pPr marL="171450" indent="-171450">
              <a:buFont typeface="Arial" panose="020B0604020202020204" pitchFamily="34" charset="0"/>
              <a:buChar char="•"/>
            </a:pPr>
            <a:r>
              <a:rPr kumimoji="1" lang="ja-JP" altLang="en-US" dirty="0" smtClean="0"/>
              <a:t>機能安全指針（平成</a:t>
            </a:r>
            <a:r>
              <a:rPr kumimoji="1" lang="en-US" altLang="ja-JP" dirty="0" smtClean="0"/>
              <a:t>28</a:t>
            </a:r>
            <a:r>
              <a:rPr kumimoji="1" lang="ja-JP" altLang="en-US" dirty="0" smtClean="0"/>
              <a:t>年厚労省告示第</a:t>
            </a:r>
            <a:r>
              <a:rPr kumimoji="1" lang="en-US" altLang="ja-JP" dirty="0" smtClean="0"/>
              <a:t>353</a:t>
            </a:r>
            <a:r>
              <a:rPr kumimoji="1" lang="ja-JP" altLang="en-US" dirty="0" smtClean="0"/>
              <a:t>号）（テキスト附録</a:t>
            </a:r>
            <a:r>
              <a:rPr kumimoji="1" lang="en-US" altLang="ja-JP" dirty="0" smtClean="0"/>
              <a:t>A</a:t>
            </a:r>
            <a:r>
              <a:rPr kumimoji="1" lang="ja-JP" altLang="en-US" dirty="0" smtClean="0"/>
              <a:t>に掲載）</a:t>
            </a: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25</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妥当性確認</a:t>
            </a:r>
            <a:r>
              <a:rPr lang="en-US" altLang="ja-JP" dirty="0" smtClean="0">
                <a:sym typeface="+mn-ea"/>
              </a:rPr>
              <a:t>(validation)</a:t>
            </a:r>
            <a:r>
              <a:rPr lang="ja-JP" altLang="en-US" dirty="0" smtClean="0">
                <a:sym typeface="+mn-ea"/>
              </a:rPr>
              <a:t>の言葉の定義について</a:t>
            </a:r>
          </a:p>
          <a:p>
            <a:endParaRPr kumimoji="1" lang="en-US" altLang="ja-JP" dirty="0" smtClean="0"/>
          </a:p>
          <a:p>
            <a:r>
              <a:rPr lang="ja-JP" altLang="en-US" dirty="0" smtClean="0">
                <a:sym typeface="+mn-ea"/>
              </a:rPr>
              <a:t>＜補足事項・背景＞</a:t>
            </a:r>
          </a:p>
          <a:p>
            <a:r>
              <a:rPr lang="ja-JP" altLang="en-US" dirty="0" smtClean="0">
                <a:sym typeface="+mn-ea"/>
              </a:rPr>
              <a:t>日本では，試験</a:t>
            </a:r>
            <a:r>
              <a:rPr lang="en-US" altLang="ja-JP" dirty="0" smtClean="0">
                <a:sym typeface="+mn-ea"/>
              </a:rPr>
              <a:t>(test)</a:t>
            </a:r>
            <a:r>
              <a:rPr lang="ja-JP" altLang="en-US" dirty="0" smtClean="0">
                <a:sym typeface="+mn-ea"/>
              </a:rPr>
              <a:t>や検証</a:t>
            </a:r>
            <a:r>
              <a:rPr lang="en-US" altLang="ja-JP" dirty="0" smtClean="0">
                <a:sym typeface="+mn-ea"/>
              </a:rPr>
              <a:t>(verification)</a:t>
            </a:r>
            <a:r>
              <a:rPr lang="ja-JP" altLang="en-US" dirty="0" smtClean="0">
                <a:sym typeface="+mn-ea"/>
              </a:rPr>
              <a:t>はよく理解されているが，妥当性確認</a:t>
            </a:r>
            <a:r>
              <a:rPr lang="en-US" altLang="ja-JP" dirty="0" smtClean="0">
                <a:sym typeface="+mn-ea"/>
              </a:rPr>
              <a:t>(validation)</a:t>
            </a:r>
            <a:r>
              <a:rPr lang="ja-JP" altLang="en-US" dirty="0" smtClean="0">
                <a:sym typeface="+mn-ea"/>
              </a:rPr>
              <a:t>はよく知られていない．</a:t>
            </a:r>
          </a:p>
          <a:p>
            <a:r>
              <a:rPr lang="ja-JP" altLang="en-US" dirty="0" smtClean="0">
                <a:sym typeface="+mn-ea"/>
              </a:rPr>
              <a:t>ここでは，試験や検証を含む，客観的証拠による要求事項が満足されているかの審査とする．</a:t>
            </a:r>
          </a:p>
          <a:p>
            <a:r>
              <a:rPr lang="ja-JP" altLang="en-US" dirty="0" smtClean="0">
                <a:sym typeface="+mn-ea"/>
              </a:rPr>
              <a:t>特に，安全要求仕様に適合しているかが安全妥当性確認の意図である．</a:t>
            </a:r>
          </a:p>
          <a:p>
            <a:endParaRPr kumimoji="1" lang="en-US" altLang="ja-JP" dirty="0" smtClean="0"/>
          </a:p>
          <a:p>
            <a:r>
              <a:rPr lang="ja-JP" altLang="en-US" dirty="0" smtClean="0">
                <a:sym typeface="+mn-ea"/>
              </a:rPr>
              <a:t>＜出典・参考文献等＞</a:t>
            </a:r>
          </a:p>
          <a:p>
            <a:r>
              <a:rPr lang="en-US" altLang="ja-JP" dirty="0" smtClean="0">
                <a:sym typeface="+mn-ea"/>
              </a:rPr>
              <a:t>JIS C 0508-4 3.8.2</a:t>
            </a:r>
            <a:endParaRPr kumimoji="1" lang="en-US" altLang="ja-JP" dirty="0" smtClean="0">
              <a:sym typeface="+mn-ea"/>
            </a:endParaRPr>
          </a:p>
          <a:p>
            <a:endParaRPr kumimoji="1" lang="ja-JP" altLang="en-US" dirty="0"/>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253</a:t>
            </a:fld>
            <a:endParaRPr kumimoji="1" lang="ja-JP" altLang="en-US"/>
          </a:p>
        </p:txBody>
      </p:sp>
    </p:spTree>
    <p:extLst>
      <p:ext uri="{BB962C8B-B14F-4D97-AF65-F5344CB8AC3E}">
        <p14:creationId xmlns:p14="http://schemas.microsoft.com/office/powerpoint/2010/main" val="3162708475"/>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kumimoji="1" lang="ja-JP" altLang="en-US" dirty="0" smtClean="0">
                <a:sym typeface="+mn-ea"/>
              </a:rPr>
              <a:t>妥当性確認</a:t>
            </a:r>
            <a:r>
              <a:rPr kumimoji="1" lang="en-US" altLang="ja-JP" dirty="0" smtClean="0">
                <a:sym typeface="+mn-ea"/>
              </a:rPr>
              <a:t>(validation)</a:t>
            </a:r>
            <a:r>
              <a:rPr kumimoji="1" lang="ja-JP" altLang="en-US" dirty="0" smtClean="0">
                <a:sym typeface="+mn-ea"/>
              </a:rPr>
              <a:t>と検証</a:t>
            </a:r>
            <a:r>
              <a:rPr kumimoji="1" lang="en-US" altLang="ja-JP" dirty="0" smtClean="0">
                <a:sym typeface="+mn-ea"/>
              </a:rPr>
              <a:t>(verification)</a:t>
            </a:r>
            <a:r>
              <a:rPr kumimoji="1" lang="ja-JP" altLang="en-US" dirty="0" smtClean="0">
                <a:sym typeface="+mn-ea"/>
              </a:rPr>
              <a:t>の違いを，安全関連ソフトウェア開発プロセスの図で示している．</a:t>
            </a:r>
          </a:p>
          <a:p>
            <a:endParaRPr kumimoji="1" lang="en-US" altLang="ja-JP" dirty="0" smtClean="0"/>
          </a:p>
          <a:p>
            <a:r>
              <a:rPr lang="ja-JP" altLang="en-US" dirty="0" smtClean="0">
                <a:sym typeface="+mn-ea"/>
              </a:rPr>
              <a:t>＜補足事項・背景＞</a:t>
            </a:r>
            <a:endParaRPr kumimoji="1" lang="en-US" altLang="ja-JP" dirty="0" smtClean="0"/>
          </a:p>
          <a:p>
            <a:r>
              <a:rPr lang="ja-JP" altLang="en-US" dirty="0" smtClean="0">
                <a:sym typeface="+mn-ea"/>
              </a:rPr>
              <a:t>各設計フェーズの設計審査も検証であり，各試験も検証である．</a:t>
            </a:r>
            <a:endParaRPr kumimoji="1" lang="ja-JP" altLang="en-US" dirty="0" smtClean="0">
              <a:sym typeface="+mn-ea"/>
            </a:endParaRPr>
          </a:p>
          <a:p>
            <a:r>
              <a:rPr lang="ja-JP" altLang="en-US" dirty="0" smtClean="0">
                <a:sym typeface="+mn-ea"/>
              </a:rPr>
              <a:t>妥当性確認は，最後の要求仕様を満足しているか適合しているかの確認である．</a:t>
            </a:r>
          </a:p>
          <a:p>
            <a:r>
              <a:rPr lang="ja-JP" altLang="en-US" dirty="0" smtClean="0">
                <a:sym typeface="+mn-ea"/>
              </a:rPr>
              <a:t>試作が設計仕様書のすべての仕様を満足していても，要求を満足していない場合もある．</a:t>
            </a:r>
          </a:p>
          <a:p>
            <a:r>
              <a:rPr lang="en-US" altLang="ja-JP" dirty="0" smtClean="0">
                <a:sym typeface="+mn-ea"/>
              </a:rPr>
              <a:t>Jobs</a:t>
            </a:r>
            <a:r>
              <a:rPr lang="ja-JP" altLang="en-US" dirty="0" smtClean="0">
                <a:sym typeface="+mn-ea"/>
              </a:rPr>
              <a:t>が</a:t>
            </a:r>
            <a:r>
              <a:rPr lang="en-US" altLang="ja-JP" dirty="0" smtClean="0">
                <a:sym typeface="+mn-ea"/>
              </a:rPr>
              <a:t>iPod</a:t>
            </a:r>
            <a:r>
              <a:rPr lang="ja-JP" altLang="en-US" dirty="0" smtClean="0">
                <a:sym typeface="+mn-ea"/>
              </a:rPr>
              <a:t>の試作を水に落とし，出た気泡分だけ小さくしろと言った逸話がある．</a:t>
            </a:r>
          </a:p>
          <a:p>
            <a:endParaRPr kumimoji="1" lang="en-US" altLang="ja-JP" dirty="0" smtClean="0"/>
          </a:p>
          <a:p>
            <a:r>
              <a:rPr lang="ja-JP" altLang="en-US" dirty="0" smtClean="0">
                <a:sym typeface="+mn-ea"/>
              </a:rPr>
              <a:t>＜出典・参考文献等＞</a:t>
            </a:r>
          </a:p>
          <a:p>
            <a:r>
              <a:rPr lang="en-US" altLang="ja-JP" dirty="0" smtClean="0">
                <a:sym typeface="+mn-ea"/>
              </a:rPr>
              <a:t>JISC 0508-3</a:t>
            </a:r>
          </a:p>
          <a:p>
            <a:r>
              <a:rPr lang="ja-JP" altLang="en-US" dirty="0" smtClean="0">
                <a:sym typeface="+mn-ea"/>
              </a:rPr>
              <a:t>図は著者</a:t>
            </a:r>
            <a:r>
              <a:rPr lang="en-US" altLang="ja-JP" dirty="0" smtClean="0">
                <a:sym typeface="+mn-ea"/>
              </a:rPr>
              <a:t>(</a:t>
            </a:r>
            <a:r>
              <a:rPr lang="ja-JP" altLang="en-US" dirty="0" smtClean="0">
                <a:sym typeface="+mn-ea"/>
              </a:rPr>
              <a:t>神余</a:t>
            </a:r>
            <a:r>
              <a:rPr lang="en-US" altLang="ja-JP" dirty="0" smtClean="0">
                <a:sym typeface="+mn-ea"/>
              </a:rPr>
              <a:t>)</a:t>
            </a:r>
            <a:r>
              <a:rPr lang="ja-JP" altLang="en-US" dirty="0" smtClean="0">
                <a:sym typeface="+mn-ea"/>
              </a:rPr>
              <a:t>オリジナル．素材はフリー素材．</a:t>
            </a:r>
          </a:p>
          <a:p>
            <a:endParaRPr kumimoji="1" lang="ja-JP" altLang="en-US" dirty="0"/>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254</a:t>
            </a:fld>
            <a:endParaRPr kumimoji="1" lang="ja-JP" altLang="en-US"/>
          </a:p>
        </p:txBody>
      </p:sp>
    </p:spTree>
    <p:extLst>
      <p:ext uri="{BB962C8B-B14F-4D97-AF65-F5344CB8AC3E}">
        <p14:creationId xmlns:p14="http://schemas.microsoft.com/office/powerpoint/2010/main" val="258554402"/>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kumimoji="1" lang="ja-JP" altLang="en-US" dirty="0" smtClean="0">
                <a:sym typeface="+mn-ea"/>
              </a:rPr>
              <a:t>妥当性確認の内容について述べる．</a:t>
            </a:r>
          </a:p>
          <a:p>
            <a:endParaRPr kumimoji="1" lang="en-US" altLang="ja-JP" dirty="0" smtClean="0"/>
          </a:p>
          <a:p>
            <a:r>
              <a:rPr lang="ja-JP" altLang="en-US" dirty="0" smtClean="0">
                <a:sym typeface="+mn-ea"/>
              </a:rPr>
              <a:t>＜補足事項・背景＞</a:t>
            </a:r>
          </a:p>
          <a:p>
            <a:r>
              <a:rPr lang="ja-JP" altLang="en-US" dirty="0" smtClean="0">
                <a:sym typeface="+mn-ea"/>
              </a:rPr>
              <a:t>妥当性確認は，試験・検証で確認できるものと，分析によって確認するものがある．</a:t>
            </a:r>
          </a:p>
          <a:p>
            <a:r>
              <a:rPr lang="ja-JP" altLang="en-US" dirty="0" smtClean="0">
                <a:sym typeface="+mn-ea"/>
              </a:rPr>
              <a:t>ここで述べる安全規格への適合性の</a:t>
            </a:r>
            <a:r>
              <a:rPr lang="en-US" altLang="ja-JP" dirty="0" smtClean="0">
                <a:sym typeface="+mn-ea"/>
              </a:rPr>
              <a:t>3</a:t>
            </a:r>
            <a:r>
              <a:rPr lang="ja-JP" altLang="en-US" dirty="0" smtClean="0">
                <a:sym typeface="+mn-ea"/>
              </a:rPr>
              <a:t>項目は，分析によって確認する主な項目である．</a:t>
            </a:r>
          </a:p>
          <a:p>
            <a:endParaRPr kumimoji="1" lang="en-US" altLang="ja-JP" dirty="0" smtClean="0"/>
          </a:p>
          <a:p>
            <a:r>
              <a:rPr lang="ja-JP" altLang="en-US" dirty="0" smtClean="0">
                <a:sym typeface="+mn-ea"/>
              </a:rPr>
              <a:t>＜出典・参考文献等＞</a:t>
            </a:r>
            <a:endParaRPr kumimoji="1" lang="en-US" altLang="ja-JP" dirty="0" smtClean="0">
              <a:sym typeface="+mn-ea"/>
            </a:endParaRPr>
          </a:p>
          <a:p>
            <a:r>
              <a:rPr lang="en-US" altLang="ja-JP" dirty="0" smtClean="0">
                <a:sym typeface="+mn-ea"/>
              </a:rPr>
              <a:t>JISC 0508-3</a:t>
            </a:r>
          </a:p>
          <a:p>
            <a:r>
              <a:rPr lang="ja-JP" altLang="en-US" dirty="0" smtClean="0">
                <a:sym typeface="+mn-ea"/>
              </a:rPr>
              <a:t>図は著者</a:t>
            </a:r>
            <a:r>
              <a:rPr lang="en-US" altLang="ja-JP" dirty="0" smtClean="0">
                <a:sym typeface="+mn-ea"/>
              </a:rPr>
              <a:t>(</a:t>
            </a:r>
            <a:r>
              <a:rPr lang="ja-JP" altLang="en-US" dirty="0" smtClean="0">
                <a:sym typeface="+mn-ea"/>
              </a:rPr>
              <a:t>神余</a:t>
            </a:r>
            <a:r>
              <a:rPr lang="en-US" altLang="ja-JP" dirty="0" smtClean="0">
                <a:sym typeface="+mn-ea"/>
              </a:rPr>
              <a:t>)</a:t>
            </a:r>
            <a:r>
              <a:rPr lang="ja-JP" altLang="en-US" dirty="0" smtClean="0">
                <a:sym typeface="+mn-ea"/>
              </a:rPr>
              <a:t>オリジナル</a:t>
            </a:r>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255</a:t>
            </a:fld>
            <a:endParaRPr kumimoji="1" lang="ja-JP" altLang="en-US"/>
          </a:p>
        </p:txBody>
      </p:sp>
    </p:spTree>
    <p:extLst>
      <p:ext uri="{BB962C8B-B14F-4D97-AF65-F5344CB8AC3E}">
        <p14:creationId xmlns:p14="http://schemas.microsoft.com/office/powerpoint/2010/main" val="313802751"/>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kumimoji="1" lang="ja-JP" altLang="en-US" dirty="0" smtClean="0">
                <a:sym typeface="+mn-ea"/>
              </a:rPr>
              <a:t>前ページで述べた機能安全マネジメントについての解説である．</a:t>
            </a:r>
          </a:p>
          <a:p>
            <a:endParaRPr kumimoji="1" lang="en-US" altLang="ja-JP" dirty="0" smtClean="0"/>
          </a:p>
          <a:p>
            <a:r>
              <a:rPr lang="ja-JP" altLang="en-US" dirty="0" smtClean="0">
                <a:sym typeface="+mn-ea"/>
              </a:rPr>
              <a:t>＜補足事項・背景＞</a:t>
            </a:r>
          </a:p>
          <a:p>
            <a:r>
              <a:rPr lang="ja-JP" altLang="en-US" dirty="0" smtClean="0">
                <a:sym typeface="+mn-ea"/>
              </a:rPr>
              <a:t>規格が要求している機能安全マネジメントに準拠するマネジメントの計画が必要である．</a:t>
            </a:r>
          </a:p>
          <a:p>
            <a:r>
              <a:rPr lang="ja-JP" altLang="en-US" dirty="0" smtClean="0">
                <a:sym typeface="+mn-ea"/>
              </a:rPr>
              <a:t>そこには，これらのポイントを含まなければならない．</a:t>
            </a:r>
          </a:p>
          <a:p>
            <a:r>
              <a:rPr lang="ja-JP" altLang="en-US" dirty="0" smtClean="0">
                <a:sym typeface="+mn-ea"/>
              </a:rPr>
              <a:t>開発完了してから規格適合確認したのでは遅い．計画が規格適合していなければならない．</a:t>
            </a:r>
          </a:p>
          <a:p>
            <a:r>
              <a:rPr lang="ja-JP" altLang="en-US" dirty="0" smtClean="0">
                <a:sym typeface="+mn-ea"/>
              </a:rPr>
              <a:t>使用した機器，装置の校正データは重要である．</a:t>
            </a:r>
          </a:p>
          <a:p>
            <a:endParaRPr kumimoji="1" lang="en-US" altLang="ja-JP" dirty="0" smtClean="0"/>
          </a:p>
          <a:p>
            <a:r>
              <a:rPr lang="ja-JP" altLang="en-US" dirty="0" smtClean="0">
                <a:sym typeface="+mn-ea"/>
              </a:rPr>
              <a:t>＜出典・参考文献等＞</a:t>
            </a:r>
          </a:p>
          <a:p>
            <a:r>
              <a:rPr lang="en-US" altLang="ja-JP" dirty="0" smtClean="0">
                <a:sym typeface="+mn-ea"/>
              </a:rPr>
              <a:t>JIS C 0508-1</a:t>
            </a:r>
          </a:p>
          <a:p>
            <a:endParaRPr kumimoji="1" lang="ja-JP" altLang="en-US" dirty="0"/>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256</a:t>
            </a:fld>
            <a:endParaRPr kumimoji="1" lang="ja-JP" altLang="en-US"/>
          </a:p>
        </p:txBody>
      </p:sp>
    </p:spTree>
    <p:extLst>
      <p:ext uri="{BB962C8B-B14F-4D97-AF65-F5344CB8AC3E}">
        <p14:creationId xmlns:p14="http://schemas.microsoft.com/office/powerpoint/2010/main" val="2303884764"/>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en-US" altLang="ja-JP" dirty="0" smtClean="0">
                <a:sym typeface="+mn-ea"/>
              </a:rPr>
              <a:t>(1)</a:t>
            </a:r>
            <a:r>
              <a:rPr lang="ja-JP" altLang="en-US" dirty="0" smtClean="0">
                <a:sym typeface="+mn-ea"/>
              </a:rPr>
              <a:t>妥当性確認とは，で述べた</a:t>
            </a:r>
            <a:r>
              <a:rPr lang="en-US" altLang="ja-JP" dirty="0" smtClean="0">
                <a:sym typeface="+mn-ea"/>
              </a:rPr>
              <a:t>2</a:t>
            </a:r>
            <a:r>
              <a:rPr lang="ja-JP" altLang="en-US" dirty="0" smtClean="0">
                <a:sym typeface="+mn-ea"/>
              </a:rPr>
              <a:t>番目のポイント</a:t>
            </a:r>
            <a:r>
              <a:rPr lang="en-US" altLang="ja-JP" dirty="0" smtClean="0">
                <a:sym typeface="+mn-ea"/>
              </a:rPr>
              <a:t>SIL/PL</a:t>
            </a:r>
            <a:r>
              <a:rPr lang="ja-JP" altLang="en-US" dirty="0" smtClean="0">
                <a:sym typeface="+mn-ea"/>
              </a:rPr>
              <a:t>要求適合の解説である．</a:t>
            </a:r>
          </a:p>
          <a:p>
            <a:endParaRPr kumimoji="1" lang="en-US" altLang="ja-JP" dirty="0" smtClean="0"/>
          </a:p>
          <a:p>
            <a:r>
              <a:rPr lang="ja-JP" altLang="en-US" dirty="0" smtClean="0">
                <a:sym typeface="+mn-ea"/>
              </a:rPr>
              <a:t>＜補足事項・背景＞</a:t>
            </a:r>
          </a:p>
          <a:p>
            <a:r>
              <a:rPr lang="ja-JP" altLang="en-US" dirty="0" smtClean="0">
                <a:sym typeface="+mn-ea"/>
              </a:rPr>
              <a:t>機能安全は，システムの完全性や一貫性を保証するために，</a:t>
            </a:r>
            <a:r>
              <a:rPr lang="en-US" altLang="ja-JP" dirty="0" smtClean="0">
                <a:sym typeface="+mn-ea"/>
              </a:rPr>
              <a:t>SIL</a:t>
            </a:r>
            <a:r>
              <a:rPr lang="ja-JP" altLang="en-US" dirty="0" smtClean="0">
                <a:sym typeface="+mn-ea"/>
              </a:rPr>
              <a:t>ごとに開発技法・手法が規定されている．</a:t>
            </a:r>
          </a:p>
          <a:p>
            <a:r>
              <a:rPr lang="ja-JP" altLang="en-US" dirty="0" smtClean="0">
                <a:sym typeface="+mn-ea"/>
              </a:rPr>
              <a:t>その規定に適合するために，開発計画書や適切な仕様書に，手法要求への対応について定義しなければならない．</a:t>
            </a:r>
          </a:p>
          <a:p>
            <a:r>
              <a:rPr lang="ja-JP" altLang="en-US" dirty="0" smtClean="0">
                <a:sym typeface="+mn-ea"/>
              </a:rPr>
              <a:t>製品の性質や技術的問題のため規格要求手法を採用できない場合は，代替手法の妥当性を主張する．</a:t>
            </a:r>
          </a:p>
          <a:p>
            <a:endParaRPr kumimoji="1" lang="en-US" altLang="ja-JP" dirty="0" smtClean="0"/>
          </a:p>
          <a:p>
            <a:r>
              <a:rPr lang="ja-JP" altLang="en-US" dirty="0" smtClean="0">
                <a:sym typeface="+mn-ea"/>
              </a:rPr>
              <a:t>＜出典・参考文献等＞</a:t>
            </a:r>
            <a:endParaRPr kumimoji="1" lang="en-US" altLang="ja-JP" dirty="0" smtClean="0"/>
          </a:p>
          <a:p>
            <a:endParaRPr kumimoji="1" lang="ja-JP" altLang="en-US" dirty="0"/>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257</a:t>
            </a:fld>
            <a:endParaRPr kumimoji="1" lang="ja-JP" altLang="en-US"/>
          </a:p>
        </p:txBody>
      </p:sp>
    </p:spTree>
    <p:extLst>
      <p:ext uri="{BB962C8B-B14F-4D97-AF65-F5344CB8AC3E}">
        <p14:creationId xmlns:p14="http://schemas.microsoft.com/office/powerpoint/2010/main" val="1077138521"/>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en-US" altLang="ja-JP" dirty="0" smtClean="0">
                <a:sym typeface="+mn-ea"/>
              </a:rPr>
              <a:t>SIL/PL</a:t>
            </a:r>
            <a:r>
              <a:rPr lang="ja-JP" altLang="en-US" dirty="0" smtClean="0">
                <a:sym typeface="+mn-ea"/>
              </a:rPr>
              <a:t>要求適合の具体的な解説である．</a:t>
            </a:r>
          </a:p>
          <a:p>
            <a:endParaRPr kumimoji="1" lang="en-US" altLang="ja-JP" dirty="0" smtClean="0"/>
          </a:p>
          <a:p>
            <a:r>
              <a:rPr lang="ja-JP" altLang="en-US" dirty="0" smtClean="0">
                <a:sym typeface="+mn-ea"/>
              </a:rPr>
              <a:t>＜補足事項・背景＞</a:t>
            </a:r>
          </a:p>
          <a:p>
            <a:r>
              <a:rPr lang="en-US" altLang="ja-JP" dirty="0" smtClean="0">
                <a:sym typeface="+mn-ea"/>
              </a:rPr>
              <a:t>IEC C 0508-2</a:t>
            </a:r>
            <a:r>
              <a:rPr lang="ja-JP" altLang="en-US" dirty="0" smtClean="0">
                <a:sym typeface="+mn-ea"/>
              </a:rPr>
              <a:t>あるいは</a:t>
            </a:r>
            <a:r>
              <a:rPr lang="en-US" altLang="ja-JP" dirty="0" smtClean="0">
                <a:sym typeface="+mn-ea"/>
              </a:rPr>
              <a:t>-3</a:t>
            </a:r>
            <a:r>
              <a:rPr lang="ja-JP" altLang="en-US" dirty="0" smtClean="0">
                <a:sym typeface="+mn-ea"/>
              </a:rPr>
              <a:t>の付属書には，</a:t>
            </a:r>
            <a:r>
              <a:rPr lang="en-US" altLang="ja-JP" dirty="0" smtClean="0">
                <a:sym typeface="+mn-ea"/>
              </a:rPr>
              <a:t>SIL</a:t>
            </a:r>
            <a:r>
              <a:rPr lang="ja-JP" altLang="en-US" dirty="0" smtClean="0">
                <a:sym typeface="+mn-ea"/>
              </a:rPr>
              <a:t>ごとのハードウェアとソフトウェア開発手法について規定がある．</a:t>
            </a:r>
          </a:p>
          <a:p>
            <a:r>
              <a:rPr lang="ja-JP" altLang="en-US" dirty="0" smtClean="0">
                <a:sym typeface="+mn-ea"/>
              </a:rPr>
              <a:t>この付属書の表をもとに，それぞれの要求についてこの開発プロジェクトではどのような対応を行うか，その参照先を記載する．</a:t>
            </a:r>
          </a:p>
          <a:p>
            <a:r>
              <a:rPr lang="ja-JP" altLang="en-US" dirty="0" smtClean="0">
                <a:sym typeface="+mn-ea"/>
              </a:rPr>
              <a:t>要求度の，</a:t>
            </a:r>
            <a:r>
              <a:rPr lang="en-US" altLang="ja-JP" dirty="0" smtClean="0">
                <a:sym typeface="+mn-ea"/>
              </a:rPr>
              <a:t>M</a:t>
            </a:r>
            <a:r>
              <a:rPr lang="ja-JP" altLang="en-US" dirty="0" smtClean="0">
                <a:sym typeface="+mn-ea"/>
              </a:rPr>
              <a:t>は必須</a:t>
            </a:r>
            <a:r>
              <a:rPr lang="en-US" altLang="ja-JP" dirty="0" smtClean="0">
                <a:sym typeface="+mn-ea"/>
              </a:rPr>
              <a:t>(Mandatory)</a:t>
            </a:r>
            <a:r>
              <a:rPr lang="ja-JP" altLang="en-US" dirty="0" smtClean="0">
                <a:sym typeface="+mn-ea"/>
              </a:rPr>
              <a:t>，</a:t>
            </a:r>
            <a:r>
              <a:rPr lang="en-US" altLang="ja-JP" dirty="0" smtClean="0">
                <a:sym typeface="+mn-ea"/>
              </a:rPr>
              <a:t>HR</a:t>
            </a:r>
            <a:r>
              <a:rPr lang="ja-JP" altLang="en-US" dirty="0" smtClean="0">
                <a:sym typeface="+mn-ea"/>
              </a:rPr>
              <a:t>は強い推奨</a:t>
            </a:r>
            <a:r>
              <a:rPr lang="en-US" altLang="ja-JP" dirty="0" smtClean="0">
                <a:sym typeface="+mn-ea"/>
              </a:rPr>
              <a:t>(Highly Recommend)</a:t>
            </a:r>
            <a:r>
              <a:rPr lang="ja-JP" altLang="en-US" dirty="0" smtClean="0">
                <a:sym typeface="+mn-ea"/>
              </a:rPr>
              <a:t>を意味する．</a:t>
            </a:r>
          </a:p>
          <a:p>
            <a:endParaRPr kumimoji="1" lang="en-US" altLang="ja-JP" dirty="0" smtClean="0"/>
          </a:p>
          <a:p>
            <a:r>
              <a:rPr lang="ja-JP" altLang="en-US" dirty="0" smtClean="0">
                <a:sym typeface="+mn-ea"/>
              </a:rPr>
              <a:t>＜出典・参考文献等＞</a:t>
            </a:r>
            <a:endParaRPr kumimoji="1" lang="en-US" altLang="ja-JP" dirty="0" smtClean="0"/>
          </a:p>
          <a:p>
            <a:r>
              <a:rPr kumimoji="1" lang="en-US" altLang="ja-JP" dirty="0"/>
              <a:t>JIS C 0508-2 Annex A</a:t>
            </a:r>
          </a:p>
          <a:p>
            <a:r>
              <a:rPr kumimoji="1" lang="ja-JP" altLang="en-US" dirty="0"/>
              <a:t>表は，著者</a:t>
            </a:r>
            <a:r>
              <a:rPr kumimoji="1" lang="en-US" altLang="ja-JP" dirty="0"/>
              <a:t>(</a:t>
            </a:r>
            <a:r>
              <a:rPr kumimoji="1" lang="ja-JP" altLang="en-US" dirty="0"/>
              <a:t>神余</a:t>
            </a:r>
            <a:r>
              <a:rPr kumimoji="1" lang="en-US" altLang="ja-JP" dirty="0"/>
              <a:t>)</a:t>
            </a:r>
            <a:r>
              <a:rPr kumimoji="1" lang="ja-JP" altLang="en-US" dirty="0"/>
              <a:t>オリジナル</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258</a:t>
            </a:fld>
            <a:endParaRPr kumimoji="1" lang="ja-JP" altLang="en-US"/>
          </a:p>
        </p:txBody>
      </p:sp>
    </p:spTree>
    <p:extLst>
      <p:ext uri="{BB962C8B-B14F-4D97-AF65-F5344CB8AC3E}">
        <p14:creationId xmlns:p14="http://schemas.microsoft.com/office/powerpoint/2010/main" val="2305691700"/>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コンポーネント</a:t>
            </a:r>
            <a:r>
              <a:rPr lang="en-US" altLang="ja-JP" dirty="0" smtClean="0">
                <a:sym typeface="+mn-ea"/>
              </a:rPr>
              <a:t>(</a:t>
            </a:r>
            <a:r>
              <a:rPr lang="ja-JP" altLang="en-US" dirty="0" smtClean="0">
                <a:sym typeface="+mn-ea"/>
              </a:rPr>
              <a:t>製品</a:t>
            </a:r>
            <a:r>
              <a:rPr lang="en-US" altLang="ja-JP" dirty="0" smtClean="0">
                <a:sym typeface="+mn-ea"/>
              </a:rPr>
              <a:t>)</a:t>
            </a:r>
            <a:r>
              <a:rPr lang="ja-JP" altLang="en-US" dirty="0" smtClean="0">
                <a:sym typeface="+mn-ea"/>
              </a:rPr>
              <a:t>の</a:t>
            </a:r>
            <a:r>
              <a:rPr lang="en-US" altLang="ja-JP" dirty="0" smtClean="0">
                <a:sym typeface="+mn-ea"/>
              </a:rPr>
              <a:t>SIL/PL</a:t>
            </a:r>
            <a:r>
              <a:rPr lang="ja-JP" altLang="en-US" dirty="0" smtClean="0">
                <a:sym typeface="+mn-ea"/>
              </a:rPr>
              <a:t>適合を判断するワークフロー図である</a:t>
            </a:r>
            <a:endParaRPr lang="en-US" altLang="ja-JP" dirty="0" smtClean="0">
              <a:sym typeface="+mn-ea"/>
            </a:endParaRPr>
          </a:p>
          <a:p>
            <a:endParaRPr kumimoji="1" lang="en-US" altLang="ja-JP" dirty="0" smtClean="0"/>
          </a:p>
          <a:p>
            <a:r>
              <a:rPr lang="ja-JP" altLang="en-US" dirty="0" smtClean="0">
                <a:sym typeface="+mn-ea"/>
              </a:rPr>
              <a:t>＜補足事項・背景＞</a:t>
            </a:r>
          </a:p>
          <a:p>
            <a:r>
              <a:rPr lang="ja-JP" altLang="en-US" dirty="0" smtClean="0">
                <a:sym typeface="+mn-ea"/>
              </a:rPr>
              <a:t>製品の情報を集めて，</a:t>
            </a:r>
            <a:r>
              <a:rPr lang="en-US" altLang="ja-JP" dirty="0" smtClean="0">
                <a:sym typeface="+mn-ea"/>
              </a:rPr>
              <a:t>FMEDA</a:t>
            </a:r>
            <a:r>
              <a:rPr lang="ja-JP" altLang="en-US" dirty="0" smtClean="0">
                <a:sym typeface="+mn-ea"/>
              </a:rPr>
              <a:t>を実施する．</a:t>
            </a:r>
          </a:p>
          <a:p>
            <a:r>
              <a:rPr lang="ja-JP" altLang="en-US" dirty="0" smtClean="0">
                <a:sym typeface="+mn-ea"/>
              </a:rPr>
              <a:t>製品の診断率や故障率を求め，アーキテクチャ制約</a:t>
            </a:r>
            <a:r>
              <a:rPr lang="en-US" altLang="ja-JP" dirty="0" smtClean="0">
                <a:sym typeface="+mn-ea"/>
              </a:rPr>
              <a:t>(HFT)</a:t>
            </a:r>
            <a:r>
              <a:rPr lang="ja-JP" altLang="en-US" dirty="0" smtClean="0">
                <a:sym typeface="+mn-ea"/>
              </a:rPr>
              <a:t>を評価する．</a:t>
            </a:r>
          </a:p>
          <a:p>
            <a:r>
              <a:rPr lang="ja-JP" altLang="en-US" dirty="0" smtClean="0">
                <a:sym typeface="+mn-ea"/>
              </a:rPr>
              <a:t>実現後にフォールト注入試験などの試験検証を実施し，すべてが目標</a:t>
            </a:r>
            <a:r>
              <a:rPr lang="en-US" altLang="ja-JP" dirty="0" smtClean="0">
                <a:sym typeface="+mn-ea"/>
              </a:rPr>
              <a:t>SIL</a:t>
            </a:r>
            <a:r>
              <a:rPr lang="ja-JP" altLang="en-US" dirty="0" smtClean="0">
                <a:sym typeface="+mn-ea"/>
              </a:rPr>
              <a:t>を実現しているかを確認する．</a:t>
            </a:r>
          </a:p>
          <a:p>
            <a:endParaRPr kumimoji="1" lang="en-US" altLang="ja-JP" dirty="0" smtClean="0"/>
          </a:p>
          <a:p>
            <a:r>
              <a:rPr lang="ja-JP" altLang="en-US" dirty="0" smtClean="0">
                <a:sym typeface="+mn-ea"/>
              </a:rPr>
              <a:t>＜出典・参考文献等＞</a:t>
            </a:r>
            <a:endParaRPr kumimoji="1" lang="en-US" altLang="ja-JP" dirty="0" smtClean="0"/>
          </a:p>
          <a:p>
            <a:r>
              <a:rPr kumimoji="1" lang="ja-JP" altLang="en-US" dirty="0"/>
              <a:t>この図は，著者</a:t>
            </a:r>
            <a:r>
              <a:rPr kumimoji="1" lang="en-US" altLang="ja-JP" dirty="0"/>
              <a:t>(</a:t>
            </a:r>
            <a:r>
              <a:rPr kumimoji="1" lang="ja-JP" altLang="en-US" dirty="0"/>
              <a:t>丹羽殿</a:t>
            </a:r>
            <a:r>
              <a:rPr kumimoji="1" lang="en-US" altLang="ja-JP" dirty="0"/>
              <a:t>)</a:t>
            </a:r>
            <a:r>
              <a:rPr kumimoji="1" lang="ja-JP" altLang="en-US" dirty="0"/>
              <a:t>オリジナル．</a:t>
            </a:r>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259</a:t>
            </a:fld>
            <a:endParaRPr kumimoji="1" lang="ja-JP" altLang="en-US"/>
          </a:p>
        </p:txBody>
      </p:sp>
    </p:spTree>
    <p:extLst>
      <p:ext uri="{BB962C8B-B14F-4D97-AF65-F5344CB8AC3E}">
        <p14:creationId xmlns:p14="http://schemas.microsoft.com/office/powerpoint/2010/main" val="137372210"/>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endParaRPr kumimoji="1" lang="en-US" altLang="ja-JP" dirty="0" smtClean="0"/>
          </a:p>
          <a:p>
            <a:r>
              <a:rPr lang="ja-JP" altLang="en-US" dirty="0" smtClean="0">
                <a:sym typeface="+mn-ea"/>
              </a:rPr>
              <a:t>安全関連システムの</a:t>
            </a:r>
            <a:r>
              <a:rPr lang="en-US" altLang="ja-JP" dirty="0" smtClean="0">
                <a:sym typeface="+mn-ea"/>
              </a:rPr>
              <a:t>SIL/PL</a:t>
            </a:r>
            <a:r>
              <a:rPr lang="ja-JP" altLang="en-US" dirty="0" smtClean="0">
                <a:sym typeface="+mn-ea"/>
              </a:rPr>
              <a:t>適合を判断するワークフロー図である</a:t>
            </a:r>
          </a:p>
          <a:p>
            <a:endParaRPr kumimoji="1" lang="en-US" altLang="ja-JP" dirty="0" smtClean="0"/>
          </a:p>
          <a:p>
            <a:r>
              <a:rPr lang="ja-JP" altLang="en-US" dirty="0" smtClean="0">
                <a:sym typeface="+mn-ea"/>
              </a:rPr>
              <a:t>＜補足事項・背景＞</a:t>
            </a:r>
          </a:p>
          <a:p>
            <a:r>
              <a:rPr lang="ja-JP" altLang="en-US" dirty="0" smtClean="0">
                <a:sym typeface="+mn-ea"/>
              </a:rPr>
              <a:t>個々のコンポーネントの評価が終わった後で，システム全体を評価する．</a:t>
            </a:r>
          </a:p>
          <a:p>
            <a:r>
              <a:rPr lang="ja-JP" altLang="en-US" dirty="0" smtClean="0">
                <a:sym typeface="+mn-ea"/>
              </a:rPr>
              <a:t>サブシステムからボトムアップ的に評価を進めていき，最終的に全体システムを評価する．</a:t>
            </a:r>
          </a:p>
          <a:p>
            <a:endParaRPr kumimoji="1" lang="en-US" altLang="ja-JP" dirty="0" smtClean="0"/>
          </a:p>
          <a:p>
            <a:r>
              <a:rPr lang="ja-JP" altLang="en-US" dirty="0" smtClean="0">
                <a:sym typeface="+mn-ea"/>
              </a:rPr>
              <a:t>＜出典・参考文献等＞</a:t>
            </a:r>
            <a:endParaRPr kumimoji="1" lang="en-US" altLang="ja-JP" dirty="0" smtClean="0"/>
          </a:p>
          <a:p>
            <a:r>
              <a:rPr lang="ja-JP" altLang="en-US" dirty="0">
                <a:sym typeface="+mn-ea"/>
              </a:rPr>
              <a:t>この図は，著者</a:t>
            </a:r>
            <a:r>
              <a:rPr lang="en-US" altLang="ja-JP" dirty="0">
                <a:sym typeface="+mn-ea"/>
              </a:rPr>
              <a:t>(</a:t>
            </a:r>
            <a:r>
              <a:rPr lang="ja-JP" altLang="en-US" dirty="0">
                <a:sym typeface="+mn-ea"/>
              </a:rPr>
              <a:t>丹羽殿</a:t>
            </a:r>
            <a:r>
              <a:rPr lang="en-US" altLang="ja-JP" dirty="0">
                <a:sym typeface="+mn-ea"/>
              </a:rPr>
              <a:t>)</a:t>
            </a:r>
            <a:r>
              <a:rPr lang="ja-JP" altLang="en-US" dirty="0">
                <a:sym typeface="+mn-ea"/>
              </a:rPr>
              <a:t>オリジナル．</a:t>
            </a:r>
            <a:endParaRPr kumimoji="1" lang="ja-JP" altLang="en-US" dirty="0"/>
          </a:p>
          <a:p>
            <a:endParaRPr kumimoji="1" lang="ja-JP" altLang="en-US" dirty="0"/>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260</a:t>
            </a:fld>
            <a:endParaRPr kumimoji="1" lang="ja-JP" altLang="en-US"/>
          </a:p>
        </p:txBody>
      </p:sp>
    </p:spTree>
    <p:extLst>
      <p:ext uri="{BB962C8B-B14F-4D97-AF65-F5344CB8AC3E}">
        <p14:creationId xmlns:p14="http://schemas.microsoft.com/office/powerpoint/2010/main" val="3266856514"/>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安全妥当性の要求事項について述べる．</a:t>
            </a:r>
          </a:p>
          <a:p>
            <a:endParaRPr kumimoji="1" lang="en-US" altLang="ja-JP" dirty="0" smtClean="0"/>
          </a:p>
          <a:p>
            <a:r>
              <a:rPr lang="ja-JP" altLang="en-US" dirty="0" smtClean="0">
                <a:sym typeface="+mn-ea"/>
              </a:rPr>
              <a:t>＜補足事項・背景＞</a:t>
            </a:r>
            <a:endParaRPr kumimoji="1" lang="en-US" altLang="ja-JP" dirty="0" smtClean="0"/>
          </a:p>
          <a:p>
            <a:r>
              <a:rPr kumimoji="1" lang="ja-JP" altLang="en-US" dirty="0" smtClean="0"/>
              <a:t>全安全妥当性確認は，すべての開発がほぼ終わった最終段階で実施する</a:t>
            </a:r>
            <a:r>
              <a:rPr kumimoji="1" lang="en-US" altLang="ja-JP" dirty="0" smtClean="0"/>
              <a:t>(</a:t>
            </a:r>
            <a:r>
              <a:rPr kumimoji="1" lang="ja-JP" altLang="en-US" dirty="0" smtClean="0"/>
              <a:t>スライド</a:t>
            </a:r>
            <a:r>
              <a:rPr kumimoji="1" lang="en-US" altLang="ja-JP" dirty="0" smtClean="0"/>
              <a:t>3</a:t>
            </a:r>
            <a:r>
              <a:rPr kumimoji="1" lang="ja-JP" altLang="en-US" dirty="0" smtClean="0"/>
              <a:t>の図を参照</a:t>
            </a:r>
            <a:r>
              <a:rPr kumimoji="1" lang="en-US" altLang="ja-JP" dirty="0" smtClean="0"/>
              <a:t>)</a:t>
            </a:r>
          </a:p>
          <a:p>
            <a:r>
              <a:rPr kumimoji="1" lang="ja-JP" altLang="en-US" dirty="0" smtClean="0"/>
              <a:t>全妥当性確認計画書が早い段階で必要．</a:t>
            </a:r>
          </a:p>
          <a:p>
            <a:r>
              <a:rPr kumimoji="1" lang="ja-JP" altLang="en-US" dirty="0" smtClean="0"/>
              <a:t>何度も登場するが，計器・装置の校正が重要である．</a:t>
            </a:r>
          </a:p>
          <a:p>
            <a:endParaRPr kumimoji="1" lang="en-US" altLang="ja-JP" dirty="0" smtClean="0"/>
          </a:p>
          <a:p>
            <a:r>
              <a:rPr lang="ja-JP" altLang="en-US" dirty="0" smtClean="0">
                <a:sym typeface="+mn-ea"/>
              </a:rPr>
              <a:t>＜出典・参考文献等＞</a:t>
            </a:r>
          </a:p>
          <a:p>
            <a:r>
              <a:rPr lang="ja-JP" altLang="en-US" dirty="0" smtClean="0">
                <a:sym typeface="+mn-ea"/>
              </a:rPr>
              <a:t>イラストは，著作権フリーである．</a:t>
            </a:r>
          </a:p>
          <a:p>
            <a:endParaRPr kumimoji="1" lang="ja-JP" altLang="en-US" dirty="0"/>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261</a:t>
            </a:fld>
            <a:endParaRPr kumimoji="1" lang="ja-JP" altLang="en-US"/>
          </a:p>
        </p:txBody>
      </p:sp>
    </p:spTree>
    <p:extLst>
      <p:ext uri="{BB962C8B-B14F-4D97-AF65-F5344CB8AC3E}">
        <p14:creationId xmlns:p14="http://schemas.microsoft.com/office/powerpoint/2010/main" val="3820314774"/>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安全妥当性確認の文書化に関する要求事項である．</a:t>
            </a:r>
          </a:p>
          <a:p>
            <a:endParaRPr kumimoji="1" lang="en-US" altLang="ja-JP" dirty="0" smtClean="0"/>
          </a:p>
          <a:p>
            <a:r>
              <a:rPr lang="ja-JP" altLang="en-US" dirty="0" smtClean="0">
                <a:sym typeface="+mn-ea"/>
              </a:rPr>
              <a:t>＜補足事項・背景＞</a:t>
            </a:r>
          </a:p>
          <a:p>
            <a:r>
              <a:rPr lang="ja-JP" altLang="en-US" dirty="0" smtClean="0">
                <a:sym typeface="+mn-ea"/>
              </a:rPr>
              <a:t>妥当性確認業務の記録，要求仕様</a:t>
            </a:r>
            <a:r>
              <a:rPr lang="en-US" altLang="ja-JP" dirty="0" smtClean="0">
                <a:sym typeface="+mn-ea"/>
              </a:rPr>
              <a:t>(</a:t>
            </a:r>
            <a:r>
              <a:rPr lang="ja-JP" altLang="en-US" dirty="0" smtClean="0">
                <a:sym typeface="+mn-ea"/>
              </a:rPr>
              <a:t>書</a:t>
            </a:r>
            <a:r>
              <a:rPr lang="en-US" altLang="ja-JP" dirty="0" smtClean="0">
                <a:sym typeface="+mn-ea"/>
              </a:rPr>
              <a:t>)</a:t>
            </a:r>
            <a:r>
              <a:rPr lang="ja-JP" altLang="en-US" dirty="0" smtClean="0">
                <a:sym typeface="+mn-ea"/>
              </a:rPr>
              <a:t>の改訂番号．</a:t>
            </a:r>
          </a:p>
          <a:p>
            <a:r>
              <a:rPr lang="ja-JP" altLang="en-US" dirty="0" smtClean="0">
                <a:sym typeface="+mn-ea"/>
              </a:rPr>
              <a:t>妥当性確認した安全機能</a:t>
            </a:r>
            <a:r>
              <a:rPr lang="en-US" altLang="ja-JP" dirty="0" smtClean="0">
                <a:sym typeface="+mn-ea"/>
              </a:rPr>
              <a:t>(</a:t>
            </a:r>
            <a:r>
              <a:rPr lang="ja-JP" altLang="en-US" dirty="0" smtClean="0">
                <a:sym typeface="+mn-ea"/>
              </a:rPr>
              <a:t>例えば，非常停止機能など</a:t>
            </a:r>
            <a:r>
              <a:rPr lang="en-US" altLang="ja-JP" dirty="0" smtClean="0">
                <a:sym typeface="+mn-ea"/>
              </a:rPr>
              <a:t>)</a:t>
            </a:r>
          </a:p>
          <a:p>
            <a:r>
              <a:rPr lang="ja-JP" altLang="en-US" dirty="0" smtClean="0">
                <a:sym typeface="+mn-ea"/>
              </a:rPr>
              <a:t>もし，計画</a:t>
            </a:r>
            <a:r>
              <a:rPr lang="en-US" altLang="ja-JP" dirty="0" smtClean="0">
                <a:sym typeface="+mn-ea"/>
              </a:rPr>
              <a:t>(</a:t>
            </a:r>
            <a:r>
              <a:rPr lang="ja-JP" altLang="en-US" dirty="0" smtClean="0">
                <a:sym typeface="+mn-ea"/>
              </a:rPr>
              <a:t>期待値</a:t>
            </a:r>
            <a:r>
              <a:rPr lang="en-US" altLang="ja-JP" dirty="0" smtClean="0">
                <a:sym typeface="+mn-ea"/>
              </a:rPr>
              <a:t>)</a:t>
            </a:r>
            <a:r>
              <a:rPr lang="ja-JP" altLang="en-US" dirty="0" smtClean="0">
                <a:sym typeface="+mn-ea"/>
              </a:rPr>
              <a:t>と結果に不整合</a:t>
            </a:r>
            <a:r>
              <a:rPr lang="en-US" altLang="ja-JP" dirty="0" smtClean="0">
                <a:sym typeface="+mn-ea"/>
              </a:rPr>
              <a:t>(</a:t>
            </a:r>
            <a:r>
              <a:rPr lang="ja-JP" altLang="en-US" dirty="0" smtClean="0">
                <a:sym typeface="+mn-ea"/>
              </a:rPr>
              <a:t>許容できない相違</a:t>
            </a:r>
            <a:r>
              <a:rPr lang="en-US" altLang="ja-JP" dirty="0" smtClean="0">
                <a:sym typeface="+mn-ea"/>
              </a:rPr>
              <a:t>)</a:t>
            </a:r>
            <a:r>
              <a:rPr lang="ja-JP" altLang="en-US" dirty="0" smtClean="0">
                <a:sym typeface="+mn-ea"/>
              </a:rPr>
              <a:t>がある場合，そのまま続けるか，仕様変更するかを行う．</a:t>
            </a:r>
          </a:p>
          <a:p>
            <a:r>
              <a:rPr lang="ja-JP" altLang="en-US" dirty="0" smtClean="0">
                <a:sym typeface="+mn-ea"/>
              </a:rPr>
              <a:t>全てを文書化することがポイントである．</a:t>
            </a:r>
          </a:p>
          <a:p>
            <a:endParaRPr kumimoji="1" lang="en-US" altLang="ja-JP" dirty="0" smtClean="0"/>
          </a:p>
          <a:p>
            <a:r>
              <a:rPr lang="ja-JP" altLang="en-US" dirty="0" smtClean="0">
                <a:sym typeface="+mn-ea"/>
              </a:rPr>
              <a:t>＜出典・参考文献等＞</a:t>
            </a:r>
          </a:p>
          <a:p>
            <a:r>
              <a:rPr lang="ja-JP" altLang="en-US" dirty="0" smtClean="0">
                <a:sym typeface="+mn-ea"/>
              </a:rPr>
              <a:t>イラストは，著作権フリーである．</a:t>
            </a:r>
          </a:p>
          <a:p>
            <a:endParaRPr kumimoji="1" lang="ja-JP" altLang="en-US" dirty="0"/>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262</a:t>
            </a:fld>
            <a:endParaRPr kumimoji="1" lang="ja-JP" altLang="en-US"/>
          </a:p>
        </p:txBody>
      </p:sp>
    </p:spTree>
    <p:extLst>
      <p:ext uri="{BB962C8B-B14F-4D97-AF65-F5344CB8AC3E}">
        <p14:creationId xmlns:p14="http://schemas.microsoft.com/office/powerpoint/2010/main" val="3028226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r>
              <a:rPr kumimoji="1" lang="ja-JP" altLang="en-US" dirty="0" smtClean="0"/>
              <a:t>＜スライドの意図＞</a:t>
            </a:r>
            <a:endParaRPr kumimoji="1" lang="en-US" altLang="ja-JP" dirty="0" smtClean="0"/>
          </a:p>
          <a:p>
            <a:pPr marL="171450" indent="-171450">
              <a:buFont typeface="Arial" panose="020B0604020202020204" pitchFamily="34" charset="0"/>
              <a:buChar char="•"/>
            </a:pPr>
            <a:r>
              <a:rPr kumimoji="1" lang="ja-JP" altLang="en-US" dirty="0" smtClean="0"/>
              <a:t>機能安全指針のうち、要求安全度水準の決定を理解させる。</a:t>
            </a:r>
            <a:endParaRPr kumimoji="1" lang="en-US" altLang="ja-JP" dirty="0" smtClean="0"/>
          </a:p>
          <a:p>
            <a:pPr marL="171450" indent="-171450">
              <a:buFont typeface="Arial" panose="020B0604020202020204" pitchFamily="34" charset="0"/>
              <a:buChar char="•"/>
            </a:pPr>
            <a:endParaRPr kumimoji="1" lang="en-US" altLang="ja-JP" dirty="0" smtClean="0"/>
          </a:p>
          <a:p>
            <a:r>
              <a:rPr kumimoji="1" lang="ja-JP" altLang="en-US" dirty="0" smtClean="0"/>
              <a:t>＜補足事項＞</a:t>
            </a:r>
            <a:endParaRPr kumimoji="1" lang="en-US" altLang="ja-JP" dirty="0" smtClean="0"/>
          </a:p>
          <a:p>
            <a:pPr marL="171450" indent="-171450">
              <a:buFont typeface="Arial" panose="020B0604020202020204" pitchFamily="34" charset="0"/>
              <a:buChar char="•"/>
            </a:pPr>
            <a:r>
              <a:rPr kumimoji="1" lang="ja-JP" altLang="en-US" dirty="0" smtClean="0"/>
              <a:t>要求安全度水準の具体的な決定方法は、テキスト第４章に詳しい説明がある。ここでは簡単に説明する。</a:t>
            </a:r>
            <a:endParaRPr kumimoji="1" lang="en-US" altLang="ja-JP" dirty="0" smtClean="0"/>
          </a:p>
          <a:p>
            <a:pPr marL="171450" indent="-171450">
              <a:buFont typeface="Arial" panose="020B0604020202020204" pitchFamily="34" charset="0"/>
              <a:buChar char="•"/>
            </a:pPr>
            <a:endParaRPr kumimoji="1" lang="en-US" altLang="ja-JP" dirty="0" smtClean="0"/>
          </a:p>
          <a:p>
            <a:r>
              <a:rPr kumimoji="1" lang="ja-JP" altLang="en-US" dirty="0" smtClean="0"/>
              <a:t>＜参考文献等＞</a:t>
            </a:r>
            <a:endParaRPr kumimoji="1" lang="en-US" altLang="ja-JP" dirty="0" smtClean="0"/>
          </a:p>
          <a:p>
            <a:pPr marL="171450" indent="-171450">
              <a:buFont typeface="Arial" panose="020B0604020202020204" pitchFamily="34" charset="0"/>
              <a:buChar char="•"/>
            </a:pPr>
            <a:r>
              <a:rPr kumimoji="1" lang="ja-JP" altLang="en-US" dirty="0" smtClean="0"/>
              <a:t>機能安全指針（平成</a:t>
            </a:r>
            <a:r>
              <a:rPr kumimoji="1" lang="en-US" altLang="ja-JP" dirty="0" smtClean="0"/>
              <a:t>28</a:t>
            </a:r>
            <a:r>
              <a:rPr kumimoji="1" lang="ja-JP" altLang="en-US" dirty="0" smtClean="0"/>
              <a:t>年厚労省告示第</a:t>
            </a:r>
            <a:r>
              <a:rPr kumimoji="1" lang="en-US" altLang="ja-JP" dirty="0" smtClean="0"/>
              <a:t>353</a:t>
            </a:r>
            <a:r>
              <a:rPr kumimoji="1" lang="ja-JP" altLang="en-US" dirty="0" smtClean="0"/>
              <a:t>号）（テキスト附録</a:t>
            </a:r>
            <a:r>
              <a:rPr kumimoji="1" lang="en-US" altLang="ja-JP" dirty="0" smtClean="0"/>
              <a:t>A</a:t>
            </a:r>
            <a:r>
              <a:rPr kumimoji="1" lang="ja-JP" altLang="en-US" dirty="0" smtClean="0"/>
              <a:t>に掲載）</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26</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kumimoji="1" lang="ja-JP" altLang="en-US" dirty="0" smtClean="0"/>
              <a:t>安全関連システムの妥当性確認の要求事項について解説する．</a:t>
            </a:r>
          </a:p>
          <a:p>
            <a:endParaRPr kumimoji="1" lang="en-US" altLang="ja-JP" dirty="0" smtClean="0"/>
          </a:p>
          <a:p>
            <a:r>
              <a:rPr lang="ja-JP" altLang="en-US" dirty="0" smtClean="0">
                <a:sym typeface="+mn-ea"/>
              </a:rPr>
              <a:t>＜補足事項・背景＞</a:t>
            </a:r>
          </a:p>
          <a:p>
            <a:r>
              <a:rPr lang="ja-JP" altLang="en-US" dirty="0" smtClean="0">
                <a:sym typeface="+mn-ea"/>
              </a:rPr>
              <a:t>ハードウェアとソフトウェアの両方の妥当性確認で成り立つが，ここでは主にソフトウェアについて述べる．</a:t>
            </a:r>
          </a:p>
          <a:p>
            <a:r>
              <a:rPr lang="ja-JP" altLang="en-US" dirty="0" smtClean="0">
                <a:sym typeface="+mn-ea"/>
              </a:rPr>
              <a:t>ロボットインテグレータが機能安全ハードウェアを開発することは少ないが，安全関連アプリケーションの開発は避けられないからである．</a:t>
            </a:r>
          </a:p>
          <a:p>
            <a:r>
              <a:rPr lang="ja-JP" altLang="en-US" dirty="0" smtClean="0">
                <a:sym typeface="+mn-ea"/>
              </a:rPr>
              <a:t>ここで，安全アプリケーションソフトウェアとしては，安全</a:t>
            </a:r>
            <a:r>
              <a:rPr lang="en-US" altLang="ja-JP" dirty="0" smtClean="0">
                <a:sym typeface="+mn-ea"/>
              </a:rPr>
              <a:t>PLC</a:t>
            </a:r>
            <a:r>
              <a:rPr lang="ja-JP" altLang="en-US" dirty="0" smtClean="0">
                <a:sym typeface="+mn-ea"/>
              </a:rPr>
              <a:t>向けのラダー</a:t>
            </a:r>
            <a:r>
              <a:rPr lang="en-US" altLang="ja-JP" dirty="0" smtClean="0">
                <a:sym typeface="+mn-ea"/>
              </a:rPr>
              <a:t>(</a:t>
            </a:r>
            <a:r>
              <a:rPr lang="ja-JP" altLang="en-US" dirty="0" smtClean="0">
                <a:sym typeface="+mn-ea"/>
              </a:rPr>
              <a:t>図</a:t>
            </a:r>
            <a:r>
              <a:rPr lang="en-US" altLang="ja-JP" dirty="0" smtClean="0">
                <a:sym typeface="+mn-ea"/>
              </a:rPr>
              <a:t>)</a:t>
            </a:r>
            <a:r>
              <a:rPr lang="ja-JP" altLang="en-US" dirty="0" smtClean="0">
                <a:sym typeface="+mn-ea"/>
              </a:rPr>
              <a:t>などがある．</a:t>
            </a:r>
          </a:p>
          <a:p>
            <a:r>
              <a:rPr lang="ja-JP" altLang="en-US" dirty="0" smtClean="0">
                <a:sym typeface="+mn-ea"/>
              </a:rPr>
              <a:t>テスト装置に関しては，校正がポイントである．</a:t>
            </a:r>
          </a:p>
          <a:p>
            <a:endParaRPr kumimoji="1" lang="en-US" altLang="ja-JP" dirty="0" smtClean="0"/>
          </a:p>
          <a:p>
            <a:r>
              <a:rPr lang="ja-JP" altLang="en-US" dirty="0" smtClean="0">
                <a:sym typeface="+mn-ea"/>
              </a:rPr>
              <a:t>＜出典・参考文献等＞</a:t>
            </a:r>
          </a:p>
          <a:p>
            <a:r>
              <a:rPr lang="en-US" altLang="ja-JP" dirty="0" smtClean="0">
                <a:sym typeface="+mn-ea"/>
              </a:rPr>
              <a:t>JIS C 0508-3</a:t>
            </a:r>
          </a:p>
          <a:p>
            <a:r>
              <a:rPr lang="ja-JP" altLang="en-US" dirty="0" smtClean="0">
                <a:sym typeface="+mn-ea"/>
              </a:rPr>
              <a:t>ラダー図は，著者</a:t>
            </a:r>
            <a:r>
              <a:rPr lang="en-US" altLang="ja-JP" dirty="0" smtClean="0">
                <a:sym typeface="+mn-ea"/>
              </a:rPr>
              <a:t>(</a:t>
            </a:r>
            <a:r>
              <a:rPr lang="ja-JP" altLang="en-US" dirty="0" smtClean="0">
                <a:sym typeface="+mn-ea"/>
              </a:rPr>
              <a:t>神余</a:t>
            </a:r>
            <a:r>
              <a:rPr lang="en-US" altLang="ja-JP" dirty="0" smtClean="0">
                <a:sym typeface="+mn-ea"/>
              </a:rPr>
              <a:t>)</a:t>
            </a:r>
            <a:r>
              <a:rPr lang="ja-JP" altLang="en-US" dirty="0" smtClean="0">
                <a:sym typeface="+mn-ea"/>
              </a:rPr>
              <a:t>オリジナルである．</a:t>
            </a:r>
          </a:p>
          <a:p>
            <a:endParaRPr kumimoji="1" lang="ja-JP" altLang="en-US" dirty="0"/>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263</a:t>
            </a:fld>
            <a:endParaRPr kumimoji="1" lang="ja-JP" altLang="en-US"/>
          </a:p>
        </p:txBody>
      </p:sp>
    </p:spTree>
    <p:extLst>
      <p:ext uri="{BB962C8B-B14F-4D97-AF65-F5344CB8AC3E}">
        <p14:creationId xmlns:p14="http://schemas.microsoft.com/office/powerpoint/2010/main" val="2335094778"/>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endParaRPr kumimoji="1" lang="en-US" altLang="ja-JP" dirty="0" smtClean="0">
              <a:sym typeface="+mn-ea"/>
            </a:endParaRPr>
          </a:p>
          <a:p>
            <a:r>
              <a:rPr lang="ja-JP" altLang="en-US" dirty="0" smtClean="0">
                <a:sym typeface="+mn-ea"/>
              </a:rPr>
              <a:t>安全関連システムの妥当性確認の要求事項について解説する．</a:t>
            </a:r>
            <a:endParaRPr kumimoji="1" lang="en-US" altLang="ja-JP" dirty="0" smtClean="0">
              <a:sym typeface="+mn-ea"/>
            </a:endParaRPr>
          </a:p>
          <a:p>
            <a:endParaRPr kumimoji="1" lang="en-US" altLang="ja-JP" dirty="0" smtClean="0">
              <a:sym typeface="+mn-ea"/>
            </a:endParaRPr>
          </a:p>
          <a:p>
            <a:r>
              <a:rPr lang="ja-JP" altLang="en-US" dirty="0" smtClean="0">
                <a:sym typeface="+mn-ea"/>
              </a:rPr>
              <a:t>＜補足事項・背景＞</a:t>
            </a:r>
          </a:p>
          <a:p>
            <a:r>
              <a:rPr lang="ja-JP" altLang="en-US" dirty="0" smtClean="0">
                <a:sym typeface="+mn-ea"/>
              </a:rPr>
              <a:t>妥当性確認は，テスト及び</a:t>
            </a:r>
            <a:r>
              <a:rPr lang="en-US" altLang="ja-JP" dirty="0" smtClean="0">
                <a:sym typeface="+mn-ea"/>
              </a:rPr>
              <a:t>/</a:t>
            </a:r>
            <a:r>
              <a:rPr lang="ja-JP" altLang="en-US" dirty="0" smtClean="0">
                <a:sym typeface="+mn-ea"/>
              </a:rPr>
              <a:t>又は解析</a:t>
            </a:r>
            <a:r>
              <a:rPr lang="en-US" altLang="ja-JP" dirty="0" smtClean="0">
                <a:sym typeface="+mn-ea"/>
              </a:rPr>
              <a:t>(</a:t>
            </a:r>
            <a:r>
              <a:rPr lang="ja-JP" altLang="en-US" dirty="0" smtClean="0">
                <a:sym typeface="+mn-ea"/>
              </a:rPr>
              <a:t>分析</a:t>
            </a:r>
            <a:r>
              <a:rPr lang="en-US" altLang="ja-JP" dirty="0" smtClean="0">
                <a:sym typeface="+mn-ea"/>
              </a:rPr>
              <a:t>)</a:t>
            </a:r>
            <a:r>
              <a:rPr lang="ja-JP" altLang="en-US" dirty="0" smtClean="0">
                <a:sym typeface="+mn-ea"/>
              </a:rPr>
              <a:t>による．</a:t>
            </a:r>
          </a:p>
          <a:p>
            <a:r>
              <a:rPr lang="ja-JP" altLang="en-US" dirty="0" smtClean="0">
                <a:sym typeface="+mn-ea"/>
              </a:rPr>
              <a:t>設計仕様は機能なので試験可能であるが，ここにあるいくつか</a:t>
            </a:r>
            <a:r>
              <a:rPr lang="en-US" altLang="ja-JP" dirty="0" smtClean="0">
                <a:sym typeface="+mn-ea"/>
              </a:rPr>
              <a:t>(</a:t>
            </a:r>
            <a:r>
              <a:rPr lang="ja-JP" altLang="en-US" dirty="0" smtClean="0">
                <a:sym typeface="+mn-ea"/>
              </a:rPr>
              <a:t>例えば，適切な技法・手段の採用</a:t>
            </a:r>
            <a:r>
              <a:rPr lang="en-US" altLang="ja-JP" dirty="0" smtClean="0">
                <a:sym typeface="+mn-ea"/>
              </a:rPr>
              <a:t>)</a:t>
            </a:r>
            <a:r>
              <a:rPr lang="ja-JP" altLang="en-US" dirty="0" smtClean="0">
                <a:sym typeface="+mn-ea"/>
              </a:rPr>
              <a:t>は，試験できない．</a:t>
            </a:r>
          </a:p>
          <a:p>
            <a:r>
              <a:rPr lang="ja-JP" altLang="en-US" dirty="0" smtClean="0">
                <a:sym typeface="+mn-ea"/>
              </a:rPr>
              <a:t>関連仕様書や議事録などを分析して妥当性確認できる．</a:t>
            </a:r>
          </a:p>
          <a:p>
            <a:endParaRPr kumimoji="1" lang="en-US" altLang="ja-JP" dirty="0" smtClean="0"/>
          </a:p>
          <a:p>
            <a:r>
              <a:rPr lang="ja-JP" altLang="en-US" dirty="0" smtClean="0">
                <a:sym typeface="+mn-ea"/>
              </a:rPr>
              <a:t>＜出典・参考文献等＞</a:t>
            </a:r>
            <a:endParaRPr kumimoji="1" lang="en-US" altLang="ja-JP" dirty="0" smtClean="0"/>
          </a:p>
          <a:p>
            <a:endParaRPr kumimoji="1" lang="ja-JP" altLang="en-US" dirty="0"/>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264</a:t>
            </a:fld>
            <a:endParaRPr kumimoji="1" lang="ja-JP" altLang="en-US"/>
          </a:p>
        </p:txBody>
      </p:sp>
    </p:spTree>
    <p:extLst>
      <p:ext uri="{BB962C8B-B14F-4D97-AF65-F5344CB8AC3E}">
        <p14:creationId xmlns:p14="http://schemas.microsoft.com/office/powerpoint/2010/main" val="2214212759"/>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安全妥当性確認テストの適切な文書化の要求事項である．</a:t>
            </a:r>
          </a:p>
          <a:p>
            <a:endParaRPr kumimoji="1" lang="en-US" altLang="ja-JP" dirty="0" smtClean="0"/>
          </a:p>
          <a:p>
            <a:r>
              <a:rPr lang="ja-JP" altLang="en-US" dirty="0" smtClean="0">
                <a:sym typeface="+mn-ea"/>
              </a:rPr>
              <a:t>＜補足事項・背景＞</a:t>
            </a:r>
          </a:p>
          <a:p>
            <a:r>
              <a:rPr lang="ja-JP" altLang="en-US" dirty="0" smtClean="0">
                <a:sym typeface="+mn-ea"/>
              </a:rPr>
              <a:t>妥当性確認には，試験</a:t>
            </a:r>
            <a:r>
              <a:rPr lang="en-US" altLang="ja-JP" dirty="0" smtClean="0">
                <a:sym typeface="+mn-ea"/>
              </a:rPr>
              <a:t>(</a:t>
            </a:r>
            <a:r>
              <a:rPr lang="ja-JP" altLang="en-US" dirty="0" smtClean="0">
                <a:sym typeface="+mn-ea"/>
              </a:rPr>
              <a:t>テスト</a:t>
            </a:r>
            <a:r>
              <a:rPr lang="en-US" altLang="ja-JP" dirty="0" smtClean="0">
                <a:sym typeface="+mn-ea"/>
              </a:rPr>
              <a:t>)</a:t>
            </a:r>
            <a:r>
              <a:rPr lang="ja-JP" altLang="en-US" dirty="0" smtClean="0">
                <a:sym typeface="+mn-ea"/>
              </a:rPr>
              <a:t>・検証によるものと，分析</a:t>
            </a:r>
            <a:r>
              <a:rPr lang="en-US" altLang="ja-JP" dirty="0" smtClean="0">
                <a:sym typeface="+mn-ea"/>
              </a:rPr>
              <a:t>(</a:t>
            </a:r>
            <a:r>
              <a:rPr lang="ja-JP" altLang="en-US" dirty="0" smtClean="0">
                <a:sym typeface="+mn-ea"/>
              </a:rPr>
              <a:t>解析</a:t>
            </a:r>
            <a:r>
              <a:rPr lang="en-US" altLang="ja-JP" dirty="0" smtClean="0">
                <a:sym typeface="+mn-ea"/>
              </a:rPr>
              <a:t>)</a:t>
            </a:r>
            <a:r>
              <a:rPr lang="ja-JP" altLang="en-US" dirty="0" smtClean="0">
                <a:sym typeface="+mn-ea"/>
              </a:rPr>
              <a:t>によるものがある．</a:t>
            </a:r>
          </a:p>
          <a:p>
            <a:r>
              <a:rPr lang="ja-JP" altLang="en-US" dirty="0" smtClean="0">
                <a:sym typeface="+mn-ea"/>
              </a:rPr>
              <a:t>ここでは，前者のテストについて解説している．</a:t>
            </a:r>
          </a:p>
          <a:p>
            <a:r>
              <a:rPr lang="ja-JP" altLang="en-US" dirty="0" smtClean="0">
                <a:sym typeface="+mn-ea"/>
              </a:rPr>
              <a:t>一般に，これらはハードウェア，ソフトウェア，システム試験結果としてまとめられている．</a:t>
            </a:r>
          </a:p>
          <a:p>
            <a:endParaRPr kumimoji="1" lang="en-US" altLang="ja-JP" dirty="0" smtClean="0"/>
          </a:p>
          <a:p>
            <a:r>
              <a:rPr lang="ja-JP" altLang="en-US" dirty="0" smtClean="0">
                <a:sym typeface="+mn-ea"/>
              </a:rPr>
              <a:t>＜出典・参考文献等＞</a:t>
            </a:r>
            <a:endParaRPr kumimoji="1" lang="en-US" altLang="ja-JP" dirty="0" smtClean="0"/>
          </a:p>
          <a:p>
            <a:endParaRPr kumimoji="1" lang="ja-JP" altLang="en-US" dirty="0"/>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265</a:t>
            </a:fld>
            <a:endParaRPr kumimoji="1" lang="ja-JP" altLang="en-US"/>
          </a:p>
        </p:txBody>
      </p:sp>
    </p:spTree>
    <p:extLst>
      <p:ext uri="{BB962C8B-B14F-4D97-AF65-F5344CB8AC3E}">
        <p14:creationId xmlns:p14="http://schemas.microsoft.com/office/powerpoint/2010/main" val="350423994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安全妥当性確認テストの適切な文書化に関する要求事項である．</a:t>
            </a:r>
          </a:p>
          <a:p>
            <a:endParaRPr kumimoji="1" lang="en-US" altLang="ja-JP" dirty="0" smtClean="0"/>
          </a:p>
          <a:p>
            <a:r>
              <a:rPr lang="ja-JP" altLang="en-US" dirty="0" smtClean="0">
                <a:sym typeface="+mn-ea"/>
              </a:rPr>
              <a:t>＜補足事項・背景＞</a:t>
            </a:r>
          </a:p>
          <a:p>
            <a:r>
              <a:rPr lang="ja-JP" altLang="en-US" dirty="0" smtClean="0">
                <a:sym typeface="+mn-ea"/>
              </a:rPr>
              <a:t>前ページの最後の段落からの続きで，結果の期待値と実際の結果に許容できない差異があった場合，文書化する．</a:t>
            </a:r>
          </a:p>
          <a:p>
            <a:r>
              <a:rPr lang="ja-JP" altLang="en-US" dirty="0" smtClean="0">
                <a:sym typeface="+mn-ea"/>
              </a:rPr>
              <a:t>それは，実施した解析と，テストを続行するか，仕様変更するかの決定である．</a:t>
            </a:r>
          </a:p>
          <a:p>
            <a:endParaRPr kumimoji="1" lang="en-US" altLang="ja-JP" dirty="0" smtClean="0"/>
          </a:p>
          <a:p>
            <a:r>
              <a:rPr lang="ja-JP" altLang="en-US" dirty="0" smtClean="0">
                <a:sym typeface="+mn-ea"/>
              </a:rPr>
              <a:t>＜出典・参考文献等＞</a:t>
            </a:r>
          </a:p>
          <a:p>
            <a:r>
              <a:rPr lang="ja-JP" altLang="en-US" dirty="0" smtClean="0">
                <a:sym typeface="+mn-ea"/>
              </a:rPr>
              <a:t>イラストは，著作権フリーである．</a:t>
            </a:r>
          </a:p>
          <a:p>
            <a:endParaRPr kumimoji="1" lang="ja-JP" altLang="en-US" dirty="0"/>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266</a:t>
            </a:fld>
            <a:endParaRPr kumimoji="1" lang="ja-JP" altLang="en-US"/>
          </a:p>
        </p:txBody>
      </p:sp>
    </p:spTree>
    <p:extLst>
      <p:ext uri="{BB962C8B-B14F-4D97-AF65-F5344CB8AC3E}">
        <p14:creationId xmlns:p14="http://schemas.microsoft.com/office/powerpoint/2010/main" val="710857055"/>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ソフトウェア妥当性確認の概要について解説する．</a:t>
            </a:r>
          </a:p>
          <a:p>
            <a:endParaRPr kumimoji="1" lang="en-US" altLang="ja-JP" dirty="0" smtClean="0"/>
          </a:p>
          <a:p>
            <a:r>
              <a:rPr lang="ja-JP" altLang="en-US" dirty="0" smtClean="0">
                <a:sym typeface="+mn-ea"/>
              </a:rPr>
              <a:t>＜補足事項・背景＞</a:t>
            </a:r>
          </a:p>
          <a:p>
            <a:r>
              <a:rPr lang="ja-JP" altLang="en-US" dirty="0" smtClean="0">
                <a:sym typeface="+mn-ea"/>
              </a:rPr>
              <a:t>要求安全度水準で，ソフトウェア安全要求仕様に適合することが目的である．</a:t>
            </a:r>
          </a:p>
          <a:p>
            <a:r>
              <a:rPr lang="ja-JP" altLang="en-US" dirty="0" smtClean="0">
                <a:sym typeface="+mn-ea"/>
              </a:rPr>
              <a:t>ソフトウェアは，通常，その基盤となるハードウェアから引き離して妥当性確認できない．</a:t>
            </a:r>
          </a:p>
          <a:p>
            <a:r>
              <a:rPr lang="ja-JP" altLang="en-US" dirty="0" smtClean="0">
                <a:sym typeface="+mn-ea"/>
              </a:rPr>
              <a:t>すなわち，ソフトウェア単体で妥当性確認されることはない．</a:t>
            </a:r>
          </a:p>
          <a:p>
            <a:endParaRPr kumimoji="1" lang="en-US" altLang="ja-JP" dirty="0" smtClean="0"/>
          </a:p>
          <a:p>
            <a:r>
              <a:rPr lang="ja-JP" altLang="en-US" dirty="0" smtClean="0">
                <a:sym typeface="+mn-ea"/>
              </a:rPr>
              <a:t>＜出典・参考文献等＞</a:t>
            </a:r>
          </a:p>
          <a:p>
            <a:r>
              <a:rPr lang="ja-JP" altLang="en-US" dirty="0" smtClean="0">
                <a:sym typeface="+mn-ea"/>
              </a:rPr>
              <a:t>イラストは，三菱電機ホームページから引用</a:t>
            </a:r>
          </a:p>
          <a:p>
            <a:endParaRPr kumimoji="1" lang="ja-JP" altLang="en-US" dirty="0"/>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267</a:t>
            </a:fld>
            <a:endParaRPr kumimoji="1" lang="ja-JP" altLang="en-US"/>
          </a:p>
        </p:txBody>
      </p:sp>
    </p:spTree>
    <p:extLst>
      <p:ext uri="{BB962C8B-B14F-4D97-AF65-F5344CB8AC3E}">
        <p14:creationId xmlns:p14="http://schemas.microsoft.com/office/powerpoint/2010/main" val="3670016958"/>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ソフトウェア妥当性確認の要求事項について解説する．</a:t>
            </a:r>
          </a:p>
          <a:p>
            <a:endParaRPr kumimoji="1" lang="en-US" altLang="ja-JP" dirty="0" smtClean="0"/>
          </a:p>
          <a:p>
            <a:r>
              <a:rPr lang="ja-JP" altLang="en-US" dirty="0" smtClean="0">
                <a:sym typeface="+mn-ea"/>
              </a:rPr>
              <a:t>＜補足事項・背景＞</a:t>
            </a:r>
          </a:p>
          <a:p>
            <a:r>
              <a:rPr lang="ja-JP" altLang="en-US" dirty="0" smtClean="0">
                <a:sym typeface="+mn-ea"/>
              </a:rPr>
              <a:t>適切な技法及び手段を選択することがポイントである．</a:t>
            </a:r>
          </a:p>
          <a:p>
            <a:r>
              <a:rPr lang="ja-JP" altLang="en-US" dirty="0" smtClean="0">
                <a:sym typeface="+mn-ea"/>
              </a:rPr>
              <a:t>完全性，正確性，再現性，確認構成などがある．</a:t>
            </a:r>
          </a:p>
          <a:p>
            <a:r>
              <a:rPr lang="ja-JP" altLang="en-US" dirty="0" smtClean="0">
                <a:sym typeface="+mn-ea"/>
              </a:rPr>
              <a:t>要求事項への適格性をすでに確立している場合，妥当性確認を繰り返す必要はない．</a:t>
            </a:r>
          </a:p>
          <a:p>
            <a:r>
              <a:rPr lang="ja-JP" altLang="en-US" dirty="0" smtClean="0">
                <a:sym typeface="+mn-ea"/>
              </a:rPr>
              <a:t>例えば，既に確認済みのソフトウェアを流用する，確認済みの市販ソフトウェアを購入するなどがある．</a:t>
            </a:r>
          </a:p>
          <a:p>
            <a:endParaRPr kumimoji="1" lang="en-US" altLang="ja-JP" dirty="0" smtClean="0"/>
          </a:p>
          <a:p>
            <a:r>
              <a:rPr lang="ja-JP" altLang="en-US" dirty="0" smtClean="0">
                <a:sym typeface="+mn-ea"/>
              </a:rPr>
              <a:t>＜出典・参考文献等＞</a:t>
            </a:r>
            <a:endParaRPr kumimoji="1" lang="en-US" altLang="ja-JP" dirty="0" smtClean="0"/>
          </a:p>
          <a:p>
            <a:endParaRPr kumimoji="1" lang="ja-JP" altLang="en-US" dirty="0"/>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268</a:t>
            </a:fld>
            <a:endParaRPr kumimoji="1" lang="ja-JP" altLang="en-US"/>
          </a:p>
        </p:txBody>
      </p:sp>
    </p:spTree>
    <p:extLst>
      <p:ext uri="{BB962C8B-B14F-4D97-AF65-F5344CB8AC3E}">
        <p14:creationId xmlns:p14="http://schemas.microsoft.com/office/powerpoint/2010/main" val="3899019831"/>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ソフトウェア妥当性確認の要求事項について解説する．</a:t>
            </a:r>
            <a:endParaRPr kumimoji="1" lang="en-US" altLang="ja-JP" dirty="0" smtClean="0"/>
          </a:p>
          <a:p>
            <a:endParaRPr kumimoji="1" lang="en-US" altLang="ja-JP" dirty="0" smtClean="0"/>
          </a:p>
          <a:p>
            <a:r>
              <a:rPr lang="ja-JP" altLang="en-US" dirty="0" smtClean="0">
                <a:sym typeface="+mn-ea"/>
              </a:rPr>
              <a:t>＜補足事項・背景＞</a:t>
            </a:r>
          </a:p>
          <a:p>
            <a:r>
              <a:rPr lang="ja-JP" altLang="en-US">
                <a:sym typeface="+mn-ea"/>
              </a:rPr>
              <a:t>システム安全の安全関連ソフトウェアの</a:t>
            </a:r>
            <a:r>
              <a:rPr lang="ja-JP" altLang="en-US">
                <a:solidFill>
                  <a:srgbClr val="FF0000"/>
                </a:solidFill>
                <a:sym typeface="+mn-ea"/>
              </a:rPr>
              <a:t>妥当性確認</a:t>
            </a:r>
            <a:r>
              <a:rPr lang="ja-JP" altLang="en-US">
                <a:sym typeface="+mn-ea"/>
              </a:rPr>
              <a:t>は、次の要求事項を満たさなければならない。</a:t>
            </a:r>
          </a:p>
          <a:p>
            <a:r>
              <a:rPr lang="en-US" altLang="ja-JP">
                <a:sym typeface="+mn-ea"/>
              </a:rPr>
              <a:t>a)</a:t>
            </a:r>
            <a:r>
              <a:rPr lang="ja-JP" altLang="en-US">
                <a:sym typeface="+mn-ea"/>
              </a:rPr>
              <a:t>主要な方法はテスト．アニメーション及びモデリングも可</a:t>
            </a:r>
          </a:p>
          <a:p>
            <a:r>
              <a:rPr lang="en-US" altLang="ja-JP">
                <a:sym typeface="+mn-ea"/>
              </a:rPr>
              <a:t>b)</a:t>
            </a:r>
            <a:r>
              <a:rPr lang="ja-JP" altLang="en-US">
                <a:sym typeface="+mn-ea"/>
              </a:rPr>
              <a:t>シミュレーションの実行</a:t>
            </a:r>
          </a:p>
          <a:p>
            <a:r>
              <a:rPr lang="en-US" altLang="ja-JP">
                <a:sym typeface="+mn-ea"/>
              </a:rPr>
              <a:t>c)</a:t>
            </a:r>
            <a:r>
              <a:rPr lang="ja-JP" altLang="en-US">
                <a:sym typeface="+mn-ea"/>
              </a:rPr>
              <a:t>システム開発者に文書の提供</a:t>
            </a:r>
          </a:p>
          <a:p>
            <a:endParaRPr kumimoji="1" lang="en-US" altLang="ja-JP" dirty="0" smtClean="0"/>
          </a:p>
          <a:p>
            <a:r>
              <a:rPr lang="ja-JP" altLang="en-US" dirty="0" smtClean="0">
                <a:sym typeface="+mn-ea"/>
              </a:rPr>
              <a:t>＜出典・参考文献等＞</a:t>
            </a:r>
            <a:endParaRPr kumimoji="1" lang="en-US" altLang="ja-JP" dirty="0" smtClean="0"/>
          </a:p>
          <a:p>
            <a:endParaRPr kumimoji="1" lang="ja-JP" altLang="en-US" dirty="0"/>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269</a:t>
            </a:fld>
            <a:endParaRPr kumimoji="1" lang="ja-JP" altLang="en-US"/>
          </a:p>
        </p:txBody>
      </p:sp>
    </p:spTree>
    <p:extLst>
      <p:ext uri="{BB962C8B-B14F-4D97-AF65-F5344CB8AC3E}">
        <p14:creationId xmlns:p14="http://schemas.microsoft.com/office/powerpoint/2010/main" val="317444150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en-US" altLang="ja-JP" dirty="0" smtClean="0">
                <a:sym typeface="+mn-ea"/>
              </a:rPr>
              <a:t>(</a:t>
            </a:r>
            <a:r>
              <a:rPr lang="ja-JP" altLang="en-US" dirty="0" smtClean="0">
                <a:sym typeface="+mn-ea"/>
              </a:rPr>
              <a:t>前ページの続き</a:t>
            </a:r>
            <a:r>
              <a:rPr lang="en-US" altLang="ja-JP" dirty="0" smtClean="0">
                <a:sym typeface="+mn-ea"/>
              </a:rPr>
              <a:t>)</a:t>
            </a:r>
          </a:p>
          <a:p>
            <a:endParaRPr kumimoji="1" lang="en-US" altLang="ja-JP" dirty="0" smtClean="0"/>
          </a:p>
          <a:p>
            <a:r>
              <a:rPr lang="ja-JP" altLang="en-US" dirty="0" smtClean="0">
                <a:sym typeface="+mn-ea"/>
              </a:rPr>
              <a:t>＜補足事項・背景＞</a:t>
            </a:r>
            <a:endParaRPr kumimoji="1" lang="en-US" altLang="ja-JP" dirty="0" smtClean="0">
              <a:sym typeface="+mn-ea"/>
            </a:endParaRPr>
          </a:p>
          <a:p>
            <a:r>
              <a:rPr kumimoji="1" lang="en-US" altLang="ja-JP" dirty="0" smtClean="0">
                <a:sym typeface="+mn-ea"/>
              </a:rPr>
              <a:t>d)</a:t>
            </a:r>
            <a:r>
              <a:rPr kumimoji="1" lang="ja-JP" altLang="en-US" dirty="0" smtClean="0">
                <a:sym typeface="+mn-ea"/>
              </a:rPr>
              <a:t>ソフトウェアが想定外の機能を実行することがない</a:t>
            </a:r>
            <a:r>
              <a:rPr kumimoji="1" lang="en-US" altLang="ja-JP" dirty="0" smtClean="0">
                <a:sym typeface="+mn-ea"/>
              </a:rPr>
              <a:t>(</a:t>
            </a:r>
            <a:r>
              <a:rPr kumimoji="1" lang="ja-JP" altLang="en-US" dirty="0" smtClean="0">
                <a:sym typeface="+mn-ea"/>
              </a:rPr>
              <a:t>イラストの事態があってはダメ</a:t>
            </a:r>
            <a:r>
              <a:rPr kumimoji="1" lang="en-US" altLang="ja-JP" dirty="0" smtClean="0">
                <a:sym typeface="+mn-ea"/>
              </a:rPr>
              <a:t>)</a:t>
            </a:r>
          </a:p>
          <a:p>
            <a:r>
              <a:rPr kumimoji="1" lang="en-US" altLang="ja-JP" dirty="0" smtClean="0">
                <a:sym typeface="+mn-ea"/>
              </a:rPr>
              <a:t>e)</a:t>
            </a:r>
            <a:r>
              <a:rPr kumimoji="1" lang="ja-JP" altLang="en-US" dirty="0" smtClean="0">
                <a:sym typeface="+mn-ea"/>
              </a:rPr>
              <a:t>解析及び評価のための文書化</a:t>
            </a:r>
          </a:p>
          <a:p>
            <a:r>
              <a:rPr kumimoji="1" lang="en-US" altLang="ja-JP" dirty="0" smtClean="0">
                <a:sym typeface="+mn-ea"/>
              </a:rPr>
              <a:t>f)</a:t>
            </a:r>
            <a:r>
              <a:rPr kumimoji="1" lang="ja-JP" altLang="en-US" dirty="0" smtClean="0">
                <a:sym typeface="+mn-ea"/>
              </a:rPr>
              <a:t>合格，不合格の理由の明記</a:t>
            </a:r>
          </a:p>
          <a:p>
            <a:endParaRPr kumimoji="1" lang="ja-JP" altLang="en-US" dirty="0" smtClean="0">
              <a:sym typeface="+mn-ea"/>
            </a:endParaRPr>
          </a:p>
          <a:p>
            <a:r>
              <a:rPr lang="ja-JP" altLang="en-US" dirty="0" smtClean="0">
                <a:sym typeface="+mn-ea"/>
              </a:rPr>
              <a:t>＜出典・参考文献等＞</a:t>
            </a:r>
            <a:endParaRPr kumimoji="1" lang="en-US" altLang="ja-JP" dirty="0" smtClean="0"/>
          </a:p>
          <a:p>
            <a:r>
              <a:rPr kumimoji="1" lang="en-US" altLang="ja-JP" dirty="0"/>
              <a:t>JIS C 0508-1</a:t>
            </a:r>
          </a:p>
          <a:p>
            <a:r>
              <a:rPr kumimoji="1" lang="ja-JP" altLang="en-US" dirty="0"/>
              <a:t>イラストは著作権フリーである．</a:t>
            </a:r>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270</a:t>
            </a:fld>
            <a:endParaRPr kumimoji="1" lang="ja-JP" altLang="en-US"/>
          </a:p>
        </p:txBody>
      </p:sp>
    </p:spTree>
    <p:extLst>
      <p:ext uri="{BB962C8B-B14F-4D97-AF65-F5344CB8AC3E}">
        <p14:creationId xmlns:p14="http://schemas.microsoft.com/office/powerpoint/2010/main" val="46934314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p>
          <a:p>
            <a:r>
              <a:rPr lang="ja-JP" altLang="en-US" dirty="0" smtClean="0">
                <a:sym typeface="+mn-ea"/>
              </a:rPr>
              <a:t>ソフトウェア妥当性確認の文書化の要求事項である．</a:t>
            </a:r>
          </a:p>
          <a:p>
            <a:endParaRPr kumimoji="1" lang="en-US" altLang="ja-JP" dirty="0" smtClean="0"/>
          </a:p>
          <a:p>
            <a:r>
              <a:rPr lang="ja-JP" altLang="en-US" dirty="0" smtClean="0">
                <a:sym typeface="+mn-ea"/>
              </a:rPr>
              <a:t>＜補足事項・背景＞</a:t>
            </a:r>
          </a:p>
          <a:p>
            <a:r>
              <a:rPr lang="ja-JP" altLang="en-US" dirty="0" smtClean="0">
                <a:sym typeface="+mn-ea"/>
              </a:rPr>
              <a:t>複数の当事者</a:t>
            </a:r>
            <a:r>
              <a:rPr lang="en-US" altLang="ja-JP" dirty="0" smtClean="0">
                <a:sym typeface="+mn-ea"/>
              </a:rPr>
              <a:t>(</a:t>
            </a:r>
            <a:r>
              <a:rPr lang="ja-JP" altLang="en-US" dirty="0" smtClean="0">
                <a:sym typeface="+mn-ea"/>
              </a:rPr>
              <a:t>ステークホルダー</a:t>
            </a:r>
            <a:r>
              <a:rPr lang="en-US" altLang="ja-JP" dirty="0" smtClean="0">
                <a:sym typeface="+mn-ea"/>
              </a:rPr>
              <a:t>)</a:t>
            </a:r>
            <a:r>
              <a:rPr lang="ja-JP" altLang="en-US" dirty="0" smtClean="0">
                <a:sym typeface="+mn-ea"/>
              </a:rPr>
              <a:t>がいる場合，その責任範囲を文書化</a:t>
            </a:r>
          </a:p>
          <a:p>
            <a:r>
              <a:rPr lang="ja-JP" altLang="en-US" dirty="0" smtClean="0">
                <a:sym typeface="+mn-ea"/>
              </a:rPr>
              <a:t>ソフトウェア妥当性確認結果は，以下を文書化する</a:t>
            </a:r>
            <a:r>
              <a:rPr lang="en-US" altLang="ja-JP" dirty="0" smtClean="0">
                <a:sym typeface="+mn-ea"/>
              </a:rPr>
              <a:t>(</a:t>
            </a:r>
            <a:r>
              <a:rPr lang="ja-JP" altLang="en-US" dirty="0" smtClean="0">
                <a:sym typeface="+mn-ea"/>
              </a:rPr>
              <a:t>本文参照</a:t>
            </a:r>
            <a:r>
              <a:rPr lang="en-US" altLang="ja-JP" dirty="0" smtClean="0">
                <a:sym typeface="+mn-ea"/>
              </a:rPr>
              <a:t>)</a:t>
            </a:r>
          </a:p>
          <a:p>
            <a:endParaRPr kumimoji="1" lang="en-US" altLang="ja-JP" dirty="0" smtClean="0"/>
          </a:p>
          <a:p>
            <a:r>
              <a:rPr lang="ja-JP" altLang="en-US" dirty="0" smtClean="0">
                <a:sym typeface="+mn-ea"/>
              </a:rPr>
              <a:t>＜出典・参考文献等＞</a:t>
            </a:r>
          </a:p>
          <a:p>
            <a:r>
              <a:rPr lang="ja-JP" altLang="en-US" dirty="0" smtClean="0">
                <a:sym typeface="+mn-ea"/>
              </a:rPr>
              <a:t>イラストは著作権フリーである．</a:t>
            </a:r>
          </a:p>
          <a:p>
            <a:endParaRPr kumimoji="1" lang="ja-JP" altLang="en-US" dirty="0"/>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271</a:t>
            </a:fld>
            <a:endParaRPr kumimoji="1" lang="ja-JP" altLang="en-US"/>
          </a:p>
        </p:txBody>
      </p:sp>
    </p:spTree>
    <p:extLst>
      <p:ext uri="{BB962C8B-B14F-4D97-AF65-F5344CB8AC3E}">
        <p14:creationId xmlns:p14="http://schemas.microsoft.com/office/powerpoint/2010/main" val="28515704"/>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a:xfrm>
            <a:off x="982663" y="1243013"/>
            <a:ext cx="4841875" cy="3352800"/>
          </a:xfrm>
        </p:spPr>
      </p:sp>
      <p:sp>
        <p:nvSpPr>
          <p:cNvPr id="3" name="文字列プレースホルダ 2"/>
          <p:cNvSpPr>
            <a:spLocks noGrp="1"/>
          </p:cNvSpPr>
          <p:nvPr>
            <p:ph type="body" idx="3"/>
          </p:nvPr>
        </p:nvSpPr>
        <p:spPr/>
        <p:txBody>
          <a:bodyPr/>
          <a:lstStyle/>
          <a:p>
            <a:r>
              <a:rPr lang="ja-JP" altLang="en-US" dirty="0" smtClean="0">
                <a:sym typeface="+mn-ea"/>
              </a:rPr>
              <a:t>＜意図・ポイント＞</a:t>
            </a:r>
            <a:endParaRPr kumimoji="1" lang="en-US" altLang="ja-JP" dirty="0" smtClean="0">
              <a:sym typeface="+mn-ea"/>
            </a:endParaRPr>
          </a:p>
          <a:p>
            <a:r>
              <a:rPr lang="ja-JP" altLang="en-US" dirty="0" smtClean="0">
                <a:sym typeface="+mn-ea"/>
              </a:rPr>
              <a:t>ソフトウェア妥当性確認の文書化の要求事項である．</a:t>
            </a:r>
            <a:endParaRPr kumimoji="1" lang="en-US" altLang="ja-JP" dirty="0" smtClean="0">
              <a:sym typeface="+mn-ea"/>
            </a:endParaRPr>
          </a:p>
          <a:p>
            <a:endParaRPr kumimoji="1" lang="en-US" altLang="ja-JP" dirty="0" smtClean="0">
              <a:sym typeface="+mn-ea"/>
            </a:endParaRPr>
          </a:p>
          <a:p>
            <a:r>
              <a:rPr lang="ja-JP" altLang="en-US" dirty="0" smtClean="0">
                <a:sym typeface="+mn-ea"/>
              </a:rPr>
              <a:t>＜補足事項・背景＞</a:t>
            </a:r>
          </a:p>
          <a:p>
            <a:r>
              <a:rPr kumimoji="1" lang="ja-JP" altLang="en-US" dirty="0" smtClean="0"/>
              <a:t>予想結果と実際の結果が不整合</a:t>
            </a:r>
            <a:r>
              <a:rPr kumimoji="1" lang="en-US" altLang="ja-JP" dirty="0" smtClean="0"/>
              <a:t>(NG)</a:t>
            </a:r>
            <a:r>
              <a:rPr kumimoji="1" lang="ja-JP" altLang="en-US" dirty="0" smtClean="0"/>
              <a:t>の場合，以下を文書化する．</a:t>
            </a:r>
          </a:p>
          <a:p>
            <a:r>
              <a:rPr kumimoji="1" lang="ja-JP" altLang="en-US" dirty="0" smtClean="0"/>
              <a:t>妥当性確認を続けるか，仕様変更するかの決定</a:t>
            </a:r>
          </a:p>
          <a:p>
            <a:endParaRPr kumimoji="1" lang="en-US" altLang="ja-JP" dirty="0" smtClean="0"/>
          </a:p>
          <a:p>
            <a:r>
              <a:rPr lang="ja-JP" altLang="en-US" dirty="0" smtClean="0">
                <a:sym typeface="+mn-ea"/>
              </a:rPr>
              <a:t>＜出典・参考文献等＞</a:t>
            </a:r>
            <a:endParaRPr kumimoji="1" lang="en-US" altLang="ja-JP" dirty="0" smtClean="0"/>
          </a:p>
          <a:p>
            <a:endParaRPr kumimoji="1" lang="ja-JP" altLang="en-US" dirty="0"/>
          </a:p>
          <a:p>
            <a:endParaRPr lang="ja-JP" altLang="en-US"/>
          </a:p>
        </p:txBody>
      </p:sp>
      <p:sp>
        <p:nvSpPr>
          <p:cNvPr id="4" name="フッタープレースホルダ 3"/>
          <p:cNvSpPr>
            <a:spLocks noGrp="1"/>
          </p:cNvSpPr>
          <p:nvPr>
            <p:ph type="ftr" sz="quarter" idx="4"/>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スライド番号プレースホルダ 4"/>
          <p:cNvSpPr>
            <a:spLocks noGrp="1"/>
          </p:cNvSpPr>
          <p:nvPr>
            <p:ph type="sldNum" sz="quarter" idx="5"/>
          </p:nvPr>
        </p:nvSpPr>
        <p:spPr/>
        <p:txBody>
          <a:bodyPr/>
          <a:lstStyle/>
          <a:p>
            <a:fld id="{A43A458F-4FD9-4DC8-A747-BD3624061404}" type="slidenum">
              <a:rPr kumimoji="1" lang="ja-JP" altLang="en-US" smtClean="0"/>
              <a:t>272</a:t>
            </a:fld>
            <a:endParaRPr kumimoji="1" lang="ja-JP" altLang="en-US"/>
          </a:p>
        </p:txBody>
      </p:sp>
    </p:spTree>
    <p:extLst>
      <p:ext uri="{BB962C8B-B14F-4D97-AF65-F5344CB8AC3E}">
        <p14:creationId xmlns:p14="http://schemas.microsoft.com/office/powerpoint/2010/main" val="1569508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r>
              <a:rPr kumimoji="1" lang="ja-JP" altLang="en-US" dirty="0" smtClean="0"/>
              <a:t>＜スライドの意図＞</a:t>
            </a:r>
            <a:endParaRPr kumimoji="1" lang="en-US" altLang="ja-JP" dirty="0" smtClean="0"/>
          </a:p>
          <a:p>
            <a:pPr marL="171450" indent="-171450">
              <a:buFont typeface="Arial" panose="020B0604020202020204" pitchFamily="34" charset="0"/>
              <a:buChar char="•"/>
            </a:pPr>
            <a:r>
              <a:rPr kumimoji="1" lang="ja-JP" altLang="en-US" dirty="0" smtClean="0"/>
              <a:t>機能安全指針のうち、要求安全度水準を達成する方法を理解させる。</a:t>
            </a:r>
            <a:endParaRPr kumimoji="1" lang="en-US" altLang="ja-JP" dirty="0" smtClean="0"/>
          </a:p>
          <a:p>
            <a:pPr marL="171450" indent="-171450">
              <a:buFont typeface="Arial" panose="020B0604020202020204" pitchFamily="34" charset="0"/>
              <a:buChar char="•"/>
            </a:pPr>
            <a:endParaRPr kumimoji="1" lang="en-US" altLang="ja-JP" dirty="0" smtClean="0"/>
          </a:p>
          <a:p>
            <a:r>
              <a:rPr kumimoji="1" lang="ja-JP" altLang="en-US" dirty="0" smtClean="0"/>
              <a:t>＜補足事項＞</a:t>
            </a:r>
            <a:endParaRPr kumimoji="1" lang="en-US" altLang="ja-JP" dirty="0" smtClean="0"/>
          </a:p>
          <a:p>
            <a:pPr marL="171450" indent="-171450">
              <a:buFont typeface="Arial" panose="020B0604020202020204" pitchFamily="34" charset="0"/>
              <a:buChar char="•"/>
            </a:pPr>
            <a:r>
              <a:rPr kumimoji="1" lang="ja-JP" altLang="en-US" dirty="0" smtClean="0"/>
              <a:t>具体的な設計方法については、テキスト第４章と第５章に詳細な説明がある。ここでは簡単に説明する。</a:t>
            </a:r>
            <a:endParaRPr kumimoji="1" lang="en-US" altLang="ja-JP" dirty="0" smtClean="0"/>
          </a:p>
          <a:p>
            <a:pPr marL="171450" indent="-171450">
              <a:buFont typeface="Arial" panose="020B0604020202020204" pitchFamily="34" charset="0"/>
              <a:buChar char="•"/>
            </a:pPr>
            <a:endParaRPr kumimoji="1" lang="en-US" altLang="ja-JP" dirty="0" smtClean="0"/>
          </a:p>
          <a:p>
            <a:r>
              <a:rPr kumimoji="1" lang="ja-JP" altLang="en-US" dirty="0" smtClean="0"/>
              <a:t>＜参考文献等＞</a:t>
            </a:r>
            <a:endParaRPr kumimoji="1" lang="en-US" altLang="ja-JP" dirty="0" smtClean="0"/>
          </a:p>
          <a:p>
            <a:pPr marL="171450" indent="-171450">
              <a:buFont typeface="Arial" panose="020B0604020202020204" pitchFamily="34" charset="0"/>
              <a:buChar char="•"/>
            </a:pPr>
            <a:r>
              <a:rPr kumimoji="1" lang="ja-JP" altLang="en-US" dirty="0" smtClean="0"/>
              <a:t>機能安全指針（平成</a:t>
            </a:r>
            <a:r>
              <a:rPr kumimoji="1" lang="en-US" altLang="ja-JP" dirty="0" smtClean="0"/>
              <a:t>28</a:t>
            </a:r>
            <a:r>
              <a:rPr kumimoji="1" lang="ja-JP" altLang="en-US" dirty="0" smtClean="0"/>
              <a:t>年厚労省告示第</a:t>
            </a:r>
            <a:r>
              <a:rPr kumimoji="1" lang="en-US" altLang="ja-JP" dirty="0" smtClean="0"/>
              <a:t>353</a:t>
            </a:r>
            <a:r>
              <a:rPr kumimoji="1" lang="ja-JP" altLang="en-US" dirty="0" smtClean="0"/>
              <a:t>号）（テキスト附録</a:t>
            </a:r>
            <a:r>
              <a:rPr kumimoji="1" lang="en-US" altLang="ja-JP" dirty="0" smtClean="0"/>
              <a:t>A</a:t>
            </a:r>
            <a:r>
              <a:rPr kumimoji="1" lang="ja-JP" altLang="en-US" dirty="0" smtClean="0"/>
              <a:t>に掲載）</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27</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r>
              <a:rPr kumimoji="1" lang="ja-JP" altLang="en-US" dirty="0" smtClean="0"/>
              <a:t>＜スライドの意図＞</a:t>
            </a:r>
            <a:endParaRPr kumimoji="1" lang="en-US" altLang="ja-JP" dirty="0" smtClean="0"/>
          </a:p>
          <a:p>
            <a:pPr marL="171450" indent="-171450">
              <a:buFont typeface="Arial" panose="020B0604020202020204" pitchFamily="34" charset="0"/>
              <a:buChar char="•"/>
            </a:pPr>
            <a:r>
              <a:rPr kumimoji="1" lang="ja-JP" altLang="en-US" dirty="0" smtClean="0"/>
              <a:t>登録適合性証明機関の必要性を理解させる。</a:t>
            </a:r>
            <a:endParaRPr kumimoji="1" lang="en-US" altLang="ja-JP" dirty="0" smtClean="0"/>
          </a:p>
          <a:p>
            <a:endParaRPr kumimoji="1" lang="en-US" altLang="ja-JP" dirty="0" smtClean="0"/>
          </a:p>
          <a:p>
            <a:r>
              <a:rPr kumimoji="1" lang="ja-JP" altLang="en-US" dirty="0" smtClean="0"/>
              <a:t>＜補足事項＞</a:t>
            </a:r>
            <a:endParaRPr kumimoji="1" lang="en-US" altLang="ja-JP" dirty="0" smtClean="0"/>
          </a:p>
          <a:p>
            <a:pPr marL="0" indent="0">
              <a:buFont typeface="Arial" panose="020B0604020202020204" pitchFamily="34" charset="0"/>
              <a:buNone/>
            </a:pPr>
            <a:endParaRPr kumimoji="1" lang="en-US" altLang="ja-JP" dirty="0" smtClean="0"/>
          </a:p>
          <a:p>
            <a:r>
              <a:rPr kumimoji="1" lang="ja-JP" altLang="en-US" dirty="0" smtClean="0"/>
              <a:t>＜参考文献等＞</a:t>
            </a:r>
            <a:endParaRPr kumimoji="1" lang="en-US" altLang="ja-JP" dirty="0" smtClean="0"/>
          </a:p>
          <a:p>
            <a:pPr marL="171450" indent="-171450">
              <a:buFont typeface="Arial" panose="020B0604020202020204" pitchFamily="34" charset="0"/>
              <a:buChar char="•"/>
            </a:pPr>
            <a:r>
              <a:rPr kumimoji="1" lang="ja-JP" altLang="en-US" dirty="0" smtClean="0"/>
              <a:t>登録省令（テキスト附録</a:t>
            </a:r>
            <a:r>
              <a:rPr kumimoji="1" lang="en-US" altLang="ja-JP" dirty="0" smtClean="0"/>
              <a:t>A</a:t>
            </a:r>
            <a:r>
              <a:rPr kumimoji="1" lang="ja-JP" altLang="en-US" dirty="0" smtClean="0"/>
              <a:t>）</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28</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r>
              <a:rPr kumimoji="1" lang="ja-JP" altLang="en-US" dirty="0" smtClean="0"/>
              <a:t>＜スライドの意図＞</a:t>
            </a:r>
            <a:endParaRPr kumimoji="1" lang="en-US" altLang="ja-JP" dirty="0" smtClean="0"/>
          </a:p>
          <a:p>
            <a:pPr marL="171450" indent="-171450">
              <a:buFont typeface="Arial" panose="020B0604020202020204" pitchFamily="34" charset="0"/>
              <a:buChar char="•"/>
            </a:pPr>
            <a:r>
              <a:rPr kumimoji="1" lang="ja-JP" altLang="en-US" dirty="0" smtClean="0"/>
              <a:t>登録適合性証明機関の登録基準や、監督の内容を理解させる。</a:t>
            </a:r>
            <a:endParaRPr kumimoji="1" lang="en-US" altLang="ja-JP" dirty="0" smtClean="0"/>
          </a:p>
          <a:p>
            <a:endParaRPr kumimoji="1" lang="en-US" altLang="ja-JP" dirty="0" smtClean="0"/>
          </a:p>
          <a:p>
            <a:r>
              <a:rPr kumimoji="1" lang="ja-JP" altLang="en-US" dirty="0" smtClean="0"/>
              <a:t>＜補足事項＞</a:t>
            </a:r>
            <a:endParaRPr kumimoji="1" lang="en-US" altLang="ja-JP" dirty="0" smtClean="0"/>
          </a:p>
          <a:p>
            <a:pPr marL="171450" indent="-171450">
              <a:buFont typeface="Arial" panose="020B0604020202020204" pitchFamily="34" charset="0"/>
              <a:buChar char="•"/>
            </a:pPr>
            <a:r>
              <a:rPr kumimoji="1" lang="en-US" altLang="ja-JP" dirty="0" smtClean="0"/>
              <a:t>ISO</a:t>
            </a:r>
            <a:r>
              <a:rPr kumimoji="1" lang="ja-JP" altLang="en-US" smtClean="0"/>
              <a:t>に基づく認証機関とは異なり、登録適合性証明機関</a:t>
            </a:r>
            <a:r>
              <a:rPr kumimoji="1" lang="ja-JP" altLang="en-US" dirty="0" smtClean="0"/>
              <a:t>の信頼性は厚労省が担保する仕組みとなっている。</a:t>
            </a:r>
            <a:endParaRPr kumimoji="1" lang="en-US" altLang="ja-JP" dirty="0" smtClean="0"/>
          </a:p>
          <a:p>
            <a:pPr marL="0" indent="0">
              <a:buFont typeface="Arial" panose="020B0604020202020204" pitchFamily="34" charset="0"/>
              <a:buNone/>
            </a:pPr>
            <a:endParaRPr kumimoji="1" lang="en-US" altLang="ja-JP" dirty="0" smtClean="0"/>
          </a:p>
          <a:p>
            <a:r>
              <a:rPr kumimoji="1" lang="ja-JP" altLang="en-US" dirty="0" smtClean="0"/>
              <a:t>＜参考文献等＞</a:t>
            </a:r>
            <a:endParaRPr kumimoji="1" lang="en-US" altLang="ja-JP" dirty="0" smtClean="0"/>
          </a:p>
          <a:p>
            <a:pPr marL="171450" indent="-171450">
              <a:buFont typeface="Arial" panose="020B0604020202020204" pitchFamily="34" charset="0"/>
              <a:buChar char="•"/>
            </a:pPr>
            <a:r>
              <a:rPr kumimoji="1" lang="ja-JP" altLang="en-US" dirty="0" smtClean="0"/>
              <a:t>登録省令（テキスト附録</a:t>
            </a:r>
            <a:r>
              <a:rPr kumimoji="1" lang="en-US" altLang="ja-JP" dirty="0" smtClean="0"/>
              <a:t>A</a:t>
            </a:r>
            <a:r>
              <a:rPr kumimoji="1" lang="ja-JP" altLang="en-US"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29</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＜意図・ポイント＞</a:t>
            </a:r>
            <a:endParaRPr kumimoji="1" lang="en-US" altLang="ja-JP" dirty="0"/>
          </a:p>
          <a:p>
            <a:pPr marL="171450" indent="-171450">
              <a:buFont typeface="Arial" panose="020B0604020202020204" pitchFamily="34" charset="0"/>
              <a:buChar char="•"/>
            </a:pPr>
            <a:r>
              <a:rPr kumimoji="1" lang="ja-JP" altLang="en-US" dirty="0"/>
              <a:t>本テキスト及び応用編（ボイラー、産業用ロボット）マニュアルの活用と指導目安について</a:t>
            </a:r>
            <a:endParaRPr kumimoji="1" lang="en-US" altLang="ja-JP" dirty="0"/>
          </a:p>
          <a:p>
            <a:endParaRPr kumimoji="1" lang="en-US" altLang="ja-JP" dirty="0"/>
          </a:p>
          <a:p>
            <a:r>
              <a:rPr kumimoji="1" lang="ja-JP" altLang="en-US" dirty="0"/>
              <a:t>＜補足事項・背景＞</a:t>
            </a:r>
            <a:endParaRPr kumimoji="1" lang="en-US" altLang="ja-JP" dirty="0"/>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本書の想定読者はボイラ及び産業用ロボットシステムの設計者（システムインテグレータを含む）を直接ターゲットとしている。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基礎編テキストは安全の基本、関連規格、リスクアセスメント、機能安全基礎について述べている。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テキストの習得目安は</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日だが、内容が多いのでボイラ及び産業用ロボット各分野でなじみの薄い規格説明は省略してもかまわない。</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マニュアルはテキストの知識をベースに、演習まで含んだより実践的なメニューとなっている。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マニュアルの習得目安は</a:t>
            </a:r>
            <a:r>
              <a:rPr kumimoji="1" lang="en-US" altLang="ja-JP" sz="1200" kern="1200" dirty="0">
                <a:solidFill>
                  <a:schemeClr val="tx1"/>
                </a:solidFill>
                <a:effectLst/>
                <a:latin typeface="+mn-lt"/>
                <a:ea typeface="+mn-ea"/>
                <a:cs typeface="+mn-cs"/>
              </a:rPr>
              <a:t>2</a:t>
            </a:r>
            <a:r>
              <a:rPr kumimoji="1" lang="ja-JP" altLang="en-US" sz="1200" kern="1200" dirty="0">
                <a:solidFill>
                  <a:schemeClr val="tx1"/>
                </a:solidFill>
                <a:effectLst/>
                <a:latin typeface="+mn-lt"/>
                <a:ea typeface="+mn-ea"/>
                <a:cs typeface="+mn-cs"/>
              </a:rPr>
              <a:t>日間を予定。リスクアセスメントの詳細、安全機能（回路）の事例などが紹介される。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テキスト、マニュアルを通して連続</a:t>
            </a:r>
            <a:r>
              <a:rPr kumimoji="1" lang="en-US" altLang="ja-JP" sz="1200" kern="1200" dirty="0">
                <a:solidFill>
                  <a:schemeClr val="tx1"/>
                </a:solidFill>
                <a:effectLst/>
                <a:latin typeface="+mn-lt"/>
                <a:ea typeface="+mn-ea"/>
                <a:cs typeface="+mn-cs"/>
              </a:rPr>
              <a:t>3</a:t>
            </a:r>
            <a:r>
              <a:rPr kumimoji="1" lang="ja-JP" altLang="en-US" sz="1200" kern="1200" dirty="0">
                <a:solidFill>
                  <a:schemeClr val="tx1"/>
                </a:solidFill>
                <a:effectLst/>
                <a:latin typeface="+mn-lt"/>
                <a:ea typeface="+mn-ea"/>
                <a:cs typeface="+mn-cs"/>
              </a:rPr>
              <a:t>日間行う必要はないが、なるべくまとめて行うのが良い。</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本書は厚労省</a:t>
            </a:r>
            <a:r>
              <a:rPr kumimoji="1" lang="en-US" altLang="ja-JP" sz="1200" kern="1200" dirty="0">
                <a:solidFill>
                  <a:schemeClr val="tx1"/>
                </a:solidFill>
                <a:effectLst/>
                <a:latin typeface="+mn-lt"/>
                <a:ea typeface="+mn-ea"/>
                <a:cs typeface="+mn-cs"/>
              </a:rPr>
              <a:t>HP</a:t>
            </a:r>
            <a:r>
              <a:rPr kumimoji="1" lang="ja-JP" altLang="en-US" sz="1200" kern="1200" dirty="0">
                <a:solidFill>
                  <a:schemeClr val="tx1"/>
                </a:solidFill>
                <a:effectLst/>
                <a:latin typeface="+mn-lt"/>
                <a:ea typeface="+mn-ea"/>
                <a:cs typeface="+mn-cs"/>
              </a:rPr>
              <a:t>でファイルが公開されている。</a:t>
            </a:r>
            <a:endParaRPr kumimoji="1" lang="en-US" altLang="ja-JP" sz="1200" kern="1200" dirty="0">
              <a:solidFill>
                <a:schemeClr val="tx1"/>
              </a:solidFill>
              <a:effectLst/>
              <a:latin typeface="+mn-lt"/>
              <a:ea typeface="+mn-ea"/>
              <a:cs typeface="+mn-cs"/>
            </a:endParaRPr>
          </a:p>
          <a:p>
            <a:endParaRPr kumimoji="1" lang="en-US" altLang="ja-JP" dirty="0"/>
          </a:p>
          <a:p>
            <a:r>
              <a:rPr kumimoji="1" lang="ja-JP" altLang="en-US" dirty="0"/>
              <a:t>＜出典・参考文献等＞</a:t>
            </a:r>
            <a:endParaRPr kumimoji="1" lang="en-US" altLang="ja-JP" dirty="0"/>
          </a:p>
          <a:p>
            <a:r>
              <a:rPr kumimoji="1" lang="ja-JP" altLang="en-US" dirty="0"/>
              <a:t>・厚生労働省</a:t>
            </a:r>
            <a:r>
              <a:rPr kumimoji="1" lang="en-US" altLang="ja-JP" dirty="0"/>
              <a:t>HP</a:t>
            </a:r>
            <a:r>
              <a:rPr kumimoji="1" lang="ja-JP" altLang="en-US" dirty="0"/>
              <a:t>　</a:t>
            </a:r>
            <a:r>
              <a:rPr kumimoji="1" lang="en-US" altLang="ja-JP" dirty="0"/>
              <a:t>http://</a:t>
            </a:r>
            <a:r>
              <a:rPr kumimoji="1" lang="en-US" altLang="ja-JP" dirty="0" err="1"/>
              <a:t>www.mhlw.go.jp</a:t>
            </a:r>
            <a:r>
              <a:rPr kumimoji="1" lang="en-US" altLang="ja-JP" dirty="0"/>
              <a:t>/</a:t>
            </a:r>
            <a:r>
              <a:rPr kumimoji="1" lang="en-US" altLang="ja-JP" dirty="0" err="1"/>
              <a:t>stf</a:t>
            </a:r>
            <a:r>
              <a:rPr kumimoji="1" lang="en-US" altLang="ja-JP" dirty="0"/>
              <a:t>/</a:t>
            </a:r>
            <a:r>
              <a:rPr kumimoji="1" lang="en-US" altLang="ja-JP" dirty="0" err="1"/>
              <a:t>seisakunitsuite</a:t>
            </a:r>
            <a:r>
              <a:rPr kumimoji="1" lang="en-US" altLang="ja-JP" dirty="0"/>
              <a:t>/bunya/0000140176.html</a:t>
            </a:r>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3</a:t>
            </a:fld>
            <a:endParaRPr kumimoji="1" lang="ja-JP" altLang="en-US"/>
          </a:p>
        </p:txBody>
      </p:sp>
    </p:spTree>
    <p:extLst>
      <p:ext uri="{BB962C8B-B14F-4D97-AF65-F5344CB8AC3E}">
        <p14:creationId xmlns:p14="http://schemas.microsoft.com/office/powerpoint/2010/main" val="1418161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a:latin typeface="+mj-ea"/>
                <a:ea typeface="+mj-ea"/>
              </a:rPr>
              <a:t>＜意図・ポイント＞</a:t>
            </a:r>
            <a:endParaRPr kumimoji="1" lang="en-US" altLang="ja-JP" sz="2000" dirty="0">
              <a:latin typeface="+mj-ea"/>
              <a:ea typeface="+mj-ea"/>
            </a:endParaRPr>
          </a:p>
          <a:p>
            <a:pPr marL="171450" indent="-171450">
              <a:buFont typeface="Arial" panose="020B0604020202020204" pitchFamily="34" charset="0"/>
              <a:buChar char="•"/>
            </a:pPr>
            <a:r>
              <a:rPr kumimoji="1" lang="ja-JP" altLang="en-US" sz="2000" dirty="0">
                <a:latin typeface="+mj-ea"/>
                <a:ea typeface="+mj-ea"/>
              </a:rPr>
              <a:t>機能安全の規格は、幅広い製品適用されていることを理解していただく。</a:t>
            </a:r>
            <a:endParaRPr kumimoji="1" lang="en-US" altLang="ja-JP" sz="2000" dirty="0">
              <a:latin typeface="+mj-ea"/>
              <a:ea typeface="+mj-ea"/>
            </a:endParaRPr>
          </a:p>
          <a:p>
            <a:pPr marL="171450" indent="-171450">
              <a:buFont typeface="Arial" panose="020B0604020202020204" pitchFamily="34" charset="0"/>
              <a:buChar char="•"/>
            </a:pPr>
            <a:r>
              <a:rPr kumimoji="1" lang="ja-JP" altLang="en-US" sz="2000" dirty="0">
                <a:latin typeface="+mj-ea"/>
                <a:ea typeface="+mj-ea"/>
              </a:rPr>
              <a:t>機能安全の各規格のベースは、</a:t>
            </a:r>
            <a:r>
              <a:rPr kumimoji="1" lang="en-US" altLang="ja-JP" sz="2000" dirty="0">
                <a:latin typeface="+mj-ea"/>
                <a:ea typeface="+mj-ea"/>
              </a:rPr>
              <a:t>IEC61508</a:t>
            </a:r>
            <a:r>
              <a:rPr kumimoji="1" lang="ja-JP" altLang="en-US" sz="2000" dirty="0">
                <a:latin typeface="+mj-ea"/>
                <a:ea typeface="+mj-ea"/>
              </a:rPr>
              <a:t>から派生し、各製品分野の要求事項が構成されている。</a:t>
            </a:r>
            <a:endParaRPr kumimoji="1" lang="en-US" altLang="ja-JP" sz="2000" dirty="0">
              <a:latin typeface="+mj-ea"/>
              <a:ea typeface="+mj-ea"/>
            </a:endParaRPr>
          </a:p>
          <a:p>
            <a:endParaRPr kumimoji="1" lang="en-US" altLang="ja-JP" sz="2000" dirty="0">
              <a:latin typeface="+mj-ea"/>
              <a:ea typeface="+mj-ea"/>
            </a:endParaRPr>
          </a:p>
          <a:p>
            <a:r>
              <a:rPr kumimoji="1" lang="ja-JP" altLang="en-US" sz="2000" dirty="0">
                <a:latin typeface="+mj-ea"/>
                <a:ea typeface="+mj-ea"/>
              </a:rPr>
              <a:t>＜補足事項・背景＞</a:t>
            </a:r>
            <a:r>
              <a:rPr kumimoji="1" lang="en-GB" altLang="ja-JP" sz="2000" dirty="0">
                <a:latin typeface="+mj-ea"/>
                <a:ea typeface="+mj-ea"/>
              </a:rPr>
              <a:t>:</a:t>
            </a:r>
            <a:endParaRPr kumimoji="1" lang="en-US" altLang="ja-JP" sz="2000" dirty="0">
              <a:latin typeface="+mj-ea"/>
              <a:ea typeface="+mj-ea"/>
            </a:endParaRPr>
          </a:p>
          <a:p>
            <a:pPr marL="171450" indent="-171450">
              <a:buFont typeface="Arial" panose="020B0604020202020204" pitchFamily="34" charset="0"/>
              <a:buChar char="•"/>
            </a:pPr>
            <a:r>
              <a:rPr kumimoji="1" lang="ja-JP" altLang="en-US" sz="2000" kern="1200" dirty="0">
                <a:solidFill>
                  <a:schemeClr val="tx1"/>
                </a:solidFill>
                <a:effectLst/>
                <a:latin typeface="+mj-ea"/>
                <a:ea typeface="+mj-ea"/>
                <a:cs typeface="+mn-cs"/>
              </a:rPr>
              <a:t>国際規格（</a:t>
            </a:r>
            <a:r>
              <a:rPr kumimoji="1" lang="en-US" altLang="ja-JP" sz="2000" kern="1200" dirty="0">
                <a:solidFill>
                  <a:schemeClr val="tx1"/>
                </a:solidFill>
                <a:effectLst/>
                <a:latin typeface="+mj-ea"/>
                <a:ea typeface="+mj-ea"/>
                <a:cs typeface="+mn-cs"/>
              </a:rPr>
              <a:t>ISO/IEC</a:t>
            </a:r>
            <a:r>
              <a:rPr kumimoji="1" lang="ja-JP" altLang="en-US" sz="2000" kern="1200" dirty="0">
                <a:solidFill>
                  <a:schemeClr val="tx1"/>
                </a:solidFill>
                <a:effectLst/>
                <a:latin typeface="+mj-ea"/>
                <a:ea typeface="+mj-ea"/>
                <a:cs typeface="+mn-cs"/>
              </a:rPr>
              <a:t>規格）において、ボイラー・圧力容器と産業用ロボットを含む機械類間で、それらを構成する部品類（センサーなど）を除き、共通の安全規格は存在しない。</a:t>
            </a:r>
            <a:endParaRPr kumimoji="1" lang="en-GB" altLang="ja-JP" sz="2000" kern="1200" dirty="0">
              <a:solidFill>
                <a:schemeClr val="tx1"/>
              </a:solidFill>
              <a:effectLst/>
              <a:latin typeface="+mj-ea"/>
              <a:ea typeface="+mj-ea"/>
              <a:cs typeface="+mn-cs"/>
            </a:endParaRPr>
          </a:p>
          <a:p>
            <a:pPr marL="171450" indent="-171450">
              <a:buFont typeface="Arial" panose="020B0604020202020204" pitchFamily="34" charset="0"/>
              <a:buChar char="•"/>
            </a:pPr>
            <a:r>
              <a:rPr kumimoji="1" lang="ja-JP" altLang="en-US" sz="2000" kern="1200" dirty="0">
                <a:solidFill>
                  <a:schemeClr val="tx1"/>
                </a:solidFill>
                <a:effectLst/>
                <a:latin typeface="+mj-ea"/>
                <a:ea typeface="+mj-ea"/>
                <a:cs typeface="+mn-cs"/>
              </a:rPr>
              <a:t>一方、機能安全においては、両者共通の規格として</a:t>
            </a:r>
            <a:r>
              <a:rPr kumimoji="1" lang="en-US" altLang="ja-JP" sz="2000" kern="1200" dirty="0">
                <a:solidFill>
                  <a:schemeClr val="tx1"/>
                </a:solidFill>
                <a:effectLst/>
                <a:latin typeface="+mj-ea"/>
                <a:ea typeface="+mj-ea"/>
                <a:cs typeface="+mn-cs"/>
              </a:rPr>
              <a:t>IEC 61508</a:t>
            </a:r>
            <a:r>
              <a:rPr kumimoji="1" lang="ja-JP" altLang="en-US" sz="2000" kern="1200" dirty="0">
                <a:solidFill>
                  <a:schemeClr val="tx1"/>
                </a:solidFill>
                <a:effectLst/>
                <a:latin typeface="+mj-ea"/>
                <a:ea typeface="+mj-ea"/>
                <a:cs typeface="+mn-cs"/>
              </a:rPr>
              <a:t>シリーズがあり、この規格はプラント設備やプロセス制御を対象に最初に制定された機能安全規格であるが、近年ではこの規格から派生した各分野の機能安全規格が整備されてきている（図</a:t>
            </a:r>
            <a:r>
              <a:rPr kumimoji="1" lang="en-US" altLang="ja-JP" sz="2000" kern="1200" dirty="0">
                <a:solidFill>
                  <a:schemeClr val="tx1"/>
                </a:solidFill>
                <a:effectLst/>
                <a:latin typeface="+mj-ea"/>
                <a:ea typeface="+mj-ea"/>
                <a:cs typeface="+mn-cs"/>
              </a:rPr>
              <a:t>2-4</a:t>
            </a:r>
            <a:r>
              <a:rPr kumimoji="1" lang="ja-JP" altLang="en-US" sz="2000" kern="1200" dirty="0">
                <a:solidFill>
                  <a:schemeClr val="tx1"/>
                </a:solidFill>
                <a:effectLst/>
                <a:latin typeface="+mj-ea"/>
                <a:ea typeface="+mj-ea"/>
                <a:cs typeface="+mn-cs"/>
              </a:rPr>
              <a:t>）。</a:t>
            </a:r>
            <a:endParaRPr kumimoji="1" lang="en-US" altLang="ja-JP" sz="2000" dirty="0">
              <a:latin typeface="+mj-ea"/>
              <a:ea typeface="+mj-ea"/>
            </a:endParaRPr>
          </a:p>
          <a:p>
            <a:r>
              <a:rPr kumimoji="1" lang="ja-JP" altLang="en-US" sz="2000" dirty="0">
                <a:latin typeface="+mj-ea"/>
                <a:ea typeface="+mj-ea"/>
              </a:rPr>
              <a:t>＜出典・参考文献等＞</a:t>
            </a:r>
            <a:endParaRPr kumimoji="1" lang="en-US" altLang="ja-JP" sz="2000" dirty="0">
              <a:latin typeface="+mj-ea"/>
              <a:ea typeface="+mj-ea"/>
            </a:endParaRPr>
          </a:p>
          <a:p>
            <a:r>
              <a:rPr kumimoji="1" lang="ja-JP" altLang="en-US" sz="2000" dirty="0">
                <a:latin typeface="+mj-ea"/>
                <a:ea typeface="+mj-ea"/>
              </a:rPr>
              <a:t>・厚生労働省「職場のあんぜんサイト」の労働災害統計　</a:t>
            </a:r>
            <a:r>
              <a:rPr kumimoji="1" lang="en-US" altLang="ja-JP" sz="2000" dirty="0">
                <a:latin typeface="+mj-ea"/>
                <a:ea typeface="+mj-ea"/>
              </a:rPr>
              <a:t>http://</a:t>
            </a:r>
            <a:r>
              <a:rPr kumimoji="1" lang="en-US" altLang="ja-JP" sz="2000" dirty="0" err="1">
                <a:latin typeface="+mj-ea"/>
                <a:ea typeface="+mj-ea"/>
              </a:rPr>
              <a:t>anzeninfo.mhlw.go.jp</a:t>
            </a:r>
            <a:r>
              <a:rPr kumimoji="1" lang="en-US" altLang="ja-JP" sz="2000" dirty="0">
                <a:latin typeface="+mj-ea"/>
                <a:ea typeface="+mj-ea"/>
              </a:rPr>
              <a:t>/user/</a:t>
            </a:r>
            <a:r>
              <a:rPr kumimoji="1" lang="en-US" altLang="ja-JP" sz="2000" dirty="0" err="1">
                <a:latin typeface="+mj-ea"/>
                <a:ea typeface="+mj-ea"/>
              </a:rPr>
              <a:t>anzen</a:t>
            </a:r>
            <a:r>
              <a:rPr kumimoji="1" lang="en-US" altLang="ja-JP" sz="2000" dirty="0">
                <a:latin typeface="+mj-ea"/>
                <a:ea typeface="+mj-ea"/>
              </a:rPr>
              <a:t>/</a:t>
            </a:r>
            <a:r>
              <a:rPr kumimoji="1" lang="en-US" altLang="ja-JP" sz="2000" dirty="0" err="1">
                <a:latin typeface="+mj-ea"/>
                <a:ea typeface="+mj-ea"/>
              </a:rPr>
              <a:t>tok</a:t>
            </a:r>
            <a:r>
              <a:rPr kumimoji="1" lang="en-US" altLang="ja-JP" sz="2000" dirty="0">
                <a:latin typeface="+mj-ea"/>
                <a:ea typeface="+mj-ea"/>
              </a:rPr>
              <a:t>/anst00.htm</a:t>
            </a:r>
            <a:endParaRPr kumimoji="1" lang="ja-JP" altLang="en-US" sz="2000" dirty="0">
              <a:latin typeface="+mj-ea"/>
              <a:ea typeface="+mj-ea"/>
            </a:endParaRPr>
          </a:p>
          <a:p>
            <a:endParaRPr kumimoji="1" lang="ja-JP" altLang="en-US" sz="1800"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30</a:t>
            </a:fld>
            <a:endParaRPr kumimoji="1" lang="ja-JP" altLang="en-US"/>
          </a:p>
        </p:txBody>
      </p:sp>
    </p:spTree>
    <p:extLst>
      <p:ext uri="{BB962C8B-B14F-4D97-AF65-F5344CB8AC3E}">
        <p14:creationId xmlns:p14="http://schemas.microsoft.com/office/powerpoint/2010/main" val="2236865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＜意図・ポイント＞：機能安全の核になる規格である</a:t>
            </a:r>
            <a:r>
              <a:rPr kumimoji="1" lang="en-US" altLang="ja-JP" dirty="0"/>
              <a:t>IEC61508</a:t>
            </a:r>
            <a:r>
              <a:rPr kumimoji="1" lang="ja-JP" altLang="en-US" dirty="0"/>
              <a:t>の構成を理解させる。</a:t>
            </a:r>
            <a:endParaRPr kumimoji="1" lang="en-US" altLang="ja-JP" dirty="0"/>
          </a:p>
          <a:p>
            <a:pPr marL="171450" indent="-171450">
              <a:buFont typeface="Arial" panose="020B0604020202020204" pitchFamily="34" charset="0"/>
              <a:buChar char="•"/>
            </a:pPr>
            <a:r>
              <a:rPr kumimoji="1" lang="ja-JP" altLang="en-US" dirty="0"/>
              <a:t>表</a:t>
            </a:r>
            <a:r>
              <a:rPr kumimoji="1" lang="en-US" altLang="ja-JP" dirty="0"/>
              <a:t>2-1</a:t>
            </a:r>
            <a:r>
              <a:rPr kumimoji="1" lang="ja-JP" altLang="en-US" dirty="0"/>
              <a:t>で</a:t>
            </a:r>
            <a:r>
              <a:rPr kumimoji="1" lang="en-US" altLang="ja-JP" dirty="0"/>
              <a:t>IEC61508</a:t>
            </a:r>
            <a:r>
              <a:rPr kumimoji="1" lang="ja-JP" altLang="en-US" dirty="0"/>
              <a:t>の構成を簡単に説明</a:t>
            </a:r>
            <a:endParaRPr kumimoji="1"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200" kern="1200" dirty="0">
                <a:solidFill>
                  <a:schemeClr val="tx1"/>
                </a:solidFill>
                <a:effectLst/>
                <a:latin typeface="+mn-lt"/>
                <a:ea typeface="+mn-ea"/>
                <a:cs typeface="+mn-cs"/>
              </a:rPr>
              <a:t>第</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部から第</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部までが</a:t>
            </a:r>
            <a:r>
              <a:rPr kumimoji="1" lang="ja-JP" altLang="en-US" sz="1200" kern="1200" dirty="0">
                <a:solidFill>
                  <a:schemeClr val="tx1"/>
                </a:solidFill>
                <a:effectLst/>
                <a:latin typeface="+mn-lt"/>
                <a:ea typeface="+mn-ea"/>
                <a:cs typeface="+mn-cs"/>
              </a:rPr>
              <a:t>定義を含めた</a:t>
            </a:r>
            <a:r>
              <a:rPr kumimoji="1" lang="ja-JP" altLang="ja-JP" sz="1200" kern="1200" dirty="0">
                <a:solidFill>
                  <a:schemeClr val="tx1"/>
                </a:solidFill>
                <a:effectLst/>
                <a:latin typeface="+mn-lt"/>
                <a:ea typeface="+mn-ea"/>
                <a:cs typeface="+mn-cs"/>
              </a:rPr>
              <a:t>基本規格</a:t>
            </a:r>
            <a:endParaRPr kumimoji="1" lang="en-US" altLang="ja-JP"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200" kern="1200" dirty="0">
                <a:solidFill>
                  <a:schemeClr val="tx1"/>
                </a:solidFill>
                <a:effectLst/>
                <a:latin typeface="+mn-lt"/>
                <a:ea typeface="+mn-ea"/>
                <a:cs typeface="+mn-cs"/>
              </a:rPr>
              <a:t>第</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部以降が、それぞれ第</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部から第</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部の内容を</a:t>
            </a:r>
            <a:r>
              <a:rPr kumimoji="1" lang="ja-JP" altLang="en-US" sz="1200" kern="1200" dirty="0">
                <a:solidFill>
                  <a:schemeClr val="tx1"/>
                </a:solidFill>
                <a:effectLst/>
                <a:latin typeface="+mn-lt"/>
                <a:ea typeface="+mn-ea"/>
                <a:cs typeface="+mn-cs"/>
              </a:rPr>
              <a:t>方法論についての</a:t>
            </a:r>
            <a:r>
              <a:rPr kumimoji="1" lang="ja-JP" altLang="ja-JP" sz="1200" kern="1200" dirty="0">
                <a:solidFill>
                  <a:schemeClr val="tx1"/>
                </a:solidFill>
                <a:effectLst/>
                <a:latin typeface="+mn-lt"/>
                <a:ea typeface="+mn-ea"/>
                <a:cs typeface="+mn-cs"/>
              </a:rPr>
              <a:t>補足説明</a:t>
            </a:r>
            <a:endParaRPr kumimoji="1" lang="en-US" altLang="ja-JP" dirty="0"/>
          </a:p>
          <a:p>
            <a:endParaRPr kumimoji="1" lang="en-US" altLang="ja-JP" dirty="0"/>
          </a:p>
          <a:p>
            <a:r>
              <a:rPr kumimoji="1" lang="ja-JP" altLang="en-US" dirty="0"/>
              <a:t>＜補足事項・背景＞</a:t>
            </a:r>
            <a:endParaRPr kumimoji="1"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200" kern="1200" dirty="0">
                <a:solidFill>
                  <a:schemeClr val="tx1"/>
                </a:solidFill>
                <a:effectLst/>
                <a:latin typeface="+mn-lt"/>
                <a:ea typeface="+mn-ea"/>
                <a:cs typeface="+mn-cs"/>
              </a:rPr>
              <a:t>表</a:t>
            </a:r>
            <a:r>
              <a:rPr kumimoji="1" lang="en-US" altLang="ja-JP" sz="1200" kern="1200" dirty="0">
                <a:solidFill>
                  <a:schemeClr val="tx1"/>
                </a:solidFill>
                <a:effectLst/>
                <a:latin typeface="+mn-lt"/>
                <a:ea typeface="+mn-ea"/>
                <a:cs typeface="+mn-cs"/>
              </a:rPr>
              <a:t>2-1</a:t>
            </a:r>
            <a:r>
              <a:rPr kumimoji="1" lang="ja-JP" altLang="ja-JP" sz="1200" kern="1200" dirty="0">
                <a:solidFill>
                  <a:schemeClr val="tx1"/>
                </a:solidFill>
                <a:effectLst/>
                <a:latin typeface="+mn-lt"/>
                <a:ea typeface="+mn-ea"/>
                <a:cs typeface="+mn-cs"/>
              </a:rPr>
              <a:t>で示した</a:t>
            </a:r>
            <a:r>
              <a:rPr kumimoji="1" lang="en-US" altLang="ja-JP" sz="1200" kern="1200" dirty="0">
                <a:solidFill>
                  <a:schemeClr val="tx1"/>
                </a:solidFill>
                <a:effectLst/>
                <a:latin typeface="+mn-lt"/>
                <a:ea typeface="+mn-ea"/>
                <a:cs typeface="+mn-cs"/>
              </a:rPr>
              <a:t>JIS</a:t>
            </a:r>
            <a:r>
              <a:rPr kumimoji="1" lang="ja-JP" altLang="ja-JP" sz="1200" kern="1200" dirty="0">
                <a:solidFill>
                  <a:schemeClr val="tx1"/>
                </a:solidFill>
                <a:effectLst/>
                <a:latin typeface="+mn-lt"/>
                <a:ea typeface="+mn-ea"/>
                <a:cs typeface="+mn-cs"/>
              </a:rPr>
              <a:t>規格は、対応する</a:t>
            </a:r>
            <a:r>
              <a:rPr kumimoji="1" lang="en-US" altLang="ja-JP" sz="1200" kern="1200" dirty="0">
                <a:solidFill>
                  <a:schemeClr val="tx1"/>
                </a:solidFill>
                <a:effectLst/>
                <a:latin typeface="+mn-lt"/>
                <a:ea typeface="+mn-ea"/>
                <a:cs typeface="+mn-cs"/>
              </a:rPr>
              <a:t>IEC</a:t>
            </a:r>
            <a:r>
              <a:rPr kumimoji="1" lang="ja-JP" altLang="ja-JP" sz="1200" kern="1200" dirty="0">
                <a:solidFill>
                  <a:schemeClr val="tx1"/>
                </a:solidFill>
                <a:effectLst/>
                <a:latin typeface="+mn-lt"/>
                <a:ea typeface="+mn-ea"/>
                <a:cs typeface="+mn-cs"/>
              </a:rPr>
              <a:t>規格に対して、</a:t>
            </a:r>
            <a:r>
              <a:rPr kumimoji="1" lang="en-US" altLang="ja-JP" sz="1200" kern="1200" dirty="0">
                <a:solidFill>
                  <a:schemeClr val="tx1"/>
                </a:solidFill>
                <a:effectLst/>
                <a:latin typeface="+mn-lt"/>
                <a:ea typeface="+mn-ea"/>
                <a:cs typeface="+mn-cs"/>
              </a:rPr>
              <a:t>ISO/IEC GUIDE 21-1:2005</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4.2</a:t>
            </a:r>
            <a:r>
              <a:rPr kumimoji="1" lang="ja-JP" altLang="ja-JP" sz="1200" kern="1200" dirty="0">
                <a:solidFill>
                  <a:schemeClr val="tx1"/>
                </a:solidFill>
                <a:effectLst/>
                <a:latin typeface="+mn-lt"/>
                <a:ea typeface="+mn-ea"/>
                <a:cs typeface="+mn-cs"/>
              </a:rPr>
              <a:t>節に規定した最小限の編集上の変更はある</a:t>
            </a:r>
            <a:r>
              <a:rPr kumimoji="1" lang="ja-JP"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200" kern="1200" dirty="0">
                <a:solidFill>
                  <a:schemeClr val="tx1"/>
                </a:solidFill>
                <a:effectLst/>
                <a:latin typeface="+mn-lt"/>
                <a:ea typeface="+mn-ea"/>
                <a:cs typeface="+mn-cs"/>
              </a:rPr>
              <a:t>技術的内容において一致している。</a:t>
            </a:r>
            <a:endParaRPr kumimoji="1" lang="en-US" altLang="ja-JP"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200" kern="1200" dirty="0">
                <a:solidFill>
                  <a:schemeClr val="tx1"/>
                </a:solidFill>
                <a:effectLst/>
                <a:latin typeface="+mn-lt"/>
                <a:ea typeface="+mn-ea"/>
                <a:cs typeface="+mn-cs"/>
              </a:rPr>
              <a:t>尚、</a:t>
            </a:r>
            <a:r>
              <a:rPr kumimoji="1" lang="en-US" altLang="ja-JP" sz="1200" kern="1200" dirty="0">
                <a:solidFill>
                  <a:schemeClr val="tx1"/>
                </a:solidFill>
                <a:effectLst/>
                <a:latin typeface="+mn-lt"/>
                <a:ea typeface="+mn-ea"/>
                <a:cs typeface="+mn-cs"/>
              </a:rPr>
              <a:t>JIS C 0508-5</a:t>
            </a:r>
            <a:r>
              <a:rPr kumimoji="1" lang="ja-JP" altLang="ja-JP"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JIS C 0508-6</a:t>
            </a:r>
            <a:r>
              <a:rPr kumimoji="1" lang="ja-JP" altLang="ja-JP" sz="1200" kern="1200" dirty="0" err="1">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及び</a:t>
            </a:r>
            <a:r>
              <a:rPr kumimoji="1" lang="en-US" altLang="ja-JP" sz="1200" kern="1200" dirty="0">
                <a:solidFill>
                  <a:schemeClr val="tx1"/>
                </a:solidFill>
                <a:effectLst/>
                <a:latin typeface="+mn-lt"/>
                <a:ea typeface="+mn-ea"/>
                <a:cs typeface="+mn-cs"/>
              </a:rPr>
              <a:t>JIS C 0508-7</a:t>
            </a:r>
            <a:r>
              <a:rPr kumimoji="1" lang="ja-JP" altLang="ja-JP" sz="1200" kern="1200" dirty="0">
                <a:solidFill>
                  <a:schemeClr val="tx1"/>
                </a:solidFill>
                <a:effectLst/>
                <a:latin typeface="+mn-lt"/>
                <a:ea typeface="+mn-ea"/>
                <a:cs typeface="+mn-cs"/>
              </a:rPr>
              <a:t>は、それぞれ既に廃版となった</a:t>
            </a:r>
            <a:r>
              <a:rPr kumimoji="1" lang="en-US" altLang="ja-JP" sz="1200" kern="1200" dirty="0">
                <a:solidFill>
                  <a:schemeClr val="tx1"/>
                </a:solidFill>
                <a:effectLst/>
                <a:latin typeface="+mn-lt"/>
                <a:ea typeface="+mn-ea"/>
                <a:cs typeface="+mn-cs"/>
              </a:rPr>
              <a:t>IEC 61508-5:1998</a:t>
            </a:r>
            <a:r>
              <a:rPr kumimoji="1" lang="ja-JP" altLang="ja-JP"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IEC 61508-6:2000</a:t>
            </a:r>
            <a:r>
              <a:rPr kumimoji="1" lang="ja-JP" altLang="ja-JP" sz="1200" kern="1200" dirty="0" err="1">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及び</a:t>
            </a:r>
            <a:r>
              <a:rPr kumimoji="1" lang="en-US" altLang="ja-JP" sz="1200" kern="1200" dirty="0">
                <a:solidFill>
                  <a:schemeClr val="tx1"/>
                </a:solidFill>
                <a:effectLst/>
                <a:latin typeface="+mn-lt"/>
                <a:ea typeface="+mn-ea"/>
                <a:cs typeface="+mn-cs"/>
              </a:rPr>
              <a:t>IEC 61508-7:2000</a:t>
            </a:r>
            <a:r>
              <a:rPr kumimoji="1" lang="ja-JP" altLang="ja-JP" sz="1200" kern="1200" dirty="0">
                <a:solidFill>
                  <a:schemeClr val="tx1"/>
                </a:solidFill>
                <a:effectLst/>
                <a:latin typeface="+mn-lt"/>
                <a:ea typeface="+mn-ea"/>
                <a:cs typeface="+mn-cs"/>
              </a:rPr>
              <a:t>に対応する規格（</a:t>
            </a:r>
            <a:r>
              <a:rPr kumimoji="1" lang="en-US" altLang="ja-JP" sz="1200" kern="1200" dirty="0">
                <a:solidFill>
                  <a:schemeClr val="tx1"/>
                </a:solidFill>
                <a:effectLst/>
                <a:latin typeface="+mn-lt"/>
                <a:ea typeface="+mn-ea"/>
                <a:cs typeface="+mn-cs"/>
              </a:rPr>
              <a:t>2016</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11</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日時点）なので、これらの</a:t>
            </a:r>
            <a:r>
              <a:rPr kumimoji="1" lang="en-US" altLang="ja-JP" sz="1200" kern="1200" dirty="0">
                <a:solidFill>
                  <a:schemeClr val="tx1"/>
                </a:solidFill>
                <a:effectLst/>
                <a:latin typeface="+mn-lt"/>
                <a:ea typeface="+mn-ea"/>
                <a:cs typeface="+mn-cs"/>
              </a:rPr>
              <a:t>JIS</a:t>
            </a:r>
            <a:r>
              <a:rPr kumimoji="1" lang="ja-JP" altLang="ja-JP" sz="1200" kern="1200" dirty="0">
                <a:solidFill>
                  <a:schemeClr val="tx1"/>
                </a:solidFill>
                <a:effectLst/>
                <a:latin typeface="+mn-lt"/>
                <a:ea typeface="+mn-ea"/>
                <a:cs typeface="+mn-cs"/>
              </a:rPr>
              <a:t>参照時は注意が必要である。</a:t>
            </a:r>
          </a:p>
          <a:p>
            <a:endParaRPr kumimoji="1" lang="ja-JP" altLang="en-US" dirty="0"/>
          </a:p>
        </p:txBody>
      </p:sp>
      <p:sp>
        <p:nvSpPr>
          <p:cNvPr id="4" name="フッター プレースホルダー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平成</a:t>
            </a: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29</a:t>
            </a: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A458F-4FD9-4DC8-A747-BD362406140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91489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＜意図・ポイント＞</a:t>
            </a:r>
            <a:endParaRPr kumimoji="1" lang="en-US" altLang="ja-JP" dirty="0"/>
          </a:p>
          <a:p>
            <a:pPr marL="171450" indent="-171450">
              <a:buFont typeface="Arial" panose="020B0604020202020204" pitchFamily="34" charset="0"/>
              <a:buChar char="•"/>
            </a:pPr>
            <a:r>
              <a:rPr lang="en-US" altLang="ja-JP" dirty="0"/>
              <a:t>IEC 61508-1</a:t>
            </a:r>
            <a:r>
              <a:rPr lang="ja-JP" altLang="en-US" dirty="0"/>
              <a:t>の概要を補足説明</a:t>
            </a:r>
            <a:endParaRPr lang="en-US" altLang="ja-JP" dirty="0"/>
          </a:p>
          <a:p>
            <a:pPr marL="0" indent="0">
              <a:buFont typeface="Arial" panose="020B0604020202020204" pitchFamily="34" charset="0"/>
              <a:buNone/>
            </a:pPr>
            <a:endParaRPr kumimoji="1" lang="en-US" altLang="ja-JP" dirty="0"/>
          </a:p>
          <a:p>
            <a:r>
              <a:rPr kumimoji="1" lang="ja-JP" altLang="en-US" dirty="0"/>
              <a:t>＜補足事項・背景＞</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平成</a:t>
            </a: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29</a:t>
            </a: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A458F-4FD9-4DC8-A747-BD362406140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76036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＜意図・ポイント＞</a:t>
            </a:r>
            <a:endParaRPr kumimoji="1" lang="en-US" altLang="ja-JP" dirty="0"/>
          </a:p>
          <a:p>
            <a:pPr marL="171450" indent="-171450">
              <a:buFont typeface="Arial" panose="020B0604020202020204" pitchFamily="34" charset="0"/>
              <a:buChar char="•"/>
            </a:pPr>
            <a:r>
              <a:rPr lang="en-US" altLang="ja-JP" dirty="0"/>
              <a:t>IEC 61508-</a:t>
            </a:r>
            <a:r>
              <a:rPr lang="ja-JP" altLang="en-US" dirty="0"/>
              <a:t>２の概要を補足説明</a:t>
            </a:r>
            <a:endParaRPr lang="en-US" altLang="ja-JP" dirty="0"/>
          </a:p>
          <a:p>
            <a:pPr marL="0" indent="0">
              <a:buFont typeface="Arial" panose="020B0604020202020204" pitchFamily="34" charset="0"/>
              <a:buNone/>
            </a:pPr>
            <a:endParaRPr kumimoji="1" lang="en-US" altLang="ja-JP" dirty="0"/>
          </a:p>
          <a:p>
            <a:r>
              <a:rPr kumimoji="1" lang="ja-JP" altLang="en-US" dirty="0"/>
              <a:t>＜補足事項・背景＞</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平成</a:t>
            </a: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29</a:t>
            </a: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A458F-4FD9-4DC8-A747-BD362406140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08777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＜意図・ポイント＞</a:t>
            </a:r>
            <a:endParaRPr kumimoji="1" lang="en-US" altLang="ja-JP" dirty="0"/>
          </a:p>
          <a:p>
            <a:pPr marL="171450" indent="-171450">
              <a:buFont typeface="Arial" panose="020B0604020202020204" pitchFamily="34" charset="0"/>
              <a:buChar char="•"/>
            </a:pPr>
            <a:r>
              <a:rPr lang="en-US" altLang="ja-JP" dirty="0"/>
              <a:t>IEC 61508-</a:t>
            </a:r>
            <a:r>
              <a:rPr lang="ja-JP" altLang="en-US" dirty="0"/>
              <a:t>３の概要を補足説明</a:t>
            </a:r>
            <a:endParaRPr lang="en-US" altLang="ja-JP" dirty="0"/>
          </a:p>
          <a:p>
            <a:pPr marL="0" indent="0">
              <a:buFont typeface="Arial" panose="020B0604020202020204" pitchFamily="34" charset="0"/>
              <a:buNone/>
            </a:pPr>
            <a:endParaRPr kumimoji="1" lang="en-US" altLang="ja-JP" dirty="0"/>
          </a:p>
          <a:p>
            <a:r>
              <a:rPr kumimoji="1" lang="ja-JP" altLang="en-US" dirty="0"/>
              <a:t>＜補足事項・背景＞</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平成</a:t>
            </a: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29</a:t>
            </a: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A458F-4FD9-4DC8-A747-BD362406140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35542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＜意図・ポイント＞</a:t>
            </a:r>
            <a:endParaRPr kumimoji="1" lang="en-US" altLang="ja-JP" dirty="0"/>
          </a:p>
          <a:p>
            <a:pPr marL="171450" indent="-171450">
              <a:buFont typeface="Arial" panose="020B0604020202020204" pitchFamily="34" charset="0"/>
              <a:buChar char="•"/>
            </a:pPr>
            <a:r>
              <a:rPr lang="en-US" altLang="ja-JP" dirty="0"/>
              <a:t>IEC 61508-</a:t>
            </a:r>
            <a:r>
              <a:rPr lang="ja-JP" altLang="en-US" dirty="0"/>
              <a:t>４の概要を補足説明</a:t>
            </a:r>
            <a:endParaRPr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a:t>規格を見る上での共通のていぎであり、重要。</a:t>
            </a:r>
            <a:endParaRPr lang="en-US" altLang="ja-JP" dirty="0"/>
          </a:p>
          <a:p>
            <a:pPr marL="0" indent="0">
              <a:buFont typeface="Arial" panose="020B0604020202020204" pitchFamily="34" charset="0"/>
              <a:buNone/>
            </a:pPr>
            <a:endParaRPr kumimoji="1" lang="en-US" altLang="ja-JP" dirty="0"/>
          </a:p>
          <a:p>
            <a:r>
              <a:rPr kumimoji="1" lang="ja-JP" altLang="en-US" dirty="0"/>
              <a:t>＜補足事項・背景＞</a:t>
            </a:r>
            <a:endParaRPr kumimoji="1" lang="en-US" altLang="ja-JP" dirty="0"/>
          </a:p>
        </p:txBody>
      </p:sp>
      <p:sp>
        <p:nvSpPr>
          <p:cNvPr id="4" name="フッター プレースホルダー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平成</a:t>
            </a: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29</a:t>
            </a: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A458F-4FD9-4DC8-A747-BD362406140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0052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＜意図・ポイント＞</a:t>
            </a:r>
            <a:endParaRPr kumimoji="1" lang="en-US" altLang="ja-JP" dirty="0"/>
          </a:p>
          <a:p>
            <a:pPr marL="171450" indent="-171450">
              <a:buFont typeface="Arial" panose="020B0604020202020204" pitchFamily="34" charset="0"/>
              <a:buChar char="•"/>
            </a:pPr>
            <a:r>
              <a:rPr lang="en-US" altLang="ja-JP" dirty="0"/>
              <a:t>IEC 61508-</a:t>
            </a:r>
            <a:r>
              <a:rPr lang="ja-JP" altLang="en-US" dirty="0"/>
              <a:t>５の概要を補足説明</a:t>
            </a:r>
            <a:endParaRPr lang="en-US" altLang="ja-JP" dirty="0"/>
          </a:p>
          <a:p>
            <a:pPr marL="0" indent="0">
              <a:buFont typeface="Arial" panose="020B0604020202020204" pitchFamily="34" charset="0"/>
              <a:buNone/>
            </a:pPr>
            <a:endParaRPr kumimoji="1" lang="en-US" altLang="ja-JP" dirty="0"/>
          </a:p>
          <a:p>
            <a:r>
              <a:rPr kumimoji="1" lang="ja-JP" altLang="en-US" dirty="0"/>
              <a:t>＜補足事項・背景＞</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平成</a:t>
            </a: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29</a:t>
            </a: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A458F-4FD9-4DC8-A747-BD362406140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41222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＜意図・ポイント＞</a:t>
            </a:r>
            <a:endParaRPr kumimoji="1" lang="en-US" altLang="ja-JP" dirty="0"/>
          </a:p>
          <a:p>
            <a:pPr marL="171450" indent="-171450">
              <a:buFont typeface="Arial" panose="020B0604020202020204" pitchFamily="34" charset="0"/>
              <a:buChar char="•"/>
            </a:pPr>
            <a:r>
              <a:rPr lang="en-US" altLang="ja-JP" dirty="0"/>
              <a:t>IEC 61508-</a:t>
            </a:r>
            <a:r>
              <a:rPr lang="ja-JP" altLang="en-US" dirty="0"/>
              <a:t>６の概要を補足説明</a:t>
            </a:r>
            <a:endParaRPr lang="en-US" altLang="ja-JP" dirty="0"/>
          </a:p>
          <a:p>
            <a:pPr marL="0" indent="0">
              <a:buFont typeface="Arial" panose="020B0604020202020204" pitchFamily="34" charset="0"/>
              <a:buNone/>
            </a:pPr>
            <a:endParaRPr kumimoji="1" lang="en-US" altLang="ja-JP" dirty="0"/>
          </a:p>
          <a:p>
            <a:r>
              <a:rPr kumimoji="1" lang="ja-JP" altLang="en-US" dirty="0"/>
              <a:t>＜補足事項・背景＞</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平成</a:t>
            </a: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29</a:t>
            </a: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A458F-4FD9-4DC8-A747-BD362406140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66729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＜意図・ポイント＞</a:t>
            </a:r>
            <a:endParaRPr kumimoji="1" lang="en-US" altLang="ja-JP" dirty="0"/>
          </a:p>
          <a:p>
            <a:pPr marL="171450" indent="-171450">
              <a:buFont typeface="Arial" panose="020B0604020202020204" pitchFamily="34" charset="0"/>
              <a:buChar char="•"/>
            </a:pPr>
            <a:r>
              <a:rPr lang="en-US" altLang="ja-JP" dirty="0"/>
              <a:t>IEC 61508-</a:t>
            </a:r>
            <a:r>
              <a:rPr lang="ja-JP" altLang="en-US" dirty="0"/>
              <a:t>７の概要を補足説明</a:t>
            </a:r>
            <a:endParaRPr lang="en-US" altLang="ja-JP" dirty="0"/>
          </a:p>
          <a:p>
            <a:pPr marL="171450" indent="-171450">
              <a:buFont typeface="Arial" panose="020B0604020202020204" pitchFamily="34" charset="0"/>
              <a:buChar char="•"/>
            </a:pPr>
            <a:endParaRPr lang="en-US" altLang="ja-JP" dirty="0"/>
          </a:p>
          <a:p>
            <a:pPr marL="0" indent="0">
              <a:buFont typeface="Arial" panose="020B0604020202020204" pitchFamily="34" charset="0"/>
              <a:buNone/>
            </a:pPr>
            <a:endParaRPr kumimoji="1" lang="en-US" altLang="ja-JP" dirty="0"/>
          </a:p>
          <a:p>
            <a:r>
              <a:rPr kumimoji="1" lang="ja-JP" altLang="en-US" dirty="0"/>
              <a:t>＜補足事項・背景＞</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平成</a:t>
            </a: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29</a:t>
            </a: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A458F-4FD9-4DC8-A747-BD362406140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70993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＜意図・ポイント＞：ボイラー・圧力容器の技術規格の現状を把握させる。</a:t>
            </a:r>
            <a:endParaRPr kumimoji="1" lang="en-US" altLang="ja-JP" dirty="0"/>
          </a:p>
          <a:p>
            <a:pPr marL="171450" indent="-171450">
              <a:buFont typeface="Arial" panose="020B0604020202020204" pitchFamily="34" charset="0"/>
              <a:buChar char="•"/>
            </a:pPr>
            <a:r>
              <a:rPr kumimoji="1" lang="ja-JP" altLang="en-US" dirty="0"/>
              <a:t>国際的には</a:t>
            </a:r>
            <a:r>
              <a:rPr kumimoji="1" lang="en-US" altLang="ja-JP" dirty="0"/>
              <a:t>ISO165</a:t>
            </a:r>
            <a:r>
              <a:rPr kumimoji="1" lang="ja-JP" altLang="en-US" dirty="0"/>
              <a:t>８のみ圧力容器の性能規格</a:t>
            </a:r>
            <a:endParaRPr kumimoji="1"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kern="1200" dirty="0">
                <a:solidFill>
                  <a:schemeClr val="tx1"/>
                </a:solidFill>
                <a:effectLst/>
                <a:latin typeface="+mn-lt"/>
                <a:ea typeface="+mn-ea"/>
                <a:cs typeface="+mn-cs"/>
              </a:rPr>
              <a:t>現状、各国独自で規格を制定している状況</a:t>
            </a:r>
            <a:endParaRPr kumimoji="1" lang="en-US" altLang="ja-JP" sz="1200" kern="1200" dirty="0">
              <a:solidFill>
                <a:schemeClr val="tx1"/>
              </a:solidFill>
              <a:effectLst/>
              <a:latin typeface="+mn-lt"/>
              <a:ea typeface="+mn-ea"/>
              <a:cs typeface="+mn-cs"/>
            </a:endParaRPr>
          </a:p>
          <a:p>
            <a:endParaRPr kumimoji="1" lang="en-US" altLang="ja-JP" dirty="0"/>
          </a:p>
          <a:p>
            <a:r>
              <a:rPr kumimoji="1" lang="ja-JP" altLang="en-US" dirty="0"/>
              <a:t>＜補足事項・背景＞</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平成</a:t>
            </a: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29</a:t>
            </a: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A458F-4FD9-4DC8-A747-BD362406140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3529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dirty="0"/>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4</a:t>
            </a:fld>
            <a:endParaRPr kumimoji="1" lang="ja-JP" altLang="en-US"/>
          </a:p>
        </p:txBody>
      </p:sp>
    </p:spTree>
    <p:extLst>
      <p:ext uri="{BB962C8B-B14F-4D97-AF65-F5344CB8AC3E}">
        <p14:creationId xmlns:p14="http://schemas.microsoft.com/office/powerpoint/2010/main" val="4481400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＜意図・ポイント＞：国内外のボイラー関係規格の概要を把握させる。</a:t>
            </a:r>
            <a:endParaRPr kumimoji="1" lang="en-US" altLang="ja-JP" dirty="0"/>
          </a:p>
          <a:p>
            <a:endParaRPr kumimoji="1" lang="en-US" altLang="ja-JP" dirty="0"/>
          </a:p>
          <a:p>
            <a:r>
              <a:rPr kumimoji="1" lang="ja-JP" altLang="en-US" dirty="0"/>
              <a:t>＜補足事項・背景＞</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平成</a:t>
            </a: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29</a:t>
            </a: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A458F-4FD9-4DC8-A747-BD362406140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856494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＜意図・ポイント＞：国内外の圧力容器関係規格の概要を把握させる。</a:t>
            </a:r>
            <a:endParaRPr kumimoji="1" lang="en-US" altLang="ja-JP" dirty="0"/>
          </a:p>
          <a:p>
            <a:endParaRPr kumimoji="1" lang="en-US" altLang="ja-JP" dirty="0"/>
          </a:p>
          <a:p>
            <a:r>
              <a:rPr kumimoji="1" lang="ja-JP" altLang="en-US" dirty="0"/>
              <a:t>＜補足事項・背景＞</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平成</a:t>
            </a: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29</a:t>
            </a: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A458F-4FD9-4DC8-A747-BD362406140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299603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＜意図・ポイント＞：産業ロボットに関わる規格体系と関係を理解させる。</a:t>
            </a:r>
            <a:endParaRPr kumimoji="1" lang="en-US" altLang="ja-JP" dirty="0"/>
          </a:p>
          <a:p>
            <a:r>
              <a:rPr kumimoji="1" lang="ja-JP" altLang="en-US" dirty="0"/>
              <a:t>図とあわせて見直しが必要</a:t>
            </a:r>
            <a:endParaRPr kumimoji="1" lang="en-US" altLang="ja-JP" dirty="0"/>
          </a:p>
          <a:p>
            <a:endParaRPr kumimoji="1" lang="en-US" altLang="ja-JP" dirty="0"/>
          </a:p>
          <a:p>
            <a:r>
              <a:rPr kumimoji="1" lang="ja-JP" altLang="en-US" dirty="0"/>
              <a:t>＜補足事項・背景＞</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平成</a:t>
            </a: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29</a:t>
            </a: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A458F-4FD9-4DC8-A747-BD362406140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62557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2000" dirty="0">
                <a:latin typeface="+mj-ea"/>
                <a:ea typeface="+mj-ea"/>
              </a:rPr>
              <a:t>＜意図・ポイント＞：</a:t>
            </a:r>
            <a:r>
              <a:rPr kumimoji="1" lang="en-US" altLang="ja-JP" sz="2000" dirty="0">
                <a:latin typeface="+mj-ea"/>
                <a:ea typeface="+mj-ea"/>
              </a:rPr>
              <a:t>11</a:t>
            </a:r>
            <a:r>
              <a:rPr kumimoji="1" lang="ja-JP" altLang="en-US" sz="2000" dirty="0">
                <a:latin typeface="+mj-ea"/>
                <a:ea typeface="+mj-ea"/>
              </a:rPr>
              <a:t>月２日に協議が必要</a:t>
            </a:r>
            <a:endParaRPr kumimoji="1" lang="en-US" altLang="ja-JP" sz="2000" dirty="0">
              <a:latin typeface="+mj-ea"/>
              <a:ea typeface="+mj-ea"/>
            </a:endParaRPr>
          </a:p>
          <a:p>
            <a:r>
              <a:rPr kumimoji="1" lang="ja-JP" altLang="en-US" sz="2000" dirty="0">
                <a:latin typeface="+mj-ea"/>
                <a:ea typeface="+mj-ea"/>
              </a:rPr>
              <a:t>協議：ポイント</a:t>
            </a:r>
            <a:endParaRPr kumimoji="1" lang="en-US" altLang="ja-JP" sz="2000" dirty="0">
              <a:latin typeface="+mj-ea"/>
              <a:ea typeface="+mj-ea"/>
            </a:endParaRPr>
          </a:p>
          <a:p>
            <a:pPr marL="457200" indent="-457200">
              <a:buFont typeface="+mj-lt"/>
              <a:buAutoNum type="arabicPeriod"/>
            </a:pPr>
            <a:r>
              <a:rPr kumimoji="1" lang="en-US" altLang="ja-JP" sz="2000" dirty="0">
                <a:latin typeface="+mj-ea"/>
                <a:ea typeface="+mj-ea"/>
              </a:rPr>
              <a:t>IEC61508</a:t>
            </a:r>
            <a:r>
              <a:rPr kumimoji="1" lang="ja-JP" altLang="en-US" sz="2000" dirty="0">
                <a:latin typeface="+mj-ea"/>
                <a:ea typeface="+mj-ea"/>
              </a:rPr>
              <a:t>を基本安全規格と位置付けて良いか：ある意味では</a:t>
            </a:r>
            <a:r>
              <a:rPr kumimoji="1" lang="en-US" altLang="ja-JP" sz="2000" dirty="0">
                <a:latin typeface="+mj-ea"/>
                <a:ea typeface="+mj-ea"/>
              </a:rPr>
              <a:t>OK</a:t>
            </a:r>
            <a:r>
              <a:rPr kumimoji="1" lang="ja-JP" altLang="en-US" sz="2000" dirty="0">
                <a:latin typeface="+mj-ea"/>
                <a:ea typeface="+mj-ea"/>
              </a:rPr>
              <a:t>であるが？</a:t>
            </a:r>
            <a:endParaRPr kumimoji="1" lang="en-US" altLang="ja-JP" sz="2000" dirty="0">
              <a:latin typeface="+mj-ea"/>
              <a:ea typeface="+mj-ea"/>
            </a:endParaRPr>
          </a:p>
          <a:p>
            <a:pPr marL="457200" indent="-457200">
              <a:buFont typeface="+mj-lt"/>
              <a:buAutoNum type="arabicPeriod"/>
            </a:pPr>
            <a:r>
              <a:rPr kumimoji="1" lang="ja-JP" altLang="en-US" sz="2000" dirty="0">
                <a:latin typeface="+mj-ea"/>
                <a:ea typeface="+mj-ea"/>
              </a:rPr>
              <a:t>プレス・（金属）シャーには国際規格が無い。⇒建設機械と置き換えては如何か？建設機械であれば現在機能安全規格（</a:t>
            </a:r>
            <a:r>
              <a:rPr kumimoji="1" lang="en-US" altLang="ja-JP" sz="2000" dirty="0">
                <a:latin typeface="+mj-ea"/>
                <a:ea typeface="+mj-ea"/>
              </a:rPr>
              <a:t>ISO 19014)</a:t>
            </a:r>
            <a:r>
              <a:rPr kumimoji="1" lang="ja-JP" altLang="en-US" sz="2000" dirty="0">
                <a:latin typeface="+mj-ea"/>
                <a:ea typeface="+mj-ea"/>
              </a:rPr>
              <a:t>を制定中</a:t>
            </a:r>
            <a:endParaRPr kumimoji="1" lang="en-US" altLang="ja-JP" sz="2000" dirty="0">
              <a:latin typeface="+mj-ea"/>
              <a:ea typeface="+mj-ea"/>
            </a:endParaRPr>
          </a:p>
          <a:p>
            <a:pPr marL="457200" indent="-457200">
              <a:buFont typeface="+mj-lt"/>
              <a:buAutoNum type="arabicPeriod"/>
            </a:pPr>
            <a:r>
              <a:rPr kumimoji="1" lang="en-US" altLang="ja-JP" sz="2000" dirty="0">
                <a:latin typeface="+mj-ea"/>
                <a:ea typeface="+mj-ea"/>
              </a:rPr>
              <a:t>IEC60204-1</a:t>
            </a:r>
            <a:r>
              <a:rPr kumimoji="1" lang="ja-JP" altLang="en-US" sz="2000" dirty="0">
                <a:latin typeface="+mj-ea"/>
                <a:ea typeface="+mj-ea"/>
              </a:rPr>
              <a:t>：機械類の電気装置</a:t>
            </a:r>
            <a:endParaRPr kumimoji="1" lang="en-US" altLang="ja-JP" sz="2000" dirty="0">
              <a:latin typeface="+mj-ea"/>
              <a:ea typeface="+mj-ea"/>
            </a:endParaRPr>
          </a:p>
          <a:p>
            <a:r>
              <a:rPr kumimoji="1" lang="ja-JP" altLang="en-US" sz="2000" dirty="0">
                <a:latin typeface="+mj-ea"/>
                <a:ea typeface="+mj-ea"/>
              </a:rPr>
              <a:t>＜補足事項・背景＞</a:t>
            </a:r>
            <a:r>
              <a:rPr kumimoji="1" lang="en-GB" altLang="ja-JP" sz="2000" dirty="0">
                <a:latin typeface="+mj-ea"/>
                <a:ea typeface="+mj-ea"/>
              </a:rPr>
              <a:t>:</a:t>
            </a:r>
          </a:p>
          <a:p>
            <a:r>
              <a:rPr kumimoji="1" lang="ja-JP" altLang="en-US" sz="2000" dirty="0">
                <a:latin typeface="+mj-ea"/>
                <a:ea typeface="+mj-ea"/>
              </a:rPr>
              <a:t>スコープで</a:t>
            </a:r>
            <a:r>
              <a:rPr kumimoji="1" lang="en-US" altLang="ja-JP" sz="2000" dirty="0">
                <a:latin typeface="+mj-ea"/>
                <a:ea typeface="+mj-ea"/>
              </a:rPr>
              <a:t>Guide51</a:t>
            </a:r>
            <a:r>
              <a:rPr kumimoji="1" lang="ja-JP" altLang="en-US" sz="2000" dirty="0">
                <a:latin typeface="+mj-ea"/>
                <a:ea typeface="+mj-ea"/>
              </a:rPr>
              <a:t>ベースで</a:t>
            </a:r>
            <a:r>
              <a:rPr kumimoji="1" lang="en-US" altLang="ja-JP" sz="2000" dirty="0">
                <a:latin typeface="+mj-ea"/>
                <a:ea typeface="+mj-ea"/>
              </a:rPr>
              <a:t>Guide 104 </a:t>
            </a:r>
            <a:r>
              <a:rPr kumimoji="1" lang="ja-JP" altLang="en-US" sz="2000" dirty="0">
                <a:latin typeface="+mj-ea"/>
                <a:ea typeface="+mj-ea"/>
              </a:rPr>
              <a:t>を適用</a:t>
            </a:r>
            <a:endParaRPr kumimoji="1" lang="en-US" altLang="ja-JP" sz="2000" dirty="0">
              <a:latin typeface="+mj-ea"/>
              <a:ea typeface="+mj-ea"/>
            </a:endParaRPr>
          </a:p>
          <a:p>
            <a:r>
              <a:rPr kumimoji="1" lang="en-US" altLang="ja-JP" sz="2000" dirty="0">
                <a:latin typeface="+mj-ea"/>
                <a:ea typeface="+mj-ea"/>
              </a:rPr>
              <a:t>Guide 104 © IEC:2010(E) :THE PREPARATION OF SAFETY PUBLICATIONS AND THE USE OF BASIC SAFETY PUBLICATIONS AND GROUP SAFETY PUBLICATIONS</a:t>
            </a:r>
          </a:p>
        </p:txBody>
      </p:sp>
      <p:sp>
        <p:nvSpPr>
          <p:cNvPr id="4" name="フッター プレースホルダー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平成</a:t>
            </a: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29</a:t>
            </a: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A458F-4FD9-4DC8-A747-BD362406140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50071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＜意図・ポイント＞：産業ロボットと機能安全関連規格を把握させる。</a:t>
            </a:r>
            <a:endParaRPr kumimoji="1" lang="en-US" altLang="ja-JP" dirty="0"/>
          </a:p>
          <a:p>
            <a:endParaRPr kumimoji="1" lang="en-US" altLang="ja-JP" dirty="0"/>
          </a:p>
          <a:p>
            <a:r>
              <a:rPr kumimoji="1" lang="ja-JP" altLang="en-US" dirty="0"/>
              <a:t>＜補足事項・背景＞</a:t>
            </a:r>
            <a:endParaRPr kumimoji="1" lang="en-US" altLang="ja-JP" dirty="0"/>
          </a:p>
          <a:p>
            <a:endParaRPr kumimoji="1" lang="ja-JP" altLang="en-US" dirty="0"/>
          </a:p>
        </p:txBody>
      </p:sp>
      <p:sp>
        <p:nvSpPr>
          <p:cNvPr id="4" name="フッター プレースホルダー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平成</a:t>
            </a: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29</a:t>
            </a: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A458F-4FD9-4DC8-A747-BD362406140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920877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66BB918-6DFE-403B-820C-184FD6FB2A70}" type="slidenum">
              <a:rPr lang="en-US" altLang="ja-JP" smtClean="0"/>
              <a:pPr/>
              <a:t>45</a:t>
            </a:fld>
            <a:endParaRPr lang="en-US" altLang="ja-JP"/>
          </a:p>
        </p:txBody>
      </p:sp>
      <p:sp>
        <p:nvSpPr>
          <p:cNvPr id="254979" name="Rectangle 1027"/>
          <p:cNvSpPr>
            <a:spLocks noGrp="1" noChangeArrowheads="1"/>
          </p:cNvSpPr>
          <p:nvPr>
            <p:ph type="body" idx="1"/>
          </p:nvPr>
        </p:nvSpPr>
        <p:spPr/>
        <p:txBody>
          <a:bodyPr/>
          <a:lstStyle/>
          <a:p>
            <a:r>
              <a:rPr lang="ja-JP" altLang="en-US" smtClean="0"/>
              <a:t>＜意図・ポイント＞</a:t>
            </a:r>
            <a:endParaRPr lang="en-US" altLang="ja-JP" smtClean="0"/>
          </a:p>
          <a:p>
            <a:endParaRPr lang="en-US" altLang="ja-JP" smtClean="0"/>
          </a:p>
          <a:p>
            <a:endParaRPr lang="en-US" altLang="ja-JP" smtClean="0"/>
          </a:p>
          <a:p>
            <a:r>
              <a:rPr lang="ja-JP" altLang="en-US" smtClean="0"/>
              <a:t>＜補足事項・背景＞</a:t>
            </a:r>
            <a:endParaRPr lang="en-US" altLang="ja-JP" smtClean="0"/>
          </a:p>
          <a:p>
            <a:endParaRPr lang="en-US" altLang="ja-JP" smtClean="0"/>
          </a:p>
          <a:p>
            <a:endParaRPr lang="en-US" altLang="ja-JP" smtClean="0"/>
          </a:p>
          <a:p>
            <a:r>
              <a:rPr lang="ja-JP" altLang="en-US" smtClean="0"/>
              <a:t>＜出典・参考文献等＞</a:t>
            </a:r>
            <a:endParaRPr lang="en-US" altLang="ja-JP" smtClean="0"/>
          </a:p>
          <a:p>
            <a:endParaRPr lang="en-US" altLang="ja-JP" smtClean="0"/>
          </a:p>
          <a:p>
            <a:endParaRPr lang="ja-JP" altLang="en-US" dirty="0"/>
          </a:p>
        </p:txBody>
      </p:sp>
      <p:sp>
        <p:nvSpPr>
          <p:cNvPr id="4" name="Slide Image Placeholder 3"/>
          <p:cNvSpPr>
            <a:spLocks noGrp="1" noRot="1" noChangeAspect="1"/>
          </p:cNvSpPr>
          <p:nvPr>
            <p:ph type="sldImg"/>
          </p:nvPr>
        </p:nvSpPr>
        <p:spPr/>
      </p:sp>
      <p:sp>
        <p:nvSpPr>
          <p:cNvPr id="2" name="フッター プレースホルダー 1"/>
          <p:cNvSpPr>
            <a:spLocks noGrp="1"/>
          </p:cNvSpPr>
          <p:nvPr>
            <p:ph type="ftr" sz="quarter" idx="10"/>
          </p:nvPr>
        </p:nvSpPr>
        <p:spPr>
          <a:xfrm>
            <a:off x="0" y="9191301"/>
            <a:ext cx="5768340" cy="498692"/>
          </a:xfrm>
        </p:spPr>
        <p:txBody>
          <a:bodyPr/>
          <a:lstStyle/>
          <a:p>
            <a:r>
              <a:rPr kumimoji="1" lang="ja-JP" altLang="en-US" dirty="0" smtClean="0"/>
              <a:t>平成</a:t>
            </a:r>
            <a:r>
              <a:rPr kumimoji="1" lang="en-US" altLang="ja-JP" dirty="0" smtClean="0"/>
              <a:t>29</a:t>
            </a:r>
            <a:r>
              <a:rPr kumimoji="1" lang="ja-JP" altLang="en-US" dirty="0" smtClean="0"/>
              <a:t>年度厚生労働省委託　機能安全を活用した機械設備の安全対策の推進事業</a:t>
            </a:r>
            <a:endParaRPr kumimoji="1" lang="ja-JP" altLang="en-US" dirty="0"/>
          </a:p>
        </p:txBody>
      </p:sp>
    </p:spTree>
    <p:extLst>
      <p:ext uri="{BB962C8B-B14F-4D97-AF65-F5344CB8AC3E}">
        <p14:creationId xmlns:p14="http://schemas.microsoft.com/office/powerpoint/2010/main" val="36439458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＜意図・ポイント＞</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RA</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の目的の理解</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＜補足事項・背景＞</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＜出典・参考文献等＞</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dirty="0"/>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46</a:t>
            </a:fld>
            <a:endParaRPr kumimoji="1" lang="ja-JP" altLang="en-US"/>
          </a:p>
        </p:txBody>
      </p:sp>
    </p:spTree>
    <p:extLst>
      <p:ext uri="{BB962C8B-B14F-4D97-AF65-F5344CB8AC3E}">
        <p14:creationId xmlns:p14="http://schemas.microsoft.com/office/powerpoint/2010/main" val="24309863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ja-JP" altLang="en-US" dirty="0" smtClean="0"/>
              <a:t>＜意図・ポイント＞</a:t>
            </a:r>
            <a:endParaRPr lang="en-US" altLang="ja-JP" dirty="0" smtClean="0"/>
          </a:p>
          <a:p>
            <a:pPr marL="171450" indent="-171450">
              <a:buFont typeface="Arial" panose="020B0604020202020204" pitchFamily="34" charset="0"/>
              <a:buChar char="•"/>
            </a:pPr>
            <a:r>
              <a:rPr lang="en-US" altLang="ja-JP" dirty="0" smtClean="0"/>
              <a:t>RA</a:t>
            </a:r>
            <a:r>
              <a:rPr lang="ja-JP" altLang="en-US" dirty="0" smtClean="0"/>
              <a:t>の直接的効果の理解</a:t>
            </a:r>
            <a:endParaRPr lang="en-US" altLang="ja-JP" dirty="0" smtClean="0"/>
          </a:p>
          <a:p>
            <a:endParaRPr lang="en-US" altLang="ja-JP" dirty="0" smtClean="0"/>
          </a:p>
          <a:p>
            <a:r>
              <a:rPr lang="ja-JP" altLang="en-US" dirty="0" smtClean="0"/>
              <a:t>＜補足事項・背景＞</a:t>
            </a:r>
            <a:endParaRPr lang="en-US" altLang="ja-JP" dirty="0" smtClean="0"/>
          </a:p>
          <a:p>
            <a:endParaRPr lang="en-US" altLang="ja-JP" dirty="0" smtClean="0"/>
          </a:p>
          <a:p>
            <a:endParaRPr lang="en-US" altLang="ja-JP" dirty="0" smtClean="0"/>
          </a:p>
          <a:p>
            <a:r>
              <a:rPr lang="ja-JP" altLang="en-US" dirty="0" smtClean="0"/>
              <a:t>＜出典・参考文献等＞</a:t>
            </a:r>
            <a:endParaRPr lang="en-US" altLang="ja-JP" dirty="0" smtClean="0"/>
          </a:p>
          <a:p>
            <a:endParaRPr lang="en-US" altLang="ja-JP" dirty="0" smtClean="0"/>
          </a:p>
          <a:p>
            <a:endParaRPr lang="ja-JP" altLang="en-US" dirty="0"/>
          </a:p>
        </p:txBody>
      </p:sp>
      <p:sp>
        <p:nvSpPr>
          <p:cNvPr id="4" name="Footer Placeholder 3"/>
          <p:cNvSpPr>
            <a:spLocks noGrp="1"/>
          </p:cNvSpPr>
          <p:nvPr>
            <p:ph type="ftr" sz="quarter" idx="10"/>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a:t>
            </a:r>
            <a:endParaRPr lang="ja-JP" altLang="en-US"/>
          </a:p>
        </p:txBody>
      </p:sp>
      <p:sp>
        <p:nvSpPr>
          <p:cNvPr id="5" name="Slide Number Placeholder 4"/>
          <p:cNvSpPr>
            <a:spLocks noGrp="1"/>
          </p:cNvSpPr>
          <p:nvPr>
            <p:ph type="sldNum" sz="quarter" idx="11"/>
          </p:nvPr>
        </p:nvSpPr>
        <p:spPr/>
        <p:txBody>
          <a:bodyPr/>
          <a:lstStyle/>
          <a:p>
            <a:fld id="{A43A458F-4FD9-4DC8-A747-BD3624061404}" type="slidenum">
              <a:rPr lang="ja-JP" altLang="en-US" smtClean="0"/>
              <a:pPr/>
              <a:t>47</a:t>
            </a:fld>
            <a:endParaRPr lang="ja-JP" altLang="en-US"/>
          </a:p>
        </p:txBody>
      </p:sp>
      <p:sp>
        <p:nvSpPr>
          <p:cNvPr id="9" name="Slide Image Placeholder 8"/>
          <p:cNvSpPr>
            <a:spLocks noGrp="1" noRot="1" noChangeAspect="1"/>
          </p:cNvSpPr>
          <p:nvPr>
            <p:ph type="sldImg"/>
          </p:nvPr>
        </p:nvSpPr>
        <p:spPr/>
      </p:sp>
    </p:spTree>
    <p:extLst>
      <p:ext uri="{BB962C8B-B14F-4D97-AF65-F5344CB8AC3E}">
        <p14:creationId xmlns:p14="http://schemas.microsoft.com/office/powerpoint/2010/main" val="3060170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smtClean="0"/>
              <a:t>RA</a:t>
            </a:r>
            <a:r>
              <a:rPr kumimoji="1" lang="ja-JP" altLang="en-US" dirty="0" smtClean="0"/>
              <a:t>の間接的効果の理解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48</a:t>
            </a:fld>
            <a:endParaRPr kumimoji="1" lang="ja-JP" altLang="en-US"/>
          </a:p>
        </p:txBody>
      </p:sp>
    </p:spTree>
    <p:extLst>
      <p:ext uri="{BB962C8B-B14F-4D97-AF65-F5344CB8AC3E}">
        <p14:creationId xmlns:p14="http://schemas.microsoft.com/office/powerpoint/2010/main" val="9523184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en-US" altLang="ja-JP" dirty="0" smtClean="0"/>
              <a:t>ISO.IEC</a:t>
            </a:r>
            <a:r>
              <a:rPr kumimoji="1" lang="en-US" altLang="ja-JP" baseline="0" dirty="0" smtClean="0"/>
              <a:t> Guide 51</a:t>
            </a:r>
            <a:r>
              <a:rPr kumimoji="1" lang="ja-JP" altLang="en-US" baseline="0" dirty="0" smtClean="0"/>
              <a:t>に基づく</a:t>
            </a:r>
            <a:r>
              <a:rPr kumimoji="1" lang="ja-JP" altLang="en-US" dirty="0" smtClean="0"/>
              <a:t>リスクの概念理解</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「安全」＝「許容不可能なリスクが無い」＝「許容可能なリスクのみ」≠「リスクが無い」</a:t>
            </a:r>
            <a:r>
              <a:rPr kumimoji="1" lang="en-US" altLang="ja-JP" dirty="0" smtClean="0"/>
              <a:t/>
            </a:r>
            <a:br>
              <a:rPr kumimoji="1" lang="en-US" altLang="ja-JP" dirty="0" smtClean="0"/>
            </a:br>
            <a:r>
              <a:rPr kumimoji="1" lang="ja-JP" altLang="en-US" dirty="0" smtClean="0"/>
              <a:t>安全にすること＝許容可能なリスクのみにすること≠リスクをゼロにすること</a:t>
            </a:r>
            <a:endParaRPr kumimoji="1" lang="en-US" altLang="ja-JP" dirty="0" smtClean="0"/>
          </a:p>
          <a:p>
            <a:pPr marL="171450" indent="-171450">
              <a:buFont typeface="Arial" panose="020B0604020202020204" pitchFamily="34" charset="0"/>
              <a:buChar char="•"/>
            </a:pPr>
            <a:r>
              <a:rPr kumimoji="1" lang="ja-JP" altLang="en-US" dirty="0" smtClean="0"/>
              <a:t>「社会の価値」であって「個人や特定の集団の価値」ではない</a:t>
            </a:r>
            <a:endParaRPr kumimoji="1" lang="en-US" altLang="ja-JP" dirty="0" smtClean="0"/>
          </a:p>
          <a:p>
            <a:pPr marL="171450" indent="-171450">
              <a:buFont typeface="Arial" panose="020B0604020202020204" pitchFamily="34" charset="0"/>
              <a:buChar char="•"/>
            </a:pPr>
            <a:r>
              <a:rPr kumimoji="1" lang="ja-JP" altLang="en-US" dirty="0" smtClean="0"/>
              <a:t>「社会」とは「特定の国や地域に住んでおり、慣習、法律、組織を共有している人々の集まり」</a:t>
            </a:r>
            <a:r>
              <a:rPr kumimoji="1" lang="en-US" altLang="ja-JP" dirty="0" smtClean="0"/>
              <a:t/>
            </a:r>
            <a:br>
              <a:rPr kumimoji="1" lang="en-US" altLang="ja-JP" dirty="0" smtClean="0"/>
            </a:br>
            <a:r>
              <a:rPr kumimoji="1" lang="en-US" altLang="ja-JP" dirty="0" smtClean="0"/>
              <a:t>ISO</a:t>
            </a:r>
            <a:r>
              <a:rPr kumimoji="1" lang="ja-JP" altLang="en-US" dirty="0" smtClean="0"/>
              <a:t>を準拠する先進諸国を「特定の地域」とみなすこともでき、それらの国々での共通の「現在の社会の価値観」とみなすことができる。</a:t>
            </a:r>
            <a:endParaRPr kumimoji="1" lang="en-US" altLang="ja-JP" dirty="0" smtClean="0"/>
          </a:p>
          <a:p>
            <a:pPr marL="171450" indent="-171450">
              <a:buFont typeface="Arial" panose="020B0604020202020204" pitchFamily="34" charset="0"/>
              <a:buChar char="•"/>
            </a:pPr>
            <a:r>
              <a:rPr kumimoji="1" lang="ja-JP" altLang="en-US" dirty="0" smtClean="0"/>
              <a:t>「現在」とは常に変化する。</a:t>
            </a:r>
            <a:r>
              <a:rPr kumimoji="1" lang="en-US" altLang="ja-JP" dirty="0" smtClean="0"/>
              <a:t>10</a:t>
            </a:r>
            <a:r>
              <a:rPr kumimoji="1" lang="ja-JP" altLang="en-US" dirty="0" smtClean="0"/>
              <a:t>年前の「現在」と</a:t>
            </a:r>
            <a:r>
              <a:rPr kumimoji="1" lang="en-US" altLang="ja-JP" dirty="0" smtClean="0"/>
              <a:t>10</a:t>
            </a:r>
            <a:r>
              <a:rPr kumimoji="1" lang="ja-JP" altLang="en-US" dirty="0" smtClean="0"/>
              <a:t>年後の「現在」は異なることがある</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smtClean="0"/>
              <a:t>ISO/IEC</a:t>
            </a:r>
            <a:r>
              <a:rPr kumimoji="1" lang="en-US" altLang="ja-JP" baseline="0" dirty="0" smtClean="0"/>
              <a:t> Guide 51</a:t>
            </a:r>
            <a:endParaRPr kumimoji="1" lang="en-US" altLang="ja-JP" dirty="0" smtClean="0"/>
          </a:p>
          <a:p>
            <a:pPr marL="0" indent="0">
              <a:buFont typeface="Arial" panose="020B0604020202020204" pitchFamily="34" charset="0"/>
              <a:buNone/>
            </a:pPr>
            <a:endParaRPr kumimoji="1" lang="en-US" altLang="ja-JP" dirty="0" smtClean="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49</a:t>
            </a:fld>
            <a:endParaRPr kumimoji="1" lang="ja-JP" altLang="en-US"/>
          </a:p>
        </p:txBody>
      </p:sp>
    </p:spTree>
    <p:extLst>
      <p:ext uri="{BB962C8B-B14F-4D97-AF65-F5344CB8AC3E}">
        <p14:creationId xmlns:p14="http://schemas.microsoft.com/office/powerpoint/2010/main" val="1201764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r>
              <a:rPr kumimoji="1" lang="ja-JP" altLang="en-US" dirty="0"/>
              <a:t>＜意図・ポイント＞</a:t>
            </a:r>
            <a:endParaRPr kumimoji="1" lang="en-US" altLang="ja-JP" dirty="0"/>
          </a:p>
          <a:p>
            <a:pPr marL="171450" indent="-171450">
              <a:buFont typeface="Arial" panose="020B0604020202020204" pitchFamily="34" charset="0"/>
              <a:buChar char="•"/>
            </a:pPr>
            <a:r>
              <a:rPr kumimoji="1" lang="ja-JP" altLang="en-US" dirty="0"/>
              <a:t>労働災害の発生状況の概要を認識する。</a:t>
            </a:r>
            <a:endParaRPr kumimoji="1" lang="en-US" altLang="ja-JP" dirty="0"/>
          </a:p>
          <a:p>
            <a:endParaRPr kumimoji="1" lang="en-US" altLang="ja-JP" dirty="0"/>
          </a:p>
          <a:p>
            <a:r>
              <a:rPr kumimoji="1" lang="ja-JP" altLang="en-US" dirty="0"/>
              <a:t>＜補足事項・背景＞</a:t>
            </a:r>
            <a:endParaRPr kumimoji="1" lang="en-US" altLang="ja-JP" dirty="0"/>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データはすべて平成</a:t>
            </a:r>
            <a:r>
              <a:rPr kumimoji="1" lang="en-US" altLang="ja-JP" sz="1200" kern="1200" dirty="0">
                <a:solidFill>
                  <a:schemeClr val="tx1"/>
                </a:solidFill>
                <a:effectLst/>
                <a:latin typeface="+mn-lt"/>
                <a:ea typeface="+mn-ea"/>
                <a:cs typeface="+mn-cs"/>
              </a:rPr>
              <a:t>28</a:t>
            </a:r>
            <a:r>
              <a:rPr kumimoji="1" lang="ja-JP" altLang="en-US" sz="1200" kern="1200" dirty="0">
                <a:solidFill>
                  <a:schemeClr val="tx1"/>
                </a:solidFill>
                <a:effectLst/>
                <a:latin typeface="+mn-lt"/>
                <a:ea typeface="+mn-ea"/>
                <a:cs typeface="+mn-cs"/>
              </a:rPr>
              <a:t>年の死傷者数（死亡を含む休業</a:t>
            </a:r>
            <a:r>
              <a:rPr kumimoji="1" lang="en-US" altLang="ja-JP" sz="1200" kern="1200" dirty="0">
                <a:solidFill>
                  <a:schemeClr val="tx1"/>
                </a:solidFill>
                <a:effectLst/>
                <a:latin typeface="+mn-lt"/>
                <a:ea typeface="+mn-ea"/>
                <a:cs typeface="+mn-cs"/>
              </a:rPr>
              <a:t>4</a:t>
            </a:r>
            <a:r>
              <a:rPr kumimoji="1" lang="ja-JP" altLang="en-US" sz="1200" kern="1200" dirty="0">
                <a:solidFill>
                  <a:schemeClr val="tx1"/>
                </a:solidFill>
                <a:effectLst/>
                <a:latin typeface="+mn-lt"/>
                <a:ea typeface="+mn-ea"/>
                <a:cs typeface="+mn-cs"/>
              </a:rPr>
              <a:t>日以上）である。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労災死亡者数は</a:t>
            </a:r>
            <a:r>
              <a:rPr kumimoji="1" lang="en-US" altLang="ja-JP" sz="1200" kern="1200" dirty="0">
                <a:solidFill>
                  <a:schemeClr val="tx1"/>
                </a:solidFill>
                <a:effectLst/>
                <a:latin typeface="+mn-lt"/>
                <a:ea typeface="+mn-ea"/>
                <a:cs typeface="+mn-cs"/>
              </a:rPr>
              <a:t>1000</a:t>
            </a:r>
            <a:r>
              <a:rPr kumimoji="1" lang="ja-JP" altLang="en-US" sz="1200" kern="1200" dirty="0">
                <a:solidFill>
                  <a:schemeClr val="tx1"/>
                </a:solidFill>
                <a:effectLst/>
                <a:latin typeface="+mn-lt"/>
                <a:ea typeface="+mn-ea"/>
                <a:cs typeface="+mn-cs"/>
              </a:rPr>
              <a:t>人</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年を切るようになってきた。</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第三次産業の災害件数と重大災害（被災者</a:t>
            </a:r>
            <a:r>
              <a:rPr kumimoji="1" lang="en-US" altLang="ja-JP" sz="1200" kern="1200" dirty="0">
                <a:solidFill>
                  <a:schemeClr val="tx1"/>
                </a:solidFill>
                <a:effectLst/>
                <a:latin typeface="+mn-lt"/>
                <a:ea typeface="+mn-ea"/>
                <a:cs typeface="+mn-cs"/>
              </a:rPr>
              <a:t>3</a:t>
            </a:r>
            <a:r>
              <a:rPr kumimoji="1" lang="ja-JP" altLang="en-US" sz="1200" kern="1200" dirty="0">
                <a:solidFill>
                  <a:schemeClr val="tx1"/>
                </a:solidFill>
                <a:effectLst/>
                <a:latin typeface="+mn-lt"/>
                <a:ea typeface="+mn-ea"/>
                <a:cs typeface="+mn-cs"/>
              </a:rPr>
              <a:t>人以上）件数が近年増加傾向にある。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全体で見ると、転倒や墜落の件数が多い（特に、建設業、第三次産業）。</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製造業に限れば挟まれ・巻き込まれが</a:t>
            </a:r>
            <a:r>
              <a:rPr kumimoji="1" lang="en-US" altLang="ja-JP" sz="1200" kern="1200" dirty="0">
                <a:solidFill>
                  <a:schemeClr val="tx1"/>
                </a:solidFill>
                <a:effectLst/>
                <a:latin typeface="+mn-lt"/>
                <a:ea typeface="+mn-ea"/>
                <a:cs typeface="+mn-cs"/>
              </a:rPr>
              <a:t>3</a:t>
            </a:r>
            <a:r>
              <a:rPr kumimoji="1" lang="ja-JP" altLang="en-US" sz="1200" kern="1200" dirty="0">
                <a:solidFill>
                  <a:schemeClr val="tx1"/>
                </a:solidFill>
                <a:effectLst/>
                <a:latin typeface="+mn-lt"/>
                <a:ea typeface="+mn-ea"/>
                <a:cs typeface="+mn-cs"/>
              </a:rPr>
              <a:t>割程度を占めて最も多い。</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挟まれ・巻き込まれ災害は、製造業では死亡者数が多いことから、重篤化の傾向にある。</a:t>
            </a:r>
            <a:endParaRPr kumimoji="1" lang="en-US" altLang="ja-JP" sz="1200" kern="1200" dirty="0">
              <a:solidFill>
                <a:schemeClr val="tx1"/>
              </a:solidFill>
              <a:effectLst/>
              <a:latin typeface="+mn-lt"/>
              <a:ea typeface="+mn-ea"/>
              <a:cs typeface="+mn-cs"/>
            </a:endParaRPr>
          </a:p>
          <a:p>
            <a:endParaRPr kumimoji="1" lang="en-US" altLang="ja-JP" dirty="0"/>
          </a:p>
          <a:p>
            <a:r>
              <a:rPr kumimoji="1" lang="ja-JP" altLang="en-US" dirty="0"/>
              <a:t>＜出典・参考文献等＞</a:t>
            </a:r>
            <a:endParaRPr kumimoji="1" lang="en-US" altLang="ja-JP" dirty="0"/>
          </a:p>
          <a:p>
            <a:r>
              <a:rPr kumimoji="1" lang="ja-JP" altLang="en-US" dirty="0"/>
              <a:t>・厚生労働省「職場のあんぜんサイト」の労働災害統計　</a:t>
            </a:r>
            <a:r>
              <a:rPr kumimoji="1" lang="en-US" altLang="ja-JP" dirty="0"/>
              <a:t>http://</a:t>
            </a:r>
            <a:r>
              <a:rPr kumimoji="1" lang="en-US" altLang="ja-JP" dirty="0" err="1"/>
              <a:t>anzeninfo.mhlw.go.jp</a:t>
            </a:r>
            <a:r>
              <a:rPr kumimoji="1" lang="en-US" altLang="ja-JP" dirty="0"/>
              <a:t>/user/</a:t>
            </a:r>
            <a:r>
              <a:rPr kumimoji="1" lang="en-US" altLang="ja-JP" dirty="0" err="1"/>
              <a:t>anzen</a:t>
            </a:r>
            <a:r>
              <a:rPr kumimoji="1" lang="en-US" altLang="ja-JP" dirty="0"/>
              <a:t>/</a:t>
            </a:r>
            <a:r>
              <a:rPr kumimoji="1" lang="en-US" altLang="ja-JP" dirty="0" err="1"/>
              <a:t>tok</a:t>
            </a:r>
            <a:r>
              <a:rPr kumimoji="1" lang="en-US" altLang="ja-JP" dirty="0"/>
              <a:t>/anst00.htm</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5</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許容不可能なリスクと許容可能なリスクをイメージにより理解を深める</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最新の </a:t>
            </a:r>
            <a:r>
              <a:rPr kumimoji="1" lang="en-US" altLang="ja-JP" dirty="0" smtClean="0"/>
              <a:t>ISO/IEC</a:t>
            </a:r>
            <a:r>
              <a:rPr kumimoji="1" lang="en-US" altLang="ja-JP" baseline="0" dirty="0" smtClean="0"/>
              <a:t> </a:t>
            </a:r>
            <a:r>
              <a:rPr kumimoji="1" lang="en-US" altLang="ja-JP" dirty="0" smtClean="0"/>
              <a:t>Guide</a:t>
            </a:r>
            <a:r>
              <a:rPr kumimoji="1" lang="ja-JP" altLang="en-US" dirty="0" smtClean="0"/>
              <a:t> </a:t>
            </a:r>
            <a:r>
              <a:rPr kumimoji="1" lang="en-US" altLang="ja-JP" dirty="0" smtClean="0"/>
              <a:t>51</a:t>
            </a:r>
            <a:r>
              <a:rPr kumimoji="1" lang="ja-JP" altLang="en-US" dirty="0" smtClean="0"/>
              <a:t> では、「受入可能な」や「広く受け入れ可能」という概念は無く。「許容可能」か「許容不可能」かのどちらか。</a:t>
            </a:r>
            <a:endParaRPr kumimoji="1" lang="en-US" altLang="ja-JP" dirty="0" smtClean="0"/>
          </a:p>
          <a:p>
            <a:pPr marL="171450" indent="-171450">
              <a:buFont typeface="Arial" panose="020B0604020202020204" pitchFamily="34" charset="0"/>
              <a:buChar char="•"/>
            </a:pPr>
            <a:r>
              <a:rPr kumimoji="1" lang="ja-JP" altLang="en-US" dirty="0" smtClean="0"/>
              <a:t>境界線は現在の社会の価値観、つまり国などの地域、文化的地域や時代によって異なる＝固定的なものではない</a:t>
            </a:r>
            <a:endParaRPr kumimoji="1" lang="en-US" altLang="ja-JP" dirty="0" smtClean="0"/>
          </a:p>
          <a:p>
            <a:pPr marL="171450" indent="-171450">
              <a:buFont typeface="Arial" panose="020B0604020202020204" pitchFamily="34" charset="0"/>
              <a:buChar char="•"/>
            </a:pPr>
            <a:r>
              <a:rPr kumimoji="1" lang="ja-JP" altLang="en-US" dirty="0" smtClean="0"/>
              <a:t>過去に許容可能であっても、現座は不可能な場合もある</a:t>
            </a:r>
            <a:r>
              <a:rPr kumimoji="1" lang="en-US" altLang="ja-JP" dirty="0" smtClean="0"/>
              <a:t/>
            </a:r>
            <a:br>
              <a:rPr kumimoji="1" lang="en-US" altLang="ja-JP" dirty="0" smtClean="0"/>
            </a:br>
            <a:r>
              <a:rPr kumimoji="1" lang="ja-JP" altLang="en-US" dirty="0" smtClean="0"/>
              <a:t>例：駅のホームでの電車との接触、ホームから線路への転落 ⇒ 安全柵の設置</a:t>
            </a:r>
            <a:endParaRPr kumimoji="1" lang="en-US" altLang="ja-JP" dirty="0" smtClean="0"/>
          </a:p>
          <a:p>
            <a:pPr marL="171450" indent="-171450">
              <a:buFont typeface="Arial" panose="020B0604020202020204" pitchFamily="34" charset="0"/>
              <a:buChar char="•"/>
            </a:pPr>
            <a:r>
              <a:rPr kumimoji="1" lang="ja-JP" altLang="en-US" dirty="0" smtClean="0"/>
              <a:t>過去にはリスクを認知しておらず許容可能であったものが、リスクが認知され許容不可になったものもある</a:t>
            </a:r>
            <a:r>
              <a:rPr kumimoji="1" lang="en-US" altLang="ja-JP" dirty="0" smtClean="0"/>
              <a:t/>
            </a:r>
            <a:br>
              <a:rPr kumimoji="1" lang="en-US" altLang="ja-JP" dirty="0" smtClean="0"/>
            </a:br>
            <a:r>
              <a:rPr kumimoji="1" lang="ja-JP" altLang="en-US" dirty="0" smtClean="0"/>
              <a:t>例：アスベスト他、化学物質はこのパターンが多い</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50</a:t>
            </a:fld>
            <a:endParaRPr kumimoji="1" lang="ja-JP" altLang="en-US"/>
          </a:p>
        </p:txBody>
      </p:sp>
    </p:spTree>
    <p:extLst>
      <p:ext uri="{BB962C8B-B14F-4D97-AF65-F5344CB8AC3E}">
        <p14:creationId xmlns:p14="http://schemas.microsoft.com/office/powerpoint/2010/main" val="12017641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厚労省</a:t>
            </a:r>
            <a:r>
              <a:rPr kumimoji="1" lang="en-US" altLang="ja-JP" dirty="0" smtClean="0"/>
              <a:t>RA</a:t>
            </a:r>
            <a:r>
              <a:rPr kumimoji="1" lang="ja-JP" altLang="en-US" dirty="0" smtClean="0"/>
              <a:t>指針に基づく現在の日本における許容可能／不可能なリスクの定義の理解</a:t>
            </a:r>
            <a:endParaRPr kumimoji="1" lang="en-US" altLang="ja-JP" dirty="0" smtClean="0"/>
          </a:p>
          <a:p>
            <a:pPr marL="171450" indent="-171450">
              <a:buFont typeface="Arial" panose="020B0604020202020204" pitchFamily="34" charset="0"/>
              <a:buChar char="•"/>
            </a:pPr>
            <a:r>
              <a:rPr kumimoji="1" lang="ja-JP" altLang="en-US" dirty="0" smtClean="0"/>
              <a:t>後のこれをベースとした具体的なリスク評価あり　⇒　頭の片隅に置いておくように</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国として明確な基準は出されていないが、厚労省</a:t>
            </a:r>
            <a:r>
              <a:rPr kumimoji="1" lang="en-US" altLang="ja-JP" dirty="0" smtClean="0"/>
              <a:t>RA</a:t>
            </a:r>
            <a:r>
              <a:rPr kumimoji="1" lang="ja-JP" altLang="en-US" dirty="0" smtClean="0"/>
              <a:t>指針の別添に</a:t>
            </a:r>
            <a:r>
              <a:rPr kumimoji="1" lang="en-US" altLang="ja-JP" dirty="0" smtClean="0"/>
              <a:t>RA</a:t>
            </a:r>
            <a:r>
              <a:rPr kumimoji="1" lang="ja-JP" altLang="en-US" dirty="0" smtClean="0"/>
              <a:t>例が提示されている</a:t>
            </a:r>
            <a:endParaRPr kumimoji="1" lang="en-US" altLang="ja-JP" dirty="0" smtClean="0"/>
          </a:p>
          <a:p>
            <a:pPr marL="171450" indent="-171450">
              <a:buFont typeface="Arial" panose="020B0604020202020204" pitchFamily="34" charset="0"/>
              <a:buChar char="•"/>
            </a:pPr>
            <a:r>
              <a:rPr kumimoji="1" lang="ja-JP" altLang="en-US" dirty="0" smtClean="0"/>
              <a:t>ＲＡにおける具体的な評価基準は、リスク評価にて説明</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r>
              <a:rPr kumimoji="1" lang="ja-JP" altLang="en-US" dirty="0" smtClean="0"/>
              <a:t>厚生労働省　危険性又は有害性等の調査等に関する指針</a:t>
            </a:r>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51</a:t>
            </a:fld>
            <a:endParaRPr kumimoji="1" lang="ja-JP" altLang="en-US"/>
          </a:p>
        </p:txBody>
      </p:sp>
    </p:spTree>
    <p:extLst>
      <p:ext uri="{BB962C8B-B14F-4D97-AF65-F5344CB8AC3E}">
        <p14:creationId xmlns:p14="http://schemas.microsoft.com/office/powerpoint/2010/main" val="4802885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en-US" altLang="ja-JP" dirty="0" smtClean="0"/>
              <a:t>RA</a:t>
            </a:r>
            <a:r>
              <a:rPr kumimoji="1" lang="ja-JP" altLang="en-US" dirty="0" smtClean="0"/>
              <a:t>手順の確認</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smtClean="0"/>
              <a:t>JIS</a:t>
            </a:r>
            <a:r>
              <a:rPr kumimoji="1" lang="ja-JP" altLang="en-US" dirty="0" smtClean="0"/>
              <a:t> </a:t>
            </a:r>
            <a:r>
              <a:rPr kumimoji="1" lang="en-US" altLang="ja-JP" dirty="0" smtClean="0"/>
              <a:t>B</a:t>
            </a:r>
            <a:r>
              <a:rPr kumimoji="1" lang="ja-JP" altLang="en-US" dirty="0" smtClean="0"/>
              <a:t> </a:t>
            </a:r>
            <a:r>
              <a:rPr kumimoji="1" lang="en-US" altLang="ja-JP" dirty="0" smtClean="0"/>
              <a:t>9700(ISO 12100)</a:t>
            </a:r>
            <a:r>
              <a:rPr kumimoji="1" lang="en-US" altLang="ja-JP" baseline="0" dirty="0" smtClean="0"/>
              <a:t> </a:t>
            </a:r>
            <a:r>
              <a:rPr kumimoji="1" lang="ja-JP" altLang="en-US" baseline="0" dirty="0" smtClean="0"/>
              <a:t>ではリスクアセスメントとリスク低減が１つのフローチャートで示されている。特に「リスク低減」のフローチャートは複雑であるが、ここでは簡略化</a:t>
            </a:r>
            <a:endParaRPr kumimoji="1" lang="en-US" altLang="ja-JP"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baseline="0" dirty="0" smtClean="0"/>
              <a:t>リスクアセスメントは前半の部分</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r>
              <a:rPr kumimoji="1" lang="en-US" altLang="ja-JP" dirty="0" smtClean="0"/>
              <a:t>JIS</a:t>
            </a:r>
            <a:r>
              <a:rPr kumimoji="1" lang="ja-JP" altLang="en-US" dirty="0" smtClean="0"/>
              <a:t> </a:t>
            </a:r>
            <a:r>
              <a:rPr kumimoji="1" lang="en-US" altLang="ja-JP" dirty="0" smtClean="0"/>
              <a:t>B</a:t>
            </a:r>
            <a:r>
              <a:rPr kumimoji="1" lang="ja-JP" altLang="en-US" dirty="0" smtClean="0"/>
              <a:t> </a:t>
            </a:r>
            <a:r>
              <a:rPr kumimoji="1" lang="en-US" altLang="ja-JP" dirty="0" smtClean="0"/>
              <a:t>9700(ISO 12100)</a:t>
            </a:r>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52</a:t>
            </a:fld>
            <a:endParaRPr kumimoji="1" lang="ja-JP" altLang="en-US"/>
          </a:p>
        </p:txBody>
      </p:sp>
    </p:spTree>
    <p:extLst>
      <p:ext uri="{BB962C8B-B14F-4D97-AF65-F5344CB8AC3E}">
        <p14:creationId xmlns:p14="http://schemas.microsoft.com/office/powerpoint/2010/main" val="7022042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次からの説明対象の確認</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53</a:t>
            </a:fld>
            <a:endParaRPr kumimoji="1" lang="ja-JP" altLang="en-US"/>
          </a:p>
        </p:txBody>
      </p:sp>
    </p:spTree>
    <p:extLst>
      <p:ext uri="{BB962C8B-B14F-4D97-AF65-F5344CB8AC3E}">
        <p14:creationId xmlns:p14="http://schemas.microsoft.com/office/powerpoint/2010/main" val="22247839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en-US" altLang="ja-JP" dirty="0" smtClean="0"/>
              <a:t>RA</a:t>
            </a:r>
            <a:r>
              <a:rPr kumimoji="1" lang="ja-JP" altLang="en-US" dirty="0" smtClean="0"/>
              <a:t>での「機械の制限仕様」の確認・理解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en-US" altLang="ja-JP" dirty="0" smtClean="0"/>
              <a:t>JIS</a:t>
            </a:r>
            <a:r>
              <a:rPr kumimoji="1" lang="ja-JP" altLang="en-US" dirty="0" smtClean="0"/>
              <a:t> </a:t>
            </a:r>
            <a:r>
              <a:rPr kumimoji="1" lang="en-US" altLang="ja-JP" dirty="0" smtClean="0"/>
              <a:t>B</a:t>
            </a:r>
            <a:r>
              <a:rPr kumimoji="1" lang="ja-JP" altLang="en-US" dirty="0" smtClean="0"/>
              <a:t> </a:t>
            </a:r>
            <a:r>
              <a:rPr kumimoji="1" lang="en-US" altLang="ja-JP" dirty="0" smtClean="0"/>
              <a:t>9700</a:t>
            </a:r>
            <a:r>
              <a:rPr kumimoji="1" lang="ja-JP" altLang="en-US" dirty="0" smtClean="0"/>
              <a:t> </a:t>
            </a:r>
            <a:r>
              <a:rPr kumimoji="1" lang="en-US" altLang="ja-JP" dirty="0" smtClean="0"/>
              <a:t>(ISO 12100)</a:t>
            </a:r>
            <a:r>
              <a:rPr kumimoji="1" lang="ja-JP" altLang="en-US" dirty="0" smtClean="0"/>
              <a:t>では、リスクアセスメントで「機械類の制限の決定 」とされているが、実際に</a:t>
            </a:r>
            <a:r>
              <a:rPr kumimoji="1" lang="en-US" altLang="ja-JP" dirty="0" smtClean="0"/>
              <a:t>RA</a:t>
            </a:r>
            <a:r>
              <a:rPr kumimoji="1" lang="ja-JP" altLang="en-US" dirty="0" smtClean="0"/>
              <a:t>で決定することは少なく、ユーザニーズや構想設計時の前提条件の確認と構想設計された機械の仕様を確認することになる</a:t>
            </a:r>
            <a:endParaRPr kumimoji="1" lang="en-US" altLang="ja-JP" dirty="0" smtClean="0"/>
          </a:p>
          <a:p>
            <a:pPr marL="171450" indent="-171450">
              <a:buFont typeface="Arial" panose="020B0604020202020204" pitchFamily="34" charset="0"/>
              <a:buChar char="•"/>
            </a:pPr>
            <a:r>
              <a:rPr kumimoji="1" lang="en-US" altLang="ja-JP" dirty="0" smtClean="0"/>
              <a:t>JIS</a:t>
            </a:r>
            <a:r>
              <a:rPr kumimoji="1" lang="ja-JP" altLang="en-US" dirty="0" smtClean="0"/>
              <a:t> </a:t>
            </a:r>
            <a:r>
              <a:rPr kumimoji="1" lang="en-US" altLang="ja-JP" dirty="0" smtClean="0"/>
              <a:t>B</a:t>
            </a:r>
            <a:r>
              <a:rPr kumimoji="1" lang="ja-JP" altLang="en-US" dirty="0" smtClean="0"/>
              <a:t> </a:t>
            </a:r>
            <a:r>
              <a:rPr kumimoji="1" lang="en-US" altLang="ja-JP" dirty="0" smtClean="0"/>
              <a:t>9700</a:t>
            </a:r>
            <a:r>
              <a:rPr kumimoji="1" lang="ja-JP" altLang="en-US" dirty="0" smtClean="0"/>
              <a:t> </a:t>
            </a:r>
            <a:r>
              <a:rPr kumimoji="1" lang="en-US" altLang="ja-JP" dirty="0" smtClean="0"/>
              <a:t>(ISO 12100)</a:t>
            </a:r>
            <a:r>
              <a:rPr kumimoji="1" lang="ja-JP" altLang="en-US" dirty="0" smtClean="0"/>
              <a:t>では、「予見可能な誤使用」もここで決定することになっているが、「予見可能な誤使用」は後の危険源・危険状態・危険事象の同定でおこなった方が適切</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smtClean="0"/>
              <a:t>JIS</a:t>
            </a:r>
            <a:r>
              <a:rPr kumimoji="1" lang="ja-JP" altLang="en-US" dirty="0" smtClean="0"/>
              <a:t> </a:t>
            </a:r>
            <a:r>
              <a:rPr kumimoji="1" lang="en-US" altLang="ja-JP" dirty="0" smtClean="0"/>
              <a:t>B</a:t>
            </a:r>
            <a:r>
              <a:rPr kumimoji="1" lang="ja-JP" altLang="en-US" dirty="0" smtClean="0"/>
              <a:t> </a:t>
            </a:r>
            <a:r>
              <a:rPr kumimoji="1" lang="en-US" altLang="ja-JP" dirty="0" smtClean="0"/>
              <a:t>9700</a:t>
            </a:r>
            <a:r>
              <a:rPr kumimoji="1" lang="ja-JP" altLang="en-US" dirty="0" smtClean="0"/>
              <a:t> </a:t>
            </a:r>
            <a:r>
              <a:rPr kumimoji="1" lang="en-US" altLang="ja-JP" dirty="0" smtClean="0"/>
              <a:t>(ISO 12100)</a:t>
            </a:r>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54</a:t>
            </a:fld>
            <a:endParaRPr kumimoji="1" lang="ja-JP" altLang="en-US"/>
          </a:p>
        </p:txBody>
      </p:sp>
    </p:spTree>
    <p:extLst>
      <p:ext uri="{BB962C8B-B14F-4D97-AF65-F5344CB8AC3E}">
        <p14:creationId xmlns:p14="http://schemas.microsoft.com/office/powerpoint/2010/main" val="42596681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具体例により「使用制限」について理解を深める</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特に決まったフォーマットはなし</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r>
              <a:rPr kumimoji="1" lang="zh-TW" altLang="en-US" sz="1200" b="0" i="0" u="none" strike="noStrike" kern="1200" baseline="0" dirty="0" smtClean="0">
                <a:solidFill>
                  <a:schemeClr val="tx1"/>
                </a:solidFill>
                <a:latin typeface="+mn-lt"/>
                <a:ea typeface="+mn-ea"/>
                <a:cs typeface="+mn-cs"/>
              </a:rPr>
              <a:t>社団法人日本機械工業連合会</a:t>
            </a:r>
            <a:r>
              <a:rPr kumimoji="1" lang="ja-JP" altLang="en-US" sz="1200" b="0" i="0" u="none" strike="noStrike" kern="1200" baseline="0" dirty="0" smtClean="0">
                <a:solidFill>
                  <a:schemeClr val="tx1"/>
                </a:solidFill>
                <a:latin typeface="+mn-lt"/>
                <a:ea typeface="+mn-ea"/>
                <a:cs typeface="+mn-cs"/>
              </a:rPr>
              <a:t>　</a:t>
            </a:r>
            <a:r>
              <a:rPr kumimoji="1" lang="ja-JP" altLang="en-US" dirty="0" smtClean="0"/>
              <a:t>メーカのための機械工業界リスクアセスメントガイドライン</a:t>
            </a: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55</a:t>
            </a:fld>
            <a:endParaRPr kumimoji="1" lang="ja-JP" altLang="en-US"/>
          </a:p>
        </p:txBody>
      </p:sp>
    </p:spTree>
    <p:extLst>
      <p:ext uri="{BB962C8B-B14F-4D97-AF65-F5344CB8AC3E}">
        <p14:creationId xmlns:p14="http://schemas.microsoft.com/office/powerpoint/2010/main" val="7049851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次からの説明内容</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56</a:t>
            </a:fld>
            <a:endParaRPr kumimoji="1" lang="ja-JP" altLang="en-US"/>
          </a:p>
        </p:txBody>
      </p:sp>
    </p:spTree>
    <p:extLst>
      <p:ext uri="{BB962C8B-B14F-4D97-AF65-F5344CB8AC3E}">
        <p14:creationId xmlns:p14="http://schemas.microsoft.com/office/powerpoint/2010/main" val="4452558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危険源・危険状態・危険事象の同定と災害の発生プロセスの関係の理解</a:t>
            </a:r>
            <a:endParaRPr kumimoji="1" lang="en-US" altLang="ja-JP" dirty="0" smtClean="0"/>
          </a:p>
          <a:p>
            <a:pPr marL="171450" indent="-171450">
              <a:buFont typeface="Arial" panose="020B0604020202020204" pitchFamily="34" charset="0"/>
              <a:buChar char="•"/>
            </a:pPr>
            <a:r>
              <a:rPr kumimoji="1" lang="ja-JP" altLang="en-US" dirty="0" smtClean="0"/>
              <a:t>次からの説明内容の確認</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ケガの発生プロセスを考慮して危険源・危険状態・危険事象の同定が必要</a:t>
            </a:r>
            <a:endParaRPr kumimoji="1" lang="en-US" altLang="ja-JP" dirty="0" smtClean="0"/>
          </a:p>
          <a:p>
            <a:pPr marL="171450" indent="-171450">
              <a:buFont typeface="Arial" panose="020B0604020202020204" pitchFamily="34" charset="0"/>
              <a:buChar char="•"/>
            </a:pPr>
            <a:r>
              <a:rPr kumimoji="1" lang="ja-JP" altLang="en-US" dirty="0" smtClean="0"/>
              <a:t>災害の発生プロセス：危険源</a:t>
            </a:r>
            <a:r>
              <a:rPr kumimoji="1" lang="en-US" altLang="ja-JP" dirty="0" smtClean="0"/>
              <a:t>×</a:t>
            </a:r>
            <a:r>
              <a:rPr kumimoji="1" lang="ja-JP" altLang="en-US" dirty="0" smtClean="0"/>
              <a:t>人の存在 ⇒ 危険状態　（＋ 起因・原因） ⇒　危険事象の発生 ⇒ 回避の失敗 ⇒ 災害</a:t>
            </a:r>
            <a:endParaRPr kumimoji="1" lang="en-US" altLang="ja-JP" dirty="0" smtClean="0"/>
          </a:p>
          <a:p>
            <a:pPr marL="171450" indent="-171450">
              <a:buFont typeface="Arial" panose="020B0604020202020204" pitchFamily="34" charset="0"/>
              <a:buChar char="•"/>
            </a:pPr>
            <a:r>
              <a:rPr kumimoji="1" lang="ja-JP" altLang="en-US" dirty="0" smtClean="0"/>
              <a:t>危険事象が発生した時、回避できればヒヤリで回避できなければ</a:t>
            </a:r>
            <a:r>
              <a:rPr kumimoji="1" lang="en-US" altLang="ja-JP" dirty="0" smtClean="0"/>
              <a:t>(</a:t>
            </a:r>
            <a:r>
              <a:rPr kumimoji="1" lang="ja-JP" altLang="en-US" dirty="0" smtClean="0"/>
              <a:t>程度は別として</a:t>
            </a:r>
            <a:r>
              <a:rPr kumimoji="1" lang="en-US" altLang="ja-JP" dirty="0" smtClean="0"/>
              <a:t>)</a:t>
            </a:r>
            <a:r>
              <a:rPr kumimoji="1" lang="ja-JP" altLang="en-US" dirty="0" smtClean="0"/>
              <a:t>災害に至る</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r>
              <a:rPr kumimoji="1" lang="en-US" altLang="ja-JP" dirty="0" smtClean="0"/>
              <a:t>SO TR14121-2:2007Safety of machinery -Risk assessment –Part2</a:t>
            </a:r>
            <a:r>
              <a:rPr kumimoji="1" lang="ja-JP" altLang="en-US" dirty="0" smtClean="0"/>
              <a:t>：</a:t>
            </a:r>
            <a:r>
              <a:rPr kumimoji="1" lang="en-US" altLang="ja-JP" dirty="0" smtClean="0"/>
              <a:t>Practical guidance and examples of methods</a:t>
            </a:r>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57</a:t>
            </a:fld>
            <a:endParaRPr kumimoji="1" lang="ja-JP" altLang="en-US"/>
          </a:p>
        </p:txBody>
      </p:sp>
    </p:spTree>
    <p:extLst>
      <p:ext uri="{BB962C8B-B14F-4D97-AF65-F5344CB8AC3E}">
        <p14:creationId xmlns:p14="http://schemas.microsoft.com/office/powerpoint/2010/main" val="418456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en-US" altLang="ja-JP" dirty="0" smtClean="0"/>
              <a:t>JIS</a:t>
            </a:r>
            <a:r>
              <a:rPr kumimoji="1" lang="en-US" altLang="ja-JP" baseline="0" dirty="0" smtClean="0"/>
              <a:t> B 9700(</a:t>
            </a:r>
            <a:r>
              <a:rPr kumimoji="1" lang="en-US" altLang="ja-JP" dirty="0" smtClean="0"/>
              <a:t>ISO</a:t>
            </a:r>
            <a:r>
              <a:rPr kumimoji="1" lang="en-US" altLang="ja-JP" baseline="0" dirty="0" smtClean="0"/>
              <a:t> 12100) </a:t>
            </a:r>
            <a:r>
              <a:rPr kumimoji="1" lang="ja-JP" altLang="en-US" baseline="0" dirty="0" smtClean="0"/>
              <a:t>に定められている「危険源の種類・分類」の概要理解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r>
              <a:rPr kumimoji="1" lang="en-US" altLang="ja-JP" dirty="0" smtClean="0"/>
              <a:t>JIS</a:t>
            </a:r>
            <a:r>
              <a:rPr kumimoji="1" lang="en-US" altLang="ja-JP" baseline="0" dirty="0" smtClean="0"/>
              <a:t> B 9700(</a:t>
            </a:r>
            <a:r>
              <a:rPr kumimoji="1" lang="en-US" altLang="ja-JP" dirty="0" smtClean="0"/>
              <a:t>ISO</a:t>
            </a:r>
            <a:r>
              <a:rPr kumimoji="1" lang="en-US" altLang="ja-JP" baseline="0" dirty="0" smtClean="0"/>
              <a:t> 12100)</a:t>
            </a: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58</a:t>
            </a:fld>
            <a:endParaRPr kumimoji="1" lang="ja-JP" altLang="en-US"/>
          </a:p>
        </p:txBody>
      </p:sp>
    </p:spTree>
    <p:extLst>
      <p:ext uri="{BB962C8B-B14F-4D97-AF65-F5344CB8AC3E}">
        <p14:creationId xmlns:p14="http://schemas.microsoft.com/office/powerpoint/2010/main" val="24589402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smtClean="0"/>
              <a:t>JIS</a:t>
            </a:r>
            <a:r>
              <a:rPr kumimoji="1" lang="en-US" altLang="ja-JP" baseline="0" dirty="0" smtClean="0"/>
              <a:t> B 9700(</a:t>
            </a:r>
            <a:r>
              <a:rPr kumimoji="1" lang="en-US" altLang="ja-JP" dirty="0" smtClean="0"/>
              <a:t>ISO</a:t>
            </a:r>
            <a:r>
              <a:rPr kumimoji="1" lang="en-US" altLang="ja-JP" baseline="0" dirty="0" smtClean="0"/>
              <a:t> 12100) </a:t>
            </a:r>
            <a:r>
              <a:rPr kumimoji="1" lang="ja-JP" altLang="en-US" baseline="0" dirty="0" smtClean="0"/>
              <a:t>に定められている「危険源の種類・分類」の具体例による「危険源」の理解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en-US" altLang="ja-JP" dirty="0" smtClean="0"/>
              <a:t>JIS</a:t>
            </a:r>
            <a:r>
              <a:rPr kumimoji="1" lang="en-US" altLang="ja-JP" baseline="0" dirty="0" smtClean="0"/>
              <a:t> B 9700(</a:t>
            </a:r>
            <a:r>
              <a:rPr kumimoji="1" lang="en-US" altLang="ja-JP" dirty="0" smtClean="0"/>
              <a:t>ISO</a:t>
            </a:r>
            <a:r>
              <a:rPr kumimoji="1" lang="en-US" altLang="ja-JP" baseline="0" dirty="0" smtClean="0"/>
              <a:t> 12100)</a:t>
            </a:r>
            <a:r>
              <a:rPr kumimoji="1" lang="ja-JP" altLang="en-US" baseline="0" dirty="0" smtClean="0"/>
              <a:t> の表の各行は対ではない</a:t>
            </a:r>
            <a:endParaRPr kumimoji="1" lang="en-US" altLang="ja-JP" baseline="0" dirty="0" smtClean="0"/>
          </a:p>
          <a:p>
            <a:pPr marL="171450" indent="-171450">
              <a:buFont typeface="Arial" panose="020B0604020202020204" pitchFamily="34" charset="0"/>
              <a:buChar char="•"/>
            </a:pPr>
            <a:r>
              <a:rPr kumimoji="1" lang="ja-JP" altLang="en-US" dirty="0" smtClean="0"/>
              <a:t>表の左右を適切に組み合わせて危険源を表現</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smtClean="0"/>
              <a:t>JIS</a:t>
            </a:r>
            <a:r>
              <a:rPr kumimoji="1" lang="en-US" altLang="ja-JP" baseline="0" dirty="0" smtClean="0"/>
              <a:t> B 9700(</a:t>
            </a:r>
            <a:r>
              <a:rPr kumimoji="1" lang="en-US" altLang="ja-JP" dirty="0" smtClean="0"/>
              <a:t>ISO</a:t>
            </a:r>
            <a:r>
              <a:rPr kumimoji="1" lang="en-US" altLang="ja-JP" baseline="0" dirty="0" smtClean="0"/>
              <a:t> 12100)</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59</a:t>
            </a:fld>
            <a:endParaRPr kumimoji="1" lang="ja-JP" altLang="en-US"/>
          </a:p>
        </p:txBody>
      </p:sp>
    </p:spTree>
    <p:extLst>
      <p:ext uri="{BB962C8B-B14F-4D97-AF65-F5344CB8AC3E}">
        <p14:creationId xmlns:p14="http://schemas.microsoft.com/office/powerpoint/2010/main" val="316321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＜意図・ポイント＞</a:t>
            </a:r>
            <a:endParaRPr kumimoji="1" lang="en-US" altLang="ja-JP" dirty="0"/>
          </a:p>
          <a:p>
            <a:pPr marL="171450" indent="-171450">
              <a:buFont typeface="Arial" panose="020B0604020202020204" pitchFamily="34" charset="0"/>
              <a:buChar char="•"/>
            </a:pPr>
            <a:r>
              <a:rPr kumimoji="1" lang="ja-JP" altLang="en-US" dirty="0"/>
              <a:t>機械設備に起因する労働災害は製造業で多いことと、ボイラー及び産業用ロボットによる災害の現状を認識する。</a:t>
            </a:r>
            <a:endParaRPr kumimoji="1" lang="en-US" altLang="ja-JP" dirty="0"/>
          </a:p>
          <a:p>
            <a:endParaRPr kumimoji="1" lang="en-US" altLang="ja-JP" dirty="0"/>
          </a:p>
          <a:p>
            <a:r>
              <a:rPr kumimoji="1" lang="ja-JP" altLang="en-US" dirty="0"/>
              <a:t>＜補足事項・背景＞</a:t>
            </a:r>
            <a:endParaRPr kumimoji="1" lang="en-US" altLang="ja-JP" dirty="0"/>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データはすべて平成</a:t>
            </a:r>
            <a:r>
              <a:rPr kumimoji="1" lang="en-US" altLang="ja-JP" sz="1200" kern="1200" dirty="0">
                <a:solidFill>
                  <a:schemeClr val="tx1"/>
                </a:solidFill>
                <a:effectLst/>
                <a:latin typeface="+mn-lt"/>
                <a:ea typeface="+mn-ea"/>
                <a:cs typeface="+mn-cs"/>
              </a:rPr>
              <a:t>28</a:t>
            </a:r>
            <a:r>
              <a:rPr kumimoji="1" lang="ja-JP" altLang="en-US" sz="1200" kern="1200" dirty="0">
                <a:solidFill>
                  <a:schemeClr val="tx1"/>
                </a:solidFill>
                <a:effectLst/>
                <a:latin typeface="+mn-lt"/>
                <a:ea typeface="+mn-ea"/>
                <a:cs typeface="+mn-cs"/>
              </a:rPr>
              <a:t>年の死傷者数（死亡を含む休業</a:t>
            </a:r>
            <a:r>
              <a:rPr kumimoji="1" lang="en-US" altLang="ja-JP" sz="1200" kern="1200" dirty="0">
                <a:solidFill>
                  <a:schemeClr val="tx1"/>
                </a:solidFill>
                <a:effectLst/>
                <a:latin typeface="+mn-lt"/>
                <a:ea typeface="+mn-ea"/>
                <a:cs typeface="+mn-cs"/>
              </a:rPr>
              <a:t>4</a:t>
            </a:r>
            <a:r>
              <a:rPr kumimoji="1" lang="ja-JP" altLang="en-US" sz="1200" kern="1200" dirty="0">
                <a:solidFill>
                  <a:schemeClr val="tx1"/>
                </a:solidFill>
                <a:effectLst/>
                <a:latin typeface="+mn-lt"/>
                <a:ea typeface="+mn-ea"/>
                <a:cs typeface="+mn-cs"/>
              </a:rPr>
              <a:t>日以上）である。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機械設備</a:t>
            </a:r>
            <a:r>
              <a:rPr kumimoji="1" lang="ja-JP" altLang="en-US" sz="1200" kern="1200" dirty="0">
                <a:solidFill>
                  <a:schemeClr val="tx1"/>
                </a:solidFill>
                <a:effectLst/>
                <a:latin typeface="+mn-lt"/>
                <a:ea typeface="+mn-ea"/>
                <a:cs typeface="+mn-cs"/>
              </a:rPr>
              <a:t>の</a:t>
            </a:r>
            <a:r>
              <a:rPr kumimoji="1" lang="ja-JP" altLang="ja-JP" sz="1200" kern="1200" dirty="0">
                <a:solidFill>
                  <a:schemeClr val="tx1"/>
                </a:solidFill>
                <a:effectLst/>
                <a:latin typeface="+mn-lt"/>
                <a:ea typeface="+mn-ea"/>
                <a:cs typeface="+mn-cs"/>
              </a:rPr>
              <a:t>起因</a:t>
            </a:r>
            <a:r>
              <a:rPr kumimoji="1" lang="ja-JP" altLang="en-US" sz="1200" kern="1200" dirty="0">
                <a:solidFill>
                  <a:schemeClr val="tx1"/>
                </a:solidFill>
                <a:effectLst/>
                <a:latin typeface="+mn-lt"/>
                <a:ea typeface="+mn-ea"/>
                <a:cs typeface="+mn-cs"/>
              </a:rPr>
              <a:t>別では、動力運搬機ではトラックが圧倒的に多く、次いでフォークリフトとなる。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一般動力機械では食品機械が近年急増して多く、金属加工用機械では研削盤（バフ盤）とプレス機械が多い。</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ボイラーが起因の事故の型は、高低温物との接触以外には「激突」、「挟まれ・巻き込まれ」が各</a:t>
            </a:r>
            <a:r>
              <a:rPr kumimoji="1" lang="en-US" altLang="ja-JP" sz="1200" kern="1200" dirty="0">
                <a:solidFill>
                  <a:schemeClr val="tx1"/>
                </a:solidFill>
                <a:effectLst/>
                <a:latin typeface="+mn-lt"/>
                <a:ea typeface="+mn-ea"/>
                <a:cs typeface="+mn-cs"/>
              </a:rPr>
              <a:t>2</a:t>
            </a:r>
            <a:r>
              <a:rPr kumimoji="1" lang="ja-JP" altLang="en-US" sz="1200" kern="1200" dirty="0">
                <a:solidFill>
                  <a:schemeClr val="tx1"/>
                </a:solidFill>
                <a:effectLst/>
                <a:latin typeface="+mn-lt"/>
                <a:ea typeface="+mn-ea"/>
                <a:cs typeface="+mn-cs"/>
              </a:rPr>
              <a:t>件ずつであった。</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産業用ロボットが起因の事故の型は、「挟まれ・巻き込まれ」と「激突され」以外には、、「高低温物との接触」、「激突」、「墜落・転落」であった。</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ちなみに、ボイラーによる死亡者は</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人、産業用ロボットによる死亡者は</a:t>
            </a:r>
            <a:r>
              <a:rPr kumimoji="1" lang="en-US" altLang="ja-JP" sz="1200" kern="1200" dirty="0">
                <a:solidFill>
                  <a:schemeClr val="tx1"/>
                </a:solidFill>
                <a:effectLst/>
                <a:latin typeface="+mn-lt"/>
                <a:ea typeface="+mn-ea"/>
                <a:cs typeface="+mn-cs"/>
              </a:rPr>
              <a:t>3</a:t>
            </a:r>
            <a:r>
              <a:rPr kumimoji="1" lang="ja-JP" altLang="en-US" sz="1200" kern="1200" dirty="0">
                <a:solidFill>
                  <a:schemeClr val="tx1"/>
                </a:solidFill>
                <a:effectLst/>
                <a:latin typeface="+mn-lt"/>
                <a:ea typeface="+mn-ea"/>
                <a:cs typeface="+mn-cs"/>
              </a:rPr>
              <a:t>人（例年より若干多い）だった。</a:t>
            </a:r>
            <a:endParaRPr kumimoji="1" lang="en-US" altLang="ja-JP" sz="1200" kern="1200" dirty="0">
              <a:solidFill>
                <a:schemeClr val="tx1"/>
              </a:solidFill>
              <a:effectLst/>
              <a:latin typeface="+mn-lt"/>
              <a:ea typeface="+mn-ea"/>
              <a:cs typeface="+mn-cs"/>
            </a:endParaRPr>
          </a:p>
          <a:p>
            <a:endParaRPr kumimoji="1" lang="en-US" altLang="ja-JP" dirty="0"/>
          </a:p>
          <a:p>
            <a:r>
              <a:rPr kumimoji="1" lang="ja-JP" altLang="en-US" dirty="0"/>
              <a:t>＜出典・参考文献等＞</a:t>
            </a:r>
            <a:endParaRPr kumimoji="1" lang="en-US" altLang="ja-JP" dirty="0"/>
          </a:p>
          <a:p>
            <a:r>
              <a:rPr kumimoji="1" lang="ja-JP" altLang="en-US" dirty="0"/>
              <a:t>・厚生労働省「職場のあんぜんサイト」の労働災害統計　</a:t>
            </a:r>
            <a:r>
              <a:rPr kumimoji="1" lang="en-US" altLang="ja-JP" dirty="0"/>
              <a:t>http://</a:t>
            </a:r>
            <a:r>
              <a:rPr kumimoji="1" lang="en-US" altLang="ja-JP" dirty="0" err="1"/>
              <a:t>anzeninfo.mhlw.go.jp</a:t>
            </a:r>
            <a:r>
              <a:rPr kumimoji="1" lang="en-US" altLang="ja-JP" dirty="0"/>
              <a:t>/user/</a:t>
            </a:r>
            <a:r>
              <a:rPr kumimoji="1" lang="en-US" altLang="ja-JP" dirty="0" err="1"/>
              <a:t>anzen</a:t>
            </a:r>
            <a:r>
              <a:rPr kumimoji="1" lang="en-US" altLang="ja-JP" dirty="0"/>
              <a:t>/</a:t>
            </a:r>
            <a:r>
              <a:rPr kumimoji="1" lang="en-US" altLang="ja-JP" dirty="0" err="1"/>
              <a:t>tok</a:t>
            </a:r>
            <a:r>
              <a:rPr kumimoji="1" lang="en-US" altLang="ja-JP" dirty="0"/>
              <a:t>/anst00.htm</a:t>
            </a:r>
            <a:endParaRPr kumimoji="1" lang="ja-JP" altLang="en-US" dirty="0"/>
          </a:p>
          <a:p>
            <a:endParaRPr kumimoji="1" lang="ja-JP" altLang="en-US" dirty="0"/>
          </a:p>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平成</a:t>
            </a:r>
            <a:r>
              <a:rPr kumimoji="1" lang="en-US" altLang="ja-JP"/>
              <a:t>29</a:t>
            </a:r>
            <a:r>
              <a:rPr kumimoji="1" lang="ja-JP" altLang="en-US"/>
              <a:t>年度厚生労働省委託　機能安全を活用した機械設備の安全対策の推進事業</a:t>
            </a:r>
          </a:p>
        </p:txBody>
      </p:sp>
      <p:sp>
        <p:nvSpPr>
          <p:cNvPr id="5" name="スライド番号プレースホルダー 4"/>
          <p:cNvSpPr>
            <a:spLocks noGrp="1"/>
          </p:cNvSpPr>
          <p:nvPr>
            <p:ph type="sldNum" sz="quarter" idx="11"/>
          </p:nvPr>
        </p:nvSpPr>
        <p:spPr/>
        <p:txBody>
          <a:bodyPr/>
          <a:lstStyle/>
          <a:p>
            <a:fld id="{A43A458F-4FD9-4DC8-A747-BD3624061404}" type="slidenum">
              <a:rPr kumimoji="1" lang="ja-JP" altLang="en-US" smtClean="0"/>
              <a:t>6</a:t>
            </a:fld>
            <a:endParaRPr kumimoji="1" lang="ja-JP" altLang="en-US"/>
          </a:p>
        </p:txBody>
      </p:sp>
    </p:spTree>
    <p:extLst>
      <p:ext uri="{BB962C8B-B14F-4D97-AF65-F5344CB8AC3E}">
        <p14:creationId xmlns:p14="http://schemas.microsoft.com/office/powerpoint/2010/main" val="2011542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ja-JP" altLang="en-US" smtClean="0"/>
              <a:t>＜意図・ポイント＞</a:t>
            </a:r>
            <a:endParaRPr lang="en-US" altLang="ja-JP" smtClean="0"/>
          </a:p>
          <a:p>
            <a:r>
              <a:rPr lang="ja-JP" altLang="en-US" smtClean="0"/>
              <a:t>次からの説明ポイント</a:t>
            </a:r>
            <a:endParaRPr lang="en-US" altLang="ja-JP" smtClean="0"/>
          </a:p>
          <a:p>
            <a:endParaRPr lang="en-US" altLang="ja-JP" smtClean="0"/>
          </a:p>
          <a:p>
            <a:r>
              <a:rPr lang="ja-JP" altLang="en-US" smtClean="0"/>
              <a:t>＜補足事項・背景＞</a:t>
            </a:r>
            <a:endParaRPr lang="en-US" altLang="ja-JP" smtClean="0"/>
          </a:p>
          <a:p>
            <a:r>
              <a:rPr lang="en-US" altLang="ja-JP" smtClean="0"/>
              <a:t>JIS</a:t>
            </a:r>
            <a:r>
              <a:rPr lang="ja-JP" altLang="en-US" smtClean="0"/>
              <a:t> </a:t>
            </a:r>
            <a:r>
              <a:rPr lang="en-US" altLang="ja-JP" smtClean="0"/>
              <a:t>B</a:t>
            </a:r>
            <a:r>
              <a:rPr lang="ja-JP" altLang="en-US" smtClean="0"/>
              <a:t> </a:t>
            </a:r>
            <a:r>
              <a:rPr lang="en-US" altLang="ja-JP" smtClean="0"/>
              <a:t>9700(ISO 12100)</a:t>
            </a:r>
            <a:r>
              <a:rPr lang="ja-JP" altLang="en-US" smtClean="0"/>
              <a:t>で謳われている「合理的に予見可能な危険源（恒久的な危険源及び予期せず出現する危険源</a:t>
            </a:r>
            <a:r>
              <a:rPr lang="en-US" altLang="ja-JP" smtClean="0"/>
              <a:t>)</a:t>
            </a:r>
            <a:r>
              <a:rPr lang="ja-JP" altLang="en-US" smtClean="0"/>
              <a:t>のうち、予期せず出現する危険源の解説</a:t>
            </a:r>
            <a:endParaRPr lang="en-US" altLang="ja-JP" smtClean="0"/>
          </a:p>
          <a:p>
            <a:r>
              <a:rPr lang="ja-JP" altLang="en-US" smtClean="0"/>
              <a:t>産業用機械では実務ではあまりこの部分がきちんと実施されていないのが現状</a:t>
            </a:r>
            <a:endParaRPr lang="en-US" altLang="ja-JP" smtClean="0"/>
          </a:p>
          <a:p>
            <a:r>
              <a:rPr lang="ja-JP" altLang="en-US" smtClean="0"/>
              <a:t>プラント装置は、「異常・故障」時の危険源の同定が重要</a:t>
            </a:r>
            <a:r>
              <a:rPr lang="en-US" altLang="ja-JP" smtClean="0"/>
              <a:t/>
            </a:r>
            <a:br>
              <a:rPr lang="en-US" altLang="ja-JP" smtClean="0"/>
            </a:br>
            <a:r>
              <a:rPr lang="ja-JP" altLang="en-US" smtClean="0"/>
              <a:t>（プロセス制御用のセンサー故障で危険源が発生することがある　具体例は次以降で説明）</a:t>
            </a:r>
          </a:p>
          <a:p>
            <a:endParaRPr lang="en-US" altLang="ja-JP" smtClean="0"/>
          </a:p>
          <a:p>
            <a:r>
              <a:rPr lang="ja-JP" altLang="en-US" smtClean="0"/>
              <a:t>＜出典・参考文献等＞</a:t>
            </a:r>
            <a:endParaRPr lang="en-US" altLang="ja-JP" smtClean="0"/>
          </a:p>
          <a:p>
            <a:endParaRPr lang="en-US" altLang="ja-JP" smtClean="0"/>
          </a:p>
          <a:p>
            <a:endParaRPr lang="ja-JP" altLang="en-US" dirty="0"/>
          </a:p>
        </p:txBody>
      </p:sp>
      <p:sp>
        <p:nvSpPr>
          <p:cNvPr id="4" name="Footer Placeholder 3"/>
          <p:cNvSpPr>
            <a:spLocks noGrp="1"/>
          </p:cNvSpPr>
          <p:nvPr>
            <p:ph type="ftr" sz="quarter" idx="10"/>
          </p:nvPr>
        </p:nvSpPr>
        <p:spPr/>
        <p:txBody>
          <a:bodyPr/>
          <a:lstStyle/>
          <a:p>
            <a:r>
              <a:rPr lang="ja-JP" altLang="en-US" smtClean="0"/>
              <a:t>平成</a:t>
            </a:r>
            <a:r>
              <a:rPr lang="en-US" altLang="ja-JP" smtClean="0"/>
              <a:t>29</a:t>
            </a:r>
            <a:r>
              <a:rPr lang="ja-JP" altLang="en-US" smtClean="0"/>
              <a:t>年度厚生労働省委託　機能安全を活用した機械設備の安全対策の推進事業</a:t>
            </a:r>
            <a:endParaRPr lang="ja-JP" altLang="en-US"/>
          </a:p>
        </p:txBody>
      </p:sp>
      <p:sp>
        <p:nvSpPr>
          <p:cNvPr id="5" name="Slide Number Placeholder 4"/>
          <p:cNvSpPr>
            <a:spLocks noGrp="1"/>
          </p:cNvSpPr>
          <p:nvPr>
            <p:ph type="sldNum" sz="quarter" idx="11"/>
          </p:nvPr>
        </p:nvSpPr>
        <p:spPr/>
        <p:txBody>
          <a:bodyPr/>
          <a:lstStyle/>
          <a:p>
            <a:fld id="{A43A458F-4FD9-4DC8-A747-BD3624061404}" type="slidenum">
              <a:rPr lang="ja-JP" altLang="en-US" smtClean="0"/>
              <a:pPr/>
              <a:t>60</a:t>
            </a:fld>
            <a:endParaRPr lang="ja-JP" altLang="en-US"/>
          </a:p>
        </p:txBody>
      </p:sp>
      <p:sp>
        <p:nvSpPr>
          <p:cNvPr id="9" name="Slide Image Placeholder 8"/>
          <p:cNvSpPr>
            <a:spLocks noGrp="1" noRot="1" noChangeAspect="1"/>
          </p:cNvSpPr>
          <p:nvPr>
            <p:ph type="sldImg"/>
          </p:nvPr>
        </p:nvSpPr>
        <p:spPr/>
      </p:sp>
    </p:spTree>
    <p:extLst>
      <p:ext uri="{BB962C8B-B14F-4D97-AF65-F5344CB8AC3E}">
        <p14:creationId xmlns:p14="http://schemas.microsoft.com/office/powerpoint/2010/main" val="30215985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予期せず出現する危険源の同定の観点の理解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予期せず出現する危険源＝異常や故障によって発生</a:t>
            </a:r>
            <a:endParaRPr kumimoji="1" lang="en-US" altLang="ja-JP" dirty="0" smtClean="0"/>
          </a:p>
          <a:p>
            <a:pPr marL="171450" indent="-171450">
              <a:buFont typeface="Arial" panose="020B0604020202020204" pitchFamily="34" charset="0"/>
              <a:buChar char="•"/>
            </a:pPr>
            <a:r>
              <a:rPr kumimoji="1" lang="ja-JP" altLang="en-US" dirty="0" smtClean="0"/>
              <a:t>機械によるものではなく作業者によって発生する危険源も存在</a:t>
            </a:r>
            <a:endParaRPr kumimoji="1" lang="en-US" altLang="ja-JP" dirty="0" smtClean="0"/>
          </a:p>
          <a:p>
            <a:pPr marL="171450" indent="-171450">
              <a:buFont typeface="Arial" panose="020B0604020202020204" pitchFamily="34" charset="0"/>
              <a:buChar char="•"/>
            </a:pPr>
            <a:r>
              <a:rPr kumimoji="1" lang="ja-JP" altLang="en-US" dirty="0" smtClean="0"/>
              <a:t>作業者によって発生する危険源は </a:t>
            </a:r>
            <a:r>
              <a:rPr kumimoji="1" lang="en-US" altLang="ja-JP" dirty="0" smtClean="0"/>
              <a:t>JIS</a:t>
            </a:r>
            <a:r>
              <a:rPr kumimoji="1" lang="ja-JP" altLang="en-US" dirty="0" smtClean="0"/>
              <a:t> </a:t>
            </a:r>
            <a:r>
              <a:rPr kumimoji="1" lang="en-US" altLang="ja-JP" dirty="0" smtClean="0"/>
              <a:t>B</a:t>
            </a:r>
            <a:r>
              <a:rPr kumimoji="1" lang="ja-JP" altLang="en-US" dirty="0" smtClean="0"/>
              <a:t> </a:t>
            </a:r>
            <a:r>
              <a:rPr kumimoji="1" lang="en-US" altLang="ja-JP" dirty="0" smtClean="0"/>
              <a:t>9700(ISO 12100)</a:t>
            </a:r>
            <a:r>
              <a:rPr kumimoji="1" lang="ja-JP" altLang="en-US" dirty="0" smtClean="0"/>
              <a:t>でいう「合理的予見可能な誤使用」の１つ</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61</a:t>
            </a:fld>
            <a:endParaRPr kumimoji="1" lang="ja-JP" altLang="en-US"/>
          </a:p>
        </p:txBody>
      </p:sp>
    </p:spTree>
    <p:extLst>
      <p:ext uri="{BB962C8B-B14F-4D97-AF65-F5344CB8AC3E}">
        <p14:creationId xmlns:p14="http://schemas.microsoft.com/office/powerpoint/2010/main" val="18802044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予期せず出現する危険源の同定の具体例による理解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予期せず出現する危険源と危険事象は混同しないこと</a:t>
            </a:r>
            <a:endParaRPr kumimoji="1" lang="en-US" altLang="ja-JP" dirty="0" smtClean="0"/>
          </a:p>
          <a:p>
            <a:pPr marL="171450" indent="-171450">
              <a:buFont typeface="Arial" panose="020B0604020202020204" pitchFamily="34" charset="0"/>
              <a:buChar char="•"/>
            </a:pPr>
            <a:r>
              <a:rPr kumimoji="1" lang="ja-JP" altLang="en-US" dirty="0" smtClean="0"/>
              <a:t>「ワイヤが切れて吊り荷が落下する」を考えた場合、 ワイヤが切れる＝危険事象</a:t>
            </a:r>
            <a:r>
              <a:rPr kumimoji="1" lang="en-US" altLang="ja-JP" dirty="0" smtClean="0"/>
              <a:t/>
            </a:r>
            <a:br>
              <a:rPr kumimoji="1" lang="en-US" altLang="ja-JP" dirty="0" smtClean="0"/>
            </a:br>
            <a:r>
              <a:rPr kumimoji="1" lang="ja-JP" altLang="en-US" dirty="0" smtClean="0"/>
              <a:t>吊り荷が重量物として危険源とされなければならない</a:t>
            </a:r>
            <a:endParaRPr kumimoji="1" lang="en-US" altLang="ja-JP" dirty="0" smtClean="0"/>
          </a:p>
          <a:p>
            <a:pPr marL="171450" indent="-171450">
              <a:buFont typeface="Arial" panose="020B0604020202020204" pitchFamily="34" charset="0"/>
              <a:buChar char="•"/>
            </a:pPr>
            <a:r>
              <a:rPr kumimoji="1" lang="ja-JP" altLang="en-US" dirty="0" smtClean="0"/>
              <a:t>塩素系と酸素系の洗剤の混合＝塩素ガスの発生</a:t>
            </a:r>
            <a:endParaRPr kumimoji="1" lang="en-US" altLang="ja-JP" dirty="0" smtClean="0"/>
          </a:p>
          <a:p>
            <a:pPr marL="171450" indent="-171450">
              <a:buFont typeface="Arial" panose="020B0604020202020204" pitchFamily="34" charset="0"/>
              <a:buChar char="•"/>
            </a:pPr>
            <a:r>
              <a:rPr kumimoji="1" lang="ja-JP" altLang="en-US" dirty="0" smtClean="0"/>
              <a:t>「東海村</a:t>
            </a:r>
            <a:r>
              <a:rPr kumimoji="1" lang="en-US" altLang="ja-JP" dirty="0" smtClean="0"/>
              <a:t>JCO</a:t>
            </a:r>
            <a:r>
              <a:rPr kumimoji="1" lang="ja-JP" altLang="en-US" dirty="0" smtClean="0"/>
              <a:t>臨界事故」＝ゆっくりと混ぜないといけない物質を一度に大量に混ぜ、ウラン溶液が臨界状態に達し核分裂連鎖反応が発生</a:t>
            </a:r>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62</a:t>
            </a:fld>
            <a:endParaRPr kumimoji="1" lang="ja-JP" altLang="en-US"/>
          </a:p>
        </p:txBody>
      </p:sp>
    </p:spTree>
    <p:extLst>
      <p:ext uri="{BB962C8B-B14F-4D97-AF65-F5344CB8AC3E}">
        <p14:creationId xmlns:p14="http://schemas.microsoft.com/office/powerpoint/2010/main" val="38377440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危険源の網羅的な同定のツール例の紹介</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横軸は</a:t>
            </a:r>
            <a:r>
              <a:rPr kumimoji="1" lang="en-US" altLang="ja-JP" dirty="0" smtClean="0"/>
              <a:t>JIS</a:t>
            </a:r>
            <a:r>
              <a:rPr kumimoji="1" lang="ja-JP" altLang="en-US" dirty="0" smtClean="0"/>
              <a:t> </a:t>
            </a:r>
            <a:r>
              <a:rPr kumimoji="1" lang="en-US" altLang="ja-JP" dirty="0" smtClean="0"/>
              <a:t>B</a:t>
            </a:r>
            <a:r>
              <a:rPr kumimoji="1" lang="ja-JP" altLang="en-US" dirty="0" smtClean="0"/>
              <a:t> </a:t>
            </a:r>
            <a:r>
              <a:rPr kumimoji="1" lang="en-US" altLang="ja-JP" dirty="0" smtClean="0"/>
              <a:t>9700(ISO</a:t>
            </a:r>
            <a:r>
              <a:rPr kumimoji="1" lang="ja-JP" altLang="en-US" dirty="0" smtClean="0"/>
              <a:t> </a:t>
            </a:r>
            <a:r>
              <a:rPr kumimoji="1" lang="en-US" altLang="ja-JP" dirty="0" smtClean="0"/>
              <a:t>12100)</a:t>
            </a:r>
            <a:r>
              <a:rPr kumimoji="1" lang="ja-JP" altLang="en-US" dirty="0" smtClean="0"/>
              <a:t>に定められている危険源の種類</a:t>
            </a:r>
            <a:endParaRPr kumimoji="1" lang="en-US" altLang="ja-JP" dirty="0" smtClean="0"/>
          </a:p>
          <a:p>
            <a:pPr marL="171450" indent="-171450">
              <a:buFont typeface="Arial" panose="020B0604020202020204" pitchFamily="34" charset="0"/>
              <a:buChar char="•"/>
            </a:pPr>
            <a:r>
              <a:rPr kumimoji="1" lang="ja-JP" altLang="en-US" dirty="0" smtClean="0"/>
              <a:t>縦軸は機械要素で、設計者が機械毎にリストアップする</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63</a:t>
            </a:fld>
            <a:endParaRPr kumimoji="1" lang="ja-JP" altLang="en-US"/>
          </a:p>
        </p:txBody>
      </p:sp>
    </p:spTree>
    <p:extLst>
      <p:ext uri="{BB962C8B-B14F-4D97-AF65-F5344CB8AC3E}">
        <p14:creationId xmlns:p14="http://schemas.microsoft.com/office/powerpoint/2010/main" val="6201620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危険源の網羅的な同定のツール例の紹介（続き）</a:t>
            </a:r>
            <a:endParaRPr kumimoji="1" lang="en-US" altLang="ja-JP" dirty="0" smtClean="0"/>
          </a:p>
          <a:p>
            <a:pPr marL="0" indent="0">
              <a:buFont typeface="Arial" panose="020B0604020202020204" pitchFamily="34" charset="0"/>
              <a:buNone/>
            </a:pPr>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リストアップされた要素毎に危険源の種類毎に可能性があればチェックする</a:t>
            </a:r>
            <a:endParaRPr kumimoji="1" lang="en-US" altLang="ja-JP" dirty="0" smtClean="0"/>
          </a:p>
          <a:p>
            <a:pPr marL="171450" indent="-171450">
              <a:buFont typeface="Arial" panose="020B0604020202020204" pitchFamily="34" charset="0"/>
              <a:buChar char="•"/>
            </a:pPr>
            <a:r>
              <a:rPr kumimoji="1" lang="ja-JP" altLang="en-US" dirty="0" smtClean="0"/>
              <a:t>ここでは、危険源が及ぼす危害の程度は考慮せず、可能性のある危険源は全て洗い出す</a:t>
            </a:r>
            <a:endParaRPr kumimoji="1" lang="en-US" altLang="ja-JP" dirty="0" smtClean="0"/>
          </a:p>
          <a:p>
            <a:pPr marL="171450" indent="-171450">
              <a:buFont typeface="Arial" panose="020B0604020202020204" pitchFamily="34" charset="0"/>
              <a:buChar char="•"/>
            </a:pPr>
            <a:r>
              <a:rPr kumimoji="1" lang="ja-JP" altLang="en-US" dirty="0" smtClean="0"/>
              <a:t>危害の判断は、リスク見積り・評価にて行い、危害を及ぼさない危険源は、リスク見積り・評価により「許容可能」として対応する</a:t>
            </a:r>
            <a:endParaRPr kumimoji="1" lang="en-US" altLang="ja-JP" dirty="0" smtClean="0"/>
          </a:p>
          <a:p>
            <a:pPr marL="171450" indent="-171450">
              <a:buFont typeface="Arial" panose="020B0604020202020204" pitchFamily="34" charset="0"/>
              <a:buChar char="•"/>
            </a:pPr>
            <a:r>
              <a:rPr kumimoji="1" lang="ja-JP" altLang="en-US" dirty="0" smtClean="0"/>
              <a:t>危害のひどさを考慮した上で危険源として挙げられない場合、それが危険源として同定されていないと判断され、危険源の同定が不十分とみなされる</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64</a:t>
            </a:fld>
            <a:endParaRPr kumimoji="1" lang="ja-JP" altLang="en-US"/>
          </a:p>
        </p:txBody>
      </p:sp>
    </p:spTree>
    <p:extLst>
      <p:ext uri="{BB962C8B-B14F-4D97-AF65-F5344CB8AC3E}">
        <p14:creationId xmlns:p14="http://schemas.microsoft.com/office/powerpoint/2010/main" val="10944880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危険源の網羅的な同定のツール例の紹介（続き）</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リストアップした機械の構成要素毎全てについて、順番に危険源としての可能性を確認</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65</a:t>
            </a:fld>
            <a:endParaRPr kumimoji="1" lang="ja-JP" altLang="en-US"/>
          </a:p>
        </p:txBody>
      </p:sp>
    </p:spTree>
    <p:extLst>
      <p:ext uri="{BB962C8B-B14F-4D97-AF65-F5344CB8AC3E}">
        <p14:creationId xmlns:p14="http://schemas.microsoft.com/office/powerpoint/2010/main" val="18825579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次からの説明内容の確認</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災害発生プロセスに基づき、次に「危険状態」の同定であるが、まずは危険状態となる人の存在＝作業を同定が必要</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66</a:t>
            </a:fld>
            <a:endParaRPr kumimoji="1" lang="ja-JP" altLang="en-US"/>
          </a:p>
        </p:txBody>
      </p:sp>
    </p:spTree>
    <p:extLst>
      <p:ext uri="{BB962C8B-B14F-4D97-AF65-F5344CB8AC3E}">
        <p14:creationId xmlns:p14="http://schemas.microsoft.com/office/powerpoint/2010/main" val="23729407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smtClean="0"/>
              <a:t>JIS</a:t>
            </a:r>
            <a:r>
              <a:rPr kumimoji="1" lang="en-US" altLang="ja-JP" baseline="0" dirty="0" smtClean="0"/>
              <a:t> B 9700(</a:t>
            </a:r>
            <a:r>
              <a:rPr kumimoji="1" lang="en-US" altLang="ja-JP" dirty="0" smtClean="0"/>
              <a:t>ISO</a:t>
            </a:r>
            <a:r>
              <a:rPr kumimoji="1" lang="en-US" altLang="ja-JP" baseline="0" dirty="0" smtClean="0"/>
              <a:t> 12100) </a:t>
            </a:r>
            <a:r>
              <a:rPr kumimoji="1" lang="ja-JP" altLang="en-US" baseline="0" dirty="0" smtClean="0"/>
              <a:t>に定められている「作業種類・分類」の概要理解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生産作業だけでなく、運搬・据付～廃却までの機械のライフサイクル全般での作業の同定が必要</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67</a:t>
            </a:fld>
            <a:endParaRPr kumimoji="1" lang="ja-JP" altLang="en-US"/>
          </a:p>
        </p:txBody>
      </p:sp>
    </p:spTree>
    <p:extLst>
      <p:ext uri="{BB962C8B-B14F-4D97-AF65-F5344CB8AC3E}">
        <p14:creationId xmlns:p14="http://schemas.microsoft.com/office/powerpoint/2010/main" val="3613321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次からの説明ポイント</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次からは</a:t>
            </a:r>
            <a:r>
              <a:rPr kumimoji="1" lang="en-US" altLang="ja-JP" dirty="0" smtClean="0"/>
              <a:t>JIS</a:t>
            </a:r>
            <a:r>
              <a:rPr kumimoji="1" lang="ja-JP" altLang="en-US" dirty="0" smtClean="0"/>
              <a:t> </a:t>
            </a:r>
            <a:r>
              <a:rPr kumimoji="1" lang="en-US" altLang="ja-JP" dirty="0" smtClean="0"/>
              <a:t>B</a:t>
            </a:r>
            <a:r>
              <a:rPr kumimoji="1" lang="ja-JP" altLang="en-US" dirty="0" smtClean="0"/>
              <a:t> </a:t>
            </a:r>
            <a:r>
              <a:rPr kumimoji="1" lang="en-US" altLang="ja-JP" dirty="0" smtClean="0"/>
              <a:t>9700(ISO 12100)</a:t>
            </a:r>
            <a:r>
              <a:rPr kumimoji="1" lang="ja-JP" altLang="en-US" dirty="0" smtClean="0"/>
              <a:t>で謳われている「合理的に予見可能な誤使用」のうち、危険状態となりうる人の存在＝作業・行為の解説</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異常時に発生する危険源と同様、実務ではあまりこの部分がきちんと実施されていないのが現状</a:t>
            </a:r>
          </a:p>
          <a:p>
            <a:endParaRPr kumimoji="1" lang="en-US" altLang="ja-JP" dirty="0" smtClean="0"/>
          </a:p>
          <a:p>
            <a:r>
              <a:rPr kumimoji="1" lang="ja-JP" altLang="en-US" dirty="0" smtClean="0"/>
              <a:t>＜出典・参考文献等＞</a:t>
            </a:r>
            <a:endParaRPr kumimoji="1" lang="en-US" altLang="ja-JP" dirty="0" smtClean="0"/>
          </a:p>
          <a:p>
            <a:pPr marL="0" indent="0">
              <a:buFont typeface="Arial" panose="020B0604020202020204" pitchFamily="34" charset="0"/>
              <a:buNone/>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68</a:t>
            </a:fld>
            <a:endParaRPr kumimoji="1" lang="ja-JP" altLang="en-US"/>
          </a:p>
        </p:txBody>
      </p:sp>
    </p:spTree>
    <p:extLst>
      <p:ext uri="{BB962C8B-B14F-4D97-AF65-F5344CB8AC3E}">
        <p14:creationId xmlns:p14="http://schemas.microsoft.com/office/powerpoint/2010/main" val="28759362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「合理的に予見可能な誤使用」の一般論と具体例により、考慮すべき内容を理解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ここでの「誤使用」とは、意図した使い方に基づく危険源への接触・接近または暴露される行動・行為以外の全て</a:t>
            </a:r>
            <a:endParaRPr kumimoji="1" lang="en-US" altLang="ja-JP" dirty="0" smtClean="0"/>
          </a:p>
          <a:p>
            <a:pPr marL="171450" indent="-171450">
              <a:buFont typeface="Arial" panose="020B0604020202020204" pitchFamily="34" charset="0"/>
              <a:buChar char="•"/>
            </a:pPr>
            <a:r>
              <a:rPr kumimoji="1" lang="ja-JP" altLang="en-US" dirty="0" smtClean="0"/>
              <a:t>運転者や保全者など直接機械に係る人の意図した使用に基づかない行動・行為の他、機械近傍の通行者や管理スタッフなどの第三者の行動・行為についても考慮が必要</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69</a:t>
            </a:fld>
            <a:endParaRPr kumimoji="1" lang="ja-JP" altLang="en-US"/>
          </a:p>
        </p:txBody>
      </p:sp>
    </p:spTree>
    <p:extLst>
      <p:ext uri="{BB962C8B-B14F-4D97-AF65-F5344CB8AC3E}">
        <p14:creationId xmlns:p14="http://schemas.microsoft.com/office/powerpoint/2010/main" val="425162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r>
              <a:rPr kumimoji="1" lang="ja-JP" altLang="en-US" dirty="0"/>
              <a:t>＜意図・ポイント＞</a:t>
            </a:r>
            <a:endParaRPr kumimoji="1" lang="en-US" altLang="ja-JP" dirty="0"/>
          </a:p>
          <a:p>
            <a:pPr marL="171450" indent="-171450">
              <a:buFont typeface="Arial" panose="020B0604020202020204" pitchFamily="34" charset="0"/>
              <a:buChar char="•"/>
            </a:pPr>
            <a:r>
              <a:rPr kumimoji="1" lang="ja-JP" altLang="en-US" dirty="0"/>
              <a:t>産業用ロボットによる死亡災害の例から安全制御の重要性を認識する。</a:t>
            </a:r>
            <a:endParaRPr kumimoji="1" lang="en-US" altLang="ja-JP" dirty="0"/>
          </a:p>
          <a:p>
            <a:endParaRPr kumimoji="1" lang="en-US" altLang="ja-JP" dirty="0"/>
          </a:p>
          <a:p>
            <a:r>
              <a:rPr kumimoji="1" lang="ja-JP" altLang="en-US" dirty="0"/>
              <a:t>＜補足事項・背景＞</a:t>
            </a:r>
            <a:endParaRPr kumimoji="1" lang="en-US" altLang="ja-JP" dirty="0"/>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実際に発生した死亡災害であり、ローダー下降の推力は約２０００</a:t>
            </a:r>
            <a:r>
              <a:rPr kumimoji="1" lang="en-US" altLang="ja-JP" sz="1200" kern="1200" dirty="0">
                <a:solidFill>
                  <a:schemeClr val="tx1"/>
                </a:solidFill>
                <a:effectLst/>
                <a:latin typeface="+mn-lt"/>
                <a:ea typeface="+mn-ea"/>
                <a:cs typeface="+mn-cs"/>
              </a:rPr>
              <a:t>N</a:t>
            </a:r>
            <a:r>
              <a:rPr kumimoji="1" lang="ja-JP" altLang="en-US" sz="1200" kern="1200" dirty="0">
                <a:solidFill>
                  <a:schemeClr val="tx1"/>
                </a:solidFill>
                <a:effectLst/>
                <a:latin typeface="+mn-lt"/>
                <a:ea typeface="+mn-ea"/>
                <a:cs typeface="+mn-cs"/>
              </a:rPr>
              <a:t>だった。</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機械異常時に人が近接し、機械が不意に起動するというのは典型的な自動機械の災害パターン。</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ドアインタロックはドア開時にはローダー動力源を遮断し、ドア閉時は人がいないことで動作が許可される仕組み。</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本件はインタロックが機能すれば発生しなかったが、近年、人が柵（ドア）内でロボットとともに作業する協働形態が増えつつある。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協働運転では、インタロックだけではない安全制御が必要となる場合があり、機能安全の適用が期待される。</a:t>
            </a:r>
            <a:endParaRPr kumimoji="1" lang="en-US" altLang="ja-JP" sz="1200" kern="1200" dirty="0">
              <a:solidFill>
                <a:schemeClr val="tx1"/>
              </a:solidFill>
              <a:effectLst/>
              <a:latin typeface="+mn-lt"/>
              <a:ea typeface="+mn-ea"/>
              <a:cs typeface="+mn-cs"/>
            </a:endParaRPr>
          </a:p>
          <a:p>
            <a:endParaRPr kumimoji="1" lang="en-US" altLang="ja-JP" dirty="0"/>
          </a:p>
          <a:p>
            <a:r>
              <a:rPr kumimoji="1" lang="ja-JP" altLang="en-US" dirty="0"/>
              <a:t>＜出典・参考文献等＞</a:t>
            </a:r>
            <a:endParaRPr kumimoji="1" lang="en-US" altLang="ja-JP" dirty="0"/>
          </a:p>
          <a:p>
            <a:r>
              <a:rPr kumimoji="1" lang="ja-JP" altLang="en-US" dirty="0"/>
              <a:t>・厚生労働省「職場のあんぜんサイト」の労働災害事例　</a:t>
            </a:r>
            <a:r>
              <a:rPr kumimoji="1" lang="en-US" altLang="ja-JP" dirty="0"/>
              <a:t>http://</a:t>
            </a:r>
            <a:r>
              <a:rPr kumimoji="1" lang="en-US" altLang="ja-JP" dirty="0" err="1"/>
              <a:t>anzeninfo.mhlw.go.jp</a:t>
            </a:r>
            <a:r>
              <a:rPr kumimoji="1" lang="en-US" altLang="ja-JP" dirty="0"/>
              <a:t>/user/</a:t>
            </a:r>
            <a:r>
              <a:rPr kumimoji="1" lang="en-US" altLang="ja-JP" dirty="0" err="1"/>
              <a:t>anzen</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7</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次からの説明ポイント</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危険状態は、危険源により発生する危険区域と人の存在が時間的・空間的に重なった場合</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70</a:t>
            </a:fld>
            <a:endParaRPr kumimoji="1" lang="ja-JP" altLang="en-US"/>
          </a:p>
        </p:txBody>
      </p:sp>
    </p:spTree>
    <p:extLst>
      <p:ext uri="{BB962C8B-B14F-4D97-AF65-F5344CB8AC3E}">
        <p14:creationId xmlns:p14="http://schemas.microsoft.com/office/powerpoint/2010/main" val="36907984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同定した危険源と作業から危険状態が同定されることの理解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lang="ja-JP" altLang="en-US" dirty="0"/>
              <a:t>作業</a:t>
            </a:r>
            <a:r>
              <a:rPr lang="en-US" altLang="ja-JP" dirty="0"/>
              <a:t>X</a:t>
            </a:r>
            <a:r>
              <a:rPr lang="ja-JP" altLang="en-US" dirty="0"/>
              <a:t>危険源の組み合わせが危険状態</a:t>
            </a:r>
            <a:endParaRPr kumimoji="1" lang="en-US" altLang="ja-JP" dirty="0" smtClean="0"/>
          </a:p>
          <a:p>
            <a:pPr marL="171450" indent="-171450">
              <a:buFont typeface="Arial" panose="020B0604020202020204" pitchFamily="34" charset="0"/>
              <a:buChar char="•"/>
            </a:pPr>
            <a:r>
              <a:rPr kumimoji="1" lang="ja-JP" altLang="en-US" dirty="0" smtClean="0"/>
              <a:t>ただし、全ての作業</a:t>
            </a:r>
            <a:r>
              <a:rPr kumimoji="1" lang="en-US" altLang="ja-JP" dirty="0" smtClean="0"/>
              <a:t>X</a:t>
            </a:r>
            <a:r>
              <a:rPr kumimoji="1" lang="ja-JP" altLang="en-US" dirty="0" smtClean="0"/>
              <a:t>危険源の組み合わせが危険状態となるわけではない。例えば、</a:t>
            </a:r>
            <a:endParaRPr kumimoji="1" lang="en-US" altLang="ja-JP" dirty="0" smtClean="0"/>
          </a:p>
          <a:p>
            <a:pPr marL="628650" lvl="1" indent="-171450">
              <a:buFont typeface="Arial" panose="020B0604020202020204" pitchFamily="34" charset="0"/>
              <a:buChar char="•"/>
            </a:pPr>
            <a:r>
              <a:rPr kumimoji="1" lang="ja-JP" altLang="en-US" dirty="0" smtClean="0"/>
              <a:t>運搬・据付中</a:t>
            </a:r>
            <a:r>
              <a:rPr lang="ja-JP" altLang="en-US" dirty="0" smtClean="0"/>
              <a:t>は、</a:t>
            </a:r>
            <a:r>
              <a:rPr kumimoji="1" lang="ja-JP" altLang="en-US" dirty="0" smtClean="0"/>
              <a:t>加工品による人間工学に基づくエルゴの危険状態はありえない、</a:t>
            </a:r>
            <a:endParaRPr kumimoji="1" lang="en-US" altLang="ja-JP" dirty="0" smtClean="0"/>
          </a:p>
          <a:p>
            <a:pPr marL="628650" lvl="1" indent="-171450">
              <a:buFont typeface="Arial" panose="020B0604020202020204" pitchFamily="34" charset="0"/>
              <a:buChar char="•"/>
            </a:pPr>
            <a:r>
              <a:rPr kumimoji="1" lang="ja-JP" altLang="en-US" dirty="0" smtClean="0"/>
              <a:t>コンベアからかなり離れた位置で製品の着脱を行っていれば、コンベアがもつ動力による危険源の区域と重なることはない</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71</a:t>
            </a:fld>
            <a:endParaRPr kumimoji="1" lang="ja-JP" altLang="en-US"/>
          </a:p>
        </p:txBody>
      </p:sp>
    </p:spTree>
    <p:extLst>
      <p:ext uri="{BB962C8B-B14F-4D97-AF65-F5344CB8AC3E}">
        <p14:creationId xmlns:p14="http://schemas.microsoft.com/office/powerpoint/2010/main" val="40110353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次からの説明内容の確認</a:t>
            </a:r>
            <a:endParaRPr kumimoji="1" lang="en-US" altLang="ja-JP" dirty="0" smtClean="0"/>
          </a:p>
          <a:p>
            <a:pPr marL="0" indent="0">
              <a:buFont typeface="Arial" panose="020B0604020202020204" pitchFamily="34" charset="0"/>
              <a:buNone/>
            </a:pP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「危険事象」は、危険状態において危害・障害が起こりうる事象</a:t>
            </a:r>
            <a:endParaRPr kumimoji="1" lang="en-US" altLang="ja-JP" dirty="0" smtClean="0"/>
          </a:p>
          <a:p>
            <a:pPr marL="171450" indent="-171450">
              <a:buFont typeface="Arial" panose="020B0604020202020204" pitchFamily="34" charset="0"/>
              <a:buChar char="•"/>
            </a:pPr>
            <a:r>
              <a:rPr kumimoji="1" lang="ja-JP" altLang="en-US" dirty="0" smtClean="0"/>
              <a:t>危険事象は、例えばブレーキの故障などの機械の故障や設計不良、いわゆるヒューマンエラーと呼ばれる作業者のミス、あるいは風雨などの自然現象の影響などの機械が設置される周辺環境の要素が起因となる偶発的に発生する事象と、回転体に接触したり騒音に暴露されたりするなどの危険状態から必然的に発生する事象の</a:t>
            </a:r>
            <a:r>
              <a:rPr kumimoji="1" lang="en-US" altLang="ja-JP" dirty="0" smtClean="0"/>
              <a:t>2</a:t>
            </a:r>
            <a:r>
              <a:rPr kumimoji="1" lang="ja-JP" altLang="en-US" dirty="0" smtClean="0"/>
              <a:t>つ</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72</a:t>
            </a:fld>
            <a:endParaRPr kumimoji="1" lang="ja-JP" altLang="en-US"/>
          </a:p>
        </p:txBody>
      </p:sp>
    </p:spTree>
    <p:extLst>
      <p:ext uri="{BB962C8B-B14F-4D97-AF65-F5344CB8AC3E}">
        <p14:creationId xmlns:p14="http://schemas.microsoft.com/office/powerpoint/2010/main" val="35475464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偶発的に発生する危険事象の具体例による危険事象の確認</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偶発的に発生する危険事象は、何らかの原因や起因となる事象が存在する</a:t>
            </a:r>
            <a:endParaRPr kumimoji="1" lang="en-US" altLang="ja-JP" dirty="0" smtClean="0"/>
          </a:p>
          <a:p>
            <a:pPr marL="171450" indent="-171450">
              <a:buFont typeface="Arial" panose="020B0604020202020204" pitchFamily="34" charset="0"/>
              <a:buChar char="•"/>
            </a:pPr>
            <a:r>
              <a:rPr kumimoji="1" lang="ja-JP" altLang="en-US" dirty="0" smtClean="0"/>
              <a:t>同じ危険状態で同じ危険事象であっても、複数の原因や起因が考えられる場合があり、原因や起因が異なれば適切な保護方策は異なることがあるため、原因や起因を含め危険事象として同定する必要がある</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r>
              <a:rPr kumimoji="1" lang="ja-JP" altLang="en-US" dirty="0" smtClean="0"/>
              <a:t>写真は </a:t>
            </a:r>
            <a:r>
              <a:rPr kumimoji="1" lang="en-US" altLang="ja-JP" dirty="0" smtClean="0"/>
              <a:t>Wikipedia</a:t>
            </a:r>
            <a:r>
              <a:rPr kumimoji="1" lang="ja-JP" altLang="en-US" dirty="0" smtClean="0"/>
              <a:t>トロルトゥンガ（</a:t>
            </a:r>
            <a:r>
              <a:rPr kumimoji="1" lang="en-US" altLang="ja-JP" dirty="0" err="1" smtClean="0"/>
              <a:t>Trolltunga</a:t>
            </a:r>
            <a:r>
              <a:rPr kumimoji="1" lang="ja-JP" altLang="en-US" dirty="0" err="1" smtClean="0"/>
              <a:t>、</a:t>
            </a:r>
            <a:r>
              <a:rPr kumimoji="1" lang="ja-JP" altLang="en-US" dirty="0" smtClean="0"/>
              <a:t>トロールの舌トロルの舌</a:t>
            </a:r>
            <a:r>
              <a:rPr kumimoji="1" lang="en-US" altLang="ja-JP" dirty="0" smtClean="0"/>
              <a:t/>
            </a:r>
            <a:br>
              <a:rPr kumimoji="1" lang="en-US" altLang="ja-JP" dirty="0" smtClean="0"/>
            </a:br>
            <a:r>
              <a:rPr kumimoji="1" lang="en-US" altLang="ja-JP" dirty="0" smtClean="0"/>
              <a:t>https://ja.wikipedia.org/wiki/%E3%83%88%E3%83%AD%E3%83%AB%E3%83%88%E3%82%A5%E3%83%B3%E3%82%AC</a:t>
            </a:r>
          </a:p>
          <a:p>
            <a:pPr marL="171450" indent="-171450">
              <a:buFont typeface="Arial" panose="020B0604020202020204" pitchFamily="34" charset="0"/>
              <a:buChar char="•"/>
            </a:pPr>
            <a:endParaRPr kumimoji="1" lang="en-US" altLang="ja-JP" dirty="0" smtClean="0"/>
          </a:p>
          <a:p>
            <a:pPr marL="0" indent="0">
              <a:buFont typeface="Arial" panose="020B0604020202020204" pitchFamily="34" charset="0"/>
              <a:buNone/>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73</a:t>
            </a:fld>
            <a:endParaRPr kumimoji="1" lang="ja-JP" altLang="en-US"/>
          </a:p>
        </p:txBody>
      </p:sp>
    </p:spTree>
    <p:extLst>
      <p:ext uri="{BB962C8B-B14F-4D97-AF65-F5344CB8AC3E}">
        <p14:creationId xmlns:p14="http://schemas.microsoft.com/office/powerpoint/2010/main" val="35475464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ロボットでの具体例による危険事象、原因がことなる複数事象があることの理解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ボタン操作の誤りによる危険事象の発生防止＝操作部の適切な設計、速度の減速、ホールド・トゥ・ラン機能</a:t>
            </a:r>
            <a:endParaRPr kumimoji="1" lang="en-US" altLang="ja-JP" dirty="0" smtClean="0"/>
          </a:p>
          <a:p>
            <a:pPr marL="171450" indent="-171450">
              <a:buFont typeface="Arial" panose="020B0604020202020204" pitchFamily="34" charset="0"/>
              <a:buChar char="•"/>
            </a:pPr>
            <a:r>
              <a:rPr kumimoji="1" lang="ja-JP" altLang="en-US" dirty="0" smtClean="0"/>
              <a:t>ボタンへの意図しない接触による危険事象の発生防止＝イネーブルスイッチによる</a:t>
            </a:r>
            <a:endParaRPr kumimoji="1" lang="en-US" altLang="ja-JP" dirty="0" smtClean="0"/>
          </a:p>
          <a:p>
            <a:pPr marL="171450" indent="-171450">
              <a:buFont typeface="Arial" panose="020B0604020202020204" pitchFamily="34" charset="0"/>
              <a:buChar char="•"/>
            </a:pPr>
            <a:r>
              <a:rPr kumimoji="1" lang="ja-JP" altLang="en-US" dirty="0" smtClean="0"/>
              <a:t>他人の誤操作による起動の防止＝キースイッチ付モード切替スイッチ</a:t>
            </a:r>
            <a:endParaRPr kumimoji="1" lang="en-US" altLang="ja-JP" dirty="0" smtClean="0"/>
          </a:p>
          <a:p>
            <a:pPr marL="171450" indent="-171450">
              <a:buFont typeface="Arial" panose="020B0604020202020204" pitchFamily="34" charset="0"/>
              <a:buChar char="•"/>
            </a:pPr>
            <a:r>
              <a:rPr kumimoji="1" lang="ja-JP" altLang="en-US" dirty="0" smtClean="0"/>
              <a:t>特に装置モノの場合、</a:t>
            </a:r>
            <a:r>
              <a:rPr kumimoji="1" lang="en-US" altLang="ja-JP" dirty="0" smtClean="0"/>
              <a:t>FTA</a:t>
            </a:r>
            <a:r>
              <a:rPr kumimoji="1" lang="ja-JP" altLang="en-US" dirty="0" err="1" smtClean="0"/>
              <a:t>、</a:t>
            </a:r>
            <a:r>
              <a:rPr kumimoji="1" lang="en-US" altLang="ja-JP" dirty="0" smtClean="0"/>
              <a:t>FMEA</a:t>
            </a:r>
            <a:r>
              <a:rPr kumimoji="1" lang="ja-JP" altLang="en-US" dirty="0" err="1" smtClean="0"/>
              <a:t>、</a:t>
            </a:r>
            <a:r>
              <a:rPr kumimoji="1" lang="en-US" altLang="ja-JP" dirty="0" smtClean="0"/>
              <a:t>HAZOP</a:t>
            </a:r>
            <a:r>
              <a:rPr kumimoji="1" lang="ja-JP" altLang="en-US" dirty="0" smtClean="0"/>
              <a:t>等を用いて分析することが有用</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74</a:t>
            </a:fld>
            <a:endParaRPr kumimoji="1" lang="ja-JP" altLang="en-US"/>
          </a:p>
        </p:txBody>
      </p:sp>
    </p:spTree>
    <p:extLst>
      <p:ext uri="{BB962C8B-B14F-4D97-AF65-F5344CB8AC3E}">
        <p14:creationId xmlns:p14="http://schemas.microsoft.com/office/powerpoint/2010/main" val="20350952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分析手法には様々手法があることを理解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手法が様々あるということだけの理解でよく、内容までの説明は不要</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75</a:t>
            </a:fld>
            <a:endParaRPr kumimoji="1" lang="ja-JP" altLang="en-US"/>
          </a:p>
        </p:txBody>
      </p:sp>
    </p:spTree>
    <p:extLst>
      <p:ext uri="{BB962C8B-B14F-4D97-AF65-F5344CB8AC3E}">
        <p14:creationId xmlns:p14="http://schemas.microsoft.com/office/powerpoint/2010/main" val="2791178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次に説明する内容の確認</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リスク見積もりは、正しくリスク評価ができるような見積もりが必要なため、リスク評価とのセットで説明</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76</a:t>
            </a:fld>
            <a:endParaRPr kumimoji="1" lang="ja-JP" altLang="en-US"/>
          </a:p>
        </p:txBody>
      </p:sp>
    </p:spTree>
    <p:extLst>
      <p:ext uri="{BB962C8B-B14F-4D97-AF65-F5344CB8AC3E}">
        <p14:creationId xmlns:p14="http://schemas.microsoft.com/office/powerpoint/2010/main" val="39173111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リスクの大きさの算出方法の概念の理解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危害のひどさが重く、危害の発生確率が高くなれば、リスクは大きくなる</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r>
              <a:rPr kumimoji="1" lang="en-US" altLang="ja-JP" dirty="0" smtClean="0"/>
              <a:t>JIS</a:t>
            </a:r>
            <a:r>
              <a:rPr kumimoji="1" lang="ja-JP" altLang="en-US" dirty="0" smtClean="0"/>
              <a:t> </a:t>
            </a:r>
            <a:r>
              <a:rPr kumimoji="1" lang="en-US" altLang="ja-JP" dirty="0" smtClean="0"/>
              <a:t>B 9700(ISO</a:t>
            </a:r>
            <a:r>
              <a:rPr kumimoji="1" lang="en-US" altLang="ja-JP" baseline="0" dirty="0" smtClean="0"/>
              <a:t> 12100)</a:t>
            </a: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77</a:t>
            </a:fld>
            <a:endParaRPr kumimoji="1" lang="ja-JP" altLang="en-US"/>
          </a:p>
        </p:txBody>
      </p:sp>
    </p:spTree>
    <p:extLst>
      <p:ext uri="{BB962C8B-B14F-4D97-AF65-F5344CB8AC3E}">
        <p14:creationId xmlns:p14="http://schemas.microsoft.com/office/powerpoint/2010/main" val="9289137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latin typeface="ＭＳ Ｐゴシック" panose="020B0600070205080204" pitchFamily="50" charset="-128"/>
                <a:ea typeface="ＭＳ Ｐゴシック" panose="020B0600070205080204" pitchFamily="50" charset="-128"/>
              </a:rPr>
              <a:t>＜意図・ポイント＞</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dirty="0" smtClean="0">
                <a:latin typeface="ＭＳ Ｐゴシック" panose="020B0600070205080204" pitchFamily="50" charset="-128"/>
                <a:ea typeface="ＭＳ Ｐゴシック" panose="020B0600070205080204" pitchFamily="50" charset="-128"/>
              </a:rPr>
              <a:t>リスクの見積もり方法の種類の理解</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＜補足事項・背景＞</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＜出典・参考文献等＞</a:t>
            </a:r>
            <a:endParaRPr kumimoji="1" lang="en-US" altLang="ja-JP" dirty="0" smtClean="0">
              <a:latin typeface="ＭＳ Ｐゴシック" panose="020B0600070205080204" pitchFamily="50" charset="-128"/>
              <a:ea typeface="ＭＳ Ｐゴシック" panose="020B060007020508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zh-TW" altLang="en-US" sz="1200" b="0" i="0" u="none" strike="noStrike" kern="1200" baseline="0" dirty="0" smtClean="0">
                <a:solidFill>
                  <a:schemeClr val="tx1"/>
                </a:solidFill>
                <a:latin typeface="ＭＳ Ｐゴシック" panose="020B0600070205080204" pitchFamily="50" charset="-128"/>
                <a:ea typeface="ＭＳ Ｐゴシック" panose="020B0600070205080204" pitchFamily="50" charset="-128"/>
                <a:cs typeface="+mn-cs"/>
              </a:rPr>
              <a:t>社団法人日本機械工業連合会</a:t>
            </a:r>
            <a:r>
              <a:rPr kumimoji="1" lang="ja-JP" altLang="en-US" sz="1200" b="0" i="0" u="none" strike="noStrike" kern="1200" baseline="0" dirty="0" smtClean="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dirty="0" smtClean="0">
                <a:latin typeface="ＭＳ Ｐゴシック" panose="020B0600070205080204" pitchFamily="50" charset="-128"/>
                <a:ea typeface="ＭＳ Ｐゴシック" panose="020B0600070205080204" pitchFamily="50" charset="-128"/>
              </a:rPr>
              <a:t>メーカのための機械工業界リスクアセスメントガイドライン</a:t>
            </a:r>
            <a:endParaRPr kumimoji="1" lang="en-US" altLang="ja-JP" dirty="0" smtClean="0">
              <a:latin typeface="ＭＳ Ｐゴシック" panose="020B0600070205080204" pitchFamily="50" charset="-128"/>
              <a:ea typeface="ＭＳ Ｐゴシック" panose="020B060007020508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latin typeface="ＭＳ Ｐゴシック" panose="020B0600070205080204" pitchFamily="50" charset="-128"/>
                <a:ea typeface="ＭＳ Ｐゴシック" panose="020B0600070205080204" pitchFamily="50" charset="-128"/>
              </a:rPr>
              <a:t>「危険性又は有害性等の調査等に関する指針」（平成</a:t>
            </a:r>
            <a:r>
              <a:rPr kumimoji="1" lang="en-US" altLang="ja-JP" dirty="0" smtClean="0">
                <a:latin typeface="ＭＳ Ｐゴシック" panose="020B0600070205080204" pitchFamily="50" charset="-128"/>
                <a:ea typeface="ＭＳ Ｐゴシック" panose="020B0600070205080204" pitchFamily="50" charset="-128"/>
              </a:rPr>
              <a:t>18</a:t>
            </a:r>
            <a:r>
              <a:rPr kumimoji="1" lang="ja-JP" altLang="en-US" dirty="0" smtClean="0">
                <a:latin typeface="ＭＳ Ｐゴシック" panose="020B0600070205080204" pitchFamily="50" charset="-128"/>
                <a:ea typeface="ＭＳ Ｐゴシック" panose="020B0600070205080204" pitchFamily="50" charset="-128"/>
              </a:rPr>
              <a:t>年</a:t>
            </a:r>
            <a:r>
              <a:rPr kumimoji="1" lang="en-US" altLang="ja-JP" dirty="0" smtClean="0">
                <a:latin typeface="ＭＳ Ｐゴシック" panose="020B0600070205080204" pitchFamily="50" charset="-128"/>
                <a:ea typeface="ＭＳ Ｐゴシック" panose="020B0600070205080204" pitchFamily="50" charset="-128"/>
              </a:rPr>
              <a:t>3</a:t>
            </a:r>
            <a:r>
              <a:rPr kumimoji="1" lang="ja-JP" altLang="en-US" dirty="0" smtClean="0">
                <a:latin typeface="ＭＳ Ｐゴシック" panose="020B0600070205080204" pitchFamily="50" charset="-128"/>
                <a:ea typeface="ＭＳ Ｐゴシック" panose="020B0600070205080204" pitchFamily="50" charset="-128"/>
              </a:rPr>
              <a:t>月</a:t>
            </a:r>
            <a:r>
              <a:rPr kumimoji="1" lang="en-US" altLang="ja-JP" dirty="0" smtClean="0">
                <a:latin typeface="ＭＳ Ｐゴシック" panose="020B0600070205080204" pitchFamily="50" charset="-128"/>
                <a:ea typeface="ＭＳ Ｐゴシック" panose="020B0600070205080204" pitchFamily="50" charset="-128"/>
              </a:rPr>
              <a:t>10</a:t>
            </a:r>
            <a:r>
              <a:rPr kumimoji="1" lang="ja-JP" altLang="en-US" dirty="0" smtClean="0">
                <a:latin typeface="ＭＳ Ｐゴシック" panose="020B0600070205080204" pitchFamily="50" charset="-128"/>
                <a:ea typeface="ＭＳ Ｐゴシック" panose="020B0600070205080204" pitchFamily="50" charset="-128"/>
              </a:rPr>
              <a:t>日付け基発</a:t>
            </a:r>
            <a:r>
              <a:rPr kumimoji="1" lang="en-US" altLang="ja-JP" dirty="0" smtClean="0">
                <a:latin typeface="ＭＳ Ｐゴシック" panose="020B0600070205080204" pitchFamily="50" charset="-128"/>
                <a:ea typeface="ＭＳ Ｐゴシック" panose="020B0600070205080204" pitchFamily="50" charset="-128"/>
              </a:rPr>
              <a:t>0310001</a:t>
            </a:r>
            <a:r>
              <a:rPr kumimoji="1" lang="ja-JP" altLang="en-US" dirty="0" smtClean="0">
                <a:latin typeface="ＭＳ Ｐゴシック" panose="020B0600070205080204" pitchFamily="50" charset="-128"/>
                <a:ea typeface="ＭＳ Ｐゴシック" panose="020B0600070205080204" pitchFamily="50" charset="-128"/>
              </a:rPr>
              <a:t>号）</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78</a:t>
            </a:fld>
            <a:endParaRPr kumimoji="1" lang="ja-JP" altLang="en-US"/>
          </a:p>
        </p:txBody>
      </p:sp>
    </p:spTree>
    <p:extLst>
      <p:ext uri="{BB962C8B-B14F-4D97-AF65-F5344CB8AC3E}">
        <p14:creationId xmlns:p14="http://schemas.microsoft.com/office/powerpoint/2010/main" val="11626168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latin typeface="ＭＳ Ｐゴシック" panose="020B0600070205080204" pitchFamily="50" charset="-128"/>
                <a:ea typeface="ＭＳ Ｐゴシック" panose="020B0600070205080204" pitchFamily="50" charset="-128"/>
              </a:rPr>
              <a:t>＜意図・ポイント＞</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dirty="0" smtClean="0">
                <a:latin typeface="ＭＳ Ｐゴシック" panose="020B0600070205080204" pitchFamily="50" charset="-128"/>
                <a:ea typeface="ＭＳ Ｐゴシック" panose="020B0600070205080204" pitchFamily="50" charset="-128"/>
              </a:rPr>
              <a:t>加算法・積算法の理解</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＜補足事項・背景＞</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＜出典・参考文献等＞</a:t>
            </a:r>
            <a:endParaRPr kumimoji="1" lang="en-US" altLang="ja-JP" dirty="0" smtClean="0">
              <a:latin typeface="ＭＳ Ｐゴシック" panose="020B0600070205080204" pitchFamily="50" charset="-128"/>
              <a:ea typeface="ＭＳ Ｐゴシック" panose="020B060007020508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zh-TW" altLang="en-US" sz="1200" b="0" i="0" u="none" strike="noStrike" kern="1200" baseline="0" dirty="0" smtClean="0">
                <a:solidFill>
                  <a:schemeClr val="tx1"/>
                </a:solidFill>
                <a:latin typeface="ＭＳ Ｐゴシック" panose="020B0600070205080204" pitchFamily="50" charset="-128"/>
                <a:ea typeface="ＭＳ Ｐゴシック" panose="020B0600070205080204" pitchFamily="50" charset="-128"/>
                <a:cs typeface="+mn-cs"/>
              </a:rPr>
              <a:t>社団法人日本機械工業連合会</a:t>
            </a:r>
            <a:r>
              <a:rPr kumimoji="1" lang="ja-JP" altLang="en-US" sz="1200" b="0" i="0" u="none" strike="noStrike" kern="1200" baseline="0" dirty="0" smtClean="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dirty="0" smtClean="0">
                <a:latin typeface="ＭＳ Ｐゴシック" panose="020B0600070205080204" pitchFamily="50" charset="-128"/>
                <a:ea typeface="ＭＳ Ｐゴシック" panose="020B0600070205080204" pitchFamily="50" charset="-128"/>
              </a:rPr>
              <a:t>メーカのための機械工業界リスクアセスメントガイドライン</a:t>
            </a:r>
            <a:endParaRPr kumimoji="1" lang="en-US" altLang="ja-JP" dirty="0" smtClean="0">
              <a:latin typeface="ＭＳ Ｐゴシック" panose="020B0600070205080204" pitchFamily="50" charset="-128"/>
              <a:ea typeface="ＭＳ Ｐゴシック" panose="020B060007020508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latin typeface="ＭＳ Ｐゴシック" panose="020B0600070205080204" pitchFamily="50" charset="-128"/>
                <a:ea typeface="ＭＳ Ｐゴシック" panose="020B0600070205080204" pitchFamily="50" charset="-128"/>
              </a:rPr>
              <a:t>「危険性又は有害性等の調査等に関する指針」（平成</a:t>
            </a:r>
            <a:r>
              <a:rPr kumimoji="1" lang="en-US" altLang="ja-JP" dirty="0" smtClean="0">
                <a:latin typeface="ＭＳ Ｐゴシック" panose="020B0600070205080204" pitchFamily="50" charset="-128"/>
                <a:ea typeface="ＭＳ Ｐゴシック" panose="020B0600070205080204" pitchFamily="50" charset="-128"/>
              </a:rPr>
              <a:t>18</a:t>
            </a:r>
            <a:r>
              <a:rPr kumimoji="1" lang="ja-JP" altLang="en-US" dirty="0" smtClean="0">
                <a:latin typeface="ＭＳ Ｐゴシック" panose="020B0600070205080204" pitchFamily="50" charset="-128"/>
                <a:ea typeface="ＭＳ Ｐゴシック" panose="020B0600070205080204" pitchFamily="50" charset="-128"/>
              </a:rPr>
              <a:t>年</a:t>
            </a:r>
            <a:r>
              <a:rPr kumimoji="1" lang="en-US" altLang="ja-JP" dirty="0" smtClean="0">
                <a:latin typeface="ＭＳ Ｐゴシック" panose="020B0600070205080204" pitchFamily="50" charset="-128"/>
                <a:ea typeface="ＭＳ Ｐゴシック" panose="020B0600070205080204" pitchFamily="50" charset="-128"/>
              </a:rPr>
              <a:t>3</a:t>
            </a:r>
            <a:r>
              <a:rPr kumimoji="1" lang="ja-JP" altLang="en-US" dirty="0" smtClean="0">
                <a:latin typeface="ＭＳ Ｐゴシック" panose="020B0600070205080204" pitchFamily="50" charset="-128"/>
                <a:ea typeface="ＭＳ Ｐゴシック" panose="020B0600070205080204" pitchFamily="50" charset="-128"/>
              </a:rPr>
              <a:t>月</a:t>
            </a:r>
            <a:r>
              <a:rPr kumimoji="1" lang="en-US" altLang="ja-JP" dirty="0" smtClean="0">
                <a:latin typeface="ＭＳ Ｐゴシック" panose="020B0600070205080204" pitchFamily="50" charset="-128"/>
                <a:ea typeface="ＭＳ Ｐゴシック" panose="020B0600070205080204" pitchFamily="50" charset="-128"/>
              </a:rPr>
              <a:t>10</a:t>
            </a:r>
            <a:r>
              <a:rPr kumimoji="1" lang="ja-JP" altLang="en-US" dirty="0" smtClean="0">
                <a:latin typeface="ＭＳ Ｐゴシック" panose="020B0600070205080204" pitchFamily="50" charset="-128"/>
                <a:ea typeface="ＭＳ Ｐゴシック" panose="020B0600070205080204" pitchFamily="50" charset="-128"/>
              </a:rPr>
              <a:t>日付け基発</a:t>
            </a:r>
            <a:r>
              <a:rPr kumimoji="1" lang="en-US" altLang="ja-JP" dirty="0" smtClean="0">
                <a:latin typeface="ＭＳ Ｐゴシック" panose="020B0600070205080204" pitchFamily="50" charset="-128"/>
                <a:ea typeface="ＭＳ Ｐゴシック" panose="020B0600070205080204" pitchFamily="50" charset="-128"/>
              </a:rPr>
              <a:t>0310001</a:t>
            </a:r>
            <a:r>
              <a:rPr kumimoji="1" lang="ja-JP" altLang="en-US" dirty="0" smtClean="0">
                <a:latin typeface="ＭＳ Ｐゴシック" panose="020B0600070205080204" pitchFamily="50" charset="-128"/>
                <a:ea typeface="ＭＳ Ｐゴシック" panose="020B0600070205080204" pitchFamily="50" charset="-128"/>
              </a:rPr>
              <a:t>号）</a:t>
            </a:r>
          </a:p>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79</a:t>
            </a:fld>
            <a:endParaRPr kumimoji="1" lang="ja-JP" altLang="en-US"/>
          </a:p>
        </p:txBody>
      </p:sp>
    </p:spTree>
    <p:extLst>
      <p:ext uri="{BB962C8B-B14F-4D97-AF65-F5344CB8AC3E}">
        <p14:creationId xmlns:p14="http://schemas.microsoft.com/office/powerpoint/2010/main" val="1279355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r>
              <a:rPr kumimoji="1" lang="ja-JP" altLang="en-US" dirty="0"/>
              <a:t>＜意図・ポイント＞</a:t>
            </a:r>
            <a:endParaRPr kumimoji="1" lang="en-US" altLang="ja-JP" dirty="0"/>
          </a:p>
          <a:p>
            <a:pPr marL="171450" indent="-171450">
              <a:buFont typeface="Arial" panose="020B0604020202020204" pitchFamily="34" charset="0"/>
              <a:buChar char="•"/>
            </a:pPr>
            <a:r>
              <a:rPr kumimoji="1" lang="ja-JP" altLang="en-US" dirty="0"/>
              <a:t>機械設備による事故を経験してから再発防止するのではなく、未然に事故を防ぐには停止を実現すればよいこと。</a:t>
            </a:r>
            <a:endParaRPr kumimoji="1" lang="en-US" altLang="ja-JP" dirty="0"/>
          </a:p>
          <a:p>
            <a:endParaRPr kumimoji="1" lang="en-US" altLang="ja-JP" dirty="0"/>
          </a:p>
          <a:p>
            <a:r>
              <a:rPr kumimoji="1" lang="ja-JP" altLang="en-US" dirty="0"/>
              <a:t>＜補足事項・背景＞</a:t>
            </a:r>
            <a:endParaRPr kumimoji="1" lang="en-US" altLang="ja-JP" dirty="0"/>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理想的な人間と機械の関係は、人間は不安なく作業し、機械は正常に機能して、「安全」と「生産性」が両立していること。</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これまでは、事故が起こると、人間は教育（反省）して、機械は修理・改善して、同種の事故の再発を防いできた（日本ではこのようなフィードバックが効果を上げてきた）。</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しかし、新たな事故を未然に防ぐためには、事故のフィードバックでは不可能であるので、事故の手前に安全な状態（すなわち「停止」）を作ればよい。</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機械の「停止」は生産性は損なうが、人間の安全は確保できる。</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　機械安全の基本的考え方</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機械の停止へ遷移するためのトリガは、「危険」状態は当然であるが、「不安（安全とも危険とも言えないグレーな）」状態も含むことに注意が必要である。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ちなみに、機械が正常に機能しながら安全を確保することを「合目的的安全」といい、機械が停止して安全を確保することを「無条件安全」という。</a:t>
            </a:r>
            <a:endParaRPr kumimoji="1" lang="en-US" altLang="ja-JP" sz="1200" kern="1200" dirty="0">
              <a:solidFill>
                <a:schemeClr val="tx1"/>
              </a:solidFill>
              <a:effectLst/>
              <a:latin typeface="+mn-lt"/>
              <a:ea typeface="+mn-ea"/>
              <a:cs typeface="+mn-cs"/>
            </a:endParaRPr>
          </a:p>
          <a:p>
            <a:endParaRPr kumimoji="1" lang="en-US" altLang="ja-JP" dirty="0"/>
          </a:p>
          <a:p>
            <a:r>
              <a:rPr kumimoji="1" lang="ja-JP" altLang="en-US" dirty="0"/>
              <a:t>＜出典・参考文献等＞</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8</a:t>
            </a:fld>
            <a:endParaRPr kumimoji="1" lang="ja-JP" altLang="en-US"/>
          </a:p>
        </p:txBody>
      </p:sp>
    </p:spTree>
    <p:extLst>
      <p:ext uri="{BB962C8B-B14F-4D97-AF65-F5344CB8AC3E}">
        <p14:creationId xmlns:p14="http://schemas.microsoft.com/office/powerpoint/2010/main" val="31927766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latin typeface="ＭＳ Ｐゴシック" panose="020B0600070205080204" pitchFamily="50" charset="-128"/>
                <a:ea typeface="ＭＳ Ｐゴシック" panose="020B0600070205080204" pitchFamily="50" charset="-128"/>
              </a:rPr>
              <a:t>＜意図・ポイント＞</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dirty="0" smtClean="0">
                <a:latin typeface="ＭＳ Ｐゴシック" panose="020B0600070205080204" pitchFamily="50" charset="-128"/>
                <a:ea typeface="ＭＳ Ｐゴシック" panose="020B0600070205080204" pitchFamily="50" charset="-128"/>
              </a:rPr>
              <a:t>マトリックス法の理解</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＜補足事項・背景＞</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＜出典・参考文献等＞</a:t>
            </a:r>
            <a:endParaRPr kumimoji="1" lang="en-US" altLang="ja-JP" dirty="0" smtClean="0">
              <a:latin typeface="ＭＳ Ｐゴシック" panose="020B0600070205080204" pitchFamily="50" charset="-128"/>
              <a:ea typeface="ＭＳ Ｐゴシック" panose="020B060007020508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zh-TW" altLang="en-US" sz="1200" b="0" i="0" u="none" strike="noStrike" kern="1200" baseline="0" dirty="0" smtClean="0">
                <a:solidFill>
                  <a:schemeClr val="tx1"/>
                </a:solidFill>
                <a:latin typeface="ＭＳ Ｐゴシック" panose="020B0600070205080204" pitchFamily="50" charset="-128"/>
                <a:ea typeface="ＭＳ Ｐゴシック" panose="020B0600070205080204" pitchFamily="50" charset="-128"/>
                <a:cs typeface="+mn-cs"/>
              </a:rPr>
              <a:t>社団法人日本機械工業連合会</a:t>
            </a:r>
            <a:r>
              <a:rPr kumimoji="1" lang="ja-JP" altLang="en-US" sz="1200" b="0" i="0" u="none" strike="noStrike" kern="1200" baseline="0" dirty="0" smtClean="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dirty="0" smtClean="0">
                <a:latin typeface="ＭＳ Ｐゴシック" panose="020B0600070205080204" pitchFamily="50" charset="-128"/>
                <a:ea typeface="ＭＳ Ｐゴシック" panose="020B0600070205080204" pitchFamily="50" charset="-128"/>
              </a:rPr>
              <a:t>メーカのための機械工業界リスクアセスメントガイドライン</a:t>
            </a:r>
            <a:endParaRPr kumimoji="1" lang="en-US" altLang="ja-JP" dirty="0" smtClean="0">
              <a:latin typeface="ＭＳ Ｐゴシック" panose="020B0600070205080204" pitchFamily="50" charset="-128"/>
              <a:ea typeface="ＭＳ Ｐゴシック" panose="020B060007020508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latin typeface="ＭＳ Ｐゴシック" panose="020B0600070205080204" pitchFamily="50" charset="-128"/>
                <a:ea typeface="ＭＳ Ｐゴシック" panose="020B0600070205080204" pitchFamily="50" charset="-128"/>
              </a:rPr>
              <a:t>「危険性又は有害性等の調査等に関する指針」（平成</a:t>
            </a:r>
            <a:r>
              <a:rPr kumimoji="1" lang="en-US" altLang="ja-JP" dirty="0" smtClean="0">
                <a:latin typeface="ＭＳ Ｐゴシック" panose="020B0600070205080204" pitchFamily="50" charset="-128"/>
                <a:ea typeface="ＭＳ Ｐゴシック" panose="020B0600070205080204" pitchFamily="50" charset="-128"/>
              </a:rPr>
              <a:t>18</a:t>
            </a:r>
            <a:r>
              <a:rPr kumimoji="1" lang="ja-JP" altLang="en-US" dirty="0" smtClean="0">
                <a:latin typeface="ＭＳ Ｐゴシック" panose="020B0600070205080204" pitchFamily="50" charset="-128"/>
                <a:ea typeface="ＭＳ Ｐゴシック" panose="020B0600070205080204" pitchFamily="50" charset="-128"/>
              </a:rPr>
              <a:t>年</a:t>
            </a:r>
            <a:r>
              <a:rPr kumimoji="1" lang="en-US" altLang="ja-JP" dirty="0" smtClean="0">
                <a:latin typeface="ＭＳ Ｐゴシック" panose="020B0600070205080204" pitchFamily="50" charset="-128"/>
                <a:ea typeface="ＭＳ Ｐゴシック" panose="020B0600070205080204" pitchFamily="50" charset="-128"/>
              </a:rPr>
              <a:t>3</a:t>
            </a:r>
            <a:r>
              <a:rPr kumimoji="1" lang="ja-JP" altLang="en-US" dirty="0" smtClean="0">
                <a:latin typeface="ＭＳ Ｐゴシック" panose="020B0600070205080204" pitchFamily="50" charset="-128"/>
                <a:ea typeface="ＭＳ Ｐゴシック" panose="020B0600070205080204" pitchFamily="50" charset="-128"/>
              </a:rPr>
              <a:t>月</a:t>
            </a:r>
            <a:r>
              <a:rPr kumimoji="1" lang="en-US" altLang="ja-JP" dirty="0" smtClean="0">
                <a:latin typeface="ＭＳ Ｐゴシック" panose="020B0600070205080204" pitchFamily="50" charset="-128"/>
                <a:ea typeface="ＭＳ Ｐゴシック" panose="020B0600070205080204" pitchFamily="50" charset="-128"/>
              </a:rPr>
              <a:t>10</a:t>
            </a:r>
            <a:r>
              <a:rPr kumimoji="1" lang="ja-JP" altLang="en-US" dirty="0" smtClean="0">
                <a:latin typeface="ＭＳ Ｐゴシック" panose="020B0600070205080204" pitchFamily="50" charset="-128"/>
                <a:ea typeface="ＭＳ Ｐゴシック" panose="020B0600070205080204" pitchFamily="50" charset="-128"/>
              </a:rPr>
              <a:t>日付け基発</a:t>
            </a:r>
            <a:r>
              <a:rPr kumimoji="1" lang="en-US" altLang="ja-JP" dirty="0" smtClean="0">
                <a:latin typeface="ＭＳ Ｐゴシック" panose="020B0600070205080204" pitchFamily="50" charset="-128"/>
                <a:ea typeface="ＭＳ Ｐゴシック" panose="020B0600070205080204" pitchFamily="50" charset="-128"/>
              </a:rPr>
              <a:t>0310001</a:t>
            </a:r>
            <a:r>
              <a:rPr kumimoji="1" lang="ja-JP" altLang="en-US" dirty="0" smtClean="0">
                <a:latin typeface="ＭＳ Ｐゴシック" panose="020B0600070205080204" pitchFamily="50" charset="-128"/>
                <a:ea typeface="ＭＳ Ｐゴシック" panose="020B0600070205080204" pitchFamily="50" charset="-128"/>
              </a:rPr>
              <a:t>号）</a:t>
            </a:r>
          </a:p>
          <a:p>
            <a:pPr marL="171450" indent="-171450">
              <a:buFont typeface="Arial" panose="020B0604020202020204" pitchFamily="34" charset="0"/>
              <a:buChar char="•"/>
            </a:pP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80</a:t>
            </a:fld>
            <a:endParaRPr kumimoji="1" lang="ja-JP" altLang="en-US"/>
          </a:p>
        </p:txBody>
      </p:sp>
    </p:spTree>
    <p:extLst>
      <p:ext uri="{BB962C8B-B14F-4D97-AF65-F5344CB8AC3E}">
        <p14:creationId xmlns:p14="http://schemas.microsoft.com/office/powerpoint/2010/main" val="33642530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latin typeface="ＭＳ Ｐゴシック" panose="020B0600070205080204" pitchFamily="50" charset="-128"/>
                <a:ea typeface="ＭＳ Ｐゴシック" panose="020B0600070205080204" pitchFamily="50" charset="-128"/>
              </a:rPr>
              <a:t>＜意図・ポイント＞</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dirty="0" smtClean="0">
                <a:latin typeface="ＭＳ Ｐゴシック" panose="020B0600070205080204" pitchFamily="50" charset="-128"/>
                <a:ea typeface="ＭＳ Ｐゴシック" panose="020B0600070205080204" pitchFamily="50" charset="-128"/>
              </a:rPr>
              <a:t>リスクグラフ法の理解</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＜補足事項・背景＞</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＜出典・参考文献等＞</a:t>
            </a:r>
            <a:endParaRPr kumimoji="1" lang="en-US" altLang="ja-JP" dirty="0" smtClean="0">
              <a:latin typeface="ＭＳ Ｐゴシック" panose="020B0600070205080204" pitchFamily="50" charset="-128"/>
              <a:ea typeface="ＭＳ Ｐゴシック" panose="020B060007020508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zh-TW" altLang="en-US" sz="1200" b="0" i="0" u="none" strike="noStrike" kern="1200" baseline="0" dirty="0" smtClean="0">
                <a:solidFill>
                  <a:schemeClr val="tx1"/>
                </a:solidFill>
                <a:latin typeface="ＭＳ Ｐゴシック" panose="020B0600070205080204" pitchFamily="50" charset="-128"/>
                <a:ea typeface="ＭＳ Ｐゴシック" panose="020B0600070205080204" pitchFamily="50" charset="-128"/>
                <a:cs typeface="+mn-cs"/>
              </a:rPr>
              <a:t>社団法人日本機械工業連合会</a:t>
            </a:r>
            <a:r>
              <a:rPr kumimoji="1" lang="ja-JP" altLang="en-US" sz="1200" b="0" i="0" u="none" strike="noStrike" kern="1200" baseline="0" dirty="0" smtClean="0">
                <a:solidFill>
                  <a:schemeClr val="tx1"/>
                </a:solidFill>
                <a:latin typeface="ＭＳ Ｐゴシック" panose="020B0600070205080204" pitchFamily="50" charset="-128"/>
                <a:ea typeface="ＭＳ Ｐゴシック" panose="020B0600070205080204" pitchFamily="50" charset="-128"/>
                <a:cs typeface="+mn-cs"/>
              </a:rPr>
              <a:t>　</a:t>
            </a:r>
            <a:r>
              <a:rPr kumimoji="1" lang="ja-JP" altLang="en-US" dirty="0" smtClean="0">
                <a:latin typeface="ＭＳ Ｐゴシック" panose="020B0600070205080204" pitchFamily="50" charset="-128"/>
                <a:ea typeface="ＭＳ Ｐゴシック" panose="020B0600070205080204" pitchFamily="50" charset="-128"/>
              </a:rPr>
              <a:t>メーカのための機械工業界リスクアセスメントガイドライン</a:t>
            </a:r>
            <a:endParaRPr kumimoji="1" lang="en-US" altLang="ja-JP" dirty="0" smtClean="0">
              <a:latin typeface="ＭＳ Ｐゴシック" panose="020B0600070205080204" pitchFamily="50" charset="-128"/>
              <a:ea typeface="ＭＳ Ｐゴシック" panose="020B060007020508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latin typeface="ＭＳ Ｐゴシック" panose="020B0600070205080204" pitchFamily="50" charset="-128"/>
                <a:ea typeface="ＭＳ Ｐゴシック" panose="020B0600070205080204" pitchFamily="50" charset="-128"/>
              </a:rPr>
              <a:t>「危険性又は有害性等の調査等に関する指針」（平成</a:t>
            </a:r>
            <a:r>
              <a:rPr kumimoji="1" lang="en-US" altLang="ja-JP" dirty="0" smtClean="0">
                <a:latin typeface="ＭＳ Ｐゴシック" panose="020B0600070205080204" pitchFamily="50" charset="-128"/>
                <a:ea typeface="ＭＳ Ｐゴシック" panose="020B0600070205080204" pitchFamily="50" charset="-128"/>
              </a:rPr>
              <a:t>18</a:t>
            </a:r>
            <a:r>
              <a:rPr kumimoji="1" lang="ja-JP" altLang="en-US" dirty="0" smtClean="0">
                <a:latin typeface="ＭＳ Ｐゴシック" panose="020B0600070205080204" pitchFamily="50" charset="-128"/>
                <a:ea typeface="ＭＳ Ｐゴシック" panose="020B0600070205080204" pitchFamily="50" charset="-128"/>
              </a:rPr>
              <a:t>年</a:t>
            </a:r>
            <a:r>
              <a:rPr kumimoji="1" lang="en-US" altLang="ja-JP" dirty="0" smtClean="0">
                <a:latin typeface="ＭＳ Ｐゴシック" panose="020B0600070205080204" pitchFamily="50" charset="-128"/>
                <a:ea typeface="ＭＳ Ｐゴシック" panose="020B0600070205080204" pitchFamily="50" charset="-128"/>
              </a:rPr>
              <a:t>3</a:t>
            </a:r>
            <a:r>
              <a:rPr kumimoji="1" lang="ja-JP" altLang="en-US" dirty="0" smtClean="0">
                <a:latin typeface="ＭＳ Ｐゴシック" panose="020B0600070205080204" pitchFamily="50" charset="-128"/>
                <a:ea typeface="ＭＳ Ｐゴシック" panose="020B0600070205080204" pitchFamily="50" charset="-128"/>
              </a:rPr>
              <a:t>月</a:t>
            </a:r>
            <a:r>
              <a:rPr kumimoji="1" lang="en-US" altLang="ja-JP" dirty="0" smtClean="0">
                <a:latin typeface="ＭＳ Ｐゴシック" panose="020B0600070205080204" pitchFamily="50" charset="-128"/>
                <a:ea typeface="ＭＳ Ｐゴシック" panose="020B0600070205080204" pitchFamily="50" charset="-128"/>
              </a:rPr>
              <a:t>10</a:t>
            </a:r>
            <a:r>
              <a:rPr kumimoji="1" lang="ja-JP" altLang="en-US" dirty="0" smtClean="0">
                <a:latin typeface="ＭＳ Ｐゴシック" panose="020B0600070205080204" pitchFamily="50" charset="-128"/>
                <a:ea typeface="ＭＳ Ｐゴシック" panose="020B0600070205080204" pitchFamily="50" charset="-128"/>
              </a:rPr>
              <a:t>日付け基発</a:t>
            </a:r>
            <a:r>
              <a:rPr kumimoji="1" lang="en-US" altLang="ja-JP" dirty="0" smtClean="0">
                <a:latin typeface="ＭＳ Ｐゴシック" panose="020B0600070205080204" pitchFamily="50" charset="-128"/>
                <a:ea typeface="ＭＳ Ｐゴシック" panose="020B0600070205080204" pitchFamily="50" charset="-128"/>
              </a:rPr>
              <a:t>0310001</a:t>
            </a:r>
            <a:r>
              <a:rPr kumimoji="1" lang="ja-JP" altLang="en-US" dirty="0" smtClean="0">
                <a:latin typeface="ＭＳ Ｐゴシック" panose="020B0600070205080204" pitchFamily="50" charset="-128"/>
                <a:ea typeface="ＭＳ Ｐゴシック" panose="020B0600070205080204" pitchFamily="50" charset="-128"/>
              </a:rPr>
              <a:t>号）</a:t>
            </a:r>
          </a:p>
          <a:p>
            <a:pPr marL="171450" indent="-171450">
              <a:buFont typeface="Arial" panose="020B0604020202020204" pitchFamily="34" charset="0"/>
              <a:buChar char="•"/>
            </a:pP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81</a:t>
            </a:fld>
            <a:endParaRPr kumimoji="1" lang="ja-JP" altLang="en-US"/>
          </a:p>
        </p:txBody>
      </p:sp>
    </p:spTree>
    <p:extLst>
      <p:ext uri="{BB962C8B-B14F-4D97-AF65-F5344CB8AC3E}">
        <p14:creationId xmlns:p14="http://schemas.microsoft.com/office/powerpoint/2010/main" val="7901055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latin typeface="ＭＳ Ｐゴシック" panose="020B0600070205080204" pitchFamily="50" charset="-128"/>
                <a:ea typeface="ＭＳ Ｐゴシック" panose="020B0600070205080204" pitchFamily="50" charset="-128"/>
              </a:rPr>
              <a:t>＜意図・ポイント＞</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dirty="0" smtClean="0">
                <a:latin typeface="ＭＳ Ｐゴシック" panose="020B0600070205080204" pitchFamily="50" charset="-128"/>
                <a:ea typeface="ＭＳ Ｐゴシック" panose="020B0600070205080204" pitchFamily="50" charset="-128"/>
              </a:rPr>
              <a:t>リスク見積もり許容可否の関係の理解</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＜補足事項・背景＞</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dirty="0" smtClean="0">
                <a:latin typeface="ＭＳ Ｐゴシック" panose="020B0600070205080204" pitchFamily="50" charset="-128"/>
                <a:ea typeface="ＭＳ Ｐゴシック" panose="020B0600070205080204" pitchFamily="50" charset="-128"/>
              </a:rPr>
              <a:t>リスクが高いものは、高い見積もりで「許容不可」となるような算出が必要</a:t>
            </a:r>
            <a:r>
              <a:rPr kumimoji="1" lang="en-US" altLang="ja-JP" dirty="0" smtClean="0">
                <a:latin typeface="ＭＳ Ｐゴシック" panose="020B0600070205080204" pitchFamily="50" charset="-128"/>
                <a:ea typeface="ＭＳ Ｐゴシック" panose="020B0600070205080204" pitchFamily="50" charset="-128"/>
              </a:rPr>
              <a:t/>
            </a:r>
            <a:br>
              <a:rPr kumimoji="1" lang="en-US" altLang="ja-JP" dirty="0" smtClean="0">
                <a:latin typeface="ＭＳ Ｐゴシック" panose="020B0600070205080204" pitchFamily="50" charset="-128"/>
                <a:ea typeface="ＭＳ Ｐゴシック" panose="020B0600070205080204" pitchFamily="50" charset="-128"/>
              </a:rPr>
            </a:br>
            <a:r>
              <a:rPr kumimoji="1" lang="ja-JP" altLang="en-US" dirty="0" smtClean="0">
                <a:latin typeface="ＭＳ Ｐゴシック" panose="020B0600070205080204" pitchFamily="50" charset="-128"/>
                <a:ea typeface="ＭＳ Ｐゴシック" panose="020B0600070205080204" pitchFamily="50" charset="-128"/>
              </a:rPr>
              <a:t>（本来リスクが高いものが、誤って許容可となるような見積もり・評価にならないことが重要）</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＜出典・参考文献等＞</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82</a:t>
            </a:fld>
            <a:endParaRPr kumimoji="1" lang="ja-JP" altLang="en-US"/>
          </a:p>
        </p:txBody>
      </p:sp>
    </p:spTree>
    <p:extLst>
      <p:ext uri="{BB962C8B-B14F-4D97-AF65-F5344CB8AC3E}">
        <p14:creationId xmlns:p14="http://schemas.microsoft.com/office/powerpoint/2010/main" val="11656093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latin typeface="ＭＳ Ｐゴシック" panose="020B0600070205080204" pitchFamily="50" charset="-128"/>
                <a:ea typeface="ＭＳ Ｐゴシック" panose="020B0600070205080204" pitchFamily="50" charset="-128"/>
              </a:rPr>
              <a:t>＜意図・ポイント＞</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dirty="0" smtClean="0">
                <a:latin typeface="ＭＳ Ｐゴシック" panose="020B0600070205080204" pitchFamily="50" charset="-128"/>
                <a:ea typeface="ＭＳ Ｐゴシック" panose="020B0600070205080204" pitchFamily="50" charset="-128"/>
              </a:rPr>
              <a:t>法や指針をベースとした「許容可否」の判断基準の理解</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＜補足事項・背景＞</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en-US" altLang="ja-JP" dirty="0" smtClean="0">
                <a:latin typeface="ＭＳ Ｐゴシック" panose="020B0600070205080204" pitchFamily="50" charset="-128"/>
                <a:ea typeface="ＭＳ Ｐゴシック" panose="020B0600070205080204" pitchFamily="50" charset="-128"/>
              </a:rPr>
              <a:t>RA</a:t>
            </a:r>
            <a:r>
              <a:rPr kumimoji="1" lang="ja-JP" altLang="en-US" dirty="0" smtClean="0">
                <a:latin typeface="ＭＳ Ｐゴシック" panose="020B0600070205080204" pitchFamily="50" charset="-128"/>
                <a:ea typeface="ＭＳ Ｐゴシック" panose="020B0600070205080204" pitchFamily="50" charset="-128"/>
              </a:rPr>
              <a:t>指針・別添のリスクアセスメント手法の紹介からの抜粋</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dirty="0" smtClean="0">
                <a:latin typeface="ＭＳ Ｐゴシック" panose="020B0600070205080204" pitchFamily="50" charset="-128"/>
                <a:ea typeface="ＭＳ Ｐゴシック" panose="020B0600070205080204" pitchFamily="50" charset="-128"/>
              </a:rPr>
              <a:t>指針＝国の基準と解釈できる</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dirty="0" smtClean="0">
                <a:latin typeface="ＭＳ Ｐゴシック" panose="020B0600070205080204" pitchFamily="50" charset="-128"/>
                <a:ea typeface="ＭＳ Ｐゴシック" panose="020B0600070205080204" pitchFamily="50" charset="-128"/>
              </a:rPr>
              <a:t>指針では許容可否」は明確にされていないが、リスクへの対応を読み取ると「リスク低減を講ずる必要がある」は、「リスクは許容されないので」という言葉がつけられる</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dirty="0" smtClean="0">
                <a:latin typeface="ＭＳ Ｐゴシック" panose="020B0600070205080204" pitchFamily="50" charset="-128"/>
                <a:ea typeface="ＭＳ Ｐゴシック" panose="020B0600070205080204" pitchFamily="50" charset="-128"/>
              </a:rPr>
              <a:t>可能性についてもある程度頻度と回避性の具体例が示されているが、「日常手に行われる回避困難」な場合などが抜けている</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＜出典・参考文献等＞</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83</a:t>
            </a:fld>
            <a:endParaRPr kumimoji="1" lang="ja-JP" altLang="en-US"/>
          </a:p>
        </p:txBody>
      </p:sp>
    </p:spTree>
    <p:extLst>
      <p:ext uri="{BB962C8B-B14F-4D97-AF65-F5344CB8AC3E}">
        <p14:creationId xmlns:p14="http://schemas.microsoft.com/office/powerpoint/2010/main" val="11656093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latin typeface="ＭＳ Ｐゴシック" panose="020B0600070205080204" pitchFamily="50" charset="-128"/>
                <a:ea typeface="ＭＳ Ｐゴシック" panose="020B0600070205080204" pitchFamily="50" charset="-128"/>
              </a:rPr>
              <a:t>＜意図・ポイント＞</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dirty="0" smtClean="0">
                <a:latin typeface="ＭＳ Ｐゴシック" panose="020B0600070205080204" pitchFamily="50" charset="-128"/>
                <a:ea typeface="ＭＳ Ｐゴシック" panose="020B0600070205080204" pitchFamily="50" charset="-128"/>
              </a:rPr>
              <a:t>指針をベースにしたマトリックス法による評価表の理解</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＜補足事項・背景＞</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＜出典・参考文献等＞</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ja-JP" altLang="en-US" dirty="0" smtClean="0">
              <a:latin typeface="ＭＳ Ｐゴシック" panose="020B0600070205080204" pitchFamily="50" charset="-128"/>
              <a:ea typeface="ＭＳ Ｐゴシック" panose="020B0600070205080204" pitchFamily="50" charset="-128"/>
            </a:endParaRPr>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dirty="0"/>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84</a:t>
            </a:fld>
            <a:endParaRPr kumimoji="1" lang="ja-JP" altLang="en-US"/>
          </a:p>
        </p:txBody>
      </p:sp>
    </p:spTree>
    <p:extLst>
      <p:ext uri="{BB962C8B-B14F-4D97-AF65-F5344CB8AC3E}">
        <p14:creationId xmlns:p14="http://schemas.microsoft.com/office/powerpoint/2010/main" val="16259132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latin typeface="ＭＳ Ｐゴシック" panose="020B0600070205080204" pitchFamily="50" charset="-128"/>
                <a:ea typeface="ＭＳ Ｐゴシック" panose="020B0600070205080204" pitchFamily="50" charset="-128"/>
              </a:rPr>
              <a:t>＜意図・ポイント＞</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en-US" altLang="ja-JP" dirty="0" smtClean="0">
                <a:latin typeface="ＭＳ Ｐゴシック" panose="020B0600070205080204" pitchFamily="50" charset="-128"/>
                <a:ea typeface="ＭＳ Ｐゴシック" panose="020B0600070205080204" pitchFamily="50" charset="-128"/>
              </a:rPr>
              <a:t>JIS</a:t>
            </a:r>
            <a:r>
              <a:rPr kumimoji="1" lang="ja-JP" altLang="en-US" dirty="0" smtClean="0">
                <a:latin typeface="ＭＳ Ｐゴシック" panose="020B0600070205080204" pitchFamily="50" charset="-128"/>
                <a:ea typeface="ＭＳ Ｐゴシック" panose="020B0600070205080204" pitchFamily="50" charset="-128"/>
              </a:rPr>
              <a:t> </a:t>
            </a:r>
            <a:r>
              <a:rPr kumimoji="1" lang="en-US" altLang="ja-JP" dirty="0" smtClean="0">
                <a:latin typeface="ＭＳ Ｐゴシック" panose="020B0600070205080204" pitchFamily="50" charset="-128"/>
                <a:ea typeface="ＭＳ Ｐゴシック" panose="020B0600070205080204" pitchFamily="50" charset="-128"/>
              </a:rPr>
              <a:t>B</a:t>
            </a:r>
            <a:r>
              <a:rPr kumimoji="1" lang="ja-JP" altLang="en-US" dirty="0" smtClean="0">
                <a:latin typeface="ＭＳ Ｐゴシック" panose="020B0600070205080204" pitchFamily="50" charset="-128"/>
                <a:ea typeface="ＭＳ Ｐゴシック" panose="020B0600070205080204" pitchFamily="50" charset="-128"/>
              </a:rPr>
              <a:t> </a:t>
            </a:r>
            <a:r>
              <a:rPr kumimoji="1" lang="en-US" altLang="ja-JP" dirty="0" smtClean="0">
                <a:latin typeface="ＭＳ Ｐゴシック" panose="020B0600070205080204" pitchFamily="50" charset="-128"/>
                <a:ea typeface="ＭＳ Ｐゴシック" panose="020B0600070205080204" pitchFamily="50" charset="-128"/>
              </a:rPr>
              <a:t>9700(ISO</a:t>
            </a:r>
            <a:r>
              <a:rPr kumimoji="1" lang="ja-JP" altLang="en-US" dirty="0" smtClean="0">
                <a:latin typeface="ＭＳ Ｐゴシック" panose="020B0600070205080204" pitchFamily="50" charset="-128"/>
                <a:ea typeface="ＭＳ Ｐゴシック" panose="020B0600070205080204" pitchFamily="50" charset="-128"/>
              </a:rPr>
              <a:t> </a:t>
            </a:r>
            <a:r>
              <a:rPr kumimoji="1" lang="en-US" altLang="ja-JP" dirty="0" smtClean="0">
                <a:latin typeface="ＭＳ Ｐゴシック" panose="020B0600070205080204" pitchFamily="50" charset="-128"/>
                <a:ea typeface="ＭＳ Ｐゴシック" panose="020B0600070205080204" pitchFamily="50" charset="-128"/>
              </a:rPr>
              <a:t>12100)</a:t>
            </a:r>
            <a:r>
              <a:rPr kumimoji="1" lang="ja-JP" altLang="en-US" dirty="0" smtClean="0">
                <a:latin typeface="ＭＳ Ｐゴシック" panose="020B0600070205080204" pitchFamily="50" charset="-128"/>
                <a:ea typeface="ＭＳ Ｐゴシック" panose="020B0600070205080204" pitchFamily="50" charset="-128"/>
              </a:rPr>
              <a:t>に基づき「可能性」を「頻度・時間」と「回避性」にしたマトリックス表の理解</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＜補足事項・背景＞</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＜出典・参考文献等＞</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dirty="0"/>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85</a:t>
            </a:fld>
            <a:endParaRPr kumimoji="1" lang="ja-JP" altLang="en-US"/>
          </a:p>
        </p:txBody>
      </p:sp>
    </p:spTree>
    <p:extLst>
      <p:ext uri="{BB962C8B-B14F-4D97-AF65-F5344CB8AC3E}">
        <p14:creationId xmlns:p14="http://schemas.microsoft.com/office/powerpoint/2010/main" val="16259132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latin typeface="ＭＳ Ｐゴシック" panose="020B0600070205080204" pitchFamily="50" charset="-128"/>
                <a:ea typeface="ＭＳ Ｐゴシック" panose="020B0600070205080204" pitchFamily="50" charset="-128"/>
              </a:rPr>
              <a:t>＜意図・ポイント＞</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dirty="0" smtClean="0">
                <a:latin typeface="ＭＳ Ｐゴシック" panose="020B0600070205080204" pitchFamily="50" charset="-128"/>
                <a:ea typeface="ＭＳ Ｐゴシック" panose="020B0600070205080204" pitchFamily="50" charset="-128"/>
              </a:rPr>
              <a:t>各要素の選択肢と定義の理解</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＜補足事項・背景＞</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dirty="0" smtClean="0">
                <a:latin typeface="ＭＳ Ｐゴシック" panose="020B0600070205080204" pitchFamily="50" charset="-128"/>
                <a:ea typeface="ＭＳ Ｐゴシック" panose="020B0600070205080204" pitchFamily="50" charset="-128"/>
              </a:rPr>
              <a:t>選択肢の言葉が重要ではなく、選択基準が重要。　選択基準に該当するものをそれぞれの選択肢の名称としているだけ</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en-US" altLang="ja-JP" dirty="0" smtClean="0">
                <a:latin typeface="ＭＳ Ｐゴシック" panose="020B0600070205080204" pitchFamily="50" charset="-128"/>
                <a:ea typeface="ＭＳ Ｐゴシック" panose="020B0600070205080204" pitchFamily="50" charset="-128"/>
              </a:rPr>
              <a:t>JIS B 9700(ISO 12100)</a:t>
            </a:r>
            <a:r>
              <a:rPr kumimoji="1" lang="ja-JP" altLang="en-US" dirty="0" smtClean="0">
                <a:latin typeface="ＭＳ Ｐゴシック" panose="020B0600070205080204" pitchFamily="50" charset="-128"/>
                <a:ea typeface="ＭＳ Ｐゴシック" panose="020B0600070205080204" pitchFamily="50" charset="-128"/>
              </a:rPr>
              <a:t>では危害をうける人数も考慮するとあるが、産業機械の場合、同時に複数が危害を受けることは稀。　複数が考えられる場合は、１ランク挙げて見積もってもよい</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dirty="0" smtClean="0">
                <a:latin typeface="ＭＳ Ｐゴシック" panose="020B0600070205080204" pitchFamily="50" charset="-128"/>
                <a:ea typeface="ＭＳ Ｐゴシック" panose="020B0600070205080204" pitchFamily="50" charset="-128"/>
              </a:rPr>
              <a:t>頻度・時間は、選択肢は一般的に使われる言葉を使用。</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＜出典・参考文献等＞</a:t>
            </a:r>
            <a:endParaRPr kumimoji="1" lang="en-US" altLang="ja-JP" dirty="0" smtClean="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86</a:t>
            </a:fld>
            <a:endParaRPr kumimoji="1" lang="ja-JP" altLang="en-US"/>
          </a:p>
        </p:txBody>
      </p:sp>
    </p:spTree>
    <p:extLst>
      <p:ext uri="{BB962C8B-B14F-4D97-AF65-F5344CB8AC3E}">
        <p14:creationId xmlns:p14="http://schemas.microsoft.com/office/powerpoint/2010/main" val="14768603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「回避性」の判断の考え方の理解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回避性は、危険事象の認知性と回避性から判断</a:t>
            </a:r>
            <a:endParaRPr kumimoji="1" lang="en-US" altLang="ja-JP" dirty="0" smtClean="0"/>
          </a:p>
          <a:p>
            <a:pPr marL="171450" indent="-171450">
              <a:buFont typeface="Arial" panose="020B0604020202020204" pitchFamily="34" charset="0"/>
              <a:buChar char="•"/>
            </a:pPr>
            <a:r>
              <a:rPr kumimoji="1" lang="en-US" altLang="ja-JP" dirty="0" smtClean="0"/>
              <a:t>JIS B 9700</a:t>
            </a:r>
            <a:r>
              <a:rPr kumimoji="1" lang="ja-JP" altLang="en-US" dirty="0" smtClean="0"/>
              <a:t>では判断には①運転者の知識・技能、②危険事象の発生速度、③実際の体験及び知識を考慮するとされている</a:t>
            </a:r>
            <a:endParaRPr kumimoji="1" lang="en-US" altLang="ja-JP" dirty="0" smtClean="0"/>
          </a:p>
          <a:p>
            <a:pPr marL="171450" indent="-171450">
              <a:buFont typeface="Arial" panose="020B0604020202020204" pitchFamily="34" charset="0"/>
              <a:buChar char="•"/>
            </a:pPr>
            <a:r>
              <a:rPr kumimoji="1" lang="ja-JP" altLang="en-US" dirty="0" smtClean="0"/>
              <a:t>危険事象の発生速度がゆっくりであれば認知できるということではなく、ゆっくりであっても後方で発生していたり、あまりにもゆっくり発生したりする事象は見ていても認知できない</a:t>
            </a:r>
            <a:r>
              <a:rPr kumimoji="1" lang="en-US" altLang="ja-JP" dirty="0" smtClean="0"/>
              <a:t>(</a:t>
            </a:r>
            <a:r>
              <a:rPr kumimoji="1" lang="ja-JP" altLang="en-US" dirty="0" smtClean="0"/>
              <a:t>例：アハ体験＝ゆっくりと部分変化する画像は集中していても気づかない</a:t>
            </a:r>
            <a:r>
              <a:rPr kumimoji="1" lang="en-US" altLang="ja-JP" dirty="0" smtClean="0"/>
              <a:t>)</a:t>
            </a:r>
            <a:r>
              <a:rPr kumimoji="1" lang="ja-JP" altLang="en-US" dirty="0" smtClean="0"/>
              <a:t>ことがある</a:t>
            </a:r>
            <a:endParaRPr kumimoji="1" lang="en-US" altLang="ja-JP" dirty="0" smtClean="0"/>
          </a:p>
          <a:p>
            <a:pPr marL="171450" indent="-171450">
              <a:buFont typeface="Arial" panose="020B0604020202020204" pitchFamily="34" charset="0"/>
              <a:buChar char="•"/>
            </a:pPr>
            <a:r>
              <a:rPr kumimoji="1" lang="ja-JP" altLang="en-US" dirty="0" smtClean="0"/>
              <a:t>リスクが認知できたとしても、その接近速度や人の身体能力、周辺環境を考慮して、回避の可能性を判断する必要が</a:t>
            </a:r>
          </a:p>
          <a:p>
            <a:pPr marL="171450" indent="-171450">
              <a:buFont typeface="Arial" panose="020B0604020202020204" pitchFamily="34" charset="0"/>
              <a:buChar char="•"/>
            </a:pPr>
            <a:r>
              <a:rPr kumimoji="1" lang="ja-JP" altLang="en-US" dirty="0" smtClean="0"/>
              <a:t>基本的には「回避不可」とし、「回避可」とする場合には、「認知」と「回避」が必ずできるという明確な根拠が必要</a:t>
            </a:r>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87</a:t>
            </a:fld>
            <a:endParaRPr kumimoji="1" lang="ja-JP" altLang="en-US"/>
          </a:p>
        </p:txBody>
      </p:sp>
    </p:spTree>
    <p:extLst>
      <p:ext uri="{BB962C8B-B14F-4D97-AF65-F5344CB8AC3E}">
        <p14:creationId xmlns:p14="http://schemas.microsoft.com/office/powerpoint/2010/main" val="259302072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具体的なリスク見積り・評価方法を具体例で理解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zh-TW" altLang="en-US" dirty="0" smtClean="0"/>
              <a:t>作業</a:t>
            </a:r>
            <a:r>
              <a:rPr kumimoji="1" lang="en-US" altLang="zh-TW" dirty="0" smtClean="0"/>
              <a:t>-</a:t>
            </a:r>
            <a:r>
              <a:rPr kumimoji="1" lang="zh-TW" altLang="en-US" dirty="0" smtClean="0"/>
              <a:t>危険源</a:t>
            </a:r>
            <a:r>
              <a:rPr kumimoji="1" lang="en-US" altLang="zh-TW" dirty="0" smtClean="0"/>
              <a:t>-</a:t>
            </a:r>
            <a:r>
              <a:rPr kumimoji="1" lang="zh-TW" altLang="en-US" dirty="0" smtClean="0"/>
              <a:t>危険状態</a:t>
            </a:r>
            <a:r>
              <a:rPr kumimoji="1" lang="en-US" altLang="zh-TW" dirty="0" smtClean="0"/>
              <a:t>-</a:t>
            </a:r>
            <a:r>
              <a:rPr kumimoji="1" lang="zh-TW" altLang="en-US" dirty="0" smtClean="0"/>
              <a:t>危険事象</a:t>
            </a:r>
            <a:r>
              <a:rPr kumimoji="1" lang="ja-JP" altLang="en-US" dirty="0" smtClean="0"/>
              <a:t>に対して、１つずつ評価</a:t>
            </a:r>
            <a:endParaRPr kumimoji="1" lang="en-US" altLang="ja-JP" dirty="0" smtClean="0"/>
          </a:p>
          <a:p>
            <a:pPr marL="171450" indent="-171450">
              <a:buFont typeface="Arial" panose="020B0604020202020204" pitchFamily="34" charset="0"/>
              <a:buChar char="•"/>
            </a:pPr>
            <a:r>
              <a:rPr kumimoji="1" lang="ja-JP" altLang="en-US" dirty="0" smtClean="0"/>
              <a:t>見積りの根拠</a:t>
            </a:r>
            <a:r>
              <a:rPr kumimoji="1" lang="en-US" altLang="ja-JP" dirty="0" smtClean="0"/>
              <a:t>(</a:t>
            </a:r>
            <a:r>
              <a:rPr kumimoji="1" lang="ja-JP" altLang="en-US" dirty="0" smtClean="0"/>
              <a:t>ひどさであれば推力等</a:t>
            </a:r>
            <a:r>
              <a:rPr kumimoji="1" lang="en-US" altLang="ja-JP" dirty="0" smtClean="0"/>
              <a:t>)</a:t>
            </a:r>
            <a:r>
              <a:rPr kumimoji="1" lang="ja-JP" altLang="en-US" dirty="0" smtClean="0"/>
              <a:t>も明示することも重要</a:t>
            </a:r>
            <a:endParaRPr kumimoji="1" lang="en-US" altLang="zh-TW" dirty="0" smtClean="0"/>
          </a:p>
          <a:p>
            <a:pPr marL="171450" indent="-171450">
              <a:buFont typeface="Arial" panose="020B0604020202020204" pitchFamily="34" charset="0"/>
              <a:buChar char="•"/>
            </a:pPr>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88</a:t>
            </a:fld>
            <a:endParaRPr kumimoji="1" lang="ja-JP" altLang="en-US"/>
          </a:p>
        </p:txBody>
      </p:sp>
    </p:spTree>
    <p:extLst>
      <p:ext uri="{BB962C8B-B14F-4D97-AF65-F5344CB8AC3E}">
        <p14:creationId xmlns:p14="http://schemas.microsoft.com/office/powerpoint/2010/main" val="22089342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次に説明する内容の確認</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89</a:t>
            </a:fld>
            <a:endParaRPr kumimoji="1" lang="ja-JP" altLang="en-US"/>
          </a:p>
        </p:txBody>
      </p:sp>
    </p:spTree>
    <p:extLst>
      <p:ext uri="{BB962C8B-B14F-4D97-AF65-F5344CB8AC3E}">
        <p14:creationId xmlns:p14="http://schemas.microsoft.com/office/powerpoint/2010/main" val="2888152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a:xfrm>
            <a:off x="680720" y="4783306"/>
            <a:ext cx="5445760" cy="4657340"/>
          </a:xfrm>
        </p:spPr>
        <p:txBody>
          <a:bodyPr/>
          <a:lstStyle/>
          <a:p>
            <a:r>
              <a:rPr kumimoji="1" lang="ja-JP" altLang="en-US" dirty="0"/>
              <a:t>＜意図・ポイント＞</a:t>
            </a:r>
            <a:endParaRPr kumimoji="1" lang="en-US" altLang="ja-JP" dirty="0"/>
          </a:p>
          <a:p>
            <a:pPr marL="171450" indent="-171450">
              <a:buFont typeface="Arial" panose="020B0604020202020204" pitchFamily="34" charset="0"/>
              <a:buChar char="•"/>
            </a:pPr>
            <a:r>
              <a:rPr kumimoji="1" lang="ja-JP" altLang="en-US" dirty="0"/>
              <a:t>機械設備による安全制御の原則は安全関連部の独立とインタロック機能であること。</a:t>
            </a:r>
            <a:endParaRPr kumimoji="1" lang="en-US" altLang="ja-JP" dirty="0"/>
          </a:p>
          <a:p>
            <a:endParaRPr kumimoji="1" lang="en-US" altLang="ja-JP" dirty="0"/>
          </a:p>
          <a:p>
            <a:r>
              <a:rPr kumimoji="1" lang="ja-JP" altLang="en-US" dirty="0"/>
              <a:t>＜補足事項・背景＞</a:t>
            </a:r>
            <a:endParaRPr kumimoji="1" lang="en-US" altLang="ja-JP" dirty="0"/>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機械設備の制御には、本来の機能を実現する基本制御系と安全制御系がある。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理想的には、非安全の基本制御系と安全制御系を分離し、設計の目的を明確に区別すること。</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安全制御系は従来は単純なインタロックをリレー等で実現していたが、コンピュータ化が進み、機能安全を前提とした安全制御系は、システムには不可欠となってきている。</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安全制御系と基本制御系の制御対象は同じアクチュエータだが、安全制御系は基本制御系をオーバーライドする。　→制御の階層化構造</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最近では両者の制御系を混在して構成する方法もあるが、先ずは原則を理解する。</a:t>
            </a:r>
            <a:endParaRPr kumimoji="1" lang="en-US" altLang="ja-JP" sz="1200" kern="1200" dirty="0">
              <a:solidFill>
                <a:schemeClr val="tx1"/>
              </a:solidFill>
              <a:effectLst/>
              <a:latin typeface="+mn-lt"/>
              <a:ea typeface="+mn-ea"/>
              <a:cs typeface="+mn-cs"/>
            </a:endParaRPr>
          </a:p>
          <a:p>
            <a:endParaRPr kumimoji="1" lang="en-US" altLang="ja-JP" dirty="0"/>
          </a:p>
          <a:p>
            <a:r>
              <a:rPr kumimoji="1" lang="ja-JP" altLang="en-US" dirty="0"/>
              <a:t>＜出典・参考文献等＞</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43A458F-4FD9-4DC8-A747-BD3624061404}" type="slidenum">
              <a:rPr kumimoji="1" lang="ja-JP" altLang="en-US" smtClean="0"/>
              <a:t>9</a:t>
            </a:fld>
            <a:endParaRPr kumimoji="1" lang="ja-JP" altLang="en-US"/>
          </a:p>
        </p:txBody>
      </p:sp>
    </p:spTree>
    <p:extLst>
      <p:ext uri="{BB962C8B-B14F-4D97-AF65-F5344CB8AC3E}">
        <p14:creationId xmlns:p14="http://schemas.microsoft.com/office/powerpoint/2010/main" val="190313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リスク低減の概要についてイメージでの理解と次の説明内容</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設計者による方策では、「</a:t>
            </a:r>
            <a:r>
              <a:rPr kumimoji="1" lang="en-US" altLang="ja-JP" dirty="0" smtClean="0"/>
              <a:t>3</a:t>
            </a:r>
            <a:r>
              <a:rPr kumimoji="1" lang="ja-JP" altLang="en-US" dirty="0" smtClean="0"/>
              <a:t>ステップメソッド」と呼ばれる手法を適用しリスク低減を行う</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r>
              <a:rPr kumimoji="1" lang="en-US" altLang="ja-JP" dirty="0" smtClean="0"/>
              <a:t>ISO 14120-2</a:t>
            </a:r>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90</a:t>
            </a:fld>
            <a:endParaRPr kumimoji="1" lang="ja-JP" altLang="en-US"/>
          </a:p>
        </p:txBody>
      </p:sp>
    </p:spTree>
    <p:extLst>
      <p:ext uri="{BB962C8B-B14F-4D97-AF65-F5344CB8AC3E}">
        <p14:creationId xmlns:p14="http://schemas.microsoft.com/office/powerpoint/2010/main" val="4147158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本質安全設計と災害の発生過程との関係の理解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災害の発生過程からすれば「危険源と無くす」</a:t>
            </a:r>
            <a:r>
              <a:rPr kumimoji="1" lang="ja-JP" altLang="en-US" dirty="0" err="1" smtClean="0"/>
              <a:t>か</a:t>
            </a:r>
            <a:r>
              <a:rPr kumimoji="1" lang="ja-JP" altLang="en-US" dirty="0" smtClean="0"/>
              <a:t>、「人の存在」を無くすことにより「危険状態」が作られなくなる。危険状態がつくられなければ、危険事象は発生せず災害も発生しない。</a:t>
            </a:r>
            <a:r>
              <a:rPr kumimoji="1" lang="en-US" altLang="ja-JP" dirty="0" smtClean="0"/>
              <a:t/>
            </a:r>
            <a:br>
              <a:rPr kumimoji="1" lang="en-US" altLang="ja-JP" dirty="0" smtClean="0"/>
            </a:br>
            <a:r>
              <a:rPr kumimoji="1" lang="ja-JP" altLang="en-US" dirty="0" smtClean="0"/>
              <a:t>ここでの「無くす」には、「危害が及ばない大きさに低減する」を含む</a:t>
            </a:r>
            <a:endParaRPr kumimoji="1" lang="en-US" altLang="ja-JP" dirty="0" smtClean="0"/>
          </a:p>
          <a:p>
            <a:pPr marL="171450" indent="-171450">
              <a:buFont typeface="Arial" panose="020B0604020202020204" pitchFamily="34" charset="0"/>
              <a:buChar char="•"/>
            </a:pPr>
            <a:r>
              <a:rPr kumimoji="1" lang="ja-JP" altLang="en-US" dirty="0" smtClean="0"/>
              <a:t>危険源を無くすことは、機械の危険源の除去またはエネルギーの低減すること</a:t>
            </a:r>
            <a:endParaRPr kumimoji="1" lang="en-US" altLang="ja-JP" dirty="0" smtClean="0"/>
          </a:p>
          <a:p>
            <a:pPr marL="171450" indent="-171450">
              <a:buFont typeface="Arial" panose="020B0604020202020204" pitchFamily="34" charset="0"/>
              <a:buChar char="•"/>
            </a:pPr>
            <a:r>
              <a:rPr kumimoji="1" lang="ja-JP" altLang="en-US" dirty="0" smtClean="0"/>
              <a:t>人の存在を無くすことは、作業の廃止や危険区域外からできるようにすること</a:t>
            </a:r>
            <a:endParaRPr kumimoji="1" lang="en-US" altLang="ja-JP" dirty="0" smtClean="0"/>
          </a:p>
          <a:p>
            <a:pPr marL="171450" indent="-171450">
              <a:buFont typeface="Arial" panose="020B0604020202020204" pitchFamily="34" charset="0"/>
              <a:buChar char="•"/>
            </a:pPr>
            <a:r>
              <a:rPr kumimoji="1" lang="ja-JP" altLang="en-US" dirty="0" smtClean="0"/>
              <a:t>異常時に発生する危険源や危険状態、危険事象を減らすことも本質的安全設計に含まれる</a:t>
            </a:r>
            <a:endParaRPr kumimoji="1" lang="en-US" altLang="ja-JP" dirty="0" smtClean="0"/>
          </a:p>
          <a:p>
            <a:pPr marL="171450" indent="-171450">
              <a:buFont typeface="Arial" panose="020B0604020202020204" pitchFamily="34" charset="0"/>
              <a:buChar char="•"/>
            </a:pPr>
            <a:r>
              <a:rPr kumimoji="1" lang="ja-JP" altLang="en-US" dirty="0" smtClean="0"/>
              <a:t>「危険源を無くす」「作業を無くす」ことが「本質安全」で、確定論的な方策</a:t>
            </a:r>
            <a:endParaRPr kumimoji="1" lang="en-US" altLang="ja-JP" dirty="0" smtClean="0"/>
          </a:p>
          <a:p>
            <a:pPr marL="171450" indent="-171450">
              <a:buFont typeface="Arial" panose="020B0604020202020204" pitchFamily="34" charset="0"/>
              <a:buChar char="•"/>
            </a:pPr>
            <a:r>
              <a:rPr kumimoji="1" lang="ja-JP" altLang="en-US" dirty="0" smtClean="0"/>
              <a:t>「危険事象の発生確率を減らす」は、信頼性向上などによる確率論的な方策</a:t>
            </a:r>
            <a:endParaRPr kumimoji="1" lang="en-US" altLang="ja-JP" dirty="0" smtClean="0"/>
          </a:p>
          <a:p>
            <a:pPr marL="171450" indent="-171450">
              <a:buFont typeface="Arial" panose="020B0604020202020204" pitchFamily="34" charset="0"/>
              <a:buChar char="•"/>
            </a:pPr>
            <a:r>
              <a:rPr kumimoji="1" lang="ja-JP" altLang="en-US" dirty="0" smtClean="0"/>
              <a:t>「危険事象」には、</a:t>
            </a:r>
            <a:r>
              <a:rPr kumimoji="1" lang="en-US" altLang="ja-JP" dirty="0" smtClean="0"/>
              <a:t>『</a:t>
            </a:r>
            <a:r>
              <a:rPr kumimoji="1" lang="ja-JP" altLang="en-US" dirty="0" smtClean="0"/>
              <a:t>危険状態から危害・障害をもたらす「危険事象」</a:t>
            </a:r>
            <a:r>
              <a:rPr kumimoji="1" lang="en-US" altLang="ja-JP" dirty="0" smtClean="0"/>
              <a:t>』</a:t>
            </a:r>
            <a:r>
              <a:rPr kumimoji="1" lang="ja-JP" altLang="en-US" dirty="0" smtClean="0"/>
              <a:t>の他、「人の異常な行動・行為」及び「機械の異常・故障」が含まれる</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91</a:t>
            </a:fld>
            <a:endParaRPr kumimoji="1" lang="ja-JP" altLang="en-US"/>
          </a:p>
        </p:txBody>
      </p:sp>
    </p:spTree>
    <p:extLst>
      <p:ext uri="{BB962C8B-B14F-4D97-AF65-F5344CB8AC3E}">
        <p14:creationId xmlns:p14="http://schemas.microsoft.com/office/powerpoint/2010/main" val="292891315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本質的安全設計のうち、危険源の除去・低減方策の概要理解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92</a:t>
            </a:fld>
            <a:endParaRPr kumimoji="1" lang="ja-JP" altLang="en-US"/>
          </a:p>
        </p:txBody>
      </p:sp>
    </p:spTree>
    <p:extLst>
      <p:ext uri="{BB962C8B-B14F-4D97-AF65-F5344CB8AC3E}">
        <p14:creationId xmlns:p14="http://schemas.microsoft.com/office/powerpoint/2010/main" val="412594557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上下に搬送する機械での具体例により危険源の除去・低減を理解</a:t>
            </a:r>
            <a:endParaRPr kumimoji="1" lang="en-US" altLang="ja-JP" dirty="0" smtClean="0"/>
          </a:p>
          <a:p>
            <a:pPr marL="0" indent="0">
              <a:buFont typeface="Arial" panose="020B0604020202020204" pitchFamily="34" charset="0"/>
              <a:buNone/>
            </a:pPr>
            <a:endParaRPr kumimoji="1" lang="en-US" altLang="ja-JP" dirty="0" smtClean="0"/>
          </a:p>
          <a:p>
            <a:r>
              <a:rPr kumimoji="1" lang="ja-JP" altLang="en-US" dirty="0" smtClean="0"/>
              <a:t>＜補足事項・背景＞</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モータも</a:t>
            </a:r>
            <a:r>
              <a:rPr kumimoji="1" lang="en-US" altLang="ja-JP" dirty="0" smtClean="0"/>
              <a:t>40W</a:t>
            </a:r>
            <a:r>
              <a:rPr kumimoji="1" lang="ja-JP" altLang="en-US" dirty="0" smtClean="0"/>
              <a:t>と小さい</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ナイロンロープに搬器が取り付けられており、プーリーとの摩擦によりモータの回転が伝えられる</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人などが触り、搬器が過負荷となった場合、プーリーとナイロンロープの間で空回りし、モーターの回転が伝えられなくなる</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搬器の過負荷がなくなれば、ナイロンロープをプーリーとの摩擦により再び動き出す。</a:t>
            </a:r>
            <a:endParaRPr kumimoji="1" lang="en-US" altLang="ja-JP"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smtClean="0"/>
              <a:t>搬器は指</a:t>
            </a:r>
            <a:r>
              <a:rPr kumimoji="1" lang="en-US" altLang="ja-JP" dirty="0" smtClean="0"/>
              <a:t>1</a:t>
            </a:r>
            <a:r>
              <a:rPr kumimoji="1" lang="ja-JP" altLang="en-US" dirty="0" smtClean="0"/>
              <a:t>本で過負荷となる</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93</a:t>
            </a:fld>
            <a:endParaRPr kumimoji="1" lang="ja-JP" altLang="en-US"/>
          </a:p>
        </p:txBody>
      </p:sp>
    </p:spTree>
    <p:extLst>
      <p:ext uri="{BB962C8B-B14F-4D97-AF65-F5344CB8AC3E}">
        <p14:creationId xmlns:p14="http://schemas.microsoft.com/office/powerpoint/2010/main" val="41259455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＜意図・ポイント＞</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次からの説明内容</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＜補足事項・背景＞</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＜出典・参考文献等＞</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94</a:t>
            </a:fld>
            <a:endParaRPr kumimoji="1" lang="ja-JP" altLang="en-US"/>
          </a:p>
        </p:txBody>
      </p:sp>
    </p:spTree>
    <p:extLst>
      <p:ext uri="{BB962C8B-B14F-4D97-AF65-F5344CB8AC3E}">
        <p14:creationId xmlns:p14="http://schemas.microsoft.com/office/powerpoint/2010/main" val="29289131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危険状態の排除を具体例により理解</a:t>
            </a:r>
            <a:endParaRPr kumimoji="1" lang="en-US" altLang="ja-JP" dirty="0" smtClean="0"/>
          </a:p>
          <a:p>
            <a:pPr marL="171450" indent="-171450">
              <a:buFont typeface="Arial" panose="020B0604020202020204" pitchFamily="34" charset="0"/>
              <a:buChar char="•"/>
            </a:pPr>
            <a:r>
              <a:rPr kumimoji="1" lang="ja-JP" altLang="en-US" dirty="0" smtClean="0"/>
              <a:t>まずは、危険状態となる作業の理解</a:t>
            </a:r>
          </a:p>
          <a:p>
            <a:pPr marL="171450" indent="-171450">
              <a:buFont typeface="Arial" panose="020B0604020202020204" pitchFamily="34" charset="0"/>
              <a:buChar char="•"/>
            </a:pPr>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新しい治具の確認作業のため、蛇腹を外して目視の必要がある</a:t>
            </a:r>
            <a:endParaRPr kumimoji="1" lang="en-US" altLang="ja-JP" dirty="0" smtClean="0"/>
          </a:p>
          <a:p>
            <a:pPr marL="171450" indent="-171450">
              <a:buFont typeface="Arial" panose="020B0604020202020204" pitchFamily="34" charset="0"/>
              <a:buChar char="•"/>
            </a:pPr>
            <a:r>
              <a:rPr kumimoji="1" lang="ja-JP" altLang="en-US" dirty="0" smtClean="0"/>
              <a:t>蛇腹を外すこと自体が機械内に進入することになり、危険状態</a:t>
            </a:r>
            <a:endParaRPr kumimoji="1" lang="en-US" altLang="ja-JP" dirty="0" smtClean="0"/>
          </a:p>
          <a:p>
            <a:pPr marL="171450" indent="-171450">
              <a:buFont typeface="Arial" panose="020B0604020202020204" pitchFamily="34" charset="0"/>
              <a:buChar char="•"/>
            </a:pPr>
            <a:r>
              <a:rPr kumimoji="1" lang="ja-JP" altLang="en-US" dirty="0" smtClean="0"/>
              <a:t>確認作業では、手動運転が必要で動いている機械の直近での作業となり、危険区域への進入してしまう恐れがある</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95</a:t>
            </a:fld>
            <a:endParaRPr kumimoji="1" lang="ja-JP" altLang="en-US"/>
          </a:p>
        </p:txBody>
      </p:sp>
    </p:spTree>
    <p:extLst>
      <p:ext uri="{BB962C8B-B14F-4D97-AF65-F5344CB8AC3E}">
        <p14:creationId xmlns:p14="http://schemas.microsoft.com/office/powerpoint/2010/main" val="95048482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具体的対応例による危険状態の排除を理解</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r>
              <a:rPr kumimoji="1" lang="ja-JP" altLang="en-US" dirty="0" smtClean="0"/>
              <a:t>機械内にカメラを設置し、機械の外から干渉を見えるようにしたことにより、機械内に進入しての蛇腹外しや蛇腹が外れた状態での運転という危険状態を無くすことができる</a:t>
            </a: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96</a:t>
            </a:fld>
            <a:endParaRPr kumimoji="1" lang="ja-JP" altLang="en-US"/>
          </a:p>
        </p:txBody>
      </p:sp>
    </p:spTree>
    <p:extLst>
      <p:ext uri="{BB962C8B-B14F-4D97-AF65-F5344CB8AC3E}">
        <p14:creationId xmlns:p14="http://schemas.microsoft.com/office/powerpoint/2010/main" val="9204324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＜意図・ポイント＞</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次からの説明内容</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＜補足事項・背景＞</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＜出典・参考文献等＞</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97</a:t>
            </a:fld>
            <a:endParaRPr kumimoji="1" lang="ja-JP" altLang="en-US"/>
          </a:p>
        </p:txBody>
      </p:sp>
    </p:spTree>
    <p:extLst>
      <p:ext uri="{BB962C8B-B14F-4D97-AF65-F5344CB8AC3E}">
        <p14:creationId xmlns:p14="http://schemas.microsoft.com/office/powerpoint/2010/main" val="292891315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＜意図・ポイント＞</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本質的安全設計のうち、確率論の方策なる異常の発生確率の低減を具体例で理解する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＜補足事項・背景＞</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表は、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JIS</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9700</a:t>
            </a:r>
            <a:r>
              <a:rPr kumimoji="1" lang="en-US" altLang="ja-JP" baseline="0" dirty="0" smtClean="0">
                <a:latin typeface="Meiryo UI" panose="020B0604030504040204" pitchFamily="50" charset="-128"/>
                <a:ea typeface="Meiryo UI" panose="020B0604030504040204" pitchFamily="50" charset="-128"/>
                <a:cs typeface="Meiryo UI" panose="020B0604030504040204" pitchFamily="50" charset="-128"/>
              </a:rPr>
              <a:t>(ISO 12100) </a:t>
            </a:r>
            <a:r>
              <a:rPr kumimoji="1" lang="ja-JP" altLang="en-US" baseline="0" dirty="0" smtClean="0">
                <a:latin typeface="Meiryo UI" panose="020B0604030504040204" pitchFamily="50" charset="-128"/>
                <a:ea typeface="Meiryo UI" panose="020B0604030504040204" pitchFamily="50" charset="-128"/>
                <a:cs typeface="Meiryo UI" panose="020B0604030504040204" pitchFamily="50" charset="-128"/>
              </a:rPr>
              <a:t>で書かれている内容のうち、「発生確率の低減」とされる方策</a:t>
            </a:r>
            <a:endParaRPr kumimoji="1" lang="en-US" altLang="ja-JP" baseline="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baseline="0" dirty="0" smtClean="0">
                <a:latin typeface="Meiryo UI" panose="020B0604030504040204" pitchFamily="50" charset="-128"/>
                <a:ea typeface="Meiryo UI" panose="020B0604030504040204" pitchFamily="50" charset="-128"/>
                <a:cs typeface="Meiryo UI" panose="020B0604030504040204" pitchFamily="50" charset="-128"/>
              </a:rPr>
              <a:t>「発生確率の低減」は確率論であり、これらの方策だけでは災害を無くすことはできない</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＜出典・参考文献等＞</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98</a:t>
            </a:fld>
            <a:endParaRPr kumimoji="1" lang="ja-JP" altLang="en-US"/>
          </a:p>
        </p:txBody>
      </p:sp>
    </p:spTree>
    <p:extLst>
      <p:ext uri="{BB962C8B-B14F-4D97-AF65-F5344CB8AC3E}">
        <p14:creationId xmlns:p14="http://schemas.microsoft.com/office/powerpoint/2010/main" val="35759286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＜意図・ポイント＞</a:t>
            </a:r>
            <a:endParaRPr kumimoji="1" lang="en-US" altLang="ja-JP" dirty="0" smtClean="0"/>
          </a:p>
          <a:p>
            <a:pPr marL="171450" indent="-171450">
              <a:buFont typeface="Arial" panose="020B0604020202020204" pitchFamily="34" charset="0"/>
              <a:buChar char="•"/>
            </a:pPr>
            <a:r>
              <a:rPr kumimoji="1" lang="ja-JP" altLang="en-US" dirty="0" smtClean="0"/>
              <a:t>次の説明内容の確認</a:t>
            </a:r>
            <a:endParaRPr kumimoji="1" lang="en-US" altLang="ja-JP" dirty="0" smtClean="0"/>
          </a:p>
          <a:p>
            <a:endParaRPr kumimoji="1" lang="en-US" altLang="ja-JP" dirty="0" smtClean="0"/>
          </a:p>
          <a:p>
            <a:r>
              <a:rPr kumimoji="1" lang="ja-JP" altLang="en-US" dirty="0" smtClean="0"/>
              <a:t>＜補足事項・背景＞</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en-US" altLang="ja-JP" dirty="0" smtClean="0"/>
          </a:p>
          <a:p>
            <a:r>
              <a:rPr kumimoji="1" lang="ja-JP" altLang="en-US" dirty="0" smtClean="0"/>
              <a:t>＜出典・参考文献等＞</a:t>
            </a:r>
            <a:endParaRPr kumimoji="1" lang="en-US" altLang="ja-JP" dirty="0" smtClean="0"/>
          </a:p>
          <a:p>
            <a:pPr marL="171450" indent="-171450">
              <a:buFont typeface="Arial" panose="020B0604020202020204" pitchFamily="34" charset="0"/>
              <a:buChar char="•"/>
            </a:pPr>
            <a:endParaRPr kumimoji="1" lang="en-US" altLang="ja-JP" dirty="0" smtClean="0"/>
          </a:p>
          <a:p>
            <a:endParaRPr kumimoji="1" lang="ja-JP" altLang="en-US" dirty="0"/>
          </a:p>
        </p:txBody>
      </p:sp>
      <p:sp>
        <p:nvSpPr>
          <p:cNvPr id="4" name="Footer Placeholder 3"/>
          <p:cNvSpPr>
            <a:spLocks noGrp="1"/>
          </p:cNvSpPr>
          <p:nvPr>
            <p:ph type="ftr" sz="quarter" idx="10"/>
          </p:nvPr>
        </p:nvSpPr>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a:t>
            </a:r>
            <a:endParaRPr kumimoji="1" lang="ja-JP" altLang="en-US"/>
          </a:p>
        </p:txBody>
      </p:sp>
      <p:sp>
        <p:nvSpPr>
          <p:cNvPr id="5" name="Slide Number Placeholder 4"/>
          <p:cNvSpPr>
            <a:spLocks noGrp="1"/>
          </p:cNvSpPr>
          <p:nvPr>
            <p:ph type="sldNum" sz="quarter" idx="11"/>
          </p:nvPr>
        </p:nvSpPr>
        <p:spPr/>
        <p:txBody>
          <a:bodyPr/>
          <a:lstStyle/>
          <a:p>
            <a:fld id="{A43A458F-4FD9-4DC8-A747-BD3624061404}" type="slidenum">
              <a:rPr kumimoji="1" lang="ja-JP" altLang="en-US" smtClean="0"/>
              <a:t>99</a:t>
            </a:fld>
            <a:endParaRPr kumimoji="1" lang="ja-JP" altLang="en-US"/>
          </a:p>
        </p:txBody>
      </p:sp>
    </p:spTree>
    <p:extLst>
      <p:ext uri="{BB962C8B-B14F-4D97-AF65-F5344CB8AC3E}">
        <p14:creationId xmlns:p14="http://schemas.microsoft.com/office/powerpoint/2010/main" val="94002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dirty="0"/>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fld id="{41C7EE4A-209B-462D-8E69-3687B72B60E3}" type="datetime1">
              <a:rPr kumimoji="1" lang="ja-JP" altLang="en-US" smtClean="0"/>
              <a:t>2018/3/15</a:t>
            </a:fld>
            <a:endParaRPr kumimoji="1" lang="ja-JP" altLang="en-US"/>
          </a:p>
        </p:txBody>
      </p:sp>
      <p:sp>
        <p:nvSpPr>
          <p:cNvPr id="6" name="スライド番号プレースホルダー 5"/>
          <p:cNvSpPr>
            <a:spLocks noGrp="1"/>
          </p:cNvSpPr>
          <p:nvPr>
            <p:ph type="sldNum" sz="quarter" idx="12"/>
          </p:nvPr>
        </p:nvSpPr>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278572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AFFFCFD4-7FD5-4391-8313-B2F1326026D3}" type="datetime1">
              <a:rPr kumimoji="1" lang="ja-JP" altLang="en-US" smtClean="0"/>
              <a:t>2018/3/15</a:t>
            </a:fld>
            <a:endParaRPr kumimoji="1" lang="ja-JP" altLang="en-US"/>
          </a:p>
        </p:txBody>
      </p:sp>
      <p:sp>
        <p:nvSpPr>
          <p:cNvPr id="6" name="スライド番号プレースホルダー 5"/>
          <p:cNvSpPr>
            <a:spLocks noGrp="1"/>
          </p:cNvSpPr>
          <p:nvPr>
            <p:ph type="sldNum" sz="quarter" idx="12"/>
          </p:nvPr>
        </p:nvSpPr>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152336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4" y="365130"/>
            <a:ext cx="2135981" cy="5811839"/>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2" y="365130"/>
            <a:ext cx="6284119" cy="5811839"/>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E470E0B-AB4B-4A40-9FB3-DD624245AA75}" type="datetime1">
              <a:rPr kumimoji="1" lang="ja-JP" altLang="en-US" smtClean="0"/>
              <a:t>2018/3/15</a:t>
            </a:fld>
            <a:endParaRPr kumimoji="1" lang="ja-JP" altLang="en-US"/>
          </a:p>
        </p:txBody>
      </p:sp>
      <p:sp>
        <p:nvSpPr>
          <p:cNvPr id="6" name="スライド番号プレースホルダー 5"/>
          <p:cNvSpPr>
            <a:spLocks noGrp="1"/>
          </p:cNvSpPr>
          <p:nvPr>
            <p:ph type="sldNum" sz="quarter" idx="12"/>
          </p:nvPr>
        </p:nvSpPr>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3183195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日付プレースホルダー 5"/>
          <p:cNvSpPr>
            <a:spLocks noGrp="1"/>
          </p:cNvSpPr>
          <p:nvPr>
            <p:ph type="dt" sz="half" idx="10"/>
          </p:nvPr>
        </p:nvSpPr>
        <p:spPr/>
        <p:txBody>
          <a:bodyPr/>
          <a:lstStyle/>
          <a:p>
            <a:fld id="{7048239C-CDA8-4E54-9725-940F94DD9230}" type="datetime1">
              <a:rPr kumimoji="1" lang="ja-JP" altLang="en-US" smtClean="0"/>
              <a:t>2018/3/15</a:t>
            </a:fld>
            <a:endParaRPr kumimoji="1" lang="ja-JP" altLang="en-US"/>
          </a:p>
        </p:txBody>
      </p:sp>
      <p:sp>
        <p:nvSpPr>
          <p:cNvPr id="8" name="スライド番号プレースホルダー 7"/>
          <p:cNvSpPr>
            <a:spLocks noGrp="1"/>
          </p:cNvSpPr>
          <p:nvPr>
            <p:ph type="sldNum" sz="quarter" idx="12"/>
          </p:nvPr>
        </p:nvSpPr>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3091417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15652CE5-0174-4B62-857D-B35CE814E7C8}" type="datetime1">
              <a:rPr kumimoji="1" lang="ja-JP" altLang="en-US" smtClean="0"/>
              <a:t>2018/3/15</a:t>
            </a:fld>
            <a:endParaRPr kumimoji="1" lang="ja-JP" altLang="en-US"/>
          </a:p>
        </p:txBody>
      </p:sp>
      <p:sp>
        <p:nvSpPr>
          <p:cNvPr id="6" name="スライド番号プレースホルダー 5"/>
          <p:cNvSpPr>
            <a:spLocks noGrp="1"/>
          </p:cNvSpPr>
          <p:nvPr>
            <p:ph type="sldNum" sz="quarter" idx="12"/>
          </p:nvPr>
        </p:nvSpPr>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9308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0" y="1709745"/>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80" y="458946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9A0FE30-EFB9-4ABB-A45B-34D83801DC19}" type="datetime1">
              <a:rPr kumimoji="1" lang="ja-JP" altLang="en-US" smtClean="0"/>
              <a:t>2018/3/15</a:t>
            </a:fld>
            <a:endParaRPr kumimoji="1" lang="ja-JP" altLang="en-US"/>
          </a:p>
        </p:txBody>
      </p:sp>
      <p:sp>
        <p:nvSpPr>
          <p:cNvPr id="6" name="スライド番号プレースホルダー 5"/>
          <p:cNvSpPr>
            <a:spLocks noGrp="1"/>
          </p:cNvSpPr>
          <p:nvPr>
            <p:ph type="sldNum" sz="quarter" idx="12"/>
          </p:nvPr>
        </p:nvSpPr>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28393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3F5CB02-AA3A-43CE-9BE7-05F66BC5903A}" type="datetime1">
              <a:rPr kumimoji="1" lang="ja-JP" altLang="en-US" smtClean="0"/>
              <a:t>2018/3/15</a:t>
            </a:fld>
            <a:endParaRPr kumimoji="1" lang="ja-JP" altLang="en-US"/>
          </a:p>
        </p:txBody>
      </p:sp>
      <p:sp>
        <p:nvSpPr>
          <p:cNvPr id="7" name="スライド番号プレースホルダー 6"/>
          <p:cNvSpPr>
            <a:spLocks noGrp="1"/>
          </p:cNvSpPr>
          <p:nvPr>
            <p:ph type="sldNum" sz="quarter" idx="12"/>
          </p:nvPr>
        </p:nvSpPr>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354792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9" y="365129"/>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9" y="2505076"/>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6"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6" y="2505076"/>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45D888B-4285-441F-AB06-4A3D4B349A8A}" type="datetime1">
              <a:rPr kumimoji="1" lang="ja-JP" altLang="en-US" smtClean="0"/>
              <a:t>2018/3/15</a:t>
            </a:fld>
            <a:endParaRPr kumimoji="1" lang="ja-JP" altLang="en-US"/>
          </a:p>
        </p:txBody>
      </p:sp>
      <p:sp>
        <p:nvSpPr>
          <p:cNvPr id="9" name="スライド番号プレースホルダー 8"/>
          <p:cNvSpPr>
            <a:spLocks noGrp="1"/>
          </p:cNvSpPr>
          <p:nvPr>
            <p:ph type="sldNum" sz="quarter" idx="12"/>
          </p:nvPr>
        </p:nvSpPr>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176881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560EC4F-3569-4E30-9382-A3F652EB28DA}" type="datetime1">
              <a:rPr kumimoji="1" lang="ja-JP" altLang="en-US" smtClean="0"/>
              <a:t>2018/3/15</a:t>
            </a:fld>
            <a:endParaRPr kumimoji="1" lang="ja-JP" altLang="en-US"/>
          </a:p>
        </p:txBody>
      </p:sp>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2234056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6FE92B1-6F69-48BE-919C-B70EA0FF36C9}" type="datetime1">
              <a:rPr kumimoji="1" lang="ja-JP" altLang="en-US" smtClean="0"/>
              <a:t>2018/3/15</a:t>
            </a:fld>
            <a:endParaRPr kumimoji="1" lang="ja-JP" altLang="en-US"/>
          </a:p>
        </p:txBody>
      </p:sp>
      <p:sp>
        <p:nvSpPr>
          <p:cNvPr id="4" name="スライド番号プレースホルダー 3"/>
          <p:cNvSpPr>
            <a:spLocks noGrp="1"/>
          </p:cNvSpPr>
          <p:nvPr>
            <p:ph type="sldNum" sz="quarter" idx="12"/>
          </p:nvPr>
        </p:nvSpPr>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91672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9" y="457200"/>
            <a:ext cx="3194943"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30"/>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9" y="2057402"/>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E00D954-877A-4477-9EE5-0EC392097CFD}" type="datetime1">
              <a:rPr kumimoji="1" lang="ja-JP" altLang="en-US" smtClean="0"/>
              <a:t>2018/3/15</a:t>
            </a:fld>
            <a:endParaRPr kumimoji="1" lang="ja-JP" altLang="en-US"/>
          </a:p>
        </p:txBody>
      </p:sp>
      <p:sp>
        <p:nvSpPr>
          <p:cNvPr id="7" name="スライド番号プレースホルダー 6"/>
          <p:cNvSpPr>
            <a:spLocks noGrp="1"/>
          </p:cNvSpPr>
          <p:nvPr>
            <p:ph type="sldNum" sz="quarter" idx="12"/>
          </p:nvPr>
        </p:nvSpPr>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1329028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9" y="457200"/>
            <a:ext cx="3194943"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30"/>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29" y="2057402"/>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FABD92-31E9-4558-A637-79C5AC570392}" type="datetime1">
              <a:rPr kumimoji="1" lang="ja-JP" altLang="en-US" smtClean="0"/>
              <a:t>2018/3/15</a:t>
            </a:fld>
            <a:endParaRPr kumimoji="1" lang="ja-JP" altLang="en-US"/>
          </a:p>
        </p:txBody>
      </p:sp>
      <p:sp>
        <p:nvSpPr>
          <p:cNvPr id="7" name="スライド番号プレースホルダー 6"/>
          <p:cNvSpPr>
            <a:spLocks noGrp="1"/>
          </p:cNvSpPr>
          <p:nvPr>
            <p:ph type="sldNum" sz="quarter" idx="12"/>
          </p:nvPr>
        </p:nvSpPr>
        <p:spPr/>
        <p:txBody>
          <a:body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3654816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81039" y="1825625"/>
            <a:ext cx="8543925" cy="435133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6"/>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8557A-0B40-4819-8E37-D0AB0A133839}" type="datetime1">
              <a:rPr kumimoji="1" lang="ja-JP" altLang="en-US" smtClean="0"/>
              <a:t>2018/3/15</a:t>
            </a:fld>
            <a:endParaRPr kumimoji="1" lang="ja-JP" altLang="en-US"/>
          </a:p>
        </p:txBody>
      </p:sp>
      <p:sp>
        <p:nvSpPr>
          <p:cNvPr id="6" name="スライド番号プレースホルダー 5"/>
          <p:cNvSpPr>
            <a:spLocks noGrp="1"/>
          </p:cNvSpPr>
          <p:nvPr>
            <p:ph type="sldNum" sz="quarter" idx="4"/>
          </p:nvPr>
        </p:nvSpPr>
        <p:spPr>
          <a:xfrm>
            <a:off x="6996113" y="6356356"/>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E2E58-D7B4-4810-BFFB-2E6FC894A1DB}" type="slidenum">
              <a:rPr kumimoji="1" lang="ja-JP" altLang="en-US" smtClean="0"/>
              <a:t>‹#›</a:t>
            </a:fld>
            <a:endParaRPr kumimoji="1" lang="ja-JP" altLang="en-US"/>
          </a:p>
        </p:txBody>
      </p:sp>
    </p:spTree>
    <p:extLst>
      <p:ext uri="{BB962C8B-B14F-4D97-AF65-F5344CB8AC3E}">
        <p14:creationId xmlns:p14="http://schemas.microsoft.com/office/powerpoint/2010/main" val="3066051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0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106.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53.wmf"/><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5.emf"/><Relationship Id="rId4" Type="http://schemas.openxmlformats.org/officeDocument/2006/relationships/oleObject" Target="../embeddings/oleObject2.bin"/></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184.xml"/><Relationship Id="rId1" Type="http://schemas.openxmlformats.org/officeDocument/2006/relationships/slideLayout" Target="../slideLayouts/slideLayout2.xml"/><Relationship Id="rId5" Type="http://schemas.openxmlformats.org/officeDocument/2006/relationships/image" Target="../media/image80.emf"/><Relationship Id="rId4" Type="http://schemas.openxmlformats.org/officeDocument/2006/relationships/image" Target="../media/image79.emf"/></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98.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04.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13.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51.xml"/><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05.png"/></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26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1.wmf"/><Relationship Id="rId4" Type="http://schemas.openxmlformats.org/officeDocument/2006/relationships/oleObject" Target="../embeddings/oleObject3.bin"/></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hyperlink" Target="https://commons.wikimedia.org/wiki/File:Trolltunga2.JPG" TargetMode="Externa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g"/><Relationship Id="rId1" Type="http://schemas.microsoft.com/office/2007/relationships/media" Target="../media/media1.mpg"/><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9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0514" y="1558977"/>
            <a:ext cx="8790248" cy="1499016"/>
          </a:xfrm>
        </p:spPr>
        <p:txBody>
          <a:bodyPr>
            <a:normAutofit/>
          </a:bodyPr>
          <a:lstStyle/>
          <a:p>
            <a:r>
              <a:rPr kumimoji="1" lang="ja-JP" altLang="en-US" sz="7200" b="1" dirty="0" smtClean="0"/>
              <a:t>機能安全活用テキスト</a:t>
            </a:r>
            <a:endParaRPr kumimoji="1" lang="ja-JP" altLang="en-US" sz="7200" b="1" dirty="0"/>
          </a:p>
        </p:txBody>
      </p:sp>
      <p:sp>
        <p:nvSpPr>
          <p:cNvPr id="3" name="テキスト プレースホルダー 2"/>
          <p:cNvSpPr>
            <a:spLocks noGrp="1"/>
          </p:cNvSpPr>
          <p:nvPr>
            <p:ph type="body" idx="1"/>
          </p:nvPr>
        </p:nvSpPr>
        <p:spPr>
          <a:xfrm>
            <a:off x="763676" y="317271"/>
            <a:ext cx="8543925" cy="1241706"/>
          </a:xfrm>
        </p:spPr>
        <p:txBody>
          <a:bodyPr>
            <a:normAutofit fontScale="92500" lnSpcReduction="10000"/>
          </a:bodyPr>
          <a:lstStyle/>
          <a:p>
            <a:r>
              <a:rPr kumimoji="1" lang="ja-JP" altLang="en-US" sz="2600" dirty="0" smtClean="0"/>
              <a:t>中央労働災害防止協会</a:t>
            </a:r>
          </a:p>
          <a:p>
            <a:r>
              <a:rPr kumimoji="1" lang="ja-JP" altLang="en-US" dirty="0" smtClean="0"/>
              <a:t>平成</a:t>
            </a:r>
            <a:r>
              <a:rPr kumimoji="1" lang="en-US" altLang="ja-JP" dirty="0" smtClean="0"/>
              <a:t>29</a:t>
            </a:r>
            <a:r>
              <a:rPr kumimoji="1" lang="ja-JP" altLang="en-US" dirty="0" smtClean="0"/>
              <a:t>年度　厚生労働省委託</a:t>
            </a:r>
          </a:p>
          <a:p>
            <a:r>
              <a:rPr lang="ja-JP" altLang="en-US" dirty="0" smtClean="0"/>
              <a:t>機能</a:t>
            </a:r>
            <a:r>
              <a:rPr lang="ja-JP" altLang="en-US" dirty="0"/>
              <a:t>安全</a:t>
            </a:r>
            <a:r>
              <a:rPr lang="ja-JP" altLang="en-US" dirty="0" smtClean="0"/>
              <a:t>を</a:t>
            </a:r>
            <a:r>
              <a:rPr lang="ja-JP" altLang="en-US" dirty="0"/>
              <a:t>活用</a:t>
            </a:r>
            <a:r>
              <a:rPr lang="ja-JP" altLang="en-US" dirty="0" smtClean="0"/>
              <a:t>した機械</a:t>
            </a:r>
            <a:r>
              <a:rPr lang="ja-JP" altLang="en-US" dirty="0"/>
              <a:t>設備</a:t>
            </a:r>
            <a:r>
              <a:rPr lang="ja-JP" altLang="en-US" dirty="0" smtClean="0"/>
              <a:t>の安全</a:t>
            </a:r>
            <a:r>
              <a:rPr lang="ja-JP" altLang="en-US" dirty="0"/>
              <a:t>対策</a:t>
            </a:r>
            <a:r>
              <a:rPr lang="ja-JP" altLang="en-US" dirty="0" smtClean="0"/>
              <a:t>の推進事業</a:t>
            </a:r>
            <a:endParaRPr kumimoji="1" lang="ja-JP" altLang="en-US" dirty="0"/>
          </a:p>
        </p:txBody>
      </p:sp>
      <p:sp>
        <p:nvSpPr>
          <p:cNvPr id="4" name="フッター プレースホルダー 3"/>
          <p:cNvSpPr>
            <a:spLocks noGrp="1"/>
          </p:cNvSpPr>
          <p:nvPr>
            <p:ph type="ftr" sz="quarter" idx="4294967295"/>
          </p:nvPr>
        </p:nvSpPr>
        <p:spPr>
          <a:xfrm>
            <a:off x="206502" y="6374974"/>
            <a:ext cx="8905966" cy="365125"/>
          </a:xfrm>
          <a:prstGeom prst="rect">
            <a:avLst/>
          </a:prstGeom>
        </p:spPr>
        <p:txBody>
          <a:bodyPr/>
          <a:lstStyle/>
          <a:p>
            <a:r>
              <a:rPr lang="ja-JP" altLang="en-US" sz="1400" smtClean="0"/>
              <a:t>平成</a:t>
            </a:r>
            <a:r>
              <a:rPr lang="en-US" altLang="ja-JP" sz="1400" smtClean="0"/>
              <a:t>29</a:t>
            </a:r>
            <a:r>
              <a:rPr lang="ja-JP" altLang="en-US" sz="1400" smtClean="0"/>
              <a:t>年度厚生労働省委託　機能安全を活用した機械設備の安全対策の推進事業　機能安全活用テキスト</a:t>
            </a:r>
            <a:endParaRPr lang="ja-JP" altLang="en-US" sz="1400" dirty="0"/>
          </a:p>
        </p:txBody>
      </p:sp>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t>1</a:t>
            </a:fld>
            <a:endParaRPr kumimoji="1" lang="ja-JP" altLang="en-US"/>
          </a:p>
        </p:txBody>
      </p:sp>
      <p:sp>
        <p:nvSpPr>
          <p:cNvPr id="6" name="テキスト ボックス 5"/>
          <p:cNvSpPr txBox="1"/>
          <p:nvPr/>
        </p:nvSpPr>
        <p:spPr>
          <a:xfrm>
            <a:off x="1378038" y="3573345"/>
            <a:ext cx="7315200" cy="1754326"/>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（注）本スライドの使用上の注意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本スライドを利用する際は出典を記載してください。</a:t>
            </a: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編集・加工等して利用する場合は、上記出典とは別に、編集・加工等を行ったことを記載してください。また編集・加工した情報を、あたかも厚生労働省又は中央労働災害防止協会が作成したかのような態様で公表・利用してはいけません。</a:t>
            </a:r>
            <a:endParaRPr kumimoji="1" lang="ja-JP" altLang="en-US" dirty="0"/>
          </a:p>
        </p:txBody>
      </p:sp>
    </p:spTree>
    <p:extLst>
      <p:ext uri="{BB962C8B-B14F-4D97-AF65-F5344CB8AC3E}">
        <p14:creationId xmlns:p14="http://schemas.microsoft.com/office/powerpoint/2010/main" val="398997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txBox="1">
            <a:spLocks/>
          </p:cNvSpPr>
          <p:nvPr/>
        </p:nvSpPr>
        <p:spPr>
          <a:xfrm>
            <a:off x="681037" y="365129"/>
            <a:ext cx="8885873" cy="675001"/>
          </a:xfrm>
          <a:prstGeom prst="rect">
            <a:avLst/>
          </a:prstGeom>
          <a:ln>
            <a:solidFill>
              <a:schemeClr val="accent4">
                <a:lumMod val="40000"/>
                <a:lumOff val="6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a:t>(3)</a:t>
            </a:r>
            <a:r>
              <a:rPr lang="ja-JP" altLang="en-US" dirty="0"/>
              <a:t>安全関連システムの機能分離</a:t>
            </a:r>
            <a:r>
              <a:rPr lang="ja-JP" altLang="ja-JP" dirty="0"/>
              <a:t> </a:t>
            </a:r>
            <a:endParaRPr lang="ja-JP" altLang="en-US" dirty="0"/>
          </a:p>
        </p:txBody>
      </p:sp>
      <p:sp>
        <p:nvSpPr>
          <p:cNvPr id="10" name="正方形/長方形 9"/>
          <p:cNvSpPr/>
          <p:nvPr/>
        </p:nvSpPr>
        <p:spPr>
          <a:xfrm>
            <a:off x="794657" y="1153886"/>
            <a:ext cx="8328795"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p:nvPr/>
        </p:nvPicPr>
        <p:blipFill>
          <a:blip r:embed="rId3">
            <a:extLst>
              <a:ext uri="{28A0092B-C50C-407E-A947-70E740481C1C}">
                <a14:useLocalDpi xmlns:a14="http://schemas.microsoft.com/office/drawing/2010/main" val="0"/>
              </a:ext>
            </a:extLst>
          </a:blip>
          <a:srcRect/>
          <a:stretch>
            <a:fillRect/>
          </a:stretch>
        </p:blipFill>
        <p:spPr bwMode="auto">
          <a:xfrm>
            <a:off x="534701" y="3903400"/>
            <a:ext cx="4961284" cy="2365060"/>
          </a:xfrm>
          <a:prstGeom prst="rect">
            <a:avLst/>
          </a:prstGeom>
          <a:noFill/>
          <a:ln>
            <a:noFill/>
          </a:ln>
        </p:spPr>
      </p:pic>
      <p:sp>
        <p:nvSpPr>
          <p:cNvPr id="16" name="下矢印 15"/>
          <p:cNvSpPr/>
          <p:nvPr/>
        </p:nvSpPr>
        <p:spPr>
          <a:xfrm>
            <a:off x="2677886" y="2999363"/>
            <a:ext cx="674914" cy="866179"/>
          </a:xfrm>
          <a:prstGeom prst="downArrow">
            <a:avLst>
              <a:gd name="adj1" fmla="val 50000"/>
              <a:gd name="adj2" fmla="val 23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257151" y="3351147"/>
            <a:ext cx="5054589"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安全確認センサに求められる特性（判断部も同様）</a:t>
            </a:r>
          </a:p>
        </p:txBody>
      </p:sp>
      <p:sp>
        <p:nvSpPr>
          <p:cNvPr id="18" name="正方形/長方形 17"/>
          <p:cNvSpPr/>
          <p:nvPr/>
        </p:nvSpPr>
        <p:spPr>
          <a:xfrm>
            <a:off x="6537692" y="4008763"/>
            <a:ext cx="3313223" cy="2308324"/>
          </a:xfrm>
          <a:prstGeom prst="rect">
            <a:avLst/>
          </a:prstGeom>
          <a:ln>
            <a:solidFill>
              <a:schemeClr val="tx1"/>
            </a:solidFill>
          </a:ln>
        </p:spPr>
        <p:txBody>
          <a:bodyPr wrap="square">
            <a:spAutoFit/>
          </a:bodyPr>
          <a:lstStyle/>
          <a:p>
            <a:r>
              <a:rPr lang="ja-JP" altLang="ja-JP" sz="2400" b="1" u="sng" dirty="0">
                <a:latin typeface="Meiryo UI" panose="020B0604030504040204" pitchFamily="50" charset="-128"/>
                <a:ea typeface="Meiryo UI" panose="020B0604030504040204" pitchFamily="50" charset="-128"/>
                <a:cs typeface="Meiryo UI" panose="020B0604030504040204" pitchFamily="50" charset="-128"/>
              </a:rPr>
              <a:t>電気・電子・プログラマブル電子制御</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の付加により安全を確保する </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　危険側の故障を診断、検出して、機械を安全状態へ遷移</a:t>
            </a:r>
          </a:p>
        </p:txBody>
      </p:sp>
      <p:sp>
        <p:nvSpPr>
          <p:cNvPr id="19" name="右矢印 18"/>
          <p:cNvSpPr/>
          <p:nvPr/>
        </p:nvSpPr>
        <p:spPr>
          <a:xfrm>
            <a:off x="5495985" y="4858297"/>
            <a:ext cx="752415" cy="696686"/>
          </a:xfrm>
          <a:prstGeom prst="right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123973" y="4052478"/>
            <a:ext cx="1600200" cy="830997"/>
          </a:xfrm>
          <a:prstGeom prst="rect">
            <a:avLst/>
          </a:prstGeom>
          <a:noFill/>
        </p:spPr>
        <p:txBody>
          <a:bodyPr wrap="square" rtlCol="0">
            <a:spAutoFit/>
          </a:bodyPr>
          <a:lstStyle/>
          <a:p>
            <a:r>
              <a:rPr kumimoji="1" lang="ja-JP" altLang="en-US" sz="2400" i="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機能安全</a:t>
            </a:r>
            <a:r>
              <a:rPr kumimoji="1" lang="ja-JP" altLang="en-US" sz="2400" i="1">
                <a:solidFill>
                  <a:srgbClr val="FF0000"/>
                </a:solidFill>
                <a:latin typeface="Meiryo UI" panose="020B0604030504040204" pitchFamily="50" charset="-128"/>
                <a:ea typeface="Meiryo UI" panose="020B0604030504040204" pitchFamily="50" charset="-128"/>
                <a:cs typeface="Meiryo UI" panose="020B0604030504040204" pitchFamily="50" charset="-128"/>
              </a:rPr>
              <a:t>への移行</a:t>
            </a:r>
            <a:endParaRPr kumimoji="1" lang="ja-JP" altLang="en-US" sz="2400" i="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304801" y="5671457"/>
            <a:ext cx="1450924" cy="6645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a:latin typeface="Meiryo UI" panose="020B0604030504040204" pitchFamily="50" charset="-128"/>
                <a:ea typeface="Meiryo UI" panose="020B0604030504040204" pitchFamily="50" charset="-128"/>
                <a:cs typeface="Meiryo UI" panose="020B0604030504040204" pitchFamily="50" charset="-128"/>
              </a:rPr>
              <a:t>電磁リレー等</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21"/>
          <p:cNvSpPr/>
          <p:nvPr/>
        </p:nvSpPr>
        <p:spPr>
          <a:xfrm>
            <a:off x="4895827" y="5532447"/>
            <a:ext cx="1597075" cy="803560"/>
          </a:xfrm>
          <a:prstGeom prst="ellipse">
            <a:avLst/>
          </a:prstGeom>
          <a:solidFill>
            <a:schemeClr val="accent2">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a:latin typeface="Meiryo UI" panose="020B0604030504040204" pitchFamily="50" charset="-128"/>
                <a:ea typeface="Meiryo UI" panose="020B0604030504040204" pitchFamily="50" charset="-128"/>
                <a:cs typeface="Meiryo UI" panose="020B0604030504040204" pitchFamily="50" charset="-128"/>
              </a:rPr>
              <a:t>コンピュータの導入</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フッター プレースホルダー 3"/>
          <p:cNvSpPr>
            <a:spLocks noGrp="1"/>
          </p:cNvSpPr>
          <p:nvPr>
            <p:ph type="ftr" sz="quarter" idx="4294967295"/>
          </p:nvPr>
        </p:nvSpPr>
        <p:spPr>
          <a:xfrm>
            <a:off x="401113" y="6503604"/>
            <a:ext cx="8774400" cy="380770"/>
          </a:xfrm>
          <a:prstGeom prst="rect">
            <a:avLst/>
          </a:prstGeom>
        </p:spPr>
        <p:txBody>
          <a:bodyPr/>
          <a:lstStyle/>
          <a:p>
            <a:pPr algn="l"/>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図形グループ 5">
            <a:extLst>
              <a:ext uri="{FF2B5EF4-FFF2-40B4-BE49-F238E27FC236}">
                <a16:creationId xmlns="" xmlns:a16="http://schemas.microsoft.com/office/drawing/2014/main" id="{7807A7E9-DEFA-B546-A40E-39343DEFFEB6}"/>
              </a:ext>
            </a:extLst>
          </p:cNvPr>
          <p:cNvGrpSpPr/>
          <p:nvPr/>
        </p:nvGrpSpPr>
        <p:grpSpPr>
          <a:xfrm>
            <a:off x="1030263" y="1278388"/>
            <a:ext cx="7887706" cy="1879902"/>
            <a:chOff x="-1148218" y="1747521"/>
            <a:chExt cx="10362184" cy="2625463"/>
          </a:xfrm>
        </p:grpSpPr>
        <p:sp>
          <p:nvSpPr>
            <p:cNvPr id="25" name="AutoShape 5">
              <a:extLst>
                <a:ext uri="{FF2B5EF4-FFF2-40B4-BE49-F238E27FC236}">
                  <a16:creationId xmlns="" xmlns:a16="http://schemas.microsoft.com/office/drawing/2014/main" id="{F8F9022C-62F6-524D-90BF-001D663066DC}"/>
                </a:ext>
              </a:extLst>
            </p:cNvPr>
            <p:cNvSpPr>
              <a:spLocks noChangeArrowheads="1"/>
            </p:cNvSpPr>
            <p:nvPr/>
          </p:nvSpPr>
          <p:spPr bwMode="auto">
            <a:xfrm>
              <a:off x="3865563" y="1784350"/>
              <a:ext cx="1609725" cy="1187450"/>
            </a:xfrm>
            <a:prstGeom prst="flowChartDelay">
              <a:avLst/>
            </a:prstGeom>
            <a:solidFill>
              <a:srgbClr val="990000"/>
            </a:solidFill>
            <a:ln w="28575">
              <a:solidFill>
                <a:schemeClr val="tx1"/>
              </a:solidFill>
              <a:miter lim="800000"/>
              <a:headEnd/>
              <a:tailEnd/>
            </a:ln>
          </p:spPr>
          <p:txBody>
            <a:bodyPr wrap="none" anchor="ctr">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6">
              <a:extLst>
                <a:ext uri="{FF2B5EF4-FFF2-40B4-BE49-F238E27FC236}">
                  <a16:creationId xmlns="" xmlns:a16="http://schemas.microsoft.com/office/drawing/2014/main" id="{1CE5F28A-FD03-6048-B301-5DEF61C0003E}"/>
                </a:ext>
              </a:extLst>
            </p:cNvPr>
            <p:cNvSpPr>
              <a:spLocks noChangeArrowheads="1"/>
            </p:cNvSpPr>
            <p:nvPr/>
          </p:nvSpPr>
          <p:spPr bwMode="auto">
            <a:xfrm>
              <a:off x="898525" y="1803401"/>
              <a:ext cx="1522413" cy="517525"/>
            </a:xfrm>
            <a:prstGeom prst="rect">
              <a:avLst/>
            </a:prstGeom>
            <a:solidFill>
              <a:srgbClr val="FFFF99"/>
            </a:solidFill>
            <a:ln w="25400">
              <a:solidFill>
                <a:srgbClr val="000000"/>
              </a:solidFill>
              <a:miter lim="800000"/>
              <a:headEnd/>
              <a:tailEnd/>
            </a:ln>
          </p:spPr>
          <p:txBody>
            <a:bodyPr>
              <a:prstTxWarp prst="textNoShape">
                <a:avLst/>
              </a:prstTxWarp>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Rectangle 7">
              <a:extLst>
                <a:ext uri="{FF2B5EF4-FFF2-40B4-BE49-F238E27FC236}">
                  <a16:creationId xmlns="" xmlns:a16="http://schemas.microsoft.com/office/drawing/2014/main" id="{BCA8996F-9163-A142-A5B3-FE96062204E5}"/>
                </a:ext>
              </a:extLst>
            </p:cNvPr>
            <p:cNvSpPr>
              <a:spLocks noChangeArrowheads="1"/>
            </p:cNvSpPr>
            <p:nvPr/>
          </p:nvSpPr>
          <p:spPr bwMode="auto">
            <a:xfrm>
              <a:off x="1042987" y="1863725"/>
              <a:ext cx="1212991" cy="386856"/>
            </a:xfrm>
            <a:prstGeom prst="rect">
              <a:avLst/>
            </a:prstGeom>
            <a:noFill/>
            <a:ln w="9525">
              <a:noFill/>
              <a:miter lim="800000"/>
              <a:headEnd/>
              <a:tailEnd/>
            </a:ln>
          </p:spPr>
          <p:txBody>
            <a:bodyPr wrap="none" lIns="0" tIns="0" rIns="0" bIns="0">
              <a:prstTxWarp prst="textNoShape">
                <a:avLst/>
              </a:prstTxWarp>
              <a:spAutoFit/>
            </a:bodyPr>
            <a:lstStyle/>
            <a:p>
              <a:r>
                <a:rPr lang="ja-JP" altLang="en-US">
                  <a:solidFill>
                    <a:srgbClr val="000000"/>
                  </a:solidFill>
                  <a:latin typeface="Meiryo UI" panose="020B0604030504040204" pitchFamily="50" charset="-128"/>
                  <a:ea typeface="Meiryo UI" panose="020B0604030504040204" pitchFamily="50" charset="-128"/>
                  <a:cs typeface="Meiryo UI" panose="020B0604030504040204" pitchFamily="50" charset="-128"/>
                </a:rPr>
                <a:t>運転指令</a:t>
              </a: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Rectangle 8">
              <a:extLst>
                <a:ext uri="{FF2B5EF4-FFF2-40B4-BE49-F238E27FC236}">
                  <a16:creationId xmlns="" xmlns:a16="http://schemas.microsoft.com/office/drawing/2014/main" id="{2582FF11-AD3D-C442-9776-C3AAD3D2825E}"/>
                </a:ext>
              </a:extLst>
            </p:cNvPr>
            <p:cNvSpPr>
              <a:spLocks noChangeArrowheads="1"/>
            </p:cNvSpPr>
            <p:nvPr/>
          </p:nvSpPr>
          <p:spPr bwMode="auto">
            <a:xfrm>
              <a:off x="7777279" y="2066925"/>
              <a:ext cx="1436687" cy="609601"/>
            </a:xfrm>
            <a:prstGeom prst="rect">
              <a:avLst/>
            </a:prstGeom>
            <a:solidFill>
              <a:srgbClr val="FFFF99"/>
            </a:solidFill>
            <a:ln w="25400">
              <a:solidFill>
                <a:srgbClr val="000000"/>
              </a:solidFill>
              <a:miter lim="800000"/>
              <a:headEnd/>
              <a:tailEnd/>
            </a:ln>
          </p:spPr>
          <p:txBody>
            <a:bodyPr>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9">
              <a:extLst>
                <a:ext uri="{FF2B5EF4-FFF2-40B4-BE49-F238E27FC236}">
                  <a16:creationId xmlns="" xmlns:a16="http://schemas.microsoft.com/office/drawing/2014/main" id="{BA1AF147-8CA6-BD44-9939-C1EF3728E451}"/>
                </a:ext>
              </a:extLst>
            </p:cNvPr>
            <p:cNvSpPr>
              <a:spLocks noChangeArrowheads="1"/>
            </p:cNvSpPr>
            <p:nvPr/>
          </p:nvSpPr>
          <p:spPr bwMode="auto">
            <a:xfrm>
              <a:off x="7900296" y="2190749"/>
              <a:ext cx="1212991" cy="386856"/>
            </a:xfrm>
            <a:prstGeom prst="rect">
              <a:avLst/>
            </a:prstGeom>
            <a:noFill/>
            <a:ln w="9525">
              <a:noFill/>
              <a:miter lim="800000"/>
              <a:headEnd/>
              <a:tailEnd/>
            </a:ln>
          </p:spPr>
          <p:txBody>
            <a:bodyPr wrap="none" lIns="0" tIns="0" rIns="0" bIns="0">
              <a:prstTxWarp prst="textNoShape">
                <a:avLst/>
              </a:prstTxWarp>
              <a:spAutoFit/>
            </a:bodyPr>
            <a:lstStyle/>
            <a:p>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運転実行</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Rectangle 10">
              <a:extLst>
                <a:ext uri="{FF2B5EF4-FFF2-40B4-BE49-F238E27FC236}">
                  <a16:creationId xmlns="" xmlns:a16="http://schemas.microsoft.com/office/drawing/2014/main" id="{323FBA97-1A5C-D74E-9BE7-9C5509A060AB}"/>
                </a:ext>
              </a:extLst>
            </p:cNvPr>
            <p:cNvSpPr>
              <a:spLocks noChangeArrowheads="1"/>
            </p:cNvSpPr>
            <p:nvPr/>
          </p:nvSpPr>
          <p:spPr bwMode="auto">
            <a:xfrm>
              <a:off x="3998913" y="2019300"/>
              <a:ext cx="1212991" cy="386856"/>
            </a:xfrm>
            <a:prstGeom prst="rect">
              <a:avLst/>
            </a:prstGeom>
            <a:noFill/>
            <a:ln w="9525">
              <a:noFill/>
              <a:miter lim="800000"/>
              <a:headEnd/>
              <a:tailEnd/>
            </a:ln>
          </p:spPr>
          <p:txBody>
            <a:bodyPr wrap="none" lIns="0" tIns="0" rIns="0" bIns="0">
              <a:prstTxWarp prst="textNoShape">
                <a:avLst/>
              </a:prstTxWarp>
              <a:spAutoFit/>
            </a:bodyPr>
            <a:lstStyle/>
            <a:p>
              <a:r>
                <a:rPr lang="ja-JP" altLang="en-US"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判断機能</a:t>
              </a:r>
            </a:p>
          </p:txBody>
        </p:sp>
        <p:sp>
          <p:nvSpPr>
            <p:cNvPr id="31" name="Rectangle 11">
              <a:extLst>
                <a:ext uri="{FF2B5EF4-FFF2-40B4-BE49-F238E27FC236}">
                  <a16:creationId xmlns="" xmlns:a16="http://schemas.microsoft.com/office/drawing/2014/main" id="{803D719B-C79B-4546-8436-1D5B33C07EA2}"/>
                </a:ext>
              </a:extLst>
            </p:cNvPr>
            <p:cNvSpPr>
              <a:spLocks noChangeArrowheads="1"/>
            </p:cNvSpPr>
            <p:nvPr/>
          </p:nvSpPr>
          <p:spPr bwMode="auto">
            <a:xfrm>
              <a:off x="3843095" y="2465387"/>
              <a:ext cx="1758416" cy="343871"/>
            </a:xfrm>
            <a:prstGeom prst="rect">
              <a:avLst/>
            </a:prstGeom>
            <a:noFill/>
            <a:ln w="9525">
              <a:noFill/>
              <a:miter lim="800000"/>
              <a:headEnd/>
              <a:tailEnd/>
            </a:ln>
          </p:spPr>
          <p:txBody>
            <a:bodyPr wrap="none" lIns="0" tIns="0" rIns="0" bIns="0">
              <a:prstTxWarp prst="textNoShape">
                <a:avLst/>
              </a:prstTxWarp>
              <a:spAutoFit/>
            </a:bodyPr>
            <a:lstStyle/>
            <a:p>
              <a:r>
                <a:rPr lang="ja-JP" altLang="en-US" sz="16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AND</a:t>
              </a:r>
              <a:r>
                <a:rPr lang="ja-JP" altLang="en-US" sz="16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ゲート）</a:t>
              </a:r>
            </a:p>
          </p:txBody>
        </p:sp>
        <p:sp>
          <p:nvSpPr>
            <p:cNvPr id="32" name="Rectangle 12">
              <a:extLst>
                <a:ext uri="{FF2B5EF4-FFF2-40B4-BE49-F238E27FC236}">
                  <a16:creationId xmlns="" xmlns:a16="http://schemas.microsoft.com/office/drawing/2014/main" id="{2D0BA05E-6E01-0342-AE29-D67DE544A214}"/>
                </a:ext>
              </a:extLst>
            </p:cNvPr>
            <p:cNvSpPr>
              <a:spLocks noChangeArrowheads="1"/>
            </p:cNvSpPr>
            <p:nvPr/>
          </p:nvSpPr>
          <p:spPr bwMode="auto">
            <a:xfrm>
              <a:off x="-1148218" y="1747521"/>
              <a:ext cx="1469909" cy="386856"/>
            </a:xfrm>
            <a:prstGeom prst="rect">
              <a:avLst/>
            </a:prstGeom>
            <a:noFill/>
            <a:ln w="9525">
              <a:noFill/>
              <a:miter lim="800000"/>
              <a:headEnd/>
              <a:tailEnd/>
            </a:ln>
          </p:spPr>
          <p:txBody>
            <a:bodyPr wrap="none" lIns="0" tIns="0" rIns="0" bIns="0">
              <a:prstTxWarp prst="textNoShape">
                <a:avLst/>
              </a:prstTxWarp>
              <a:spAutoFit/>
            </a:bodyPr>
            <a:lstStyle/>
            <a:p>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・コンピュータ</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Rectangle 13">
              <a:extLst>
                <a:ext uri="{FF2B5EF4-FFF2-40B4-BE49-F238E27FC236}">
                  <a16:creationId xmlns="" xmlns:a16="http://schemas.microsoft.com/office/drawing/2014/main" id="{395B3352-AF9C-1B41-B849-1A27E798BB14}"/>
                </a:ext>
              </a:extLst>
            </p:cNvPr>
            <p:cNvSpPr>
              <a:spLocks noChangeArrowheads="1"/>
            </p:cNvSpPr>
            <p:nvPr/>
          </p:nvSpPr>
          <p:spPr bwMode="auto">
            <a:xfrm>
              <a:off x="-309491" y="2102182"/>
              <a:ext cx="454872" cy="386856"/>
            </a:xfrm>
            <a:prstGeom prst="rect">
              <a:avLst/>
            </a:prstGeom>
            <a:noFill/>
            <a:ln w="9525">
              <a:noFill/>
              <a:miter lim="800000"/>
              <a:headEnd/>
              <a:tailEnd/>
            </a:ln>
          </p:spPr>
          <p:txBody>
            <a:bodyPr wrap="none" lIns="0" tIns="0" rIns="0" bIns="0">
              <a:prstTxWarp prst="textNoShape">
                <a:avLst/>
              </a:prstTxWarp>
              <a:spAutoFit/>
            </a:bodyPr>
            <a:lstStyle/>
            <a:p>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・人</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Rectangle 15">
              <a:extLst>
                <a:ext uri="{FF2B5EF4-FFF2-40B4-BE49-F238E27FC236}">
                  <a16:creationId xmlns="" xmlns:a16="http://schemas.microsoft.com/office/drawing/2014/main" id="{A644943B-0906-6A40-A483-5614CCAB1BDC}"/>
                </a:ext>
              </a:extLst>
            </p:cNvPr>
            <p:cNvSpPr>
              <a:spLocks noChangeArrowheads="1"/>
            </p:cNvSpPr>
            <p:nvPr/>
          </p:nvSpPr>
          <p:spPr bwMode="auto">
            <a:xfrm>
              <a:off x="3788782" y="3467099"/>
              <a:ext cx="2419861" cy="386856"/>
            </a:xfrm>
            <a:prstGeom prst="rect">
              <a:avLst/>
            </a:prstGeom>
            <a:solidFill>
              <a:schemeClr val="accent1">
                <a:lumMod val="40000"/>
                <a:lumOff val="60000"/>
              </a:schemeClr>
            </a:solidFill>
            <a:ln>
              <a:noFill/>
              <a:headEnd/>
              <a:tailEnd/>
            </a:ln>
          </p:spPr>
          <p:style>
            <a:lnRef idx="1">
              <a:schemeClr val="accent1"/>
            </a:lnRef>
            <a:fillRef idx="3">
              <a:schemeClr val="accent1"/>
            </a:fillRef>
            <a:effectRef idx="2">
              <a:schemeClr val="accent1"/>
            </a:effectRef>
            <a:fontRef idx="minor">
              <a:schemeClr val="lt1"/>
            </a:fontRef>
          </p:style>
          <p:txBody>
            <a:bodyPr wrap="square" lIns="0" tIns="0" rIns="0" bIns="0">
              <a:prstTxWarp prst="textNoShape">
                <a:avLst/>
              </a:prstTxWarp>
              <a:spAutoFit/>
            </a:bodyP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安全確認型</a:t>
              </a:r>
              <a:r>
                <a:rPr 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センサ</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Group 44">
              <a:extLst>
                <a:ext uri="{FF2B5EF4-FFF2-40B4-BE49-F238E27FC236}">
                  <a16:creationId xmlns="" xmlns:a16="http://schemas.microsoft.com/office/drawing/2014/main" id="{8528C6EB-8CCF-5740-BB5B-1D17694156D6}"/>
                </a:ext>
              </a:extLst>
            </p:cNvPr>
            <p:cNvGrpSpPr>
              <a:grpSpLocks/>
            </p:cNvGrpSpPr>
            <p:nvPr/>
          </p:nvGrpSpPr>
          <p:grpSpPr bwMode="auto">
            <a:xfrm>
              <a:off x="3616325" y="3419475"/>
              <a:ext cx="231775" cy="428625"/>
              <a:chOff x="2116" y="1914"/>
              <a:chExt cx="146" cy="270"/>
            </a:xfrm>
          </p:grpSpPr>
          <p:sp>
            <p:nvSpPr>
              <p:cNvPr id="52" name="Line 17">
                <a:extLst>
                  <a:ext uri="{FF2B5EF4-FFF2-40B4-BE49-F238E27FC236}">
                    <a16:creationId xmlns="" xmlns:a16="http://schemas.microsoft.com/office/drawing/2014/main" id="{B00A0503-FB04-F649-BB0A-6D18420852ED}"/>
                  </a:ext>
                </a:extLst>
              </p:cNvPr>
              <p:cNvSpPr>
                <a:spLocks noChangeShapeType="1"/>
              </p:cNvSpPr>
              <p:nvPr/>
            </p:nvSpPr>
            <p:spPr bwMode="auto">
              <a:xfrm flipH="1">
                <a:off x="2116" y="1914"/>
                <a:ext cx="146" cy="145"/>
              </a:xfrm>
              <a:prstGeom prst="line">
                <a:avLst/>
              </a:prstGeom>
              <a:noFill/>
              <a:ln w="19050">
                <a:solidFill>
                  <a:srgbClr val="000000"/>
                </a:solidFill>
                <a:round/>
                <a:headEnd/>
                <a:tailEnd/>
              </a:ln>
            </p:spPr>
            <p:txBody>
              <a:bodyPr>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Line 18">
                <a:extLst>
                  <a:ext uri="{FF2B5EF4-FFF2-40B4-BE49-F238E27FC236}">
                    <a16:creationId xmlns="" xmlns:a16="http://schemas.microsoft.com/office/drawing/2014/main" id="{FB702448-221D-8746-BCEC-578D765B4AA0}"/>
                  </a:ext>
                </a:extLst>
              </p:cNvPr>
              <p:cNvSpPr>
                <a:spLocks noChangeShapeType="1"/>
              </p:cNvSpPr>
              <p:nvPr/>
            </p:nvSpPr>
            <p:spPr bwMode="auto">
              <a:xfrm>
                <a:off x="2116" y="2049"/>
                <a:ext cx="136" cy="135"/>
              </a:xfrm>
              <a:prstGeom prst="line">
                <a:avLst/>
              </a:prstGeom>
              <a:noFill/>
              <a:ln w="19050">
                <a:solidFill>
                  <a:srgbClr val="000000"/>
                </a:solidFill>
                <a:round/>
                <a:headEnd/>
                <a:tailEnd/>
              </a:ln>
            </p:spPr>
            <p:txBody>
              <a:bodyPr>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6" name="Rectangle 26">
              <a:extLst>
                <a:ext uri="{FF2B5EF4-FFF2-40B4-BE49-F238E27FC236}">
                  <a16:creationId xmlns="" xmlns:a16="http://schemas.microsoft.com/office/drawing/2014/main" id="{D05A46B4-67F1-D14B-8481-E090223BCCC4}"/>
                </a:ext>
              </a:extLst>
            </p:cNvPr>
            <p:cNvSpPr>
              <a:spLocks noChangeArrowheads="1"/>
            </p:cNvSpPr>
            <p:nvPr/>
          </p:nvSpPr>
          <p:spPr bwMode="auto">
            <a:xfrm>
              <a:off x="5811876" y="2017713"/>
              <a:ext cx="488566" cy="773711"/>
            </a:xfrm>
            <a:prstGeom prst="rect">
              <a:avLst/>
            </a:prstGeom>
            <a:noFill/>
            <a:ln w="9525">
              <a:noFill/>
              <a:miter lim="800000"/>
              <a:headEnd/>
              <a:tailEnd/>
            </a:ln>
          </p:spPr>
          <p:txBody>
            <a:bodyPr wrap="none" lIns="0" tIns="0" rIns="0" bIns="0">
              <a:prstTxWarp prst="textNoShape">
                <a:avLst/>
              </a:prstTxWarp>
              <a:spAutoFit/>
            </a:bodyPr>
            <a:lstStyle/>
            <a:p>
              <a:r>
                <a:rPr lang="en-US" altLang="ja-JP"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ON</a:t>
              </a:r>
            </a:p>
            <a:p>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Rectangle 29">
              <a:extLst>
                <a:ext uri="{FF2B5EF4-FFF2-40B4-BE49-F238E27FC236}">
                  <a16:creationId xmlns="" xmlns:a16="http://schemas.microsoft.com/office/drawing/2014/main" id="{FF259723-4E3C-714A-BCAF-202DB79F8205}"/>
                </a:ext>
              </a:extLst>
            </p:cNvPr>
            <p:cNvSpPr>
              <a:spLocks noChangeArrowheads="1"/>
            </p:cNvSpPr>
            <p:nvPr/>
          </p:nvSpPr>
          <p:spPr bwMode="auto">
            <a:xfrm>
              <a:off x="3799254" y="3886201"/>
              <a:ext cx="3032476" cy="386856"/>
            </a:xfrm>
            <a:prstGeom prst="rect">
              <a:avLst/>
            </a:prstGeom>
            <a:noFill/>
            <a:ln w="9525">
              <a:noFill/>
              <a:miter lim="800000"/>
              <a:headEnd/>
              <a:tailEnd/>
            </a:ln>
          </p:spPr>
          <p:txBody>
            <a:bodyPr wrap="none" lIns="0" tIns="0" rIns="0" bIns="0">
              <a:prstTxWarp prst="textNoShape">
                <a:avLst/>
              </a:prstTxWarp>
              <a:spAutoFit/>
            </a:bodyPr>
            <a:lstStyle/>
            <a:p>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（故障時ＯＦＦ出力）</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Line 32">
              <a:extLst>
                <a:ext uri="{FF2B5EF4-FFF2-40B4-BE49-F238E27FC236}">
                  <a16:creationId xmlns="" xmlns:a16="http://schemas.microsoft.com/office/drawing/2014/main" id="{F266A74B-4A1F-E448-9156-5EAF38351F22}"/>
                </a:ext>
              </a:extLst>
            </p:cNvPr>
            <p:cNvSpPr>
              <a:spLocks noChangeShapeType="1"/>
            </p:cNvSpPr>
            <p:nvPr/>
          </p:nvSpPr>
          <p:spPr bwMode="auto">
            <a:xfrm>
              <a:off x="2405063" y="2055813"/>
              <a:ext cx="148590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Group 43">
              <a:extLst>
                <a:ext uri="{FF2B5EF4-FFF2-40B4-BE49-F238E27FC236}">
                  <a16:creationId xmlns="" xmlns:a16="http://schemas.microsoft.com/office/drawing/2014/main" id="{17188545-CCEC-E147-9B75-E268D28641F9}"/>
                </a:ext>
              </a:extLst>
            </p:cNvPr>
            <p:cNvGrpSpPr>
              <a:grpSpLocks/>
            </p:cNvGrpSpPr>
            <p:nvPr/>
          </p:nvGrpSpPr>
          <p:grpSpPr bwMode="auto">
            <a:xfrm>
              <a:off x="3032125" y="2693988"/>
              <a:ext cx="858838" cy="941387"/>
              <a:chOff x="1564" y="1457"/>
              <a:chExt cx="753" cy="593"/>
            </a:xfrm>
          </p:grpSpPr>
          <p:sp>
            <p:nvSpPr>
              <p:cNvPr id="49" name="Line 14">
                <a:extLst>
                  <a:ext uri="{FF2B5EF4-FFF2-40B4-BE49-F238E27FC236}">
                    <a16:creationId xmlns="" xmlns:a16="http://schemas.microsoft.com/office/drawing/2014/main" id="{0E000AE3-43DA-4845-AF0F-783306D09685}"/>
                  </a:ext>
                </a:extLst>
              </p:cNvPr>
              <p:cNvSpPr>
                <a:spLocks noChangeShapeType="1"/>
              </p:cNvSpPr>
              <p:nvPr/>
            </p:nvSpPr>
            <p:spPr bwMode="auto">
              <a:xfrm>
                <a:off x="1564" y="1457"/>
                <a:ext cx="1" cy="592"/>
              </a:xfrm>
              <a:prstGeom prst="line">
                <a:avLst/>
              </a:prstGeom>
              <a:noFill/>
              <a:ln w="19050">
                <a:solidFill>
                  <a:srgbClr val="000000"/>
                </a:solidFill>
                <a:round/>
                <a:headEnd/>
                <a:tailEnd/>
              </a:ln>
            </p:spPr>
            <p:txBody>
              <a:bodyPr>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Line 19">
                <a:extLst>
                  <a:ext uri="{FF2B5EF4-FFF2-40B4-BE49-F238E27FC236}">
                    <a16:creationId xmlns="" xmlns:a16="http://schemas.microsoft.com/office/drawing/2014/main" id="{FD796A7E-BFB3-7847-A5D8-2E4734B6D717}"/>
                  </a:ext>
                </a:extLst>
              </p:cNvPr>
              <p:cNvSpPr>
                <a:spLocks noChangeShapeType="1"/>
              </p:cNvSpPr>
              <p:nvPr/>
            </p:nvSpPr>
            <p:spPr bwMode="auto">
              <a:xfrm>
                <a:off x="1576" y="2049"/>
                <a:ext cx="530" cy="1"/>
              </a:xfrm>
              <a:prstGeom prst="line">
                <a:avLst/>
              </a:prstGeom>
              <a:noFill/>
              <a:ln w="19050">
                <a:solidFill>
                  <a:srgbClr val="000000"/>
                </a:solidFill>
                <a:round/>
                <a:headEnd/>
                <a:tailEnd/>
              </a:ln>
            </p:spPr>
            <p:txBody>
              <a:bodyPr>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Line 33">
                <a:extLst>
                  <a:ext uri="{FF2B5EF4-FFF2-40B4-BE49-F238E27FC236}">
                    <a16:creationId xmlns="" xmlns:a16="http://schemas.microsoft.com/office/drawing/2014/main" id="{CECDB125-3A97-C540-B0D4-74A5E96C3A81}"/>
                  </a:ext>
                </a:extLst>
              </p:cNvPr>
              <p:cNvSpPr>
                <a:spLocks noChangeShapeType="1"/>
              </p:cNvSpPr>
              <p:nvPr/>
            </p:nvSpPr>
            <p:spPr bwMode="auto">
              <a:xfrm>
                <a:off x="1568" y="1457"/>
                <a:ext cx="749"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0" name="Line 34">
              <a:extLst>
                <a:ext uri="{FF2B5EF4-FFF2-40B4-BE49-F238E27FC236}">
                  <a16:creationId xmlns="" xmlns:a16="http://schemas.microsoft.com/office/drawing/2014/main" id="{6A4E21C6-F91A-894F-9B00-1B231C1559CA}"/>
                </a:ext>
              </a:extLst>
            </p:cNvPr>
            <p:cNvSpPr>
              <a:spLocks noChangeShapeType="1"/>
            </p:cNvSpPr>
            <p:nvPr/>
          </p:nvSpPr>
          <p:spPr bwMode="auto">
            <a:xfrm>
              <a:off x="5492751" y="2378075"/>
              <a:ext cx="2209684"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Group 35">
              <a:extLst>
                <a:ext uri="{FF2B5EF4-FFF2-40B4-BE49-F238E27FC236}">
                  <a16:creationId xmlns="" xmlns:a16="http://schemas.microsoft.com/office/drawing/2014/main" id="{7FC0D931-37EE-2D42-B5B5-49C9F8051867}"/>
                </a:ext>
              </a:extLst>
            </p:cNvPr>
            <p:cNvGrpSpPr>
              <a:grpSpLocks/>
            </p:cNvGrpSpPr>
            <p:nvPr/>
          </p:nvGrpSpPr>
          <p:grpSpPr bwMode="auto">
            <a:xfrm>
              <a:off x="6059494" y="2660651"/>
              <a:ext cx="2681723" cy="1712333"/>
              <a:chOff x="3510" y="1733"/>
              <a:chExt cx="1300" cy="830"/>
            </a:xfrm>
          </p:grpSpPr>
          <p:sp>
            <p:nvSpPr>
              <p:cNvPr id="45" name="Freeform 36">
                <a:extLst>
                  <a:ext uri="{FF2B5EF4-FFF2-40B4-BE49-F238E27FC236}">
                    <a16:creationId xmlns="" xmlns:a16="http://schemas.microsoft.com/office/drawing/2014/main" id="{601FD02F-5FB6-1546-A00C-4600FD4B19C5}"/>
                  </a:ext>
                </a:extLst>
              </p:cNvPr>
              <p:cNvSpPr>
                <a:spLocks/>
              </p:cNvSpPr>
              <p:nvPr/>
            </p:nvSpPr>
            <p:spPr bwMode="auto">
              <a:xfrm>
                <a:off x="3510" y="2109"/>
                <a:ext cx="96" cy="192"/>
              </a:xfrm>
              <a:custGeom>
                <a:avLst/>
                <a:gdLst>
                  <a:gd name="T0" fmla="*/ 0 w 96"/>
                  <a:gd name="T1" fmla="*/ 0 h 192"/>
                  <a:gd name="T2" fmla="*/ 96 w 96"/>
                  <a:gd name="T3" fmla="*/ 96 h 192"/>
                  <a:gd name="T4" fmla="*/ 0 w 96"/>
                  <a:gd name="T5" fmla="*/ 192 h 192"/>
                  <a:gd name="T6" fmla="*/ 0 60000 65536"/>
                  <a:gd name="T7" fmla="*/ 0 60000 65536"/>
                  <a:gd name="T8" fmla="*/ 0 60000 65536"/>
                  <a:gd name="T9" fmla="*/ 0 w 96"/>
                  <a:gd name="T10" fmla="*/ 0 h 192"/>
                  <a:gd name="T11" fmla="*/ 96 w 96"/>
                  <a:gd name="T12" fmla="*/ 192 h 192"/>
                </a:gdLst>
                <a:ahLst/>
                <a:cxnLst>
                  <a:cxn ang="T6">
                    <a:pos x="T0" y="T1"/>
                  </a:cxn>
                  <a:cxn ang="T7">
                    <a:pos x="T2" y="T3"/>
                  </a:cxn>
                  <a:cxn ang="T8">
                    <a:pos x="T4" y="T5"/>
                  </a:cxn>
                </a:cxnLst>
                <a:rect l="T9" t="T10" r="T11" b="T12"/>
                <a:pathLst>
                  <a:path w="96" h="192">
                    <a:moveTo>
                      <a:pt x="0" y="0"/>
                    </a:moveTo>
                    <a:lnTo>
                      <a:pt x="96" y="96"/>
                    </a:lnTo>
                    <a:lnTo>
                      <a:pt x="0" y="192"/>
                    </a:lnTo>
                  </a:path>
                </a:pathLst>
              </a:custGeom>
              <a:noFill/>
              <a:ln w="19050">
                <a:solidFill>
                  <a:srgbClr val="000000"/>
                </a:solidFill>
                <a:round/>
                <a:headEnd/>
                <a:tailEnd/>
              </a:ln>
            </p:spPr>
            <p:txBody>
              <a:bodyPr>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Line 37">
                <a:extLst>
                  <a:ext uri="{FF2B5EF4-FFF2-40B4-BE49-F238E27FC236}">
                    <a16:creationId xmlns="" xmlns:a16="http://schemas.microsoft.com/office/drawing/2014/main" id="{2AD04F9A-155C-1E40-ACBA-9A4B2C35A090}"/>
                  </a:ext>
                </a:extLst>
              </p:cNvPr>
              <p:cNvSpPr>
                <a:spLocks noChangeShapeType="1"/>
              </p:cNvSpPr>
              <p:nvPr/>
            </p:nvSpPr>
            <p:spPr bwMode="auto">
              <a:xfrm>
                <a:off x="4758" y="1733"/>
                <a:ext cx="1" cy="472"/>
              </a:xfrm>
              <a:prstGeom prst="line">
                <a:avLst/>
              </a:prstGeom>
              <a:noFill/>
              <a:ln w="19050">
                <a:solidFill>
                  <a:srgbClr val="000000"/>
                </a:solidFill>
                <a:round/>
                <a:headEnd/>
                <a:tailEnd/>
              </a:ln>
            </p:spPr>
            <p:txBody>
              <a:bodyPr>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Rectangle 38">
                <a:extLst>
                  <a:ext uri="{FF2B5EF4-FFF2-40B4-BE49-F238E27FC236}">
                    <a16:creationId xmlns="" xmlns:a16="http://schemas.microsoft.com/office/drawing/2014/main" id="{53175EA2-C59A-3240-A348-BA807EECFE2B}"/>
                  </a:ext>
                </a:extLst>
              </p:cNvPr>
              <p:cNvSpPr>
                <a:spLocks noChangeArrowheads="1"/>
              </p:cNvSpPr>
              <p:nvPr/>
            </p:nvSpPr>
            <p:spPr bwMode="auto">
              <a:xfrm>
                <a:off x="4077" y="2188"/>
                <a:ext cx="733" cy="375"/>
              </a:xfrm>
              <a:prstGeom prst="rect">
                <a:avLst/>
              </a:prstGeom>
              <a:noFill/>
              <a:ln w="9525">
                <a:noFill/>
                <a:miter lim="800000"/>
                <a:headEnd/>
                <a:tailEnd/>
              </a:ln>
            </p:spPr>
            <p:txBody>
              <a:bodyPr wrap="square" lIns="0" tIns="0" rIns="0" bIns="0">
                <a:prstTxWarp prst="textNoShape">
                  <a:avLst/>
                </a:prstTxWarp>
                <a:spAutoFit/>
              </a:bodyPr>
              <a:lstStyle/>
              <a:p>
                <a:r>
                  <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（合目的的安全状態）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Line 39">
                <a:extLst>
                  <a:ext uri="{FF2B5EF4-FFF2-40B4-BE49-F238E27FC236}">
                    <a16:creationId xmlns="" xmlns:a16="http://schemas.microsoft.com/office/drawing/2014/main" id="{38191ACD-C976-464D-A143-B029515F04FC}"/>
                  </a:ext>
                </a:extLst>
              </p:cNvPr>
              <p:cNvSpPr>
                <a:spLocks noChangeShapeType="1"/>
              </p:cNvSpPr>
              <p:nvPr/>
            </p:nvSpPr>
            <p:spPr bwMode="auto">
              <a:xfrm flipH="1">
                <a:off x="3614" y="2205"/>
                <a:ext cx="1150" cy="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2" name="Text Box 42">
              <a:extLst>
                <a:ext uri="{FF2B5EF4-FFF2-40B4-BE49-F238E27FC236}">
                  <a16:creationId xmlns="" xmlns:a16="http://schemas.microsoft.com/office/drawing/2014/main" id="{FC9E77EE-D21F-834A-A074-7BCF98EB7F55}"/>
                </a:ext>
              </a:extLst>
            </p:cNvPr>
            <p:cNvSpPr txBox="1">
              <a:spLocks noChangeArrowheads="1"/>
            </p:cNvSpPr>
            <p:nvPr/>
          </p:nvSpPr>
          <p:spPr bwMode="auto">
            <a:xfrm>
              <a:off x="-422056" y="2843474"/>
              <a:ext cx="3578322" cy="902663"/>
            </a:xfrm>
            <a:prstGeom prst="rect">
              <a:avLst/>
            </a:prstGeom>
            <a:noFill/>
            <a:ln w="9525">
              <a:noFill/>
              <a:miter lim="800000"/>
              <a:headEnd/>
              <a:tailEnd/>
            </a:ln>
          </p:spPr>
          <p:txBody>
            <a:bodyPr wrap="none">
              <a:prstTxWarp prst="textNoShape">
                <a:avLst/>
              </a:prstTxWarp>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安全→運転許可</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安全未確認→運転不許可</a:t>
              </a:r>
            </a:p>
          </p:txBody>
        </p:sp>
        <p:sp>
          <p:nvSpPr>
            <p:cNvPr id="43" name="Text Box 46">
              <a:extLst>
                <a:ext uri="{FF2B5EF4-FFF2-40B4-BE49-F238E27FC236}">
                  <a16:creationId xmlns="" xmlns:a16="http://schemas.microsoft.com/office/drawing/2014/main" id="{4B00B796-3862-0846-8B2C-FCA629EB3741}"/>
                </a:ext>
              </a:extLst>
            </p:cNvPr>
            <p:cNvSpPr txBox="1">
              <a:spLocks noChangeArrowheads="1"/>
            </p:cNvSpPr>
            <p:nvPr/>
          </p:nvSpPr>
          <p:spPr bwMode="auto">
            <a:xfrm>
              <a:off x="5624076" y="2276649"/>
              <a:ext cx="2127031" cy="515807"/>
            </a:xfrm>
            <a:prstGeom prst="rect">
              <a:avLst/>
            </a:prstGeom>
            <a:noFill/>
            <a:ln w="9525">
              <a:noFill/>
              <a:miter lim="800000"/>
              <a:headEnd/>
              <a:tailEnd/>
            </a:ln>
          </p:spPr>
          <p:txBody>
            <a:bodyPr wrap="none">
              <a:prstTxWarp prst="textNoShape">
                <a:avLst/>
              </a:prstTxWarp>
              <a:spAutoFit/>
            </a:bodyPr>
            <a:lstStyle/>
            <a:p>
              <a:r>
                <a:rPr lang="ja-JP"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OFF:</a:t>
              </a:r>
              <a:r>
                <a:rPr lang="ja-JP" altLang="en-US" b="1" dirty="0">
                  <a:solidFill>
                    <a:srgbClr val="008000"/>
                  </a:solidFill>
                  <a:latin typeface="Meiryo UI" panose="020B0604030504040204" pitchFamily="50" charset="-128"/>
                  <a:ea typeface="Meiryo UI" panose="020B0604030504040204" pitchFamily="50" charset="-128"/>
                  <a:cs typeface="Meiryo UI" panose="020B0604030504040204" pitchFamily="50" charset="-128"/>
                </a:rPr>
                <a:t>止る安全</a:t>
              </a:r>
            </a:p>
          </p:txBody>
        </p:sp>
        <p:sp>
          <p:nvSpPr>
            <p:cNvPr id="44" name="Text Box 53">
              <a:extLst>
                <a:ext uri="{FF2B5EF4-FFF2-40B4-BE49-F238E27FC236}">
                  <a16:creationId xmlns="" xmlns:a16="http://schemas.microsoft.com/office/drawing/2014/main" id="{4A02E412-E526-E643-9517-B75E2AB14DE6}"/>
                </a:ext>
              </a:extLst>
            </p:cNvPr>
            <p:cNvSpPr txBox="1">
              <a:spLocks noChangeArrowheads="1"/>
            </p:cNvSpPr>
            <p:nvPr/>
          </p:nvSpPr>
          <p:spPr bwMode="auto">
            <a:xfrm>
              <a:off x="3055822" y="2178050"/>
              <a:ext cx="849094" cy="515807"/>
            </a:xfrm>
            <a:prstGeom prst="rect">
              <a:avLst/>
            </a:prstGeom>
            <a:noFill/>
            <a:ln w="9525">
              <a:noFill/>
              <a:miter lim="800000"/>
              <a:headEnd/>
              <a:tailEnd/>
            </a:ln>
          </p:spPr>
          <p:txBody>
            <a:bodyPr wrap="none">
              <a:prstTxWarp prst="textNoShape">
                <a:avLst/>
              </a:prstTxWarp>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許可</a:t>
              </a:r>
            </a:p>
          </p:txBody>
        </p:sp>
      </p:grpSp>
    </p:spTree>
    <p:extLst>
      <p:ext uri="{BB962C8B-B14F-4D97-AF65-F5344CB8AC3E}">
        <p14:creationId xmlns:p14="http://schemas.microsoft.com/office/powerpoint/2010/main" val="212869211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3 </a:t>
            </a:r>
            <a:r>
              <a:rPr lang="ja-JP" altLang="en-US" dirty="0"/>
              <a:t>リスク低減</a:t>
            </a:r>
            <a:r>
              <a:rPr lang="en-US" altLang="ja-JP" dirty="0"/>
              <a:t/>
            </a:r>
            <a:br>
              <a:rPr lang="en-US" altLang="ja-JP" dirty="0"/>
            </a:br>
            <a:r>
              <a:rPr lang="en-US" altLang="ja-JP" dirty="0"/>
              <a:t>(3)</a:t>
            </a:r>
            <a:r>
              <a:rPr lang="ja-JP" altLang="en-US" dirty="0"/>
              <a:t>安全防護及び付加保護方策</a:t>
            </a:r>
            <a:endParaRPr kumimoji="1" lang="ja-JP" altLang="en-US" dirty="0"/>
          </a:p>
        </p:txBody>
      </p:sp>
      <p:sp>
        <p:nvSpPr>
          <p:cNvPr id="6" name="Content Placeholder 5"/>
          <p:cNvSpPr>
            <a:spLocks noGrp="1"/>
          </p:cNvSpPr>
          <p:nvPr>
            <p:ph idx="1"/>
          </p:nvPr>
        </p:nvSpPr>
        <p:spPr/>
        <p:txBody>
          <a:bodyPr/>
          <a:lstStyle/>
          <a:p>
            <a:pPr marL="0" indent="0">
              <a:buNone/>
            </a:pPr>
            <a:r>
              <a:rPr lang="ja-JP" altLang="en-US" dirty="0"/>
              <a:t>ア　安全防護</a:t>
            </a:r>
            <a:endParaRPr kumimoji="1" lang="ja-JP" alt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1854335613"/>
              </p:ext>
            </p:extLst>
          </p:nvPr>
        </p:nvGraphicFramePr>
        <p:xfrm>
          <a:off x="137417" y="2343260"/>
          <a:ext cx="9572640" cy="2743200"/>
        </p:xfrm>
        <a:graphic>
          <a:graphicData uri="http://schemas.openxmlformats.org/drawingml/2006/table">
            <a:tbl>
              <a:tblPr firstRow="1">
                <a:tableStyleId>{3C2FFA5D-87B4-456A-9821-1D502468CF0F}</a:tableStyleId>
              </a:tblPr>
              <a:tblGrid>
                <a:gridCol w="2137745"/>
                <a:gridCol w="2644973"/>
                <a:gridCol w="4789922"/>
              </a:tblGrid>
              <a:tr h="0">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安全防護物</a:t>
                      </a:r>
                    </a:p>
                  </a:txBody>
                  <a:tcPr marL="74295" marR="74295" marT="0" marB="0"/>
                </a:tc>
                <a:tc>
                  <a:txBody>
                    <a:bodyPr/>
                    <a:lstStyle/>
                    <a:p>
                      <a:pPr algn="ctr">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具体例</a:t>
                      </a:r>
                    </a:p>
                  </a:txBody>
                  <a:tcPr marL="74295" marR="74295" marT="0" marB="0"/>
                </a:tc>
                <a:tc>
                  <a:txBody>
                    <a:bodyPr/>
                    <a:lstStyle/>
                    <a:p>
                      <a:pPr algn="ctr">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適用個所</a:t>
                      </a:r>
                    </a:p>
                  </a:txBody>
                  <a:tcPr marL="74295" marR="74295" marT="0" marB="0"/>
                </a:tc>
              </a:tr>
              <a:tr h="283210">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固定式ガード</a:t>
                      </a:r>
                    </a:p>
                  </a:txBody>
                  <a:tcPr marL="74295" marR="74295" marT="0" marB="0"/>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固定柵、固定カバー</a:t>
                      </a:r>
                    </a:p>
                  </a:txBody>
                  <a:tcPr marL="74295" marR="74295" marT="0" marB="0"/>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必要とされる作業を考慮し、機械内へのアクセスをする必要がない個所。</a:t>
                      </a:r>
                    </a:p>
                  </a:txBody>
                  <a:tcPr marL="74295" marR="74295" marT="0" marB="0"/>
                </a:tc>
              </a:tr>
              <a:tr h="280035">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可動式ガード</a:t>
                      </a:r>
                    </a:p>
                  </a:txBody>
                  <a:tcPr marL="74295" marR="74295" marT="0" marB="0"/>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安全</a:t>
                      </a: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扉</a:t>
                      </a:r>
                      <a:endPar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インターロック付</a:t>
                      </a: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修理など低頻度で機械内にアクセスする必要のある個所。</a:t>
                      </a:r>
                    </a:p>
                  </a:txBody>
                  <a:tcPr marL="74295" marR="74295" marT="0" marB="0"/>
                </a:tc>
              </a:tr>
              <a:tr h="151765">
                <a:tc rowSpan="2">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検知保護装置</a:t>
                      </a:r>
                    </a:p>
                  </a:txBody>
                  <a:tcPr marL="74295" marR="74295" marT="0" marB="0"/>
                </a:tc>
                <a:tc rowSpan="2">
                  <a:txBody>
                    <a:bodyPr/>
                    <a:lstStyle/>
                    <a:p>
                      <a:pPr algn="just">
                        <a:spcAft>
                          <a:spcPts val="0"/>
                        </a:spcAft>
                      </a:pP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ライトカーテン</a:t>
                      </a:r>
                      <a:endPar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レーザスキャナ</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製品のセットなど高頻繁で機械内にアクセスする必要のある個所。</a:t>
                      </a:r>
                    </a:p>
                  </a:txBody>
                  <a:tcPr marL="74295" marR="74295" marT="0" marB="0"/>
                </a:tc>
              </a:tr>
              <a:tr h="158115">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20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協働システムにおいて</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、協働時と非協働時で機械側の</a:t>
                      </a:r>
                      <a:r>
                        <a:rPr lang="ja-JP" sz="20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動作等を制御</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する場合。</a:t>
                      </a:r>
                    </a:p>
                  </a:txBody>
                  <a:tcPr marL="74295" marR="74295" marT="0" marB="0"/>
                </a:tc>
              </a:tr>
            </a:tbl>
          </a:graphicData>
        </a:graphic>
      </p:graphicFrame>
      <p:sp>
        <p:nvSpPr>
          <p:cNvPr id="8" name="TextBox 7"/>
          <p:cNvSpPr txBox="1"/>
          <p:nvPr/>
        </p:nvSpPr>
        <p:spPr>
          <a:xfrm>
            <a:off x="2562459" y="1385395"/>
            <a:ext cx="5428089"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defPPr>
              <a:defRPr lang="ja-JP"/>
            </a:defPPr>
            <a:lvl1pPr>
              <a:defRPr sz="2800">
                <a:solidFill>
                  <a:srgbClr val="0000FF"/>
                </a:solidFill>
                <a:latin typeface="+mn-ea"/>
              </a:defRPr>
            </a:lvl1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人が意図しなくても安全が確保できる</a:t>
            </a:r>
          </a:p>
        </p:txBody>
      </p:sp>
    </p:spTree>
    <p:extLst>
      <p:ext uri="{BB962C8B-B14F-4D97-AF65-F5344CB8AC3E}">
        <p14:creationId xmlns:p14="http://schemas.microsoft.com/office/powerpoint/2010/main" val="49409163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3 </a:t>
            </a:r>
            <a:r>
              <a:rPr lang="ja-JP" altLang="en-US" dirty="0"/>
              <a:t>リスク低減</a:t>
            </a:r>
            <a:r>
              <a:rPr lang="en-US" altLang="ja-JP" dirty="0"/>
              <a:t/>
            </a:r>
            <a:br>
              <a:rPr lang="en-US" altLang="ja-JP" dirty="0"/>
            </a:br>
            <a:r>
              <a:rPr lang="en-US" altLang="ja-JP" dirty="0"/>
              <a:t>(3)</a:t>
            </a:r>
            <a:r>
              <a:rPr lang="ja-JP" altLang="en-US" dirty="0"/>
              <a:t>安全防護及び付加保護方策</a:t>
            </a:r>
            <a:endParaRPr kumimoji="1" lang="ja-JP" altLang="en-US" dirty="0"/>
          </a:p>
        </p:txBody>
      </p:sp>
      <p:sp>
        <p:nvSpPr>
          <p:cNvPr id="5" name="Content Placeholder 4"/>
          <p:cNvSpPr>
            <a:spLocks noGrp="1"/>
          </p:cNvSpPr>
          <p:nvPr>
            <p:ph idx="1"/>
          </p:nvPr>
        </p:nvSpPr>
        <p:spPr/>
        <p:txBody>
          <a:bodyPr/>
          <a:lstStyle/>
          <a:p>
            <a:pPr marL="0" indent="0">
              <a:buNone/>
            </a:pPr>
            <a:r>
              <a:rPr lang="ja-JP" altLang="en-US" dirty="0"/>
              <a:t>イ　付加保護方策</a:t>
            </a:r>
            <a:endParaRPr lang="zh-TW" altLang="en-US" dirty="0"/>
          </a:p>
        </p:txBody>
      </p:sp>
      <p:graphicFrame>
        <p:nvGraphicFramePr>
          <p:cNvPr id="8" name="Content Placeholder 2"/>
          <p:cNvGraphicFramePr>
            <a:graphicFrameLocks/>
          </p:cNvGraphicFramePr>
          <p:nvPr>
            <p:extLst>
              <p:ext uri="{D42A27DB-BD31-4B8C-83A1-F6EECF244321}">
                <p14:modId xmlns:p14="http://schemas.microsoft.com/office/powerpoint/2010/main" val="1073973630"/>
              </p:ext>
            </p:extLst>
          </p:nvPr>
        </p:nvGraphicFramePr>
        <p:xfrm>
          <a:off x="170794" y="1986560"/>
          <a:ext cx="9547335" cy="4389120"/>
        </p:xfrm>
        <a:graphic>
          <a:graphicData uri="http://schemas.openxmlformats.org/drawingml/2006/table">
            <a:tbl>
              <a:tblPr firstRow="1">
                <a:tableStyleId>{3C2FFA5D-87B4-456A-9821-1D502468CF0F}</a:tableStyleId>
              </a:tblPr>
              <a:tblGrid>
                <a:gridCol w="2282121"/>
                <a:gridCol w="7265214"/>
              </a:tblGrid>
              <a:tr h="0">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手段</a:t>
                      </a:r>
                    </a:p>
                  </a:txBody>
                  <a:tcPr marL="74295" marR="74295" marT="0" marB="0"/>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説明</a:t>
                      </a:r>
                    </a:p>
                  </a:txBody>
                  <a:tcPr marL="74295" marR="74295" marT="0" marB="0"/>
                </a:tc>
              </a:tr>
              <a:tr h="0">
                <a:tc>
                  <a:txBody>
                    <a:bodyPr/>
                    <a:lstStyle/>
                    <a:p>
                      <a:pPr algn="just">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動力供給遮断手段</a:t>
                      </a:r>
                    </a:p>
                  </a:txBody>
                  <a:tcPr marL="74295" marR="74295" marT="0" marB="0"/>
                </a:tc>
                <a:tc>
                  <a:txBody>
                    <a:bodyPr/>
                    <a:lstStyle/>
                    <a:p>
                      <a:pPr algn="just">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機械への動力供給を遮断し、供給される動力により発生する危険源を消滅させる手段。例えば、機械のメインブレーカや圧縮空気の元弁などがこれに当たる。</a:t>
                      </a:r>
                    </a:p>
                  </a:txBody>
                  <a:tcPr marL="74295" marR="74295" marT="0" marB="0"/>
                </a:tc>
              </a:tr>
              <a:tr h="0">
                <a:tc>
                  <a:txBody>
                    <a:bodyPr/>
                    <a:lstStyle/>
                    <a:p>
                      <a:pPr algn="just">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非常停止手段</a:t>
                      </a:r>
                    </a:p>
                  </a:txBody>
                  <a:tcPr marL="74295" marR="74295" marT="0" marB="0"/>
                </a:tc>
                <a:tc>
                  <a:txBody>
                    <a:bodyPr/>
                    <a:lstStyle/>
                    <a:p>
                      <a:pPr algn="just">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人の行動または予期しない危険事象により発生した差し迫った危険状態を回避するための手段。例えば、非常停止ボタンや非常停止ワイヤなどがこれに当たる。</a:t>
                      </a:r>
                    </a:p>
                  </a:txBody>
                  <a:tcPr marL="74295" marR="74295" marT="0" marB="0"/>
                </a:tc>
              </a:tr>
              <a:tr h="0">
                <a:tc>
                  <a:txBody>
                    <a:bodyPr/>
                    <a:lstStyle/>
                    <a:p>
                      <a:pPr algn="just">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残留エネルギー解放・抑制手段</a:t>
                      </a:r>
                    </a:p>
                  </a:txBody>
                  <a:tcPr marL="74295" marR="74295" marT="0" marB="0"/>
                </a:tc>
                <a:tc>
                  <a:txBody>
                    <a:bodyPr/>
                    <a:lstStyle/>
                    <a:p>
                      <a:pPr algn="just">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動力の供給を遮断しても残留するエネルギーの開放または抑制手段。例えば、落下防止ピンや気圧回路の残圧抜き弁がこれに当たる。</a:t>
                      </a:r>
                    </a:p>
                  </a:txBody>
                  <a:tcPr marL="74295" marR="74295" marT="0" marB="0"/>
                </a:tc>
              </a:tr>
              <a:tr h="0">
                <a:tc>
                  <a:txBody>
                    <a:bodyPr/>
                    <a:lstStyle/>
                    <a:p>
                      <a:pPr algn="just">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接近手段</a:t>
                      </a:r>
                    </a:p>
                  </a:txBody>
                  <a:tcPr marL="74295" marR="74295" marT="0" marB="0"/>
                </a:tc>
                <a:tc>
                  <a:txBody>
                    <a:bodyPr/>
                    <a:lstStyle/>
                    <a:p>
                      <a:pPr algn="just">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作業床面以外の場所にアクセスする手段。例えば、階段やはしご、作業用足場などがこれに当たる。</a:t>
                      </a:r>
                    </a:p>
                  </a:txBody>
                  <a:tcPr marL="74295" marR="74295" marT="0" marB="0"/>
                </a:tc>
              </a:tr>
              <a:tr h="0">
                <a:tc>
                  <a:txBody>
                    <a:bodyPr/>
                    <a:lstStyle/>
                    <a:p>
                      <a:pPr algn="just">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捕捉時の脱出・救助手段</a:t>
                      </a:r>
                    </a:p>
                  </a:txBody>
                  <a:tcPr marL="74295" marR="74295" marT="0" marB="0"/>
                </a:tc>
                <a:tc>
                  <a:txBody>
                    <a:bodyPr/>
                    <a:lstStyle/>
                    <a:p>
                      <a:pPr algn="just">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機械内に閉じ込められた時に機械外への脱出手段。例えば、脱出路、手動操作手段、逆転手段、下降手段、通報手段などがこれに当たる。</a:t>
                      </a:r>
                    </a:p>
                  </a:txBody>
                  <a:tcPr marL="74295" marR="74295" marT="0" marB="0"/>
                </a:tc>
              </a:tr>
              <a:tr h="0">
                <a:tc>
                  <a:txBody>
                    <a:bodyPr/>
                    <a:lstStyle/>
                    <a:p>
                      <a:pPr algn="just">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重量品の安全な扱い手段</a:t>
                      </a:r>
                    </a:p>
                  </a:txBody>
                  <a:tcPr marL="74295" marR="74295" marT="0" marB="0"/>
                </a:tc>
                <a:tc>
                  <a:txBody>
                    <a:bodyPr/>
                    <a:lstStyle/>
                    <a:p>
                      <a:pPr algn="just">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重量品を安全に扱うための手段。例えば、フック、アイボルト、吊り上げ／掴み取り用具などがこれに当たる。</a:t>
                      </a:r>
                    </a:p>
                  </a:txBody>
                  <a:tcPr marL="74295" marR="74295" marT="0" marB="0"/>
                </a:tc>
              </a:tr>
              <a:tr h="0">
                <a:tc>
                  <a:txBody>
                    <a:bodyPr/>
                    <a:lstStyle/>
                    <a:p>
                      <a:pPr algn="just">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第</a:t>
                      </a:r>
                      <a:r>
                        <a:rPr lang="en-US" sz="1800" kern="100">
                          <a:effectLst/>
                          <a:latin typeface="Meiryo UI" panose="020B0604030504040204" pitchFamily="50" charset="-128"/>
                          <a:ea typeface="Meiryo UI" panose="020B0604030504040204" pitchFamily="50" charset="-128"/>
                          <a:cs typeface="Meiryo UI" panose="020B0604030504040204" pitchFamily="50" charset="-128"/>
                        </a:rPr>
                        <a:t>3</a:t>
                      </a:r>
                      <a:r>
                        <a:rPr lang="ja-JP" sz="1800" kern="100">
                          <a:effectLst/>
                          <a:latin typeface="Meiryo UI" panose="020B0604030504040204" pitchFamily="50" charset="-128"/>
                          <a:ea typeface="Meiryo UI" panose="020B0604030504040204" pitchFamily="50" charset="-128"/>
                          <a:cs typeface="Meiryo UI" panose="020B0604030504040204" pitchFamily="50" charset="-128"/>
                        </a:rPr>
                        <a:t>者起動防止手段</a:t>
                      </a:r>
                    </a:p>
                  </a:txBody>
                  <a:tcPr marL="74295" marR="74295" marT="0" marB="0"/>
                </a:tc>
                <a:tc>
                  <a:txBody>
                    <a:bodyPr/>
                    <a:lstStyle/>
                    <a:p>
                      <a:pPr algn="just">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第</a:t>
                      </a: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3</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者が誤って起動させないための手段。例えば、キースイッチやパドロック</a:t>
                      </a: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南京錠</a:t>
                      </a: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による操作機器類の固定がこれに当たる。</a:t>
                      </a:r>
                    </a:p>
                  </a:txBody>
                  <a:tcPr marL="74295" marR="74295" marT="0" marB="0"/>
                </a:tc>
              </a:tr>
            </a:tbl>
          </a:graphicData>
        </a:graphic>
      </p:graphicFrame>
      <p:sp>
        <p:nvSpPr>
          <p:cNvPr id="9" name="TextBox 8"/>
          <p:cNvSpPr txBox="1"/>
          <p:nvPr/>
        </p:nvSpPr>
        <p:spPr>
          <a:xfrm>
            <a:off x="3390233" y="1343845"/>
            <a:ext cx="4562467"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defPPr>
              <a:defRPr lang="ja-JP"/>
            </a:defPPr>
            <a:lvl1pPr>
              <a:defRPr sz="2800">
                <a:solidFill>
                  <a:srgbClr val="0000FF"/>
                </a:solidFill>
                <a:latin typeface="+mn-ea"/>
              </a:defRPr>
            </a:lvl1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人が意図しないと有効ではない</a:t>
            </a:r>
          </a:p>
        </p:txBody>
      </p:sp>
    </p:spTree>
    <p:extLst>
      <p:ext uri="{BB962C8B-B14F-4D97-AF65-F5344CB8AC3E}">
        <p14:creationId xmlns:p14="http://schemas.microsoft.com/office/powerpoint/2010/main" val="12257130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3 </a:t>
            </a:r>
            <a:r>
              <a:rPr lang="ja-JP" altLang="en-US" dirty="0"/>
              <a:t>リスク低減</a:t>
            </a:r>
            <a:r>
              <a:rPr lang="en-US" altLang="ja-JP" dirty="0"/>
              <a:t/>
            </a:r>
            <a:br>
              <a:rPr lang="en-US" altLang="ja-JP" dirty="0"/>
            </a:br>
            <a:r>
              <a:rPr lang="en-US" altLang="ja-JP" dirty="0" smtClean="0"/>
              <a:t>(4)</a:t>
            </a:r>
            <a:r>
              <a:rPr lang="ja-JP" altLang="en-US" dirty="0"/>
              <a:t>使用上の情報</a:t>
            </a:r>
            <a:endParaRPr kumimoji="1" lang="ja-JP" altLang="en-US" dirty="0"/>
          </a:p>
        </p:txBody>
      </p:sp>
      <p:sp>
        <p:nvSpPr>
          <p:cNvPr id="38" name="正方形/長方形 6"/>
          <p:cNvSpPr/>
          <p:nvPr/>
        </p:nvSpPr>
        <p:spPr>
          <a:xfrm>
            <a:off x="6656289" y="1294741"/>
            <a:ext cx="2886321" cy="5188609"/>
          </a:xfrm>
          <a:prstGeom prst="rect">
            <a:avLst/>
          </a:prstGeom>
          <a:gradFill flip="none" rotWithShape="1">
            <a:gsLst>
              <a:gs pos="50000">
                <a:srgbClr val="FFFF00"/>
              </a:gs>
              <a:gs pos="0">
                <a:srgbClr val="FF0000"/>
              </a:gs>
              <a:gs pos="100000">
                <a:srgbClr val="00B050"/>
              </a:gs>
            </a:gsLst>
            <a:lin ang="0" scaled="1"/>
            <a:tileRec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4"/>
          <p:cNvSpPr/>
          <p:nvPr/>
        </p:nvSpPr>
        <p:spPr>
          <a:xfrm>
            <a:off x="6656289" y="2377548"/>
            <a:ext cx="780087" cy="4099453"/>
          </a:xfrm>
          <a:prstGeom prst="rect">
            <a:avLst/>
          </a:prstGeom>
          <a:solidFill>
            <a:schemeClr val="bg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
          <p:cNvSpPr/>
          <p:nvPr/>
        </p:nvSpPr>
        <p:spPr>
          <a:xfrm>
            <a:off x="3613952" y="1294741"/>
            <a:ext cx="2730303" cy="4984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リスクアセスメント</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11"/>
          <p:cNvSpPr/>
          <p:nvPr/>
        </p:nvSpPr>
        <p:spPr>
          <a:xfrm>
            <a:off x="3613952" y="1911893"/>
            <a:ext cx="2730303" cy="2268224"/>
          </a:xfrm>
          <a:prstGeom prst="rect">
            <a:avLst/>
          </a:prstGeom>
          <a:pattFill prst="pct25">
            <a:fgClr>
              <a:schemeClr val="bg1">
                <a:lumMod val="65000"/>
              </a:schemeClr>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12"/>
          <p:cNvSpPr txBox="1"/>
          <p:nvPr/>
        </p:nvSpPr>
        <p:spPr>
          <a:xfrm>
            <a:off x="3769969" y="1969355"/>
            <a:ext cx="2405219" cy="338554"/>
          </a:xfrm>
          <a:prstGeom prst="rect">
            <a:avLst/>
          </a:prstGeom>
          <a:noFill/>
        </p:spPr>
        <p:txBody>
          <a:bodyPr wrap="square" rtlCol="0">
            <a:spAutoFit/>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設計者による保護方策</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18"/>
          <p:cNvSpPr/>
          <p:nvPr/>
        </p:nvSpPr>
        <p:spPr>
          <a:xfrm>
            <a:off x="3705010" y="2379917"/>
            <a:ext cx="2561236" cy="50644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ステップ</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本質的安全設計方策</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26"/>
          <p:cNvSpPr/>
          <p:nvPr/>
        </p:nvSpPr>
        <p:spPr>
          <a:xfrm>
            <a:off x="3691960" y="2954785"/>
            <a:ext cx="2574286" cy="5232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ステップ</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安全防護及び付加保護方策</a:t>
            </a:r>
          </a:p>
        </p:txBody>
      </p:sp>
      <p:sp>
        <p:nvSpPr>
          <p:cNvPr id="45" name="テキスト ボックス 28"/>
          <p:cNvSpPr txBox="1"/>
          <p:nvPr/>
        </p:nvSpPr>
        <p:spPr>
          <a:xfrm>
            <a:off x="3680002" y="3546452"/>
            <a:ext cx="2586244" cy="523220"/>
          </a:xfrm>
          <a:prstGeom prst="rect">
            <a:avLst/>
          </a:prstGeom>
          <a:noFill/>
          <a:ln>
            <a:solidFill>
              <a:schemeClr val="tx1"/>
            </a:solidFill>
          </a:ln>
        </p:spPr>
        <p:txBody>
          <a:bodyPr wrap="square" rtlCol="0">
            <a:spAutoFit/>
          </a:bodyPr>
          <a:lstStyle/>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ステップ</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使用上の情報</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4"/>
          <p:cNvSpPr/>
          <p:nvPr/>
        </p:nvSpPr>
        <p:spPr>
          <a:xfrm>
            <a:off x="3613952" y="4574586"/>
            <a:ext cx="2730303" cy="19214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5"/>
          <p:cNvSpPr txBox="1"/>
          <p:nvPr/>
        </p:nvSpPr>
        <p:spPr>
          <a:xfrm>
            <a:off x="3613951" y="4617498"/>
            <a:ext cx="2652295" cy="338554"/>
          </a:xfrm>
          <a:prstGeom prst="rect">
            <a:avLst/>
          </a:prstGeom>
          <a:noFill/>
        </p:spPr>
        <p:txBody>
          <a:bodyPr wrap="square" rtlCol="0">
            <a:spAutoFit/>
          </a:bodyPr>
          <a:lstStyle>
            <a:defPPr>
              <a:defRPr lang="ja-JP"/>
            </a:defPPr>
            <a:lvl1pPr>
              <a:defRPr sz="1600" b="1"/>
            </a:lvl1pP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使用者による保護方策　</a:t>
            </a:r>
          </a:p>
        </p:txBody>
      </p:sp>
      <p:sp>
        <p:nvSpPr>
          <p:cNvPr id="48" name="正方形/長方形 48"/>
          <p:cNvSpPr/>
          <p:nvPr/>
        </p:nvSpPr>
        <p:spPr>
          <a:xfrm>
            <a:off x="3680002" y="5248281"/>
            <a:ext cx="2574286" cy="121342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l"/>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－安全作業手順</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－監督</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－作業許可システム</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□追加</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安全防護物の準備と</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使用</a:t>
            </a:r>
            <a:endParaRPr lang="en-US" altLang="ja-JP" sz="1100"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□保護</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具の使用</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□訓練</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9"/>
          <p:cNvSpPr txBox="1"/>
          <p:nvPr/>
        </p:nvSpPr>
        <p:spPr>
          <a:xfrm>
            <a:off x="3640051" y="4827201"/>
            <a:ext cx="2704204" cy="461665"/>
          </a:xfrm>
          <a:prstGeom prst="rect">
            <a:avLst/>
          </a:prstGeom>
          <a:noFill/>
        </p:spPr>
        <p:txBody>
          <a:bodyPr wrap="square" rtlCol="0">
            <a:spAutoFit/>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設計者により提供された使用上の情報に基づくものを含む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左右矢印 8"/>
          <p:cNvSpPr/>
          <p:nvPr/>
        </p:nvSpPr>
        <p:spPr>
          <a:xfrm>
            <a:off x="6656290" y="1299798"/>
            <a:ext cx="2886320" cy="421937"/>
          </a:xfrm>
          <a:prstGeom prst="leftRightArrow">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リスク</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1" name="グループ化 1045"/>
          <p:cNvGrpSpPr/>
          <p:nvPr/>
        </p:nvGrpSpPr>
        <p:grpSpPr>
          <a:xfrm>
            <a:off x="2599839" y="1431162"/>
            <a:ext cx="1209714" cy="3462714"/>
            <a:chOff x="1115616" y="536029"/>
            <a:chExt cx="1116659" cy="3462714"/>
          </a:xfrm>
        </p:grpSpPr>
        <p:grpSp>
          <p:nvGrpSpPr>
            <p:cNvPr id="52" name="グループ化 1041"/>
            <p:cNvGrpSpPr/>
            <p:nvPr/>
          </p:nvGrpSpPr>
          <p:grpSpPr>
            <a:xfrm>
              <a:off x="1671145" y="536029"/>
              <a:ext cx="346841" cy="3462714"/>
              <a:chOff x="1671145" y="536029"/>
              <a:chExt cx="346841" cy="3462714"/>
            </a:xfrm>
          </p:grpSpPr>
          <p:sp>
            <p:nvSpPr>
              <p:cNvPr id="54" name="フリーフォーム 1037"/>
              <p:cNvSpPr/>
              <p:nvPr/>
            </p:nvSpPr>
            <p:spPr>
              <a:xfrm>
                <a:off x="1671145" y="536029"/>
                <a:ext cx="346841" cy="3462714"/>
              </a:xfrm>
              <a:custGeom>
                <a:avLst/>
                <a:gdLst>
                  <a:gd name="connsiteX0" fmla="*/ 346841 w 346841"/>
                  <a:gd name="connsiteY0" fmla="*/ 0 h 6038193"/>
                  <a:gd name="connsiteX1" fmla="*/ 0 w 346841"/>
                  <a:gd name="connsiteY1" fmla="*/ 0 h 6038193"/>
                  <a:gd name="connsiteX2" fmla="*/ 15765 w 346841"/>
                  <a:gd name="connsiteY2" fmla="*/ 6038193 h 6038193"/>
                  <a:gd name="connsiteX3" fmla="*/ 346841 w 346841"/>
                  <a:gd name="connsiteY3" fmla="*/ 6038193 h 6038193"/>
                </a:gdLst>
                <a:ahLst/>
                <a:cxnLst>
                  <a:cxn ang="0">
                    <a:pos x="connsiteX0" y="connsiteY0"/>
                  </a:cxn>
                  <a:cxn ang="0">
                    <a:pos x="connsiteX1" y="connsiteY1"/>
                  </a:cxn>
                  <a:cxn ang="0">
                    <a:pos x="connsiteX2" y="connsiteY2"/>
                  </a:cxn>
                  <a:cxn ang="0">
                    <a:pos x="connsiteX3" y="connsiteY3"/>
                  </a:cxn>
                </a:cxnLst>
                <a:rect l="l" t="t" r="r" b="b"/>
                <a:pathLst>
                  <a:path w="346841" h="6038193">
                    <a:moveTo>
                      <a:pt x="346841" y="0"/>
                    </a:moveTo>
                    <a:lnTo>
                      <a:pt x="0" y="0"/>
                    </a:lnTo>
                    <a:lnTo>
                      <a:pt x="15765" y="6038193"/>
                    </a:lnTo>
                    <a:lnTo>
                      <a:pt x="346841" y="6038193"/>
                    </a:lnTo>
                  </a:path>
                </a:pathLst>
              </a:custGeom>
              <a:noFill/>
              <a:ln w="190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5" name="直線矢印コネクタ 1039"/>
              <p:cNvCxnSpPr/>
              <p:nvPr/>
            </p:nvCxnSpPr>
            <p:spPr>
              <a:xfrm>
                <a:off x="1671145" y="1276668"/>
                <a:ext cx="34684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3" name="テキスト ボックス 21"/>
            <p:cNvSpPr txBox="1"/>
            <p:nvPr/>
          </p:nvSpPr>
          <p:spPr>
            <a:xfrm>
              <a:off x="1115616" y="3380744"/>
              <a:ext cx="1116659" cy="261610"/>
            </a:xfrm>
            <a:prstGeom prst="rect">
              <a:avLst/>
            </a:prstGeom>
            <a:solidFill>
              <a:schemeClr val="bg1"/>
            </a:solidFill>
            <a:ln w="6350">
              <a:solidFill>
                <a:schemeClr val="tx1"/>
              </a:solidFill>
            </a:ln>
          </p:spPr>
          <p:txBody>
            <a:bodyPr wrap="square" rtlCol="0">
              <a:spAutoFit/>
            </a:bodyP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使用者入力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6" name="下矢印 2"/>
          <p:cNvSpPr/>
          <p:nvPr/>
        </p:nvSpPr>
        <p:spPr>
          <a:xfrm>
            <a:off x="4550056" y="4180118"/>
            <a:ext cx="702078" cy="401408"/>
          </a:xfrm>
          <a:prstGeom prst="down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1"/>
          <p:cNvSpPr txBox="1"/>
          <p:nvPr/>
        </p:nvSpPr>
        <p:spPr>
          <a:xfrm>
            <a:off x="5252134" y="4239318"/>
            <a:ext cx="1022510" cy="261610"/>
          </a:xfrm>
          <a:prstGeom prst="rect">
            <a:avLst/>
          </a:prstGeom>
          <a:solidFill>
            <a:schemeClr val="bg1"/>
          </a:solidFill>
          <a:ln w="6350">
            <a:solidFill>
              <a:schemeClr val="tx1"/>
            </a:solidFill>
          </a:ln>
        </p:spPr>
        <p:txBody>
          <a:bodyPr wrap="square" rtlCol="0">
            <a:spAutoFit/>
          </a:bodyPr>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設計者入力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右矢印 1"/>
          <p:cNvSpPr/>
          <p:nvPr/>
        </p:nvSpPr>
        <p:spPr>
          <a:xfrm>
            <a:off x="6656289" y="2417716"/>
            <a:ext cx="780087" cy="430851"/>
          </a:xfrm>
          <a:prstGeom prst="rightArrow">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t="100000" r="100000"/>
            </a:path>
            <a:tileRect l="-100000" b="-100000"/>
          </a:gradFill>
          <a:effectLst/>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ステップ１</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9" name="直線コネクタ 5"/>
          <p:cNvCxnSpPr/>
          <p:nvPr/>
        </p:nvCxnSpPr>
        <p:spPr>
          <a:xfrm>
            <a:off x="6656290" y="2379918"/>
            <a:ext cx="0" cy="574867"/>
          </a:xfrm>
          <a:prstGeom prst="line">
            <a:avLst/>
          </a:prstGeom>
          <a:ln w="12700">
            <a:prstDash val="sysDash"/>
          </a:ln>
        </p:spPr>
        <p:style>
          <a:lnRef idx="1">
            <a:schemeClr val="dk1"/>
          </a:lnRef>
          <a:fillRef idx="0">
            <a:schemeClr val="dk1"/>
          </a:fillRef>
          <a:effectRef idx="0">
            <a:schemeClr val="dk1"/>
          </a:effectRef>
          <a:fontRef idx="minor">
            <a:schemeClr val="tx1"/>
          </a:fontRef>
        </p:style>
      </p:cxnSp>
      <p:sp>
        <p:nvSpPr>
          <p:cNvPr id="60" name="正方形/長方形 46"/>
          <p:cNvSpPr/>
          <p:nvPr/>
        </p:nvSpPr>
        <p:spPr>
          <a:xfrm>
            <a:off x="7436780" y="2855271"/>
            <a:ext cx="779683" cy="3615380"/>
          </a:xfrm>
          <a:prstGeom prst="rect">
            <a:avLst/>
          </a:prstGeom>
          <a:solidFill>
            <a:schemeClr val="bg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右矢印 30"/>
          <p:cNvSpPr/>
          <p:nvPr/>
        </p:nvSpPr>
        <p:spPr>
          <a:xfrm>
            <a:off x="7436376" y="2957179"/>
            <a:ext cx="780087" cy="430851"/>
          </a:xfrm>
          <a:prstGeom prst="rightArrow">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t="100000" r="100000"/>
            </a:path>
            <a:tileRect l="-100000" b="-100000"/>
          </a:gradFill>
          <a:effectLst/>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ステップ２</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2" name="直線コネクタ 35"/>
          <p:cNvCxnSpPr/>
          <p:nvPr/>
        </p:nvCxnSpPr>
        <p:spPr>
          <a:xfrm>
            <a:off x="7436376" y="2813163"/>
            <a:ext cx="0" cy="574867"/>
          </a:xfrm>
          <a:prstGeom prst="line">
            <a:avLst/>
          </a:prstGeom>
          <a:ln w="12700">
            <a:prstDash val="sysDash"/>
          </a:ln>
        </p:spPr>
        <p:style>
          <a:lnRef idx="1">
            <a:schemeClr val="dk1"/>
          </a:lnRef>
          <a:fillRef idx="0">
            <a:schemeClr val="dk1"/>
          </a:fillRef>
          <a:effectRef idx="0">
            <a:schemeClr val="dk1"/>
          </a:effectRef>
          <a:fontRef idx="minor">
            <a:schemeClr val="tx1"/>
          </a:fontRef>
        </p:style>
      </p:cxnSp>
      <p:sp>
        <p:nvSpPr>
          <p:cNvPr id="63" name="正方形/長方形 47"/>
          <p:cNvSpPr/>
          <p:nvPr/>
        </p:nvSpPr>
        <p:spPr>
          <a:xfrm>
            <a:off x="8216463" y="4692458"/>
            <a:ext cx="478433" cy="1784543"/>
          </a:xfrm>
          <a:prstGeom prst="rect">
            <a:avLst/>
          </a:prstGeom>
          <a:solidFill>
            <a:schemeClr val="bg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右矢印 31"/>
          <p:cNvSpPr/>
          <p:nvPr/>
        </p:nvSpPr>
        <p:spPr>
          <a:xfrm>
            <a:off x="8216463" y="4706782"/>
            <a:ext cx="478433" cy="430851"/>
          </a:xfrm>
          <a:prstGeom prst="rightArrow">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t="100000" r="100000"/>
            </a:path>
            <a:tileRect l="-100000" b="-100000"/>
          </a:gradFill>
          <a:effectLst/>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9"/>
          <p:cNvSpPr txBox="1"/>
          <p:nvPr/>
        </p:nvSpPr>
        <p:spPr>
          <a:xfrm>
            <a:off x="6792805" y="4932004"/>
            <a:ext cx="1175320" cy="411257"/>
          </a:xfrm>
          <a:prstGeom prst="rect">
            <a:avLst/>
          </a:prstGeom>
          <a:noFill/>
        </p:spPr>
        <p:txBody>
          <a:bodyPr wrap="square" lIns="0" tIns="36000" rIns="0" bIns="36000" rtlCol="0">
            <a:spAutoFit/>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ステップ３に基づく使用者の方策</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2"/>
          <p:cNvSpPr/>
          <p:nvPr/>
        </p:nvSpPr>
        <p:spPr>
          <a:xfrm>
            <a:off x="8216867" y="3388029"/>
            <a:ext cx="478028" cy="1296144"/>
          </a:xfrm>
          <a:prstGeom prst="rect">
            <a:avLst/>
          </a:prstGeom>
          <a:pattFill prst="pct50">
            <a:fgClr>
              <a:schemeClr val="bg1">
                <a:lumMod val="65000"/>
              </a:schemeClr>
            </a:fgClr>
            <a:bgClr>
              <a:schemeClr val="bg1"/>
            </a:bgClr>
          </a:patt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左右矢印 67"/>
          <p:cNvSpPr/>
          <p:nvPr/>
        </p:nvSpPr>
        <p:spPr>
          <a:xfrm>
            <a:off x="8216464" y="3784074"/>
            <a:ext cx="1326145" cy="421937"/>
          </a:xfrm>
          <a:prstGeom prst="leftRightArrow">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残留</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リスク</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8" name="カギ線コネクタ 13"/>
          <p:cNvCxnSpPr>
            <a:stCxn id="45" idx="3"/>
            <a:endCxn id="64" idx="1"/>
          </p:cNvCxnSpPr>
          <p:nvPr/>
        </p:nvCxnSpPr>
        <p:spPr>
          <a:xfrm>
            <a:off x="6266246" y="3808063"/>
            <a:ext cx="1950217" cy="1114145"/>
          </a:xfrm>
          <a:prstGeom prst="bentConnector3">
            <a:avLst/>
          </a:prstGeom>
          <a:ln>
            <a:prstDash val="dash"/>
          </a:ln>
        </p:spPr>
        <p:style>
          <a:lnRef idx="1">
            <a:schemeClr val="dk1"/>
          </a:lnRef>
          <a:fillRef idx="0">
            <a:schemeClr val="dk1"/>
          </a:fillRef>
          <a:effectRef idx="0">
            <a:schemeClr val="dk1"/>
          </a:effectRef>
          <a:fontRef idx="minor">
            <a:schemeClr val="tx1"/>
          </a:fontRef>
        </p:style>
      </p:cxnSp>
      <p:cxnSp>
        <p:nvCxnSpPr>
          <p:cNvPr id="69" name="カギ線コネクタ 57"/>
          <p:cNvCxnSpPr/>
          <p:nvPr/>
        </p:nvCxnSpPr>
        <p:spPr>
          <a:xfrm flipV="1">
            <a:off x="6344255" y="4922207"/>
            <a:ext cx="897100" cy="1"/>
          </a:xfrm>
          <a:prstGeom prst="bentConnector3">
            <a:avLst/>
          </a:prstGeom>
          <a:ln>
            <a:prstDash val="dash"/>
          </a:ln>
        </p:spPr>
        <p:style>
          <a:lnRef idx="1">
            <a:schemeClr val="dk1"/>
          </a:lnRef>
          <a:fillRef idx="0">
            <a:schemeClr val="dk1"/>
          </a:fillRef>
          <a:effectRef idx="0">
            <a:schemeClr val="dk1"/>
          </a:effectRef>
          <a:fontRef idx="minor">
            <a:schemeClr val="tx1"/>
          </a:fontRef>
        </p:style>
      </p:cxnSp>
      <p:sp>
        <p:nvSpPr>
          <p:cNvPr id="35" name="正方形/長方形 26"/>
          <p:cNvSpPr/>
          <p:nvPr/>
        </p:nvSpPr>
        <p:spPr>
          <a:xfrm>
            <a:off x="3609976" y="3526285"/>
            <a:ext cx="2714624" cy="2950715"/>
          </a:xfrm>
          <a:prstGeom prst="rect">
            <a:avLst/>
          </a:prstGeom>
          <a:noFill/>
          <a:ln w="57150">
            <a:solidFill>
              <a:srgbClr val="FF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none" lIns="72000" tIns="45720" rIns="7200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altLang="ja-JP"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TextBox 3"/>
          <p:cNvSpPr txBox="1"/>
          <p:nvPr/>
        </p:nvSpPr>
        <p:spPr>
          <a:xfrm>
            <a:off x="361950" y="4933950"/>
            <a:ext cx="2724150" cy="923330"/>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設計者からの情報に基づく方策を使用者が実施することによりリスク低減が図られる。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TextBox 69"/>
          <p:cNvSpPr txBox="1"/>
          <p:nvPr/>
        </p:nvSpPr>
        <p:spPr>
          <a:xfrm>
            <a:off x="428625" y="3571875"/>
            <a:ext cx="2590800" cy="646331"/>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情報提供のみではリスクリスク低減にはな</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ら</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ない</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Down Arrow 4"/>
          <p:cNvSpPr/>
          <p:nvPr/>
        </p:nvSpPr>
        <p:spPr>
          <a:xfrm>
            <a:off x="1457325" y="4248150"/>
            <a:ext cx="533400" cy="723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9919833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a:t>3 </a:t>
            </a:r>
            <a:r>
              <a:rPr lang="ja-JP" altLang="en-US" dirty="0"/>
              <a:t>リスク低減</a:t>
            </a:r>
            <a:r>
              <a:rPr lang="en-US" altLang="ja-JP" dirty="0"/>
              <a:t/>
            </a:r>
            <a:br>
              <a:rPr lang="en-US" altLang="ja-JP" dirty="0"/>
            </a:br>
            <a:r>
              <a:rPr lang="en-US" altLang="ja-JP" dirty="0"/>
              <a:t>(4)</a:t>
            </a:r>
            <a:r>
              <a:rPr lang="ja-JP" altLang="en-US" dirty="0"/>
              <a:t>使用上の情報</a:t>
            </a:r>
            <a:endParaRPr kumimoji="1" lang="ja-JP" altLang="en-US" dirty="0"/>
          </a:p>
        </p:txBody>
      </p:sp>
      <p:sp>
        <p:nvSpPr>
          <p:cNvPr id="4" name="Content Placeholder 3"/>
          <p:cNvSpPr>
            <a:spLocks noGrp="1"/>
          </p:cNvSpPr>
          <p:nvPr>
            <p:ph idx="1"/>
          </p:nvPr>
        </p:nvSpPr>
        <p:spPr/>
        <p:txBody>
          <a:bodyPr/>
          <a:lstStyle/>
          <a:p>
            <a:pPr marL="0" indent="0">
              <a:buNone/>
            </a:pPr>
            <a:r>
              <a:rPr lang="ja-JP" altLang="en-US" dirty="0"/>
              <a:t>使用者に情報を伝えるための伝達手段（例えば，文章，語句，標識，信号，記号，図形）を個別に，又は組合わせて使用する保護方策</a:t>
            </a:r>
            <a:r>
              <a:rPr lang="ja-JP" altLang="en-US" dirty="0" smtClean="0"/>
              <a:t>。</a:t>
            </a:r>
            <a:endParaRPr lang="en-US" altLang="ja-JP" dirty="0" smtClean="0"/>
          </a:p>
          <a:p>
            <a:pPr marL="514350" indent="-514350">
              <a:buFont typeface="+mj-lt"/>
              <a:buAutoNum type="arabicPeriod"/>
            </a:pPr>
            <a:r>
              <a:rPr lang="ja-JP" altLang="en-US" dirty="0"/>
              <a:t>信号及び警報</a:t>
            </a:r>
            <a:r>
              <a:rPr lang="ja-JP" altLang="en-US" dirty="0" smtClean="0"/>
              <a:t>装置</a:t>
            </a:r>
            <a:endParaRPr lang="en-US" altLang="ja-JP" dirty="0" smtClean="0"/>
          </a:p>
          <a:p>
            <a:pPr marL="457200" lvl="1" indent="0">
              <a:buNone/>
            </a:pPr>
            <a:r>
              <a:rPr lang="ja-JP" altLang="en-US" dirty="0"/>
              <a:t>危険事象の警告のために使用される視覚信号（例えば</a:t>
            </a:r>
            <a:r>
              <a:rPr lang="ja-JP" altLang="en-US" dirty="0" smtClean="0"/>
              <a:t>，表示灯</a:t>
            </a:r>
            <a:r>
              <a:rPr lang="ja-JP" altLang="en-US" dirty="0"/>
              <a:t>）及び聴覚信号（</a:t>
            </a:r>
            <a:r>
              <a:rPr lang="ja-JP" altLang="en-US" dirty="0" smtClean="0"/>
              <a:t>例えば，警報サイレン）</a:t>
            </a:r>
            <a:endParaRPr lang="en-US" altLang="ja-JP" dirty="0" smtClean="0"/>
          </a:p>
          <a:p>
            <a:pPr marL="514350" indent="-514350">
              <a:buFont typeface="+mj-lt"/>
              <a:buAutoNum type="arabicPeriod"/>
            </a:pPr>
            <a:r>
              <a:rPr lang="zh-TW" altLang="en-US" dirty="0"/>
              <a:t>表示，標識（絵文字），警告</a:t>
            </a:r>
            <a:r>
              <a:rPr lang="zh-TW" altLang="en-US" dirty="0" smtClean="0"/>
              <a:t>文</a:t>
            </a:r>
            <a:endParaRPr lang="en-US" altLang="zh-TW" dirty="0" smtClean="0"/>
          </a:p>
          <a:p>
            <a:pPr marL="449263" lvl="1" indent="0">
              <a:spcBef>
                <a:spcPts val="1000"/>
              </a:spcBef>
              <a:buNone/>
            </a:pPr>
            <a:r>
              <a:rPr lang="ja-JP" altLang="en-US" dirty="0" smtClean="0"/>
              <a:t>機械本体や表示部・操作部に表示</a:t>
            </a:r>
            <a:endParaRPr lang="en-US" altLang="ja-JP" dirty="0" smtClean="0"/>
          </a:p>
          <a:p>
            <a:pPr marL="506413" indent="-514350">
              <a:buFont typeface="+mj-lt"/>
              <a:buAutoNum type="arabicPeriod"/>
            </a:pPr>
            <a:r>
              <a:rPr lang="ja-JP" altLang="en-US" dirty="0"/>
              <a:t>附属</a:t>
            </a:r>
            <a:r>
              <a:rPr lang="ja-JP" altLang="en-US" dirty="0" smtClean="0"/>
              <a:t>文書</a:t>
            </a:r>
            <a:endParaRPr lang="en-US" altLang="ja-JP" dirty="0" smtClean="0"/>
          </a:p>
          <a:p>
            <a:pPr marL="449263" lvl="1" indent="0">
              <a:buNone/>
            </a:pPr>
            <a:r>
              <a:rPr lang="ja-JP" altLang="en-US" dirty="0"/>
              <a:t>取扱</a:t>
            </a:r>
            <a:r>
              <a:rPr lang="ja-JP" altLang="en-US" dirty="0" smtClean="0"/>
              <a:t>説明書（設置／運転／保全／修理マニュアル等）</a:t>
            </a:r>
            <a:endParaRPr lang="en-US" altLang="ja-JP" dirty="0"/>
          </a:p>
          <a:p>
            <a:pPr marL="514350" indent="-514350">
              <a:buFont typeface="+mj-lt"/>
              <a:buAutoNum type="arabicPeriod"/>
            </a:pPr>
            <a:endParaRPr lang="en-US" altLang="ja-JP" dirty="0" smtClean="0"/>
          </a:p>
          <a:p>
            <a:pPr marL="457200" lvl="1" indent="0">
              <a:buNone/>
            </a:pPr>
            <a:endParaRPr kumimoji="1" lang="ja-JP" altLang="en-US" dirty="0"/>
          </a:p>
        </p:txBody>
      </p:sp>
    </p:spTree>
    <p:extLst>
      <p:ext uri="{BB962C8B-B14F-4D97-AF65-F5344CB8AC3E}">
        <p14:creationId xmlns:p14="http://schemas.microsoft.com/office/powerpoint/2010/main" val="314051177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a:t>3 </a:t>
            </a:r>
            <a:r>
              <a:rPr lang="ja-JP" altLang="en-US" dirty="0"/>
              <a:t>リスク低減</a:t>
            </a:r>
            <a:r>
              <a:rPr lang="en-US" altLang="ja-JP" dirty="0"/>
              <a:t/>
            </a:r>
            <a:br>
              <a:rPr lang="en-US" altLang="ja-JP" dirty="0"/>
            </a:br>
            <a:r>
              <a:rPr lang="en-US" altLang="ja-JP" dirty="0"/>
              <a:t>(4)</a:t>
            </a:r>
            <a:r>
              <a:rPr lang="ja-JP" altLang="en-US" dirty="0"/>
              <a:t>使用上の情報</a:t>
            </a:r>
            <a:endParaRPr kumimoji="1" lang="ja-JP" altLang="en-US" dirty="0"/>
          </a:p>
        </p:txBody>
      </p:sp>
      <p:pic>
        <p:nvPicPr>
          <p:cNvPr id="5" name="Picture 2" descr="RAsheet2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1980" y="1291032"/>
            <a:ext cx="9469173" cy="17658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234" y="1985964"/>
            <a:ext cx="655949"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リスク</a:t>
            </a:r>
          </a:p>
        </p:txBody>
      </p:sp>
      <p:grpSp>
        <p:nvGrpSpPr>
          <p:cNvPr id="7" name="Group 6"/>
          <p:cNvGrpSpPr/>
          <p:nvPr/>
        </p:nvGrpSpPr>
        <p:grpSpPr>
          <a:xfrm>
            <a:off x="166820" y="1685925"/>
            <a:ext cx="9622234" cy="4783138"/>
            <a:chOff x="153988" y="1685925"/>
            <a:chExt cx="8882062" cy="4783138"/>
          </a:xfrm>
        </p:grpSpPr>
        <p:pic>
          <p:nvPicPr>
            <p:cNvPr id="8" name="Picture 64" descr="台車"/>
            <p:cNvPicPr>
              <a:picLocks noChangeAspect="1" noChangeArrowheads="1"/>
            </p:cNvPicPr>
            <p:nvPr/>
          </p:nvPicPr>
          <p:blipFill>
            <a:blip r:embed="rId4">
              <a:lum bright="12000" contrast="12000"/>
              <a:extLst>
                <a:ext uri="{28A0092B-C50C-407E-A947-70E740481C1C}">
                  <a14:useLocalDpi xmlns:a14="http://schemas.microsoft.com/office/drawing/2010/main"/>
                </a:ext>
              </a:extLst>
            </a:blip>
            <a:srcRect/>
            <a:stretch>
              <a:fillRect/>
            </a:stretch>
          </p:blipFill>
          <p:spPr bwMode="auto">
            <a:xfrm>
              <a:off x="2771775" y="3949700"/>
              <a:ext cx="2808288" cy="23828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5" descr="DSCF0009"/>
            <p:cNvPicPr>
              <a:picLocks noChangeAspect="1" noChangeArrowheads="1"/>
            </p:cNvPicPr>
            <p:nvPr/>
          </p:nvPicPr>
          <p:blipFill>
            <a:blip r:embed="rId5" cstate="screen">
              <a:extLst>
                <a:ext uri="{28A0092B-C50C-407E-A947-70E740481C1C}">
                  <a14:useLocalDpi xmlns:a14="http://schemas.microsoft.com/office/drawing/2010/main"/>
                </a:ext>
              </a:extLst>
            </a:blip>
            <a:srcRect b="-18"/>
            <a:stretch>
              <a:fillRect/>
            </a:stretch>
          </p:blipFill>
          <p:spPr bwMode="auto">
            <a:xfrm>
              <a:off x="153988" y="3876675"/>
              <a:ext cx="230505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6" descr="1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67400" y="3949700"/>
              <a:ext cx="3168650" cy="23749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67"/>
            <p:cNvSpPr txBox="1">
              <a:spLocks noChangeArrowheads="1"/>
            </p:cNvSpPr>
            <p:nvPr/>
          </p:nvSpPr>
          <p:spPr bwMode="auto">
            <a:xfrm>
              <a:off x="406400" y="3444875"/>
              <a:ext cx="1235841" cy="369332"/>
            </a:xfrm>
            <a:prstGeom prst="rect">
              <a:avLst/>
            </a:prstGeom>
            <a:solidFill>
              <a:srgbClr val="FFFFFF"/>
            </a:solidFill>
            <a:ln w="9525">
              <a:solidFill>
                <a:srgbClr val="000000"/>
              </a:solidFill>
              <a:miter lim="800000"/>
              <a:headEnd/>
              <a:tailEnd/>
            </a:ln>
          </p:spPr>
          <p:txBody>
            <a:bodyPr wrap="none">
              <a:spAutoFit/>
            </a:bodyPr>
            <a:lstStyle/>
            <a:p>
              <a:pPr algn="l"/>
              <a:r>
                <a:rPr lang="ja-JP" altLang="en-US"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保護具着用</a:t>
              </a:r>
            </a:p>
          </p:txBody>
        </p:sp>
        <p:sp>
          <p:nvSpPr>
            <p:cNvPr id="12" name="Text Box 68"/>
            <p:cNvSpPr txBox="1">
              <a:spLocks noChangeArrowheads="1"/>
            </p:cNvSpPr>
            <p:nvPr/>
          </p:nvSpPr>
          <p:spPr bwMode="auto">
            <a:xfrm>
              <a:off x="6659563" y="3444875"/>
              <a:ext cx="993172" cy="369332"/>
            </a:xfrm>
            <a:prstGeom prst="rect">
              <a:avLst/>
            </a:prstGeom>
            <a:solidFill>
              <a:srgbClr val="FFFFFF"/>
            </a:solidFill>
            <a:ln w="9525">
              <a:solidFill>
                <a:srgbClr val="000000"/>
              </a:solidFill>
              <a:miter lim="800000"/>
              <a:headEnd/>
              <a:tailEnd/>
            </a:ln>
          </p:spPr>
          <p:txBody>
            <a:bodyPr wrap="none">
              <a:spAutoFit/>
            </a:bodyPr>
            <a:lstStyle/>
            <a:p>
              <a:pPr algn="l"/>
              <a:r>
                <a:rPr lang="ja-JP" altLang="en-US" b="0">
                  <a:solidFill>
                    <a:schemeClr val="tx1"/>
                  </a:solidFill>
                  <a:latin typeface="Meiryo UI" panose="020B0604030504040204" pitchFamily="50" charset="-128"/>
                  <a:ea typeface="Meiryo UI" panose="020B0604030504040204" pitchFamily="50" charset="-128"/>
                  <a:cs typeface="Meiryo UI" panose="020B0604030504040204" pitchFamily="50" charset="-128"/>
                </a:rPr>
                <a:t>立ち位置</a:t>
              </a:r>
            </a:p>
          </p:txBody>
        </p:sp>
        <p:sp>
          <p:nvSpPr>
            <p:cNvPr id="13" name="Text Box 69"/>
            <p:cNvSpPr txBox="1">
              <a:spLocks noChangeArrowheads="1"/>
            </p:cNvSpPr>
            <p:nvPr/>
          </p:nvSpPr>
          <p:spPr bwMode="auto">
            <a:xfrm>
              <a:off x="2986088" y="3444875"/>
              <a:ext cx="1829200" cy="369332"/>
            </a:xfrm>
            <a:prstGeom prst="rect">
              <a:avLst/>
            </a:prstGeom>
            <a:solidFill>
              <a:srgbClr val="FFFFFF"/>
            </a:solidFill>
            <a:ln w="9525">
              <a:solidFill>
                <a:srgbClr val="000000"/>
              </a:solidFill>
              <a:miter lim="800000"/>
              <a:headEnd/>
              <a:tailEnd/>
            </a:ln>
          </p:spPr>
          <p:txBody>
            <a:bodyPr wrap="none">
              <a:spAutoFit/>
            </a:bodyPr>
            <a:lstStyle/>
            <a:p>
              <a:pPr algn="ctr"/>
              <a:r>
                <a:rPr lang="ja-JP" altLang="en-US"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持つ位置（台車）</a:t>
              </a:r>
            </a:p>
          </p:txBody>
        </p:sp>
        <p:sp>
          <p:nvSpPr>
            <p:cNvPr id="14" name="Oval 71"/>
            <p:cNvSpPr>
              <a:spLocks noChangeArrowheads="1"/>
            </p:cNvSpPr>
            <p:nvPr/>
          </p:nvSpPr>
          <p:spPr bwMode="auto">
            <a:xfrm>
              <a:off x="2627313" y="4237038"/>
              <a:ext cx="576262" cy="431800"/>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Oval 72"/>
            <p:cNvSpPr>
              <a:spLocks noChangeArrowheads="1"/>
            </p:cNvSpPr>
            <p:nvPr/>
          </p:nvSpPr>
          <p:spPr bwMode="auto">
            <a:xfrm>
              <a:off x="3419475" y="4381500"/>
              <a:ext cx="576263" cy="431800"/>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77"/>
            <p:cNvPicPr>
              <a:picLocks noChangeAspect="1" noChangeArrowheads="1"/>
            </p:cNvPicPr>
            <p:nvPr/>
          </p:nvPicPr>
          <p:blipFill>
            <a:blip r:embed="rId7" cstate="screen">
              <a:extLst>
                <a:ext uri="{28A0092B-C50C-407E-A947-70E740481C1C}">
                  <a14:useLocalDpi xmlns:a14="http://schemas.microsoft.com/office/drawing/2010/main"/>
                </a:ext>
              </a:extLst>
            </a:blip>
            <a:srcRect r="-116"/>
            <a:stretch>
              <a:fillRect/>
            </a:stretch>
          </p:blipFill>
          <p:spPr bwMode="auto">
            <a:xfrm>
              <a:off x="7380288" y="5080000"/>
              <a:ext cx="1584325" cy="1389063"/>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78"/>
            <p:cNvSpPr>
              <a:spLocks noChangeArrowheads="1"/>
            </p:cNvSpPr>
            <p:nvPr/>
          </p:nvSpPr>
          <p:spPr bwMode="auto">
            <a:xfrm>
              <a:off x="6443663" y="5821363"/>
              <a:ext cx="576262" cy="431800"/>
            </a:xfrm>
            <a:prstGeom prst="ellipse">
              <a:avLst/>
            </a:prstGeom>
            <a:noFill/>
            <a:ln w="38100"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Down Arrow 17"/>
            <p:cNvSpPr/>
            <p:nvPr/>
          </p:nvSpPr>
          <p:spPr bwMode="auto">
            <a:xfrm rot="770136">
              <a:off x="4891538" y="2829420"/>
              <a:ext cx="297411" cy="671513"/>
            </a:xfrm>
            <a:prstGeom prst="downArrow">
              <a:avLst/>
            </a:prstGeom>
            <a:ln w="12700">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Down Arrow 18"/>
            <p:cNvSpPr/>
            <p:nvPr/>
          </p:nvSpPr>
          <p:spPr bwMode="auto">
            <a:xfrm rot="4106779">
              <a:off x="3068439" y="2025326"/>
              <a:ext cx="297411" cy="2211128"/>
            </a:xfrm>
            <a:prstGeom prst="downArrow">
              <a:avLst/>
            </a:prstGeom>
            <a:ln w="12700">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Down Arrow 19"/>
            <p:cNvSpPr/>
            <p:nvPr/>
          </p:nvSpPr>
          <p:spPr bwMode="auto">
            <a:xfrm rot="18666484">
              <a:off x="6415038" y="2640548"/>
              <a:ext cx="297411" cy="968214"/>
            </a:xfrm>
            <a:prstGeom prst="downArrow">
              <a:avLst/>
            </a:prstGeom>
            <a:ln w="12700">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ounded Rectangle 20"/>
            <p:cNvSpPr/>
            <p:nvPr/>
          </p:nvSpPr>
          <p:spPr bwMode="auto">
            <a:xfrm>
              <a:off x="4257675" y="1685925"/>
              <a:ext cx="2000250" cy="1143000"/>
            </a:xfrm>
            <a:prstGeom prst="roundRect">
              <a:avLst/>
            </a:prstGeom>
            <a:ln w="12700">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2" name="TextBox 21"/>
          <p:cNvSpPr txBox="1"/>
          <p:nvPr/>
        </p:nvSpPr>
        <p:spPr>
          <a:xfrm>
            <a:off x="4709272" y="1757364"/>
            <a:ext cx="1223412" cy="369332"/>
          </a:xfrm>
          <a:prstGeom prst="rect">
            <a:avLst/>
          </a:prstGeom>
          <a:noFill/>
        </p:spPr>
        <p:txBody>
          <a:bodyPr wrap="none" rtlCol="0">
            <a:spAutoFi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・保護方策</a:t>
            </a:r>
          </a:p>
        </p:txBody>
      </p:sp>
      <p:sp>
        <p:nvSpPr>
          <p:cNvPr id="23" name="TextBox 22"/>
          <p:cNvSpPr txBox="1"/>
          <p:nvPr/>
        </p:nvSpPr>
        <p:spPr>
          <a:xfrm>
            <a:off x="4709272" y="2286002"/>
            <a:ext cx="1233030" cy="369332"/>
          </a:xfrm>
          <a:prstGeom prst="rect">
            <a:avLst/>
          </a:prstGeom>
          <a:noFill/>
        </p:spPr>
        <p:txBody>
          <a:bodyPr wrap="none" rtlCol="0">
            <a:spAutoFi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・残留リスク</a:t>
            </a:r>
          </a:p>
        </p:txBody>
      </p:sp>
      <p:sp>
        <p:nvSpPr>
          <p:cNvPr id="24" name="TextBox 23"/>
          <p:cNvSpPr txBox="1"/>
          <p:nvPr/>
        </p:nvSpPr>
        <p:spPr>
          <a:xfrm>
            <a:off x="6923131" y="2029734"/>
            <a:ext cx="1338828" cy="369332"/>
          </a:xfrm>
          <a:prstGeom prst="rect">
            <a:avLst/>
          </a:prstGeom>
          <a:noFill/>
        </p:spPr>
        <p:txBody>
          <a:bodyPr wrap="none" rtlCol="0">
            <a:spAutoFit/>
          </a:bodyPr>
          <a:lstStyle/>
          <a:p>
            <a:pPr algn="l"/>
            <a:r>
              <a:rPr lang="ja-JP" altLang="en-US" dirty="0">
                <a:latin typeface="Meiryo UI" panose="020B0604030504040204" pitchFamily="50" charset="-128"/>
                <a:ea typeface="Meiryo UI" panose="020B0604030504040204" pitchFamily="50" charset="-128"/>
                <a:cs typeface="Meiryo UI" panose="020B0604030504040204" pitchFamily="50" charset="-128"/>
              </a:rPr>
              <a:t>安全防護物</a:t>
            </a:r>
            <a:endParaRPr kumimoji="1" lang="ja-JP" altLang="en-US"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2589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a:t>3 </a:t>
            </a:r>
            <a:r>
              <a:rPr lang="ja-JP" altLang="en-US" dirty="0"/>
              <a:t>リスク低減</a:t>
            </a:r>
            <a:r>
              <a:rPr lang="en-US" altLang="ja-JP" dirty="0"/>
              <a:t/>
            </a:r>
            <a:br>
              <a:rPr lang="en-US" altLang="ja-JP" dirty="0"/>
            </a:br>
            <a:r>
              <a:rPr lang="en-US" altLang="ja-JP" dirty="0"/>
              <a:t>(4)</a:t>
            </a:r>
            <a:r>
              <a:rPr lang="ja-JP" altLang="en-US" dirty="0"/>
              <a:t>使用上の情報</a:t>
            </a:r>
            <a:endParaRPr kumimoji="1" lang="ja-JP" altLang="en-US" dirty="0"/>
          </a:p>
        </p:txBody>
      </p:sp>
      <p:pic>
        <p:nvPicPr>
          <p:cNvPr id="26" name="Picture 2" descr="RAsheet2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1980" y="1291032"/>
            <a:ext cx="9469173" cy="176586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075234" y="1985964"/>
            <a:ext cx="655949"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リスク</a:t>
            </a:r>
          </a:p>
        </p:txBody>
      </p:sp>
      <p:sp>
        <p:nvSpPr>
          <p:cNvPr id="28" name="Rounded Rectangle 27"/>
          <p:cNvSpPr/>
          <p:nvPr/>
        </p:nvSpPr>
        <p:spPr bwMode="auto">
          <a:xfrm>
            <a:off x="4612482" y="1685925"/>
            <a:ext cx="2166938" cy="1143000"/>
          </a:xfrm>
          <a:prstGeom prst="roundRect">
            <a:avLst/>
          </a:prstGeom>
          <a:ln w="12700">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TextBox 28"/>
          <p:cNvSpPr txBox="1"/>
          <p:nvPr/>
        </p:nvSpPr>
        <p:spPr>
          <a:xfrm>
            <a:off x="4709272" y="1757364"/>
            <a:ext cx="1223412" cy="369332"/>
          </a:xfrm>
          <a:prstGeom prst="rect">
            <a:avLst/>
          </a:prstGeom>
          <a:noFill/>
        </p:spPr>
        <p:txBody>
          <a:bodyPr wrap="none" rtlCol="0">
            <a:spAutoFi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・保護方策</a:t>
            </a:r>
          </a:p>
        </p:txBody>
      </p:sp>
      <p:sp>
        <p:nvSpPr>
          <p:cNvPr id="30" name="TextBox 29"/>
          <p:cNvSpPr txBox="1"/>
          <p:nvPr/>
        </p:nvSpPr>
        <p:spPr>
          <a:xfrm>
            <a:off x="4709272" y="2286002"/>
            <a:ext cx="1233030" cy="369332"/>
          </a:xfrm>
          <a:prstGeom prst="rect">
            <a:avLst/>
          </a:prstGeom>
          <a:noFill/>
        </p:spPr>
        <p:txBody>
          <a:bodyPr wrap="none" rtlCol="0">
            <a:spAutoFi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・残留リスク</a:t>
            </a:r>
          </a:p>
        </p:txBody>
      </p:sp>
      <p:grpSp>
        <p:nvGrpSpPr>
          <p:cNvPr id="31" name="Group 30"/>
          <p:cNvGrpSpPr/>
          <p:nvPr/>
        </p:nvGrpSpPr>
        <p:grpSpPr>
          <a:xfrm>
            <a:off x="933450" y="3179021"/>
            <a:ext cx="7971972" cy="3388468"/>
            <a:chOff x="-4914481" y="2777156"/>
            <a:chExt cx="7358743" cy="3388468"/>
          </a:xfrm>
        </p:grpSpPr>
        <p:pic>
          <p:nvPicPr>
            <p:cNvPr id="32" name="Picture 60"/>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33903"/>
            <a:stretch/>
          </p:blipFill>
          <p:spPr bwMode="auto">
            <a:xfrm>
              <a:off x="-4914481" y="2777156"/>
              <a:ext cx="7358743" cy="3388468"/>
            </a:xfrm>
            <a:prstGeom prst="rect">
              <a:avLst/>
            </a:prstGeom>
            <a:solidFill>
              <a:srgbClr val="66FF33">
                <a:alpha val="30588"/>
              </a:srgbClr>
            </a:solidFill>
            <a:ln w="1270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AutoShape 83"/>
            <p:cNvSpPr>
              <a:spLocks noChangeArrowheads="1"/>
            </p:cNvSpPr>
            <p:nvPr/>
          </p:nvSpPr>
          <p:spPr bwMode="auto">
            <a:xfrm>
              <a:off x="-3153942" y="5414735"/>
              <a:ext cx="4213205" cy="736600"/>
            </a:xfrm>
            <a:prstGeom prst="roundRect">
              <a:avLst>
                <a:gd name="adj" fmla="val 12130"/>
              </a:avLst>
            </a:prstGeom>
            <a:solidFill>
              <a:srgbClr val="CCFFCC"/>
            </a:solidFill>
            <a:ln w="38100">
              <a:solidFill>
                <a:srgbClr val="008000"/>
              </a:solidFill>
              <a:round/>
              <a:headEnd type="none" w="sm" len="sm"/>
              <a:tailEnd type="none" w="sm" len="sm"/>
            </a:ln>
            <a:effectLst>
              <a:outerShdw dist="107763" dir="2700000" algn="ctr" rotWithShape="0">
                <a:srgbClr val="000000"/>
              </a:outerShdw>
            </a:effectLst>
          </p:spPr>
          <p:txBody>
            <a:bodyPr wrap="none" lIns="72000" rIns="72000" anchor="ctr"/>
            <a:lstStyle/>
            <a:p>
              <a:pPr algn="ctr"/>
              <a:r>
                <a:rPr lang="ja-JP" altLang="en-US" sz="32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作業要領書への折り込み</a:t>
              </a:r>
              <a:endParaRPr lang="ja-JP" altLang="en-US" sz="32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4" name="TextBox 33"/>
          <p:cNvSpPr txBox="1"/>
          <p:nvPr/>
        </p:nvSpPr>
        <p:spPr>
          <a:xfrm>
            <a:off x="6923131" y="2029734"/>
            <a:ext cx="1338828" cy="369332"/>
          </a:xfrm>
          <a:prstGeom prst="rect">
            <a:avLst/>
          </a:prstGeom>
          <a:noFill/>
        </p:spPr>
        <p:txBody>
          <a:bodyPr wrap="none" rtlCol="0">
            <a:spAutoFit/>
          </a:bodyPr>
          <a:lstStyle/>
          <a:p>
            <a:pPr algn="l"/>
            <a:r>
              <a:rPr lang="ja-JP" altLang="en-US" dirty="0">
                <a:latin typeface="Meiryo UI" panose="020B0604030504040204" pitchFamily="50" charset="-128"/>
                <a:ea typeface="Meiryo UI" panose="020B0604030504040204" pitchFamily="50" charset="-128"/>
                <a:cs typeface="Meiryo UI" panose="020B0604030504040204" pitchFamily="50" charset="-128"/>
              </a:rPr>
              <a:t>安全防護物</a:t>
            </a:r>
            <a:endParaRPr kumimoji="1" lang="ja-JP" altLang="en-US"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Down Arrow 34"/>
          <p:cNvSpPr/>
          <p:nvPr/>
        </p:nvSpPr>
        <p:spPr bwMode="auto">
          <a:xfrm>
            <a:off x="5126567" y="2876550"/>
            <a:ext cx="1059392" cy="736600"/>
          </a:xfrm>
          <a:prstGeom prst="downArrow">
            <a:avLst/>
          </a:prstGeom>
          <a:ln w="12700">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3213915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a:t>3 </a:t>
            </a:r>
            <a:r>
              <a:rPr lang="ja-JP" altLang="en-US" dirty="0"/>
              <a:t>リスク低減</a:t>
            </a:r>
            <a:r>
              <a:rPr lang="en-US" altLang="ja-JP" dirty="0"/>
              <a:t/>
            </a:r>
            <a:br>
              <a:rPr lang="en-US" altLang="ja-JP" dirty="0"/>
            </a:br>
            <a:r>
              <a:rPr lang="en-US" altLang="ja-JP" dirty="0"/>
              <a:t>(4)</a:t>
            </a:r>
            <a:r>
              <a:rPr lang="ja-JP" altLang="en-US" dirty="0"/>
              <a:t>使用上の情報</a:t>
            </a:r>
            <a:endParaRPr kumimoji="1" lang="ja-JP" altLang="en-US" dirty="0"/>
          </a:p>
        </p:txBody>
      </p:sp>
      <p:pic>
        <p:nvPicPr>
          <p:cNvPr id="15" name="Picture 2" descr="RAsheet2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1980" y="1291032"/>
            <a:ext cx="9469173" cy="176586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075234" y="1985964"/>
            <a:ext cx="655949"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リスク</a:t>
            </a:r>
          </a:p>
        </p:txBody>
      </p:sp>
      <p:sp>
        <p:nvSpPr>
          <p:cNvPr id="17" name="TextBox 16"/>
          <p:cNvSpPr txBox="1"/>
          <p:nvPr/>
        </p:nvSpPr>
        <p:spPr>
          <a:xfrm>
            <a:off x="4677121" y="1757364"/>
            <a:ext cx="1223412" cy="369332"/>
          </a:xfrm>
          <a:prstGeom prst="rect">
            <a:avLst/>
          </a:prstGeom>
          <a:noFill/>
        </p:spPr>
        <p:txBody>
          <a:bodyPr wrap="none" rtlCol="0">
            <a:spAutoFi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・保護方策</a:t>
            </a:r>
          </a:p>
        </p:txBody>
      </p:sp>
      <p:sp>
        <p:nvSpPr>
          <p:cNvPr id="18" name="TextBox 17"/>
          <p:cNvSpPr txBox="1"/>
          <p:nvPr/>
        </p:nvSpPr>
        <p:spPr>
          <a:xfrm>
            <a:off x="4677121" y="2286002"/>
            <a:ext cx="1233030" cy="369332"/>
          </a:xfrm>
          <a:prstGeom prst="rect">
            <a:avLst/>
          </a:prstGeom>
          <a:noFill/>
        </p:spPr>
        <p:txBody>
          <a:bodyPr wrap="none" rtlCol="0">
            <a:spAutoFi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・残留リスク</a:t>
            </a:r>
          </a:p>
        </p:txBody>
      </p:sp>
      <p:sp>
        <p:nvSpPr>
          <p:cNvPr id="19" name="Rectangle 18"/>
          <p:cNvSpPr/>
          <p:nvPr/>
        </p:nvSpPr>
        <p:spPr bwMode="auto">
          <a:xfrm>
            <a:off x="343958" y="2984500"/>
            <a:ext cx="3260725" cy="35179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Group 19"/>
          <p:cNvGrpSpPr/>
          <p:nvPr/>
        </p:nvGrpSpPr>
        <p:grpSpPr>
          <a:xfrm>
            <a:off x="545922" y="3032760"/>
            <a:ext cx="2772588" cy="1584960"/>
            <a:chOff x="-14232" y="261076"/>
            <a:chExt cx="9052145" cy="6432008"/>
          </a:xfrm>
        </p:grpSpPr>
        <p:pic>
          <p:nvPicPr>
            <p:cNvPr id="21" name="Picture 4" descr="16.59-21.5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232" y="617661"/>
              <a:ext cx="7753785" cy="597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descr="17.87-3.0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40396" y="261076"/>
              <a:ext cx="1097517" cy="643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4" descr="15.38-24.5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9390" y="4621530"/>
            <a:ext cx="3111511" cy="1802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Bent-Up Arrow 23"/>
          <p:cNvSpPr/>
          <p:nvPr/>
        </p:nvSpPr>
        <p:spPr bwMode="auto">
          <a:xfrm rot="5400000" flipV="1">
            <a:off x="5387393" y="1003036"/>
            <a:ext cx="965200" cy="4142634"/>
          </a:xfrm>
          <a:prstGeom prst="bentUpArrow">
            <a:avLst/>
          </a:prstGeom>
          <a:ln w="12700">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TextBox 35"/>
          <p:cNvSpPr txBox="1"/>
          <p:nvPr/>
        </p:nvSpPr>
        <p:spPr>
          <a:xfrm>
            <a:off x="191376" y="3000377"/>
            <a:ext cx="2496444" cy="349702"/>
          </a:xfrm>
          <a:prstGeom prst="rect">
            <a:avLst/>
          </a:prstGeom>
          <a:solidFill>
            <a:schemeClr val="bg1"/>
          </a:solidFill>
        </p:spPr>
        <p:txBody>
          <a:bodyPr wrap="none" lIns="36000" tIns="36000" rIns="36000" bIns="36000" rtlCol="0">
            <a:spAutoFi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安全装置配置図・機能表</a:t>
            </a:r>
          </a:p>
        </p:txBody>
      </p:sp>
      <p:sp>
        <p:nvSpPr>
          <p:cNvPr id="37" name="Rounded Rectangle 36"/>
          <p:cNvSpPr/>
          <p:nvPr/>
        </p:nvSpPr>
        <p:spPr bwMode="auto">
          <a:xfrm>
            <a:off x="6910124" y="1809750"/>
            <a:ext cx="1757627" cy="831850"/>
          </a:xfrm>
          <a:prstGeom prst="roundRect">
            <a:avLst/>
          </a:prstGeom>
          <a:ln w="12700">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80768" y="3559503"/>
            <a:ext cx="4084965" cy="25350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AutoShape 83"/>
          <p:cNvSpPr>
            <a:spLocks noChangeArrowheads="1"/>
          </p:cNvSpPr>
          <p:nvPr/>
        </p:nvSpPr>
        <p:spPr bwMode="auto">
          <a:xfrm>
            <a:off x="5861957" y="5647874"/>
            <a:ext cx="3369129" cy="736600"/>
          </a:xfrm>
          <a:prstGeom prst="roundRect">
            <a:avLst>
              <a:gd name="adj" fmla="val 12130"/>
            </a:avLst>
          </a:prstGeom>
          <a:solidFill>
            <a:srgbClr val="CCFFCC"/>
          </a:solidFill>
          <a:ln w="38100">
            <a:solidFill>
              <a:srgbClr val="008000"/>
            </a:solidFill>
            <a:round/>
            <a:headEnd type="none" w="sm" len="sm"/>
            <a:tailEnd type="none" w="sm" len="sm"/>
          </a:ln>
          <a:effectLst>
            <a:outerShdw dist="107763" dir="2700000" algn="ctr" rotWithShape="0">
              <a:srgbClr val="000000"/>
            </a:outerShdw>
          </a:effectLst>
        </p:spPr>
        <p:txBody>
          <a:bodyPr wrap="none" lIns="72000" rIns="72000" anchor="ctr"/>
          <a:lstStyle/>
          <a:p>
            <a:r>
              <a:rPr lang="ja-JP" altLang="en-US" sz="4000" b="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安全装置点検</a:t>
            </a:r>
            <a:endParaRPr lang="ja-JP" altLang="en-US" sz="32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Right Arrow 39"/>
          <p:cNvSpPr/>
          <p:nvPr/>
        </p:nvSpPr>
        <p:spPr bwMode="auto">
          <a:xfrm>
            <a:off x="3726543" y="4397829"/>
            <a:ext cx="1430867" cy="885372"/>
          </a:xfrm>
          <a:prstGeom prst="rightArrow">
            <a:avLst/>
          </a:prstGeom>
          <a:ln w="12700">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TextBox 40"/>
          <p:cNvSpPr txBox="1"/>
          <p:nvPr/>
        </p:nvSpPr>
        <p:spPr>
          <a:xfrm>
            <a:off x="6923131" y="2029734"/>
            <a:ext cx="1338828" cy="369332"/>
          </a:xfrm>
          <a:prstGeom prst="rect">
            <a:avLst/>
          </a:prstGeom>
          <a:noFill/>
        </p:spPr>
        <p:txBody>
          <a:bodyPr wrap="none" rtlCol="0">
            <a:spAutoFit/>
          </a:bodyPr>
          <a:lstStyle/>
          <a:p>
            <a:pPr algn="l"/>
            <a:r>
              <a:rPr lang="ja-JP" altLang="en-US" dirty="0">
                <a:latin typeface="Meiryo UI" panose="020B0604030504040204" pitchFamily="50" charset="-128"/>
                <a:ea typeface="Meiryo UI" panose="020B0604030504040204" pitchFamily="50" charset="-128"/>
                <a:cs typeface="Meiryo UI" panose="020B0604030504040204" pitchFamily="50" charset="-128"/>
              </a:rPr>
              <a:t>安全防護物</a:t>
            </a:r>
            <a:endParaRPr kumimoji="1" lang="ja-JP" altLang="en-US"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5002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dissolve">
                                      <p:cBhvr>
                                        <p:cTn id="10" dur="500"/>
                                        <p:tgtEl>
                                          <p:spTgt spid="40"/>
                                        </p:tgtEl>
                                      </p:cBhvr>
                                    </p:animEffect>
                                  </p:childTnLst>
                                </p:cTn>
                              </p:par>
                              <p:par>
                                <p:cTn id="11" presetID="9"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dissolve">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a:t>3 </a:t>
            </a:r>
            <a:r>
              <a:rPr lang="ja-JP" altLang="en-US" dirty="0"/>
              <a:t>リスク低減</a:t>
            </a:r>
            <a:r>
              <a:rPr lang="en-US" altLang="ja-JP" dirty="0"/>
              <a:t/>
            </a:r>
            <a:br>
              <a:rPr lang="en-US" altLang="ja-JP" dirty="0"/>
            </a:br>
            <a:r>
              <a:rPr lang="en-US" altLang="ja-JP" dirty="0"/>
              <a:t>(5)</a:t>
            </a:r>
            <a:r>
              <a:rPr lang="ja-JP" altLang="en-US" dirty="0"/>
              <a:t>　リスク低減後のリスク見積り・評価</a:t>
            </a:r>
            <a:endParaRPr kumimoji="1" lang="ja-JP" altLang="en-US" sz="4400" dirty="0"/>
          </a:p>
        </p:txBody>
      </p:sp>
      <p:sp>
        <p:nvSpPr>
          <p:cNvPr id="5" name="Text Box 4"/>
          <p:cNvSpPr txBox="1">
            <a:spLocks noChangeArrowheads="1"/>
          </p:cNvSpPr>
          <p:nvPr/>
        </p:nvSpPr>
        <p:spPr bwMode="auto">
          <a:xfrm>
            <a:off x="76092" y="3535599"/>
            <a:ext cx="2848350" cy="2062103"/>
          </a:xfrm>
          <a:prstGeom prst="rect">
            <a:avLst/>
          </a:prstGeom>
          <a:noFill/>
          <a:ln w="57150">
            <a:solidFill>
              <a:schemeClr val="accent2"/>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eaLnBrk="1" hangingPunct="1">
              <a:buFontTx/>
              <a:buNone/>
              <a:defRPr sz="3200">
                <a:solidFill>
                  <a:schemeClr val="tx1"/>
                </a:solidFill>
                <a:effectLst/>
                <a:latin typeface="Times New Roman" pitchFamily="18" charset="0"/>
                <a:ea typeface="ＭＳ Ｐゴシック" pitchFamily="50"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r>
              <a:rPr lang="ja-JP" altLang="en-US" sz="2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リスクの低減</a:t>
            </a:r>
          </a:p>
          <a:p>
            <a:r>
              <a:rPr lang="en-US" altLang="ja-JP" sz="2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本質安全化</a:t>
            </a:r>
          </a:p>
          <a:p>
            <a:r>
              <a:rPr lang="en-US" altLang="ja-JP" sz="2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安全防護</a:t>
            </a:r>
            <a:endParaRPr lang="en-US" altLang="ja-JP" sz="2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情報提供</a:t>
            </a:r>
          </a:p>
        </p:txBody>
      </p:sp>
      <p:sp>
        <p:nvSpPr>
          <p:cNvPr id="6" name="Text Box 6"/>
          <p:cNvSpPr txBox="1">
            <a:spLocks noChangeArrowheads="1"/>
          </p:cNvSpPr>
          <p:nvPr/>
        </p:nvSpPr>
        <p:spPr bwMode="auto">
          <a:xfrm>
            <a:off x="3161900" y="5462363"/>
            <a:ext cx="4054314" cy="9540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800" dirty="0">
                <a:effectLst/>
                <a:latin typeface="Meiryo UI" panose="020B0604030504040204" pitchFamily="50" charset="-128"/>
                <a:ea typeface="Meiryo UI" panose="020B0604030504040204" pitchFamily="50" charset="-128"/>
                <a:cs typeface="Meiryo UI" panose="020B0604030504040204" pitchFamily="50" charset="-128"/>
              </a:rPr>
              <a:t>リスクは適切に</a:t>
            </a:r>
          </a:p>
          <a:p>
            <a:pPr algn="ctr" eaLnBrk="1" hangingPunct="1">
              <a:spcBef>
                <a:spcPct val="0"/>
              </a:spcBef>
              <a:buFontTx/>
              <a:buNone/>
            </a:pPr>
            <a:r>
              <a:rPr lang="ja-JP" altLang="en-US" sz="2800" dirty="0">
                <a:effectLst/>
                <a:latin typeface="Meiryo UI" panose="020B0604030504040204" pitchFamily="50" charset="-128"/>
                <a:ea typeface="Meiryo UI" panose="020B0604030504040204" pitchFamily="50" charset="-128"/>
                <a:cs typeface="Meiryo UI" panose="020B0604030504040204" pitchFamily="50" charset="-128"/>
              </a:rPr>
              <a:t>低減されているか？</a:t>
            </a:r>
          </a:p>
        </p:txBody>
      </p:sp>
      <p:sp>
        <p:nvSpPr>
          <p:cNvPr id="7" name="Text Box 7"/>
          <p:cNvSpPr txBox="1">
            <a:spLocks noChangeArrowheads="1"/>
          </p:cNvSpPr>
          <p:nvPr/>
        </p:nvSpPr>
        <p:spPr bwMode="auto">
          <a:xfrm>
            <a:off x="2662150" y="1430113"/>
            <a:ext cx="5053815" cy="52322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ja-JP"/>
            </a:defPPr>
            <a:lvl1pPr eaLnBrk="1" hangingPunct="1">
              <a:buFontTx/>
              <a:buNone/>
              <a:defRPr sz="2800">
                <a:solidFill>
                  <a:schemeClr val="tx1"/>
                </a:solidFill>
                <a:effectLst/>
                <a:latin typeface="Times New Roman" pitchFamily="18" charset="0"/>
                <a:ea typeface="ＭＳ Ｐゴシック" pitchFamily="50"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Step1. </a:t>
            </a:r>
            <a:r>
              <a:rPr lang="ja-JP" altLang="en-US" dirty="0">
                <a:latin typeface="Meiryo UI" panose="020B0604030504040204" pitchFamily="50" charset="-128"/>
                <a:ea typeface="Meiryo UI" panose="020B0604030504040204" pitchFamily="50" charset="-128"/>
                <a:cs typeface="Meiryo UI" panose="020B0604030504040204" pitchFamily="50" charset="-128"/>
              </a:rPr>
              <a:t>機械の制限の確認</a:t>
            </a:r>
          </a:p>
        </p:txBody>
      </p:sp>
      <p:sp>
        <p:nvSpPr>
          <p:cNvPr id="8" name="Text Box 8"/>
          <p:cNvSpPr txBox="1">
            <a:spLocks noChangeArrowheads="1"/>
          </p:cNvSpPr>
          <p:nvPr/>
        </p:nvSpPr>
        <p:spPr bwMode="auto">
          <a:xfrm>
            <a:off x="2771057" y="2326634"/>
            <a:ext cx="4836000" cy="95410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ja-JP"/>
            </a:defPPr>
            <a:lvl1pPr eaLnBrk="1" hangingPunct="1">
              <a:buFontTx/>
              <a:buNone/>
              <a:defRPr sz="2800">
                <a:solidFill>
                  <a:schemeClr val="tx1"/>
                </a:solidFill>
                <a:effectLst/>
                <a:latin typeface="Times New Roman" pitchFamily="18" charset="0"/>
                <a:ea typeface="ＭＳ Ｐゴシック" pitchFamily="50"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Step2.</a:t>
            </a:r>
            <a:r>
              <a:rPr lang="ja-JP" altLang="en-US" dirty="0">
                <a:latin typeface="Meiryo UI" panose="020B0604030504040204" pitchFamily="50" charset="-128"/>
                <a:ea typeface="Meiryo UI" panose="020B0604030504040204" pitchFamily="50" charset="-128"/>
                <a:cs typeface="Meiryo UI" panose="020B0604030504040204" pitchFamily="50" charset="-128"/>
              </a:rPr>
              <a:t>危険源</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危険状態</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　　　　危険事象の同定</a:t>
            </a:r>
          </a:p>
        </p:txBody>
      </p:sp>
      <p:sp>
        <p:nvSpPr>
          <p:cNvPr id="9" name="Text Box 11"/>
          <p:cNvSpPr txBox="1">
            <a:spLocks noChangeArrowheads="1"/>
          </p:cNvSpPr>
          <p:nvPr/>
        </p:nvSpPr>
        <p:spPr bwMode="auto">
          <a:xfrm>
            <a:off x="3306170" y="3667058"/>
            <a:ext cx="3765774" cy="584775"/>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ja-JP"/>
            </a:defPPr>
            <a:lvl1pPr eaLnBrk="1" hangingPunct="1">
              <a:buFontTx/>
              <a:buNone/>
              <a:defRPr sz="3200">
                <a:solidFill>
                  <a:schemeClr val="tx1"/>
                </a:solidFill>
                <a:effectLst/>
                <a:latin typeface="Times New Roman" pitchFamily="18" charset="0"/>
                <a:ea typeface="ＭＳ Ｐゴシック" pitchFamily="50"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r>
              <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Step3.</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リスクの見積り</a:t>
            </a:r>
          </a:p>
        </p:txBody>
      </p:sp>
      <p:sp>
        <p:nvSpPr>
          <p:cNvPr id="11" name="Text Box 13"/>
          <p:cNvSpPr txBox="1">
            <a:spLocks noChangeArrowheads="1"/>
          </p:cNvSpPr>
          <p:nvPr/>
        </p:nvSpPr>
        <p:spPr bwMode="auto">
          <a:xfrm>
            <a:off x="3161900" y="4605114"/>
            <a:ext cx="4054314" cy="584775"/>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eaLnBrk="1" hangingPunct="1">
              <a:buFontTx/>
              <a:buNone/>
              <a:defRPr sz="3200">
                <a:solidFill>
                  <a:schemeClr val="tx1"/>
                </a:solidFill>
                <a:effectLst/>
                <a:latin typeface="Times New Roman" pitchFamily="18" charset="0"/>
                <a:ea typeface="ＭＳ Ｐゴシック" pitchFamily="50"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r>
              <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Step4.</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リスクの評価</a:t>
            </a:r>
          </a:p>
        </p:txBody>
      </p:sp>
      <p:sp>
        <p:nvSpPr>
          <p:cNvPr id="12" name="Text Box 18"/>
          <p:cNvSpPr txBox="1">
            <a:spLocks noChangeArrowheads="1"/>
          </p:cNvSpPr>
          <p:nvPr/>
        </p:nvSpPr>
        <p:spPr bwMode="auto">
          <a:xfrm>
            <a:off x="8184268" y="5670996"/>
            <a:ext cx="1261884" cy="52322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800">
                <a:effectLst/>
                <a:latin typeface="Meiryo UI" panose="020B0604030504040204" pitchFamily="50" charset="-128"/>
                <a:ea typeface="Meiryo UI" panose="020B0604030504040204" pitchFamily="50" charset="-128"/>
                <a:cs typeface="Meiryo UI" panose="020B0604030504040204" pitchFamily="50" charset="-128"/>
              </a:rPr>
              <a:t>文書化</a:t>
            </a:r>
          </a:p>
        </p:txBody>
      </p:sp>
      <p:cxnSp>
        <p:nvCxnSpPr>
          <p:cNvPr id="14" name="直線矢印コネクタ 2"/>
          <p:cNvCxnSpPr>
            <a:stCxn id="7" idx="2"/>
            <a:endCxn id="8" idx="0"/>
          </p:cNvCxnSpPr>
          <p:nvPr/>
        </p:nvCxnSpPr>
        <p:spPr>
          <a:xfrm flipH="1">
            <a:off x="5189057" y="1953333"/>
            <a:ext cx="1" cy="3733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25"/>
          <p:cNvCxnSpPr>
            <a:stCxn id="8" idx="2"/>
            <a:endCxn id="9" idx="0"/>
          </p:cNvCxnSpPr>
          <p:nvPr/>
        </p:nvCxnSpPr>
        <p:spPr>
          <a:xfrm>
            <a:off x="5189057" y="3280741"/>
            <a:ext cx="0" cy="3863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30"/>
          <p:cNvCxnSpPr>
            <a:stCxn id="9" idx="2"/>
            <a:endCxn id="11" idx="0"/>
          </p:cNvCxnSpPr>
          <p:nvPr/>
        </p:nvCxnSpPr>
        <p:spPr>
          <a:xfrm>
            <a:off x="5189057" y="4251833"/>
            <a:ext cx="0" cy="3532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33"/>
          <p:cNvCxnSpPr>
            <a:stCxn id="11" idx="2"/>
            <a:endCxn id="6" idx="0"/>
          </p:cNvCxnSpPr>
          <p:nvPr/>
        </p:nvCxnSpPr>
        <p:spPr>
          <a:xfrm>
            <a:off x="5189057" y="5189889"/>
            <a:ext cx="0" cy="27247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4"/>
          <p:cNvCxnSpPr>
            <a:stCxn id="6" idx="3"/>
            <a:endCxn id="12" idx="1"/>
          </p:cNvCxnSpPr>
          <p:nvPr/>
        </p:nvCxnSpPr>
        <p:spPr>
          <a:xfrm flipV="1">
            <a:off x="7216214" y="5932606"/>
            <a:ext cx="968054" cy="68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正方形/長方形 17"/>
          <p:cNvSpPr/>
          <p:nvPr/>
        </p:nvSpPr>
        <p:spPr>
          <a:xfrm>
            <a:off x="7187031" y="5594052"/>
            <a:ext cx="546945" cy="338554"/>
          </a:xfrm>
          <a:prstGeom prst="rect">
            <a:avLst/>
          </a:prstGeom>
        </p:spPr>
        <p:txBody>
          <a:bodyPr wrap="none">
            <a:spAutoFit/>
          </a:bodyPr>
          <a:lstStyle/>
          <a:p>
            <a:pPr lvl="0" algn="ctr"/>
            <a:r>
              <a:rPr lang="ja-JP" altLang="en-US" sz="16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はい</a:t>
            </a:r>
          </a:p>
        </p:txBody>
      </p:sp>
      <p:sp>
        <p:nvSpPr>
          <p:cNvPr id="20" name="正方形/長方形 18"/>
          <p:cNvSpPr/>
          <p:nvPr/>
        </p:nvSpPr>
        <p:spPr>
          <a:xfrm>
            <a:off x="2410078" y="5553710"/>
            <a:ext cx="720069" cy="338554"/>
          </a:xfrm>
          <a:prstGeom prst="rect">
            <a:avLst/>
          </a:prstGeom>
        </p:spPr>
        <p:txBody>
          <a:bodyPr wrap="none">
            <a:spAutoFit/>
          </a:bodyPr>
          <a:lstStyle/>
          <a:p>
            <a:pPr lvl="0"/>
            <a:r>
              <a:rPr lang="ja-JP" altLang="en-US" sz="16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いいえ</a:t>
            </a:r>
          </a:p>
        </p:txBody>
      </p:sp>
      <p:cxnSp>
        <p:nvCxnSpPr>
          <p:cNvPr id="21" name="カギ線コネクタ 20"/>
          <p:cNvCxnSpPr>
            <a:stCxn id="6" idx="1"/>
            <a:endCxn id="5" idx="2"/>
          </p:cNvCxnSpPr>
          <p:nvPr/>
        </p:nvCxnSpPr>
        <p:spPr>
          <a:xfrm rot="10800000">
            <a:off x="1500268" y="5597703"/>
            <a:ext cx="1661633" cy="341705"/>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カギ線コネクタ 45"/>
          <p:cNvCxnSpPr>
            <a:stCxn id="5" idx="0"/>
            <a:endCxn id="7" idx="1"/>
          </p:cNvCxnSpPr>
          <p:nvPr/>
        </p:nvCxnSpPr>
        <p:spPr>
          <a:xfrm rot="5400000" flipH="1" flipV="1">
            <a:off x="1159270" y="2032720"/>
            <a:ext cx="1843876" cy="1161883"/>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カギ線コネクタ 45"/>
          <p:cNvCxnSpPr>
            <a:stCxn id="5" idx="0"/>
            <a:endCxn id="8" idx="1"/>
          </p:cNvCxnSpPr>
          <p:nvPr/>
        </p:nvCxnSpPr>
        <p:spPr>
          <a:xfrm rot="5400000" flipH="1" flipV="1">
            <a:off x="1769707" y="2534249"/>
            <a:ext cx="731911" cy="1270790"/>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17966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a:t>3 </a:t>
            </a:r>
            <a:r>
              <a:rPr lang="ja-JP" altLang="en-US" dirty="0"/>
              <a:t>リスク低減</a:t>
            </a:r>
            <a:r>
              <a:rPr lang="en-US" altLang="ja-JP" dirty="0"/>
              <a:t/>
            </a:r>
            <a:br>
              <a:rPr lang="en-US" altLang="ja-JP" dirty="0"/>
            </a:br>
            <a:r>
              <a:rPr lang="en-US" altLang="ja-JP" dirty="0"/>
              <a:t>(5)</a:t>
            </a:r>
            <a:r>
              <a:rPr lang="ja-JP" altLang="en-US" dirty="0"/>
              <a:t>　リスク低減後のリスク見積り・評価</a:t>
            </a:r>
            <a:endParaRPr kumimoji="1" lang="ja-JP" altLang="en-US" sz="4400" dirty="0"/>
          </a:p>
        </p:txBody>
      </p:sp>
      <p:sp>
        <p:nvSpPr>
          <p:cNvPr id="4" name="Content Placeholder 3"/>
          <p:cNvSpPr>
            <a:spLocks noGrp="1"/>
          </p:cNvSpPr>
          <p:nvPr>
            <p:ph idx="1"/>
          </p:nvPr>
        </p:nvSpPr>
        <p:spPr/>
        <p:txBody>
          <a:bodyPr/>
          <a:lstStyle/>
          <a:p>
            <a:pPr marL="0" indent="0">
              <a:buNone/>
            </a:pPr>
            <a:r>
              <a:rPr lang="ja-JP" altLang="en-US" dirty="0"/>
              <a:t>ア　リスク低減方策とリスク算定要素の関係</a:t>
            </a:r>
            <a:endParaRPr kumimoji="1" lang="ja-JP" altLang="en-US" dirty="0"/>
          </a:p>
        </p:txBody>
      </p:sp>
      <p:sp>
        <p:nvSpPr>
          <p:cNvPr id="23" name="Text Box 27"/>
          <p:cNvSpPr txBox="1">
            <a:spLocks noChangeArrowheads="1"/>
          </p:cNvSpPr>
          <p:nvPr/>
        </p:nvSpPr>
        <p:spPr bwMode="auto">
          <a:xfrm>
            <a:off x="361553" y="1917516"/>
            <a:ext cx="1451497" cy="189298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a:spcBef>
                <a:spcPct val="50000"/>
              </a:spcBef>
            </a:pPr>
            <a:r>
              <a:rPr lang="ja-JP" altLang="en-US" sz="2400" dirty="0" smtClean="0">
                <a:effectLst/>
                <a:latin typeface="Meiryo UI" panose="020B0604030504040204" pitchFamily="50" charset="-128"/>
                <a:ea typeface="Meiryo UI" panose="020B0604030504040204" pitchFamily="50" charset="-128"/>
                <a:cs typeface="Meiryo UI" panose="020B0604030504040204" pitchFamily="50" charset="-128"/>
              </a:rPr>
              <a:t>リスク</a:t>
            </a:r>
            <a:endParaRPr lang="ja-JP" altLang="en-US" sz="24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Text Box 28"/>
          <p:cNvSpPr txBox="1">
            <a:spLocks noChangeArrowheads="1"/>
          </p:cNvSpPr>
          <p:nvPr/>
        </p:nvSpPr>
        <p:spPr bwMode="auto">
          <a:xfrm>
            <a:off x="2308349" y="1917516"/>
            <a:ext cx="2311400" cy="189298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p>
            <a:pPr algn="ctr">
              <a:spcBef>
                <a:spcPct val="500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危害のひどさ</a:t>
            </a:r>
          </a:p>
        </p:txBody>
      </p:sp>
      <p:sp>
        <p:nvSpPr>
          <p:cNvPr id="25" name="Text Box 29"/>
          <p:cNvSpPr txBox="1">
            <a:spLocks noChangeArrowheads="1"/>
          </p:cNvSpPr>
          <p:nvPr/>
        </p:nvSpPr>
        <p:spPr bwMode="auto">
          <a:xfrm>
            <a:off x="5128808" y="1917516"/>
            <a:ext cx="3522133" cy="189298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a:spcBef>
                <a:spcPct val="500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危害の発生確率</a:t>
            </a:r>
          </a:p>
          <a:p>
            <a:pPr algn="ctr">
              <a:spcBef>
                <a:spcPct val="50000"/>
              </a:spcBef>
            </a:pPr>
            <a:endParaRPr lang="ja-JP" altLang="en-US" sz="2400" dirty="0">
              <a:effectLst/>
              <a:latin typeface="Meiryo UI" panose="020B0604030504040204" pitchFamily="50" charset="-128"/>
              <a:ea typeface="Meiryo UI" panose="020B0604030504040204" pitchFamily="50" charset="-128"/>
              <a:cs typeface="Meiryo UI" panose="020B0604030504040204" pitchFamily="50" charset="-128"/>
            </a:endParaRPr>
          </a:p>
          <a:p>
            <a:pPr algn="ctr">
              <a:spcBef>
                <a:spcPct val="50000"/>
              </a:spcBef>
            </a:pPr>
            <a:endParaRPr lang="en-US" altLang="ja-JP" sz="24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Bef>
                <a:spcPct val="50000"/>
              </a:spcBef>
            </a:pPr>
            <a:endParaRPr lang="ja-JP" altLang="en-US" sz="24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Text Box 30"/>
          <p:cNvSpPr txBox="1">
            <a:spLocks noChangeArrowheads="1"/>
          </p:cNvSpPr>
          <p:nvPr/>
        </p:nvSpPr>
        <p:spPr bwMode="auto">
          <a:xfrm>
            <a:off x="5714363" y="2336616"/>
            <a:ext cx="2340704"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dirty="0" smtClean="0">
                <a:effectLst/>
                <a:latin typeface="Meiryo UI" panose="020B0604030504040204" pitchFamily="50" charset="-128"/>
                <a:ea typeface="Meiryo UI" panose="020B0604030504040204" pitchFamily="50" charset="-128"/>
                <a:cs typeface="Meiryo UI" panose="020B0604030504040204" pitchFamily="50" charset="-128"/>
              </a:rPr>
              <a:t>暴露頻度および時間</a:t>
            </a:r>
            <a:endParaRPr lang="ja-JP" altLang="en-US" sz="20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31"/>
          <p:cNvSpPr txBox="1">
            <a:spLocks noChangeArrowheads="1"/>
          </p:cNvSpPr>
          <p:nvPr/>
        </p:nvSpPr>
        <p:spPr bwMode="auto">
          <a:xfrm>
            <a:off x="5276871" y="3349508"/>
            <a:ext cx="3219450" cy="406400"/>
          </a:xfrm>
          <a:prstGeom prst="rect">
            <a:avLst/>
          </a:prstGeom>
          <a:ln w="28575">
            <a:solidFill>
              <a:srgbClr val="FF0000"/>
            </a:solidFill>
            <a:headEnd/>
            <a:tailEnd/>
          </a:ln>
          <a:extLst/>
        </p:spPr>
        <p:style>
          <a:lnRef idx="2">
            <a:schemeClr val="accent2"/>
          </a:lnRef>
          <a:fillRef idx="1">
            <a:schemeClr val="lt1"/>
          </a:fillRef>
          <a:effectRef idx="0">
            <a:schemeClr val="accent2"/>
          </a:effectRef>
          <a:fontRef idx="minor">
            <a:schemeClr val="dk1"/>
          </a:fontRef>
        </p:style>
        <p:txBody>
          <a:bodyPr>
            <a:spAutoFit/>
          </a:bodyPr>
          <a:lstStyle/>
          <a:p>
            <a:pPr algn="ctr"/>
            <a:r>
              <a:rPr lang="ja-JP" altLang="en-US" sz="20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危険事象の発生確率</a:t>
            </a:r>
          </a:p>
        </p:txBody>
      </p:sp>
      <p:sp>
        <p:nvSpPr>
          <p:cNvPr id="28" name="Text Box 32"/>
          <p:cNvSpPr txBox="1">
            <a:spLocks noChangeArrowheads="1"/>
          </p:cNvSpPr>
          <p:nvPr/>
        </p:nvSpPr>
        <p:spPr bwMode="auto">
          <a:xfrm>
            <a:off x="5266391" y="2830858"/>
            <a:ext cx="321945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2000" dirty="0">
                <a:effectLst/>
                <a:latin typeface="Meiryo UI" panose="020B0604030504040204" pitchFamily="50" charset="-128"/>
                <a:ea typeface="Meiryo UI" panose="020B0604030504040204" pitchFamily="50" charset="-128"/>
                <a:cs typeface="Meiryo UI" panose="020B0604030504040204" pitchFamily="50" charset="-128"/>
              </a:rPr>
              <a:t>危害を回避する可能性</a:t>
            </a:r>
          </a:p>
        </p:txBody>
      </p:sp>
      <p:sp>
        <p:nvSpPr>
          <p:cNvPr id="29" name="Text Box 33"/>
          <p:cNvSpPr txBox="1">
            <a:spLocks noChangeArrowheads="1"/>
          </p:cNvSpPr>
          <p:nvPr/>
        </p:nvSpPr>
        <p:spPr bwMode="auto">
          <a:xfrm>
            <a:off x="1813049" y="2660808"/>
            <a:ext cx="4475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は</a:t>
            </a:r>
          </a:p>
        </p:txBody>
      </p:sp>
      <p:sp>
        <p:nvSpPr>
          <p:cNvPr id="30" name="Text Box 34"/>
          <p:cNvSpPr txBox="1">
            <a:spLocks noChangeArrowheads="1"/>
          </p:cNvSpPr>
          <p:nvPr/>
        </p:nvSpPr>
        <p:spPr bwMode="auto">
          <a:xfrm>
            <a:off x="4619750" y="2648742"/>
            <a:ext cx="3786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effectLst/>
                <a:latin typeface="Meiryo UI" panose="020B0604030504040204" pitchFamily="50" charset="-128"/>
                <a:ea typeface="Meiryo UI" panose="020B0604030504040204" pitchFamily="50" charset="-128"/>
                <a:cs typeface="Meiryo UI" panose="020B0604030504040204" pitchFamily="50" charset="-128"/>
              </a:rPr>
              <a:t>と</a:t>
            </a:r>
          </a:p>
        </p:txBody>
      </p:sp>
      <p:sp>
        <p:nvSpPr>
          <p:cNvPr id="31" name="Text Box 35"/>
          <p:cNvSpPr txBox="1">
            <a:spLocks noChangeArrowheads="1"/>
          </p:cNvSpPr>
          <p:nvPr/>
        </p:nvSpPr>
        <p:spPr bwMode="auto">
          <a:xfrm>
            <a:off x="8650941" y="2677993"/>
            <a:ext cx="10518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の関数</a:t>
            </a:r>
          </a:p>
        </p:txBody>
      </p:sp>
      <p:grpSp>
        <p:nvGrpSpPr>
          <p:cNvPr id="36" name="Group 35"/>
          <p:cNvGrpSpPr/>
          <p:nvPr/>
        </p:nvGrpSpPr>
        <p:grpSpPr>
          <a:xfrm>
            <a:off x="1054100" y="4478807"/>
            <a:ext cx="3713847" cy="2174961"/>
            <a:chOff x="6124905" y="959245"/>
            <a:chExt cx="3049461" cy="2174961"/>
          </a:xfrm>
        </p:grpSpPr>
        <p:sp>
          <p:nvSpPr>
            <p:cNvPr id="38" name="TextBox 37"/>
            <p:cNvSpPr txBox="1"/>
            <p:nvPr/>
          </p:nvSpPr>
          <p:spPr>
            <a:xfrm>
              <a:off x="6124905" y="2303209"/>
              <a:ext cx="2987633" cy="830997"/>
            </a:xfrm>
            <a:prstGeom prst="rect">
              <a:avLst/>
            </a:prstGeom>
            <a:noFill/>
          </p:spPr>
          <p:txBody>
            <a:bodyPr wrap="square" rtlCol="0">
              <a:spAutoFit/>
            </a:bodyPr>
            <a:lstStyle/>
            <a:p>
              <a:pPr algn="l"/>
              <a:r>
                <a:rPr lang="ja-JP" altLang="en-US" sz="2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リスク見積もりのパラメータにリスク比較？</a:t>
              </a:r>
              <a:endParaRPr lang="en-US" altLang="ja-JP" sz="2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右中かっこ 2"/>
            <p:cNvSpPr/>
            <p:nvPr/>
          </p:nvSpPr>
          <p:spPr bwMode="auto">
            <a:xfrm rot="10800000">
              <a:off x="8985984" y="1603691"/>
              <a:ext cx="188382" cy="764013"/>
            </a:xfrm>
            <a:prstGeom prst="rightBrace">
              <a:avLst>
                <a:gd name="adj1" fmla="val 25219"/>
                <a:gd name="adj2" fmla="val 49112"/>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i="0" u="none" strike="noStrike" cap="none" normalizeH="0" baseline="0" smtClean="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TextBox 36"/>
            <p:cNvSpPr txBox="1"/>
            <p:nvPr/>
          </p:nvSpPr>
          <p:spPr>
            <a:xfrm>
              <a:off x="6124906" y="1446561"/>
              <a:ext cx="2862112" cy="830997"/>
            </a:xfrm>
            <a:prstGeom prst="rect">
              <a:avLst/>
            </a:prstGeom>
            <a:noFill/>
          </p:spPr>
          <p:txBody>
            <a:bodyPr wrap="square" rtlCol="0">
              <a:spAutoFit/>
            </a:bodyPr>
            <a:lstStyle/>
            <a:p>
              <a:pPr algn="l"/>
              <a:r>
                <a:rPr lang="ja-JP" altLang="en-US" sz="2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履歴は保護方策後の機械のみ</a:t>
              </a:r>
              <a:endParaRPr lang="en-US" altLang="ja-JP" sz="2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TextBox 19"/>
            <p:cNvSpPr txBox="1"/>
            <p:nvPr/>
          </p:nvSpPr>
          <p:spPr>
            <a:xfrm>
              <a:off x="6124906" y="959245"/>
              <a:ext cx="2842015" cy="461665"/>
            </a:xfrm>
            <a:prstGeom prst="rect">
              <a:avLst/>
            </a:prstGeom>
            <a:noFill/>
          </p:spPr>
          <p:txBody>
            <a:bodyPr wrap="none" rtlCol="0">
              <a:spAutoFit/>
            </a:bodyPr>
            <a:lstStyle/>
            <a:p>
              <a:pPr algn="l"/>
              <a:r>
                <a:rPr lang="ja-JP" altLang="en-US" sz="2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誤動作・誤使用のデータ？</a:t>
              </a:r>
              <a:endParaRPr lang="en-US" altLang="ja-JP" sz="2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TextBox 4"/>
          <p:cNvSpPr txBox="1"/>
          <p:nvPr/>
        </p:nvSpPr>
        <p:spPr>
          <a:xfrm>
            <a:off x="4700060" y="4417898"/>
            <a:ext cx="3802644" cy="2262158"/>
          </a:xfrm>
          <a:prstGeom prst="rect">
            <a:avLst/>
          </a:prstGeom>
          <a:noFill/>
        </p:spPr>
        <p:txBody>
          <a:bodyPr wrap="none" tIns="0" rtlCol="0">
            <a:spAutoFit/>
          </a:bodyPr>
          <a:lstStyle/>
          <a:p>
            <a:pPr marL="0" lvl="2" algn="l">
              <a:lnSpc>
                <a:spcPct val="150000"/>
              </a:lnSpc>
            </a:pP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信頼性</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及び他の統計データ</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lvl="2" algn="l">
              <a:lnSpc>
                <a:spcPct val="150000"/>
              </a:lnSpc>
            </a:pP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事故</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履歴</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lvl="2" algn="l">
              <a:lnSpc>
                <a:spcPct val="150000"/>
              </a:lnSpc>
            </a:pP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健康</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障害履歴</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0" lvl="2" algn="l">
              <a:lnSpc>
                <a:spcPct val="150000"/>
              </a:lnSpc>
            </a:pP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リスク比較</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Elbow Connector 9"/>
          <p:cNvCxnSpPr>
            <a:stCxn id="27" idx="2"/>
            <a:endCxn id="5" idx="0"/>
          </p:cNvCxnSpPr>
          <p:nvPr/>
        </p:nvCxnSpPr>
        <p:spPr bwMode="auto">
          <a:xfrm rot="5400000">
            <a:off x="6412994" y="3944296"/>
            <a:ext cx="661990" cy="285214"/>
          </a:xfrm>
          <a:prstGeom prst="bentConnector3">
            <a:avLst/>
          </a:prstGeom>
          <a:ln w="38100">
            <a:solidFill>
              <a:srgbClr val="FF0000"/>
            </a:solidFill>
            <a:headEnd type="none" w="med" len="med"/>
            <a:tailEnd type="arrow"/>
          </a:ln>
          <a:extLst/>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6959507" y="3909248"/>
            <a:ext cx="2896947" cy="369332"/>
          </a:xfrm>
          <a:prstGeom prst="rect">
            <a:avLst/>
          </a:prstGeom>
          <a:noFill/>
        </p:spPr>
        <p:txBody>
          <a:bodyPr wrap="none" rtlCol="0">
            <a:spAutoFit/>
          </a:bodyPr>
          <a:lstStyle/>
          <a:p>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JIS B 9700 (ISO 12100)</a:t>
            </a:r>
            <a:endPar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4385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a:t>3 </a:t>
            </a:r>
            <a:r>
              <a:rPr lang="ja-JP" altLang="en-US" dirty="0"/>
              <a:t>リスク低減</a:t>
            </a:r>
            <a:r>
              <a:rPr lang="en-US" altLang="ja-JP" dirty="0"/>
              <a:t/>
            </a:r>
            <a:br>
              <a:rPr lang="en-US" altLang="ja-JP" dirty="0"/>
            </a:br>
            <a:r>
              <a:rPr lang="en-US" altLang="ja-JP" dirty="0"/>
              <a:t>(5)</a:t>
            </a:r>
            <a:r>
              <a:rPr lang="ja-JP" altLang="en-US" dirty="0"/>
              <a:t>　リスク低減後のリスク見積り・評価</a:t>
            </a:r>
            <a:endParaRPr kumimoji="1" lang="ja-JP" altLang="en-US" sz="4400" dirty="0"/>
          </a:p>
        </p:txBody>
      </p:sp>
      <p:sp>
        <p:nvSpPr>
          <p:cNvPr id="3" name="Content Placeholder 2"/>
          <p:cNvSpPr>
            <a:spLocks noGrp="1"/>
          </p:cNvSpPr>
          <p:nvPr>
            <p:ph idx="1"/>
          </p:nvPr>
        </p:nvSpPr>
        <p:spPr/>
        <p:txBody>
          <a:bodyPr/>
          <a:lstStyle/>
          <a:p>
            <a:pPr marL="0" indent="0">
              <a:buNone/>
            </a:pPr>
            <a:r>
              <a:rPr lang="ja-JP" altLang="en-US" dirty="0"/>
              <a:t>ア　リスク低減方策とリスク算定要素の関係</a:t>
            </a:r>
          </a:p>
        </p:txBody>
      </p:sp>
      <p:sp>
        <p:nvSpPr>
          <p:cNvPr id="33" name="Down Arrow 32"/>
          <p:cNvSpPr/>
          <p:nvPr/>
        </p:nvSpPr>
        <p:spPr bwMode="auto">
          <a:xfrm>
            <a:off x="6624524" y="3572783"/>
            <a:ext cx="534609" cy="868589"/>
          </a:xfrm>
          <a:prstGeom prst="downArrow">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TextBox 31"/>
          <p:cNvSpPr txBox="1"/>
          <p:nvPr/>
        </p:nvSpPr>
        <p:spPr>
          <a:xfrm>
            <a:off x="4535220" y="4492306"/>
            <a:ext cx="4737194"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defPPr>
              <a:defRPr lang="ja-JP"/>
            </a:defPPr>
            <a:lvl1pPr>
              <a:defRPr sz="2800">
                <a:solidFill>
                  <a:srgbClr val="0000FF"/>
                </a:solidFill>
                <a:latin typeface="+mn-ea"/>
              </a:defRPr>
            </a:lvl1pPr>
          </a:lstStyle>
          <a:p>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リスク</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低減方策の</a:t>
            </a:r>
            <a:r>
              <a:rPr lang="ja-JP" altLang="en-US" sz="3600" dirty="0" smtClean="0">
                <a:latin typeface="Meiryo UI" panose="020B0604030504040204" pitchFamily="50" charset="-128"/>
                <a:ea typeface="Meiryo UI" panose="020B0604030504040204" pitchFamily="50" charset="-128"/>
                <a:cs typeface="Meiryo UI" panose="020B0604030504040204" pitchFamily="50" charset="-128"/>
              </a:rPr>
              <a:t>有効性</a:t>
            </a:r>
            <a:endParaRPr lang="en-US" altLang="ja-JP" sz="3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TextBox 5"/>
          <p:cNvSpPr txBox="1"/>
          <p:nvPr/>
        </p:nvSpPr>
        <p:spPr>
          <a:xfrm>
            <a:off x="4133851" y="5649139"/>
            <a:ext cx="5676899" cy="954107"/>
          </a:xfrm>
          <a:prstGeom prst="rect">
            <a:avLst/>
          </a:prstGeom>
          <a:noFill/>
        </p:spPr>
        <p:txBody>
          <a:bodyPr wrap="square" rtlCol="0">
            <a:spAutoFit/>
          </a:body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安全防護により危険</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状態や危険</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事象の</a:t>
            </a:r>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発生確率を下げる</a:t>
            </a:r>
          </a:p>
        </p:txBody>
      </p:sp>
      <p:sp>
        <p:nvSpPr>
          <p:cNvPr id="7" name="TextBox 6"/>
          <p:cNvSpPr txBox="1"/>
          <p:nvPr/>
        </p:nvSpPr>
        <p:spPr>
          <a:xfrm>
            <a:off x="6474086" y="5127223"/>
            <a:ext cx="923330" cy="707886"/>
          </a:xfrm>
          <a:prstGeom prst="rect">
            <a:avLst/>
          </a:prstGeom>
          <a:noFill/>
        </p:spPr>
        <p:txBody>
          <a:bodyPr vert="eaVert" wrap="none" rtlCol="0">
            <a:spAutoFit/>
          </a:bodyPr>
          <a:lstStyle/>
          <a:p>
            <a:r>
              <a:rPr kumimoji="1" lang="ja-JP" altLang="en-US" sz="48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Text Box 27"/>
          <p:cNvSpPr txBox="1">
            <a:spLocks noChangeArrowheads="1"/>
          </p:cNvSpPr>
          <p:nvPr/>
        </p:nvSpPr>
        <p:spPr bwMode="auto">
          <a:xfrm>
            <a:off x="361553" y="1917516"/>
            <a:ext cx="1451497" cy="189298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a:spcBef>
                <a:spcPct val="50000"/>
              </a:spcBef>
            </a:pPr>
            <a:r>
              <a:rPr lang="ja-JP" altLang="en-US" sz="2400" dirty="0" smtClean="0">
                <a:effectLst/>
                <a:latin typeface="Meiryo UI" panose="020B0604030504040204" pitchFamily="50" charset="-128"/>
                <a:ea typeface="Meiryo UI" panose="020B0604030504040204" pitchFamily="50" charset="-128"/>
                <a:cs typeface="Meiryo UI" panose="020B0604030504040204" pitchFamily="50" charset="-128"/>
              </a:rPr>
              <a:t>リスク</a:t>
            </a:r>
            <a:endParaRPr lang="ja-JP" altLang="en-US" sz="24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Text Box 28"/>
          <p:cNvSpPr txBox="1">
            <a:spLocks noChangeArrowheads="1"/>
          </p:cNvSpPr>
          <p:nvPr/>
        </p:nvSpPr>
        <p:spPr bwMode="auto">
          <a:xfrm>
            <a:off x="2308349" y="1917516"/>
            <a:ext cx="2311400" cy="189298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p>
            <a:pPr algn="ctr">
              <a:spcBef>
                <a:spcPct val="500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危害のひどさ</a:t>
            </a:r>
          </a:p>
        </p:txBody>
      </p:sp>
      <p:sp>
        <p:nvSpPr>
          <p:cNvPr id="19" name="Text Box 29"/>
          <p:cNvSpPr txBox="1">
            <a:spLocks noChangeArrowheads="1"/>
          </p:cNvSpPr>
          <p:nvPr/>
        </p:nvSpPr>
        <p:spPr bwMode="auto">
          <a:xfrm>
            <a:off x="5128808" y="1917516"/>
            <a:ext cx="3522133" cy="189298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a:spcBef>
                <a:spcPct val="500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危害の発生確率</a:t>
            </a:r>
          </a:p>
          <a:p>
            <a:pPr algn="ctr">
              <a:spcBef>
                <a:spcPct val="50000"/>
              </a:spcBef>
            </a:pPr>
            <a:endParaRPr lang="ja-JP" altLang="en-US" sz="2400" dirty="0">
              <a:effectLst/>
              <a:latin typeface="Meiryo UI" panose="020B0604030504040204" pitchFamily="50" charset="-128"/>
              <a:ea typeface="Meiryo UI" panose="020B0604030504040204" pitchFamily="50" charset="-128"/>
              <a:cs typeface="Meiryo UI" panose="020B0604030504040204" pitchFamily="50" charset="-128"/>
            </a:endParaRPr>
          </a:p>
          <a:p>
            <a:pPr algn="ctr">
              <a:spcBef>
                <a:spcPct val="50000"/>
              </a:spcBef>
            </a:pPr>
            <a:endParaRPr lang="en-US" altLang="ja-JP" sz="24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Bef>
                <a:spcPct val="50000"/>
              </a:spcBef>
            </a:pPr>
            <a:endParaRPr lang="ja-JP" altLang="en-US" sz="24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Text Box 30"/>
          <p:cNvSpPr txBox="1">
            <a:spLocks noChangeArrowheads="1"/>
          </p:cNvSpPr>
          <p:nvPr/>
        </p:nvSpPr>
        <p:spPr bwMode="auto">
          <a:xfrm>
            <a:off x="5714363" y="2336616"/>
            <a:ext cx="2340704"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dirty="0" smtClean="0">
                <a:effectLst/>
                <a:latin typeface="Meiryo UI" panose="020B0604030504040204" pitchFamily="50" charset="-128"/>
                <a:ea typeface="Meiryo UI" panose="020B0604030504040204" pitchFamily="50" charset="-128"/>
                <a:cs typeface="Meiryo UI" panose="020B0604030504040204" pitchFamily="50" charset="-128"/>
              </a:rPr>
              <a:t>暴露頻度および時間</a:t>
            </a:r>
            <a:endParaRPr lang="ja-JP" altLang="en-US" sz="20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Text Box 31"/>
          <p:cNvSpPr txBox="1">
            <a:spLocks noChangeArrowheads="1"/>
          </p:cNvSpPr>
          <p:nvPr/>
        </p:nvSpPr>
        <p:spPr bwMode="auto">
          <a:xfrm>
            <a:off x="5276871" y="3349508"/>
            <a:ext cx="3219450" cy="406400"/>
          </a:xfrm>
          <a:prstGeom prst="rect">
            <a:avLst/>
          </a:prstGeom>
          <a:ln>
            <a:solidFill>
              <a:srgbClr val="FF0000"/>
            </a:solidFill>
            <a:headEnd/>
            <a:tailEnd/>
          </a:ln>
          <a:extLst/>
        </p:spPr>
        <p:style>
          <a:lnRef idx="2">
            <a:schemeClr val="accent2"/>
          </a:lnRef>
          <a:fillRef idx="1">
            <a:schemeClr val="lt1"/>
          </a:fillRef>
          <a:effectRef idx="0">
            <a:schemeClr val="accent2"/>
          </a:effectRef>
          <a:fontRef idx="minor">
            <a:schemeClr val="dk1"/>
          </a:fontRef>
        </p:style>
        <p:txBody>
          <a:bodyPr>
            <a:spAutoFit/>
          </a:bodyPr>
          <a:lstStyle/>
          <a:p>
            <a:pPr algn="ctr"/>
            <a:r>
              <a:rPr lang="ja-JP" altLang="en-US" sz="20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危険事象の発生確率</a:t>
            </a:r>
          </a:p>
        </p:txBody>
      </p:sp>
      <p:sp>
        <p:nvSpPr>
          <p:cNvPr id="22" name="Text Box 32"/>
          <p:cNvSpPr txBox="1">
            <a:spLocks noChangeArrowheads="1"/>
          </p:cNvSpPr>
          <p:nvPr/>
        </p:nvSpPr>
        <p:spPr bwMode="auto">
          <a:xfrm>
            <a:off x="5266391" y="2830858"/>
            <a:ext cx="321945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2000" dirty="0">
                <a:effectLst/>
                <a:latin typeface="Meiryo UI" panose="020B0604030504040204" pitchFamily="50" charset="-128"/>
                <a:ea typeface="Meiryo UI" panose="020B0604030504040204" pitchFamily="50" charset="-128"/>
                <a:cs typeface="Meiryo UI" panose="020B0604030504040204" pitchFamily="50" charset="-128"/>
              </a:rPr>
              <a:t>危害を回避する可能性</a:t>
            </a:r>
          </a:p>
        </p:txBody>
      </p:sp>
      <p:sp>
        <p:nvSpPr>
          <p:cNvPr id="34" name="Text Box 33"/>
          <p:cNvSpPr txBox="1">
            <a:spLocks noChangeArrowheads="1"/>
          </p:cNvSpPr>
          <p:nvPr/>
        </p:nvSpPr>
        <p:spPr bwMode="auto">
          <a:xfrm>
            <a:off x="1813049" y="2660808"/>
            <a:ext cx="4475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は</a:t>
            </a:r>
          </a:p>
        </p:txBody>
      </p:sp>
      <p:sp>
        <p:nvSpPr>
          <p:cNvPr id="35" name="Text Box 34"/>
          <p:cNvSpPr txBox="1">
            <a:spLocks noChangeArrowheads="1"/>
          </p:cNvSpPr>
          <p:nvPr/>
        </p:nvSpPr>
        <p:spPr bwMode="auto">
          <a:xfrm>
            <a:off x="4619750" y="2648742"/>
            <a:ext cx="3786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effectLst/>
                <a:latin typeface="Meiryo UI" panose="020B0604030504040204" pitchFamily="50" charset="-128"/>
                <a:ea typeface="Meiryo UI" panose="020B0604030504040204" pitchFamily="50" charset="-128"/>
                <a:cs typeface="Meiryo UI" panose="020B0604030504040204" pitchFamily="50" charset="-128"/>
              </a:rPr>
              <a:t>と</a:t>
            </a:r>
          </a:p>
        </p:txBody>
      </p:sp>
      <p:sp>
        <p:nvSpPr>
          <p:cNvPr id="36" name="Text Box 35"/>
          <p:cNvSpPr txBox="1">
            <a:spLocks noChangeArrowheads="1"/>
          </p:cNvSpPr>
          <p:nvPr/>
        </p:nvSpPr>
        <p:spPr bwMode="auto">
          <a:xfrm>
            <a:off x="8650941" y="2677993"/>
            <a:ext cx="10518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の関数</a:t>
            </a:r>
          </a:p>
        </p:txBody>
      </p:sp>
    </p:spTree>
    <p:extLst>
      <p:ext uri="{BB962C8B-B14F-4D97-AF65-F5344CB8AC3E}">
        <p14:creationId xmlns:p14="http://schemas.microsoft.com/office/powerpoint/2010/main" val="3483765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008238" y="6497694"/>
            <a:ext cx="2228850" cy="365125"/>
          </a:xfrm>
        </p:spPr>
        <p:txBody>
          <a:bodyPr/>
          <a:lstStyle/>
          <a:p>
            <a:fld id="{6E3E2E58-D7B4-4810-BFFB-2E6FC894A1DB}"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11</a:t>
            </a:fld>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フッター プレースホルダー 3"/>
          <p:cNvSpPr>
            <a:spLocks noGrp="1"/>
          </p:cNvSpPr>
          <p:nvPr>
            <p:ph type="ftr" sz="quarter" idx="4294967295"/>
          </p:nvPr>
        </p:nvSpPr>
        <p:spPr>
          <a:xfrm>
            <a:off x="134276" y="6336375"/>
            <a:ext cx="9466517" cy="371012"/>
          </a:xfrm>
          <a:prstGeom prst="rect">
            <a:avLst/>
          </a:prstGeom>
        </p:spPr>
        <p:txBody>
          <a:bodyPr/>
          <a:lstStyle/>
          <a:p>
            <a:pPr algn="l"/>
            <a:r>
              <a:rPr kumimoji="1" lang="ja-JP" altLang="en-US" sz="160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60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600" smtClean="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図形グループ 38"/>
          <p:cNvGrpSpPr/>
          <p:nvPr/>
        </p:nvGrpSpPr>
        <p:grpSpPr>
          <a:xfrm>
            <a:off x="3219727" y="1575929"/>
            <a:ext cx="6246790" cy="2930624"/>
            <a:chOff x="2146520" y="2052779"/>
            <a:chExt cx="4045777" cy="1898039"/>
          </a:xfrm>
        </p:grpSpPr>
        <p:sp>
          <p:nvSpPr>
            <p:cNvPr id="40" name="正方形/長方形 39"/>
            <p:cNvSpPr/>
            <p:nvPr/>
          </p:nvSpPr>
          <p:spPr>
            <a:xfrm>
              <a:off x="5519331" y="3312875"/>
              <a:ext cx="672966" cy="3503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アクチュエータ</a:t>
              </a:r>
            </a:p>
          </p:txBody>
        </p:sp>
        <p:sp>
          <p:nvSpPr>
            <p:cNvPr id="41" name="フリーフォーム 40"/>
            <p:cNvSpPr/>
            <p:nvPr/>
          </p:nvSpPr>
          <p:spPr>
            <a:xfrm>
              <a:off x="4114254" y="2052779"/>
              <a:ext cx="1728532" cy="443121"/>
            </a:xfrm>
            <a:custGeom>
              <a:avLst/>
              <a:gdLst>
                <a:gd name="connsiteX0" fmla="*/ 0 w 1970321"/>
                <a:gd name="connsiteY0" fmla="*/ 0 h 2160277"/>
                <a:gd name="connsiteX1" fmla="*/ 1970321 w 1970321"/>
                <a:gd name="connsiteY1" fmla="*/ 0 h 2160277"/>
                <a:gd name="connsiteX2" fmla="*/ 1970321 w 1970321"/>
                <a:gd name="connsiteY2" fmla="*/ 2160277 h 2160277"/>
                <a:gd name="connsiteX3" fmla="*/ 0 w 1970321"/>
                <a:gd name="connsiteY3" fmla="*/ 2160277 h 2160277"/>
                <a:gd name="connsiteX4" fmla="*/ 0 w 1970321"/>
                <a:gd name="connsiteY4" fmla="*/ 0 h 2160277"/>
                <a:gd name="connsiteX0" fmla="*/ 0 w 1970321"/>
                <a:gd name="connsiteY0" fmla="*/ 2160277 h 2559391"/>
                <a:gd name="connsiteX1" fmla="*/ 0 w 1970321"/>
                <a:gd name="connsiteY1" fmla="*/ 0 h 2559391"/>
                <a:gd name="connsiteX2" fmla="*/ 1970321 w 1970321"/>
                <a:gd name="connsiteY2" fmla="*/ 0 h 2559391"/>
                <a:gd name="connsiteX3" fmla="*/ 1970321 w 1970321"/>
                <a:gd name="connsiteY3" fmla="*/ 2160277 h 2559391"/>
                <a:gd name="connsiteX4" fmla="*/ 91440 w 1970321"/>
                <a:gd name="connsiteY4" fmla="*/ 2559391 h 2559391"/>
                <a:gd name="connsiteX0" fmla="*/ 0 w 1970321"/>
                <a:gd name="connsiteY0" fmla="*/ 2160277 h 2160277"/>
                <a:gd name="connsiteX1" fmla="*/ 0 w 1970321"/>
                <a:gd name="connsiteY1" fmla="*/ 0 h 2160277"/>
                <a:gd name="connsiteX2" fmla="*/ 1970321 w 1970321"/>
                <a:gd name="connsiteY2" fmla="*/ 0 h 2160277"/>
                <a:gd name="connsiteX3" fmla="*/ 1970321 w 1970321"/>
                <a:gd name="connsiteY3" fmla="*/ 2160277 h 2160277"/>
                <a:gd name="connsiteX0" fmla="*/ 0 w 1970321"/>
                <a:gd name="connsiteY0" fmla="*/ 2160277 h 2457467"/>
                <a:gd name="connsiteX1" fmla="*/ 0 w 1970321"/>
                <a:gd name="connsiteY1" fmla="*/ 0 h 2457467"/>
                <a:gd name="connsiteX2" fmla="*/ 1970321 w 1970321"/>
                <a:gd name="connsiteY2" fmla="*/ 0 h 2457467"/>
                <a:gd name="connsiteX3" fmla="*/ 1970321 w 1970321"/>
                <a:gd name="connsiteY3" fmla="*/ 2457467 h 2457467"/>
              </a:gdLst>
              <a:ahLst/>
              <a:cxnLst>
                <a:cxn ang="0">
                  <a:pos x="connsiteX0" y="connsiteY0"/>
                </a:cxn>
                <a:cxn ang="0">
                  <a:pos x="connsiteX1" y="connsiteY1"/>
                </a:cxn>
                <a:cxn ang="0">
                  <a:pos x="connsiteX2" y="connsiteY2"/>
                </a:cxn>
                <a:cxn ang="0">
                  <a:pos x="connsiteX3" y="connsiteY3"/>
                </a:cxn>
              </a:cxnLst>
              <a:rect l="l" t="t" r="r" b="b"/>
              <a:pathLst>
                <a:path w="1970321" h="2457467">
                  <a:moveTo>
                    <a:pt x="0" y="2160277"/>
                  </a:moveTo>
                  <a:lnTo>
                    <a:pt x="0" y="0"/>
                  </a:lnTo>
                  <a:lnTo>
                    <a:pt x="1970321" y="0"/>
                  </a:lnTo>
                  <a:lnTo>
                    <a:pt x="1970321" y="245746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フリーフォーム 41"/>
            <p:cNvSpPr/>
            <p:nvPr/>
          </p:nvSpPr>
          <p:spPr>
            <a:xfrm>
              <a:off x="3439988" y="2256414"/>
              <a:ext cx="1392795" cy="1608664"/>
            </a:xfrm>
            <a:custGeom>
              <a:avLst/>
              <a:gdLst>
                <a:gd name="connsiteX0" fmla="*/ 0 w 1970321"/>
                <a:gd name="connsiteY0" fmla="*/ 0 h 2160277"/>
                <a:gd name="connsiteX1" fmla="*/ 1970321 w 1970321"/>
                <a:gd name="connsiteY1" fmla="*/ 0 h 2160277"/>
                <a:gd name="connsiteX2" fmla="*/ 1970321 w 1970321"/>
                <a:gd name="connsiteY2" fmla="*/ 2160277 h 2160277"/>
                <a:gd name="connsiteX3" fmla="*/ 0 w 1970321"/>
                <a:gd name="connsiteY3" fmla="*/ 2160277 h 2160277"/>
                <a:gd name="connsiteX4" fmla="*/ 0 w 1970321"/>
                <a:gd name="connsiteY4" fmla="*/ 0 h 2160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321" h="2160277">
                  <a:moveTo>
                    <a:pt x="0" y="0"/>
                  </a:moveTo>
                  <a:lnTo>
                    <a:pt x="1970321" y="0"/>
                  </a:lnTo>
                  <a:lnTo>
                    <a:pt x="1970321" y="2160277"/>
                  </a:lnTo>
                  <a:lnTo>
                    <a:pt x="0" y="2160277"/>
                  </a:lnTo>
                  <a:lnTo>
                    <a:pt x="0" y="0"/>
                  </a:lnTo>
                  <a:close/>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フリーフォーム 42"/>
            <p:cNvSpPr/>
            <p:nvPr/>
          </p:nvSpPr>
          <p:spPr>
            <a:xfrm rot="10800000">
              <a:off x="4120953" y="3667583"/>
              <a:ext cx="1720939" cy="283235"/>
            </a:xfrm>
            <a:custGeom>
              <a:avLst/>
              <a:gdLst>
                <a:gd name="connsiteX0" fmla="*/ 0 w 1970321"/>
                <a:gd name="connsiteY0" fmla="*/ 0 h 2160277"/>
                <a:gd name="connsiteX1" fmla="*/ 1970321 w 1970321"/>
                <a:gd name="connsiteY1" fmla="*/ 0 h 2160277"/>
                <a:gd name="connsiteX2" fmla="*/ 1970321 w 1970321"/>
                <a:gd name="connsiteY2" fmla="*/ 2160277 h 2160277"/>
                <a:gd name="connsiteX3" fmla="*/ 0 w 1970321"/>
                <a:gd name="connsiteY3" fmla="*/ 2160277 h 2160277"/>
                <a:gd name="connsiteX4" fmla="*/ 0 w 1970321"/>
                <a:gd name="connsiteY4" fmla="*/ 0 h 2160277"/>
                <a:gd name="connsiteX0" fmla="*/ 0 w 1970321"/>
                <a:gd name="connsiteY0" fmla="*/ 2160277 h 2559391"/>
                <a:gd name="connsiteX1" fmla="*/ 0 w 1970321"/>
                <a:gd name="connsiteY1" fmla="*/ 0 h 2559391"/>
                <a:gd name="connsiteX2" fmla="*/ 1970321 w 1970321"/>
                <a:gd name="connsiteY2" fmla="*/ 0 h 2559391"/>
                <a:gd name="connsiteX3" fmla="*/ 1970321 w 1970321"/>
                <a:gd name="connsiteY3" fmla="*/ 2160277 h 2559391"/>
                <a:gd name="connsiteX4" fmla="*/ 91440 w 1970321"/>
                <a:gd name="connsiteY4" fmla="*/ 2559391 h 2559391"/>
                <a:gd name="connsiteX0" fmla="*/ 0 w 1970321"/>
                <a:gd name="connsiteY0" fmla="*/ 2160277 h 2160277"/>
                <a:gd name="connsiteX1" fmla="*/ 0 w 1970321"/>
                <a:gd name="connsiteY1" fmla="*/ 0 h 2160277"/>
                <a:gd name="connsiteX2" fmla="*/ 1970321 w 1970321"/>
                <a:gd name="connsiteY2" fmla="*/ 0 h 2160277"/>
                <a:gd name="connsiteX3" fmla="*/ 1970321 w 1970321"/>
                <a:gd name="connsiteY3" fmla="*/ 2160277 h 2160277"/>
                <a:gd name="connsiteX0" fmla="*/ 1905 w 1970321"/>
                <a:gd name="connsiteY0" fmla="*/ 2433670 h 2433670"/>
                <a:gd name="connsiteX1" fmla="*/ 0 w 1970321"/>
                <a:gd name="connsiteY1" fmla="*/ 0 h 2433670"/>
                <a:gd name="connsiteX2" fmla="*/ 1970321 w 1970321"/>
                <a:gd name="connsiteY2" fmla="*/ 0 h 2433670"/>
                <a:gd name="connsiteX3" fmla="*/ 1970321 w 1970321"/>
                <a:gd name="connsiteY3" fmla="*/ 2160277 h 2433670"/>
                <a:gd name="connsiteX0" fmla="*/ 0 w 1970321"/>
                <a:gd name="connsiteY0" fmla="*/ 2433670 h 2433670"/>
                <a:gd name="connsiteX1" fmla="*/ 0 w 1970321"/>
                <a:gd name="connsiteY1" fmla="*/ 0 h 2433670"/>
                <a:gd name="connsiteX2" fmla="*/ 1970321 w 1970321"/>
                <a:gd name="connsiteY2" fmla="*/ 0 h 2433670"/>
                <a:gd name="connsiteX3" fmla="*/ 1970321 w 1970321"/>
                <a:gd name="connsiteY3" fmla="*/ 2160277 h 2433670"/>
              </a:gdLst>
              <a:ahLst/>
              <a:cxnLst>
                <a:cxn ang="0">
                  <a:pos x="connsiteX0" y="connsiteY0"/>
                </a:cxn>
                <a:cxn ang="0">
                  <a:pos x="connsiteX1" y="connsiteY1"/>
                </a:cxn>
                <a:cxn ang="0">
                  <a:pos x="connsiteX2" y="connsiteY2"/>
                </a:cxn>
                <a:cxn ang="0">
                  <a:pos x="connsiteX3" y="connsiteY3"/>
                </a:cxn>
              </a:cxnLst>
              <a:rect l="l" t="t" r="r" b="b"/>
              <a:pathLst>
                <a:path w="1970321" h="2433670">
                  <a:moveTo>
                    <a:pt x="0" y="2433670"/>
                  </a:moveTo>
                  <a:lnTo>
                    <a:pt x="0" y="0"/>
                  </a:lnTo>
                  <a:lnTo>
                    <a:pt x="1970321" y="0"/>
                  </a:lnTo>
                  <a:lnTo>
                    <a:pt x="1970321" y="216027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円/楕円 43"/>
            <p:cNvSpPr/>
            <p:nvPr/>
          </p:nvSpPr>
          <p:spPr>
            <a:xfrm>
              <a:off x="4077859" y="2439633"/>
              <a:ext cx="91100" cy="911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円/楕円 44"/>
            <p:cNvSpPr/>
            <p:nvPr/>
          </p:nvSpPr>
          <p:spPr>
            <a:xfrm>
              <a:off x="4077859" y="2895133"/>
              <a:ext cx="91100" cy="911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円/楕円 45"/>
            <p:cNvSpPr/>
            <p:nvPr/>
          </p:nvSpPr>
          <p:spPr>
            <a:xfrm>
              <a:off x="4077859" y="3146327"/>
              <a:ext cx="91100" cy="911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円/楕円 46"/>
            <p:cNvSpPr/>
            <p:nvPr/>
          </p:nvSpPr>
          <p:spPr>
            <a:xfrm>
              <a:off x="4077859" y="3605176"/>
              <a:ext cx="91100" cy="911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8" name="直線コネクタ 47"/>
            <p:cNvCxnSpPr/>
            <p:nvPr/>
          </p:nvCxnSpPr>
          <p:spPr>
            <a:xfrm>
              <a:off x="4128768" y="2529617"/>
              <a:ext cx="0" cy="1139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128768" y="3237427"/>
              <a:ext cx="0" cy="1139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フリーフォーム 49"/>
            <p:cNvSpPr/>
            <p:nvPr/>
          </p:nvSpPr>
          <p:spPr>
            <a:xfrm>
              <a:off x="4078528" y="3368935"/>
              <a:ext cx="51356" cy="236688"/>
            </a:xfrm>
            <a:custGeom>
              <a:avLst/>
              <a:gdLst>
                <a:gd name="connsiteX0" fmla="*/ 58420 w 58420"/>
                <a:gd name="connsiteY0" fmla="*/ 279400 h 279400"/>
                <a:gd name="connsiteX1" fmla="*/ 0 w 58420"/>
                <a:gd name="connsiteY1" fmla="*/ 0 h 279400"/>
                <a:gd name="connsiteX0" fmla="*/ 58420 w 71967"/>
                <a:gd name="connsiteY0" fmla="*/ 279400 h 279400"/>
                <a:gd name="connsiteX1" fmla="*/ 60960 w 71967"/>
                <a:gd name="connsiteY1" fmla="*/ 121920 h 279400"/>
                <a:gd name="connsiteX2" fmla="*/ 0 w 71967"/>
                <a:gd name="connsiteY2" fmla="*/ 0 h 279400"/>
                <a:gd name="connsiteX0" fmla="*/ 58420 w 71967"/>
                <a:gd name="connsiteY0" fmla="*/ 279400 h 279400"/>
                <a:gd name="connsiteX1" fmla="*/ 60960 w 71967"/>
                <a:gd name="connsiteY1" fmla="*/ 121920 h 279400"/>
                <a:gd name="connsiteX2" fmla="*/ 0 w 71967"/>
                <a:gd name="connsiteY2" fmla="*/ 0 h 279400"/>
                <a:gd name="connsiteX0" fmla="*/ 58420 w 60960"/>
                <a:gd name="connsiteY0" fmla="*/ 279400 h 279400"/>
                <a:gd name="connsiteX1" fmla="*/ 60960 w 60960"/>
                <a:gd name="connsiteY1" fmla="*/ 121920 h 279400"/>
                <a:gd name="connsiteX2" fmla="*/ 0 w 60960"/>
                <a:gd name="connsiteY2" fmla="*/ 0 h 279400"/>
                <a:gd name="connsiteX0" fmla="*/ 58420 w 60960"/>
                <a:gd name="connsiteY0" fmla="*/ 279400 h 279400"/>
                <a:gd name="connsiteX1" fmla="*/ 60960 w 60960"/>
                <a:gd name="connsiteY1" fmla="*/ 121920 h 279400"/>
                <a:gd name="connsiteX2" fmla="*/ 0 w 60960"/>
                <a:gd name="connsiteY2" fmla="*/ 0 h 279400"/>
                <a:gd name="connsiteX0" fmla="*/ 58420 w 60960"/>
                <a:gd name="connsiteY0" fmla="*/ 279400 h 279400"/>
                <a:gd name="connsiteX1" fmla="*/ 60960 w 60960"/>
                <a:gd name="connsiteY1" fmla="*/ 121920 h 279400"/>
                <a:gd name="connsiteX2" fmla="*/ 0 w 60960"/>
                <a:gd name="connsiteY2" fmla="*/ 0 h 279400"/>
                <a:gd name="connsiteX0" fmla="*/ 0 w 2540"/>
                <a:gd name="connsiteY0" fmla="*/ 171027 h 171027"/>
                <a:gd name="connsiteX1" fmla="*/ 2540 w 2540"/>
                <a:gd name="connsiteY1" fmla="*/ 13547 h 171027"/>
                <a:gd name="connsiteX0" fmla="*/ 223335 w 226669"/>
                <a:gd name="connsiteY0" fmla="*/ 16535 h 16535"/>
                <a:gd name="connsiteX1" fmla="*/ 3335 w 226669"/>
                <a:gd name="connsiteY1" fmla="*/ 792 h 16535"/>
                <a:gd name="connsiteX0" fmla="*/ 220000 w 223334"/>
                <a:gd name="connsiteY0" fmla="*/ 15743 h 15743"/>
                <a:gd name="connsiteX1" fmla="*/ 0 w 223334"/>
                <a:gd name="connsiteY1" fmla="*/ 0 h 15743"/>
                <a:gd name="connsiteX0" fmla="*/ 220000 w 253334"/>
                <a:gd name="connsiteY0" fmla="*/ 15743 h 15743"/>
                <a:gd name="connsiteX1" fmla="*/ 0 w 253334"/>
                <a:gd name="connsiteY1" fmla="*/ 0 h 15743"/>
                <a:gd name="connsiteX0" fmla="*/ 220000 w 243334"/>
                <a:gd name="connsiteY0" fmla="*/ 15743 h 15743"/>
                <a:gd name="connsiteX1" fmla="*/ 0 w 243334"/>
                <a:gd name="connsiteY1" fmla="*/ 0 h 15743"/>
                <a:gd name="connsiteX0" fmla="*/ 220000 w 260003"/>
                <a:gd name="connsiteY0" fmla="*/ 15743 h 15743"/>
                <a:gd name="connsiteX1" fmla="*/ 260003 w 260003"/>
                <a:gd name="connsiteY1" fmla="*/ 7129 h 15743"/>
                <a:gd name="connsiteX2" fmla="*/ 0 w 260003"/>
                <a:gd name="connsiteY2" fmla="*/ 0 h 15743"/>
                <a:gd name="connsiteX0" fmla="*/ 220000 w 219999"/>
                <a:gd name="connsiteY0" fmla="*/ 15743 h 15743"/>
                <a:gd name="connsiteX1" fmla="*/ 210003 w 219999"/>
                <a:gd name="connsiteY1" fmla="*/ 6238 h 15743"/>
                <a:gd name="connsiteX2" fmla="*/ 0 w 219999"/>
                <a:gd name="connsiteY2" fmla="*/ 0 h 15743"/>
                <a:gd name="connsiteX0" fmla="*/ 220000 w 230003"/>
                <a:gd name="connsiteY0" fmla="*/ 15743 h 15743"/>
                <a:gd name="connsiteX1" fmla="*/ 230003 w 230003"/>
                <a:gd name="connsiteY1" fmla="*/ 6238 h 15743"/>
                <a:gd name="connsiteX2" fmla="*/ 0 w 230003"/>
                <a:gd name="connsiteY2" fmla="*/ 0 h 15743"/>
                <a:gd name="connsiteX0" fmla="*/ 220000 w 230003"/>
                <a:gd name="connsiteY0" fmla="*/ 15743 h 15743"/>
                <a:gd name="connsiteX1" fmla="*/ 230003 w 230003"/>
                <a:gd name="connsiteY1" fmla="*/ 6238 h 15743"/>
                <a:gd name="connsiteX2" fmla="*/ 0 w 230003"/>
                <a:gd name="connsiteY2" fmla="*/ 0 h 15743"/>
                <a:gd name="connsiteX0" fmla="*/ 220000 w 230003"/>
                <a:gd name="connsiteY0" fmla="*/ 15743 h 15743"/>
                <a:gd name="connsiteX1" fmla="*/ 230003 w 230003"/>
                <a:gd name="connsiteY1" fmla="*/ 15594 h 15743"/>
                <a:gd name="connsiteX2" fmla="*/ 230003 w 230003"/>
                <a:gd name="connsiteY2" fmla="*/ 6238 h 15743"/>
                <a:gd name="connsiteX3" fmla="*/ 0 w 230003"/>
                <a:gd name="connsiteY3" fmla="*/ 0 h 15743"/>
              </a:gdLst>
              <a:ahLst/>
              <a:cxnLst>
                <a:cxn ang="0">
                  <a:pos x="connsiteX0" y="connsiteY0"/>
                </a:cxn>
                <a:cxn ang="0">
                  <a:pos x="connsiteX1" y="connsiteY1"/>
                </a:cxn>
                <a:cxn ang="0">
                  <a:pos x="connsiteX2" y="connsiteY2"/>
                </a:cxn>
                <a:cxn ang="0">
                  <a:pos x="connsiteX3" y="connsiteY3"/>
                </a:cxn>
              </a:cxnLst>
              <a:rect l="l" t="t" r="r" b="b"/>
              <a:pathLst>
                <a:path w="230003" h="15743">
                  <a:moveTo>
                    <a:pt x="220000" y="15743"/>
                  </a:moveTo>
                  <a:lnTo>
                    <a:pt x="230003" y="15594"/>
                  </a:lnTo>
                  <a:lnTo>
                    <a:pt x="230003" y="6238"/>
                  </a:ln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フリーフォーム 50"/>
            <p:cNvSpPr/>
            <p:nvPr/>
          </p:nvSpPr>
          <p:spPr>
            <a:xfrm>
              <a:off x="4078528" y="2654426"/>
              <a:ext cx="51356" cy="236688"/>
            </a:xfrm>
            <a:custGeom>
              <a:avLst/>
              <a:gdLst>
                <a:gd name="connsiteX0" fmla="*/ 58420 w 58420"/>
                <a:gd name="connsiteY0" fmla="*/ 279400 h 279400"/>
                <a:gd name="connsiteX1" fmla="*/ 0 w 58420"/>
                <a:gd name="connsiteY1" fmla="*/ 0 h 279400"/>
                <a:gd name="connsiteX0" fmla="*/ 58420 w 71967"/>
                <a:gd name="connsiteY0" fmla="*/ 279400 h 279400"/>
                <a:gd name="connsiteX1" fmla="*/ 60960 w 71967"/>
                <a:gd name="connsiteY1" fmla="*/ 121920 h 279400"/>
                <a:gd name="connsiteX2" fmla="*/ 0 w 71967"/>
                <a:gd name="connsiteY2" fmla="*/ 0 h 279400"/>
                <a:gd name="connsiteX0" fmla="*/ 58420 w 71967"/>
                <a:gd name="connsiteY0" fmla="*/ 279400 h 279400"/>
                <a:gd name="connsiteX1" fmla="*/ 60960 w 71967"/>
                <a:gd name="connsiteY1" fmla="*/ 121920 h 279400"/>
                <a:gd name="connsiteX2" fmla="*/ 0 w 71967"/>
                <a:gd name="connsiteY2" fmla="*/ 0 h 279400"/>
                <a:gd name="connsiteX0" fmla="*/ 58420 w 60960"/>
                <a:gd name="connsiteY0" fmla="*/ 279400 h 279400"/>
                <a:gd name="connsiteX1" fmla="*/ 60960 w 60960"/>
                <a:gd name="connsiteY1" fmla="*/ 121920 h 279400"/>
                <a:gd name="connsiteX2" fmla="*/ 0 w 60960"/>
                <a:gd name="connsiteY2" fmla="*/ 0 h 279400"/>
                <a:gd name="connsiteX0" fmla="*/ 58420 w 60960"/>
                <a:gd name="connsiteY0" fmla="*/ 279400 h 279400"/>
                <a:gd name="connsiteX1" fmla="*/ 60960 w 60960"/>
                <a:gd name="connsiteY1" fmla="*/ 121920 h 279400"/>
                <a:gd name="connsiteX2" fmla="*/ 0 w 60960"/>
                <a:gd name="connsiteY2" fmla="*/ 0 h 279400"/>
                <a:gd name="connsiteX0" fmla="*/ 58420 w 60960"/>
                <a:gd name="connsiteY0" fmla="*/ 279400 h 279400"/>
                <a:gd name="connsiteX1" fmla="*/ 60960 w 60960"/>
                <a:gd name="connsiteY1" fmla="*/ 121920 h 279400"/>
                <a:gd name="connsiteX2" fmla="*/ 0 w 60960"/>
                <a:gd name="connsiteY2" fmla="*/ 0 h 279400"/>
                <a:gd name="connsiteX0" fmla="*/ 0 w 2540"/>
                <a:gd name="connsiteY0" fmla="*/ 171027 h 171027"/>
                <a:gd name="connsiteX1" fmla="*/ 2540 w 2540"/>
                <a:gd name="connsiteY1" fmla="*/ 13547 h 171027"/>
                <a:gd name="connsiteX0" fmla="*/ 223335 w 226669"/>
                <a:gd name="connsiteY0" fmla="*/ 16535 h 16535"/>
                <a:gd name="connsiteX1" fmla="*/ 3335 w 226669"/>
                <a:gd name="connsiteY1" fmla="*/ 792 h 16535"/>
                <a:gd name="connsiteX0" fmla="*/ 220000 w 223334"/>
                <a:gd name="connsiteY0" fmla="*/ 15743 h 15743"/>
                <a:gd name="connsiteX1" fmla="*/ 0 w 223334"/>
                <a:gd name="connsiteY1" fmla="*/ 0 h 15743"/>
                <a:gd name="connsiteX0" fmla="*/ 220000 w 253334"/>
                <a:gd name="connsiteY0" fmla="*/ 15743 h 15743"/>
                <a:gd name="connsiteX1" fmla="*/ 0 w 253334"/>
                <a:gd name="connsiteY1" fmla="*/ 0 h 15743"/>
                <a:gd name="connsiteX0" fmla="*/ 220000 w 243334"/>
                <a:gd name="connsiteY0" fmla="*/ 15743 h 15743"/>
                <a:gd name="connsiteX1" fmla="*/ 0 w 243334"/>
                <a:gd name="connsiteY1" fmla="*/ 0 h 15743"/>
                <a:gd name="connsiteX0" fmla="*/ 220000 w 260003"/>
                <a:gd name="connsiteY0" fmla="*/ 15743 h 15743"/>
                <a:gd name="connsiteX1" fmla="*/ 260003 w 260003"/>
                <a:gd name="connsiteY1" fmla="*/ 7129 h 15743"/>
                <a:gd name="connsiteX2" fmla="*/ 0 w 260003"/>
                <a:gd name="connsiteY2" fmla="*/ 0 h 15743"/>
                <a:gd name="connsiteX0" fmla="*/ 220000 w 219999"/>
                <a:gd name="connsiteY0" fmla="*/ 15743 h 15743"/>
                <a:gd name="connsiteX1" fmla="*/ 210003 w 219999"/>
                <a:gd name="connsiteY1" fmla="*/ 6238 h 15743"/>
                <a:gd name="connsiteX2" fmla="*/ 0 w 219999"/>
                <a:gd name="connsiteY2" fmla="*/ 0 h 15743"/>
                <a:gd name="connsiteX0" fmla="*/ 220000 w 230003"/>
                <a:gd name="connsiteY0" fmla="*/ 15743 h 15743"/>
                <a:gd name="connsiteX1" fmla="*/ 230003 w 230003"/>
                <a:gd name="connsiteY1" fmla="*/ 6238 h 15743"/>
                <a:gd name="connsiteX2" fmla="*/ 0 w 230003"/>
                <a:gd name="connsiteY2" fmla="*/ 0 h 15743"/>
                <a:gd name="connsiteX0" fmla="*/ 220000 w 230003"/>
                <a:gd name="connsiteY0" fmla="*/ 15743 h 15743"/>
                <a:gd name="connsiteX1" fmla="*/ 230003 w 230003"/>
                <a:gd name="connsiteY1" fmla="*/ 6238 h 15743"/>
                <a:gd name="connsiteX2" fmla="*/ 0 w 230003"/>
                <a:gd name="connsiteY2" fmla="*/ 0 h 15743"/>
                <a:gd name="connsiteX0" fmla="*/ 220000 w 230003"/>
                <a:gd name="connsiteY0" fmla="*/ 15743 h 15743"/>
                <a:gd name="connsiteX1" fmla="*/ 230003 w 230003"/>
                <a:gd name="connsiteY1" fmla="*/ 15594 h 15743"/>
                <a:gd name="connsiteX2" fmla="*/ 230003 w 230003"/>
                <a:gd name="connsiteY2" fmla="*/ 6238 h 15743"/>
                <a:gd name="connsiteX3" fmla="*/ 0 w 230003"/>
                <a:gd name="connsiteY3" fmla="*/ 0 h 15743"/>
              </a:gdLst>
              <a:ahLst/>
              <a:cxnLst>
                <a:cxn ang="0">
                  <a:pos x="connsiteX0" y="connsiteY0"/>
                </a:cxn>
                <a:cxn ang="0">
                  <a:pos x="connsiteX1" y="connsiteY1"/>
                </a:cxn>
                <a:cxn ang="0">
                  <a:pos x="connsiteX2" y="connsiteY2"/>
                </a:cxn>
                <a:cxn ang="0">
                  <a:pos x="connsiteX3" y="connsiteY3"/>
                </a:cxn>
              </a:cxnLst>
              <a:rect l="l" t="t" r="r" b="b"/>
              <a:pathLst>
                <a:path w="230003" h="15743">
                  <a:moveTo>
                    <a:pt x="220000" y="15743"/>
                  </a:moveTo>
                  <a:lnTo>
                    <a:pt x="230003" y="15594"/>
                  </a:lnTo>
                  <a:lnTo>
                    <a:pt x="230003" y="6238"/>
                  </a:ln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2" name="直線コネクタ 51"/>
            <p:cNvCxnSpPr/>
            <p:nvPr/>
          </p:nvCxnSpPr>
          <p:spPr>
            <a:xfrm>
              <a:off x="4128768" y="2985116"/>
              <a:ext cx="0" cy="1582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フリーフォーム 52"/>
            <p:cNvSpPr/>
            <p:nvPr/>
          </p:nvSpPr>
          <p:spPr>
            <a:xfrm>
              <a:off x="2146520" y="2477145"/>
              <a:ext cx="1936027" cy="460858"/>
            </a:xfrm>
            <a:custGeom>
              <a:avLst/>
              <a:gdLst>
                <a:gd name="connsiteX0" fmla="*/ 0 w 2202355"/>
                <a:gd name="connsiteY0" fmla="*/ 0 h 524256"/>
                <a:gd name="connsiteX1" fmla="*/ 2202355 w 2202355"/>
                <a:gd name="connsiteY1" fmla="*/ 0 h 524256"/>
                <a:gd name="connsiteX2" fmla="*/ 2202355 w 2202355"/>
                <a:gd name="connsiteY2" fmla="*/ 524256 h 524256"/>
                <a:gd name="connsiteX3" fmla="*/ 0 w 2202355"/>
                <a:gd name="connsiteY3" fmla="*/ 524256 h 524256"/>
                <a:gd name="connsiteX4" fmla="*/ 0 w 2202355"/>
                <a:gd name="connsiteY4" fmla="*/ 0 h 524256"/>
                <a:gd name="connsiteX0" fmla="*/ 2202355 w 2293795"/>
                <a:gd name="connsiteY0" fmla="*/ 524256 h 615696"/>
                <a:gd name="connsiteX1" fmla="*/ 0 w 2293795"/>
                <a:gd name="connsiteY1" fmla="*/ 524256 h 615696"/>
                <a:gd name="connsiteX2" fmla="*/ 0 w 2293795"/>
                <a:gd name="connsiteY2" fmla="*/ 0 h 615696"/>
                <a:gd name="connsiteX3" fmla="*/ 2202355 w 2293795"/>
                <a:gd name="connsiteY3" fmla="*/ 0 h 615696"/>
                <a:gd name="connsiteX4" fmla="*/ 2293795 w 2293795"/>
                <a:gd name="connsiteY4" fmla="*/ 615696 h 615696"/>
                <a:gd name="connsiteX0" fmla="*/ 2202355 w 2202355"/>
                <a:gd name="connsiteY0" fmla="*/ 524256 h 524256"/>
                <a:gd name="connsiteX1" fmla="*/ 0 w 2202355"/>
                <a:gd name="connsiteY1" fmla="*/ 524256 h 524256"/>
                <a:gd name="connsiteX2" fmla="*/ 0 w 2202355"/>
                <a:gd name="connsiteY2" fmla="*/ 0 h 524256"/>
                <a:gd name="connsiteX3" fmla="*/ 2202355 w 2202355"/>
                <a:gd name="connsiteY3" fmla="*/ 0 h 524256"/>
              </a:gdLst>
              <a:ahLst/>
              <a:cxnLst>
                <a:cxn ang="0">
                  <a:pos x="connsiteX0" y="connsiteY0"/>
                </a:cxn>
                <a:cxn ang="0">
                  <a:pos x="connsiteX1" y="connsiteY1"/>
                </a:cxn>
                <a:cxn ang="0">
                  <a:pos x="connsiteX2" y="connsiteY2"/>
                </a:cxn>
                <a:cxn ang="0">
                  <a:pos x="connsiteX3" y="connsiteY3"/>
                </a:cxn>
              </a:cxnLst>
              <a:rect l="l" t="t" r="r" b="b"/>
              <a:pathLst>
                <a:path w="2202355" h="524256">
                  <a:moveTo>
                    <a:pt x="2202355" y="524256"/>
                  </a:moveTo>
                  <a:lnTo>
                    <a:pt x="0" y="524256"/>
                  </a:lnTo>
                  <a:lnTo>
                    <a:pt x="0" y="0"/>
                  </a:lnTo>
                  <a:lnTo>
                    <a:pt x="2202355"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rtlCol="0" anchor="ctr"/>
            <a:lstStyle/>
            <a:p>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ＰＬＣなど</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（非安全関連制御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システム）</a:t>
              </a:r>
            </a:p>
          </p:txBody>
        </p:sp>
        <p:sp>
          <p:nvSpPr>
            <p:cNvPr id="54" name="フリーフォーム 53"/>
            <p:cNvSpPr/>
            <p:nvPr/>
          </p:nvSpPr>
          <p:spPr>
            <a:xfrm>
              <a:off x="4168290" y="2477145"/>
              <a:ext cx="289376" cy="460858"/>
            </a:xfrm>
            <a:custGeom>
              <a:avLst/>
              <a:gdLst>
                <a:gd name="connsiteX0" fmla="*/ 0 w 2202355"/>
                <a:gd name="connsiteY0" fmla="*/ 0 h 524256"/>
                <a:gd name="connsiteX1" fmla="*/ 2202355 w 2202355"/>
                <a:gd name="connsiteY1" fmla="*/ 0 h 524256"/>
                <a:gd name="connsiteX2" fmla="*/ 2202355 w 2202355"/>
                <a:gd name="connsiteY2" fmla="*/ 524256 h 524256"/>
                <a:gd name="connsiteX3" fmla="*/ 0 w 2202355"/>
                <a:gd name="connsiteY3" fmla="*/ 524256 h 524256"/>
                <a:gd name="connsiteX4" fmla="*/ 0 w 2202355"/>
                <a:gd name="connsiteY4" fmla="*/ 0 h 524256"/>
                <a:gd name="connsiteX0" fmla="*/ 0 w 2202355"/>
                <a:gd name="connsiteY0" fmla="*/ 0 h 524256"/>
                <a:gd name="connsiteX1" fmla="*/ 2202355 w 2202355"/>
                <a:gd name="connsiteY1" fmla="*/ 0 h 524256"/>
                <a:gd name="connsiteX2" fmla="*/ 2202355 w 2202355"/>
                <a:gd name="connsiteY2" fmla="*/ 524256 h 524256"/>
                <a:gd name="connsiteX3" fmla="*/ 0 w 2202355"/>
                <a:gd name="connsiteY3" fmla="*/ 524256 h 524256"/>
                <a:gd name="connsiteX4" fmla="*/ 91440 w 2202355"/>
                <a:gd name="connsiteY4" fmla="*/ 91440 h 524256"/>
                <a:gd name="connsiteX0" fmla="*/ 0 w 2202355"/>
                <a:gd name="connsiteY0" fmla="*/ 0 h 524256"/>
                <a:gd name="connsiteX1" fmla="*/ 2202355 w 2202355"/>
                <a:gd name="connsiteY1" fmla="*/ 0 h 524256"/>
                <a:gd name="connsiteX2" fmla="*/ 2202355 w 2202355"/>
                <a:gd name="connsiteY2" fmla="*/ 524256 h 524256"/>
                <a:gd name="connsiteX3" fmla="*/ 0 w 2202355"/>
                <a:gd name="connsiteY3" fmla="*/ 524256 h 524256"/>
              </a:gdLst>
              <a:ahLst/>
              <a:cxnLst>
                <a:cxn ang="0">
                  <a:pos x="connsiteX0" y="connsiteY0"/>
                </a:cxn>
                <a:cxn ang="0">
                  <a:pos x="connsiteX1" y="connsiteY1"/>
                </a:cxn>
                <a:cxn ang="0">
                  <a:pos x="connsiteX2" y="connsiteY2"/>
                </a:cxn>
                <a:cxn ang="0">
                  <a:pos x="connsiteX3" y="connsiteY3"/>
                </a:cxn>
              </a:cxnLst>
              <a:rect l="l" t="t" r="r" b="b"/>
              <a:pathLst>
                <a:path w="2202355" h="524256">
                  <a:moveTo>
                    <a:pt x="0" y="0"/>
                  </a:moveTo>
                  <a:lnTo>
                    <a:pt x="2202355" y="0"/>
                  </a:lnTo>
                  <a:lnTo>
                    <a:pt x="2202355" y="524256"/>
                  </a:lnTo>
                  <a:lnTo>
                    <a:pt x="0" y="524256"/>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Ｓ</a:t>
              </a:r>
              <a:r>
                <a:rPr kumimoji="1" lang="en-US" altLang="ja-JP" sz="1600" baseline="-1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600" baseline="-10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フリーフォーム 54"/>
            <p:cNvSpPr/>
            <p:nvPr/>
          </p:nvSpPr>
          <p:spPr>
            <a:xfrm>
              <a:off x="2151880" y="3195227"/>
              <a:ext cx="1923301" cy="460858"/>
            </a:xfrm>
            <a:custGeom>
              <a:avLst/>
              <a:gdLst>
                <a:gd name="connsiteX0" fmla="*/ 0 w 2202355"/>
                <a:gd name="connsiteY0" fmla="*/ 0 h 524256"/>
                <a:gd name="connsiteX1" fmla="*/ 2202355 w 2202355"/>
                <a:gd name="connsiteY1" fmla="*/ 0 h 524256"/>
                <a:gd name="connsiteX2" fmla="*/ 2202355 w 2202355"/>
                <a:gd name="connsiteY2" fmla="*/ 524256 h 524256"/>
                <a:gd name="connsiteX3" fmla="*/ 0 w 2202355"/>
                <a:gd name="connsiteY3" fmla="*/ 524256 h 524256"/>
                <a:gd name="connsiteX4" fmla="*/ 0 w 2202355"/>
                <a:gd name="connsiteY4" fmla="*/ 0 h 524256"/>
                <a:gd name="connsiteX0" fmla="*/ 2202355 w 2293795"/>
                <a:gd name="connsiteY0" fmla="*/ 524256 h 615696"/>
                <a:gd name="connsiteX1" fmla="*/ 0 w 2293795"/>
                <a:gd name="connsiteY1" fmla="*/ 524256 h 615696"/>
                <a:gd name="connsiteX2" fmla="*/ 0 w 2293795"/>
                <a:gd name="connsiteY2" fmla="*/ 0 h 615696"/>
                <a:gd name="connsiteX3" fmla="*/ 2202355 w 2293795"/>
                <a:gd name="connsiteY3" fmla="*/ 0 h 615696"/>
                <a:gd name="connsiteX4" fmla="*/ 2293795 w 2293795"/>
                <a:gd name="connsiteY4" fmla="*/ 615696 h 615696"/>
                <a:gd name="connsiteX0" fmla="*/ 2202355 w 2202355"/>
                <a:gd name="connsiteY0" fmla="*/ 524256 h 524256"/>
                <a:gd name="connsiteX1" fmla="*/ 0 w 2202355"/>
                <a:gd name="connsiteY1" fmla="*/ 524256 h 524256"/>
                <a:gd name="connsiteX2" fmla="*/ 0 w 2202355"/>
                <a:gd name="connsiteY2" fmla="*/ 0 h 524256"/>
                <a:gd name="connsiteX3" fmla="*/ 2202355 w 2202355"/>
                <a:gd name="connsiteY3" fmla="*/ 0 h 524256"/>
              </a:gdLst>
              <a:ahLst/>
              <a:cxnLst>
                <a:cxn ang="0">
                  <a:pos x="connsiteX0" y="connsiteY0"/>
                </a:cxn>
                <a:cxn ang="0">
                  <a:pos x="connsiteX1" y="connsiteY1"/>
                </a:cxn>
                <a:cxn ang="0">
                  <a:pos x="connsiteX2" y="connsiteY2"/>
                </a:cxn>
                <a:cxn ang="0">
                  <a:pos x="connsiteX3" y="connsiteY3"/>
                </a:cxn>
              </a:cxnLst>
              <a:rect l="l" t="t" r="r" b="b"/>
              <a:pathLst>
                <a:path w="2202355" h="524256">
                  <a:moveTo>
                    <a:pt x="2202355" y="524256"/>
                  </a:moveTo>
                  <a:lnTo>
                    <a:pt x="0" y="524256"/>
                  </a:lnTo>
                  <a:lnTo>
                    <a:pt x="0" y="0"/>
                  </a:lnTo>
                  <a:lnTo>
                    <a:pt x="2202355"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rtlCol="0" anchor="ctr"/>
            <a:lstStyle/>
            <a:p>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運転制御ユニット</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（安全関連制御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システム）</a:t>
              </a:r>
            </a:p>
          </p:txBody>
        </p:sp>
        <p:sp>
          <p:nvSpPr>
            <p:cNvPr id="56" name="フリーフォーム 55"/>
            <p:cNvSpPr/>
            <p:nvPr/>
          </p:nvSpPr>
          <p:spPr>
            <a:xfrm>
              <a:off x="4173649" y="3195227"/>
              <a:ext cx="289376" cy="460858"/>
            </a:xfrm>
            <a:custGeom>
              <a:avLst/>
              <a:gdLst>
                <a:gd name="connsiteX0" fmla="*/ 0 w 2202355"/>
                <a:gd name="connsiteY0" fmla="*/ 0 h 524256"/>
                <a:gd name="connsiteX1" fmla="*/ 2202355 w 2202355"/>
                <a:gd name="connsiteY1" fmla="*/ 0 h 524256"/>
                <a:gd name="connsiteX2" fmla="*/ 2202355 w 2202355"/>
                <a:gd name="connsiteY2" fmla="*/ 524256 h 524256"/>
                <a:gd name="connsiteX3" fmla="*/ 0 w 2202355"/>
                <a:gd name="connsiteY3" fmla="*/ 524256 h 524256"/>
                <a:gd name="connsiteX4" fmla="*/ 0 w 2202355"/>
                <a:gd name="connsiteY4" fmla="*/ 0 h 524256"/>
                <a:gd name="connsiteX0" fmla="*/ 0 w 2202355"/>
                <a:gd name="connsiteY0" fmla="*/ 0 h 524256"/>
                <a:gd name="connsiteX1" fmla="*/ 2202355 w 2202355"/>
                <a:gd name="connsiteY1" fmla="*/ 0 h 524256"/>
                <a:gd name="connsiteX2" fmla="*/ 2202355 w 2202355"/>
                <a:gd name="connsiteY2" fmla="*/ 524256 h 524256"/>
                <a:gd name="connsiteX3" fmla="*/ 0 w 2202355"/>
                <a:gd name="connsiteY3" fmla="*/ 524256 h 524256"/>
                <a:gd name="connsiteX4" fmla="*/ 91440 w 2202355"/>
                <a:gd name="connsiteY4" fmla="*/ 91440 h 524256"/>
                <a:gd name="connsiteX0" fmla="*/ 0 w 2202355"/>
                <a:gd name="connsiteY0" fmla="*/ 0 h 524256"/>
                <a:gd name="connsiteX1" fmla="*/ 2202355 w 2202355"/>
                <a:gd name="connsiteY1" fmla="*/ 0 h 524256"/>
                <a:gd name="connsiteX2" fmla="*/ 2202355 w 2202355"/>
                <a:gd name="connsiteY2" fmla="*/ 524256 h 524256"/>
                <a:gd name="connsiteX3" fmla="*/ 0 w 2202355"/>
                <a:gd name="connsiteY3" fmla="*/ 524256 h 524256"/>
              </a:gdLst>
              <a:ahLst/>
              <a:cxnLst>
                <a:cxn ang="0">
                  <a:pos x="connsiteX0" y="connsiteY0"/>
                </a:cxn>
                <a:cxn ang="0">
                  <a:pos x="connsiteX1" y="connsiteY1"/>
                </a:cxn>
                <a:cxn ang="0">
                  <a:pos x="connsiteX2" y="connsiteY2"/>
                </a:cxn>
                <a:cxn ang="0">
                  <a:pos x="connsiteX3" y="connsiteY3"/>
                </a:cxn>
              </a:cxnLst>
              <a:rect l="l" t="t" r="r" b="b"/>
              <a:pathLst>
                <a:path w="2202355" h="524256">
                  <a:moveTo>
                    <a:pt x="0" y="0"/>
                  </a:moveTo>
                  <a:lnTo>
                    <a:pt x="2202355" y="0"/>
                  </a:lnTo>
                  <a:lnTo>
                    <a:pt x="2202355" y="524256"/>
                  </a:lnTo>
                  <a:lnTo>
                    <a:pt x="0" y="524256"/>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Ｓ</a:t>
              </a:r>
              <a:r>
                <a:rPr kumimoji="1" lang="en-US" altLang="ja-JP" sz="1600" baseline="-1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baseline="-10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4884876" y="2862980"/>
              <a:ext cx="777829" cy="35031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（ＡＮＤ）</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判定要素</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3425952" y="2578963"/>
              <a:ext cx="780288" cy="2411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動作命令</a:t>
              </a:r>
            </a:p>
          </p:txBody>
        </p:sp>
        <p:sp>
          <p:nvSpPr>
            <p:cNvPr id="59" name="正方形/長方形 58"/>
            <p:cNvSpPr/>
            <p:nvPr/>
          </p:nvSpPr>
          <p:spPr>
            <a:xfrm>
              <a:off x="3496943" y="3136280"/>
              <a:ext cx="612399" cy="5573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rtlCol="0" anchor="ctr"/>
            <a:lstStyle/>
            <a:p>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安全確認</a:t>
              </a: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による運転許可</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0" name="直線コネクタ 59"/>
            <p:cNvCxnSpPr/>
            <p:nvPr/>
          </p:nvCxnSpPr>
          <p:spPr>
            <a:xfrm>
              <a:off x="5662706" y="2480235"/>
              <a:ext cx="381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直線コネクタ 60"/>
            <p:cNvCxnSpPr/>
            <p:nvPr/>
          </p:nvCxnSpPr>
          <p:spPr>
            <a:xfrm>
              <a:off x="5755338" y="2572867"/>
              <a:ext cx="21365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直線コネクタ 61"/>
            <p:cNvCxnSpPr>
              <a:endCxn id="44" idx="0"/>
            </p:cNvCxnSpPr>
            <p:nvPr/>
          </p:nvCxnSpPr>
          <p:spPr>
            <a:xfrm>
              <a:off x="5842417" y="2592294"/>
              <a:ext cx="13397" cy="7205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上下矢印 1"/>
          <p:cNvSpPr/>
          <p:nvPr/>
        </p:nvSpPr>
        <p:spPr>
          <a:xfrm>
            <a:off x="3535111" y="2922338"/>
            <a:ext cx="514632" cy="440249"/>
          </a:xfrm>
          <a:prstGeom prst="upDownArrow">
            <a:avLst>
              <a:gd name="adj1" fmla="val 40846"/>
              <a:gd name="adj2" fmla="val 275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449624" y="2926738"/>
            <a:ext cx="1210588" cy="400110"/>
          </a:xfrm>
          <a:prstGeom prst="rect">
            <a:avLst/>
          </a:prstGeom>
          <a:noFill/>
        </p:spPr>
        <p:txBody>
          <a:bodyPr wrap="none" rtlCol="0">
            <a:spAutoFit/>
          </a:bodyPr>
          <a:lstStyle/>
          <a:p>
            <a:r>
              <a:rPr kumimoji="1" lang="ja-JP" altLang="en-US" sz="2000" b="1">
                <a:solidFill>
                  <a:srgbClr val="0070C0"/>
                </a:solidFill>
                <a:latin typeface="Meiryo UI" panose="020B0604030504040204" pitchFamily="50" charset="-128"/>
                <a:ea typeface="Meiryo UI" panose="020B0604030504040204" pitchFamily="50" charset="-128"/>
                <a:cs typeface="Meiryo UI" panose="020B0604030504040204" pitchFamily="50" charset="-128"/>
              </a:rPr>
              <a:t>原則独立</a:t>
            </a:r>
            <a:endParaRPr kumimoji="1" lang="ja-JP" altLang="en-US" sz="2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3" name="曲線コネクタ 62"/>
          <p:cNvCxnSpPr>
            <a:cxnSpLocks/>
          </p:cNvCxnSpPr>
          <p:nvPr/>
        </p:nvCxnSpPr>
        <p:spPr>
          <a:xfrm rot="5400000">
            <a:off x="3441602" y="4394028"/>
            <a:ext cx="1041754" cy="340103"/>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663904" y="1395740"/>
            <a:ext cx="1833327" cy="2862322"/>
          </a:xfrm>
          <a:prstGeom prst="rect">
            <a:avLst/>
          </a:prstGeom>
          <a:noFill/>
          <a:ln>
            <a:solidFill>
              <a:schemeClr val="tx1"/>
            </a:solidFill>
          </a:ln>
        </p:spPr>
        <p:txBody>
          <a:bodyPr wrap="square" rtlCol="0">
            <a:spAutoFit/>
          </a:bodyPr>
          <a:lstStyle/>
          <a:p>
            <a:pPr algn="ctr"/>
            <a:r>
              <a:rPr lang="ja-JP" altLang="ja-JP" dirty="0">
                <a:latin typeface="Meiryo UI" panose="020B0604030504040204" pitchFamily="50" charset="-128"/>
                <a:ea typeface="Meiryo UI" panose="020B0604030504040204" pitchFamily="50" charset="-128"/>
                <a:cs typeface="Meiryo UI" panose="020B0604030504040204" pitchFamily="50" charset="-128"/>
              </a:rPr>
              <a:t>制御システム全体をフレキシブル化、高機能化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b="1" dirty="0">
                <a:latin typeface="Meiryo UI" panose="020B0604030504040204" pitchFamily="50" charset="-128"/>
                <a:ea typeface="Meiryo UI" panose="020B0604030504040204" pitchFamily="50" charset="-128"/>
                <a:cs typeface="Meiryo UI" panose="020B0604030504040204" pitchFamily="50" charset="-128"/>
              </a:rPr>
              <a:t>混在する制御系で</a:t>
            </a:r>
            <a:r>
              <a:rPr lang="ja-JP" altLang="en-US" b="1" dirty="0">
                <a:latin typeface="Meiryo UI" panose="020B0604030504040204" pitchFamily="50" charset="-128"/>
                <a:ea typeface="Meiryo UI" panose="020B0604030504040204" pitchFamily="50" charset="-128"/>
                <a:cs typeface="Meiryo UI" panose="020B0604030504040204" pitchFamily="50" charset="-128"/>
              </a:rPr>
              <a:t>あって</a:t>
            </a:r>
            <a:r>
              <a:rPr lang="ja-JP" altLang="ja-JP" b="1" dirty="0">
                <a:latin typeface="Meiryo UI" panose="020B0604030504040204" pitchFamily="50" charset="-128"/>
                <a:ea typeface="Meiryo UI" panose="020B0604030504040204" pitchFamily="50" charset="-128"/>
                <a:cs typeface="Meiryo UI" panose="020B0604030504040204" pitchFamily="50" charset="-128"/>
              </a:rPr>
              <a:t>も、非安全関連部の不具合等が安全関連部に影響を及ぼさない  </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タイトル 5">
            <a:extLst>
              <a:ext uri="{FF2B5EF4-FFF2-40B4-BE49-F238E27FC236}">
                <a16:creationId xmlns="" xmlns:a16="http://schemas.microsoft.com/office/drawing/2014/main" id="{4C745BBC-6FE0-724D-B632-EC77CDAC60AE}"/>
              </a:ext>
            </a:extLst>
          </p:cNvPr>
          <p:cNvSpPr txBox="1">
            <a:spLocks/>
          </p:cNvSpPr>
          <p:nvPr/>
        </p:nvSpPr>
        <p:spPr>
          <a:xfrm>
            <a:off x="-123290" y="241841"/>
            <a:ext cx="10335803" cy="675001"/>
          </a:xfrm>
          <a:prstGeom prst="rect">
            <a:avLst/>
          </a:prstGeom>
          <a:ln>
            <a:solidFill>
              <a:schemeClr val="accent4">
                <a:lumMod val="40000"/>
                <a:lumOff val="6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pc="-350" dirty="0"/>
              <a:t>(4)</a:t>
            </a:r>
            <a:r>
              <a:rPr lang="ja-JP" altLang="en-US" spc="-350" dirty="0"/>
              <a:t>安全関連システムへの機能安全の導入</a:t>
            </a:r>
            <a:r>
              <a:rPr lang="en-US" altLang="ja-JP" spc="-350" dirty="0"/>
              <a:t>-1</a:t>
            </a:r>
            <a:r>
              <a:rPr lang="ja-JP" altLang="ja-JP" spc="-350" dirty="0"/>
              <a:t> </a:t>
            </a:r>
            <a:endParaRPr lang="ja-JP" altLang="en-US" spc="-350" dirty="0"/>
          </a:p>
        </p:txBody>
      </p:sp>
      <p:sp>
        <p:nvSpPr>
          <p:cNvPr id="68" name="テキスト ボックス 67">
            <a:extLst>
              <a:ext uri="{FF2B5EF4-FFF2-40B4-BE49-F238E27FC236}">
                <a16:creationId xmlns="" xmlns:a16="http://schemas.microsoft.com/office/drawing/2014/main" id="{145C9C1E-F2D3-4341-A652-38FDE5D39C28}"/>
              </a:ext>
            </a:extLst>
          </p:cNvPr>
          <p:cNvSpPr txBox="1"/>
          <p:nvPr/>
        </p:nvSpPr>
        <p:spPr>
          <a:xfrm>
            <a:off x="2978876" y="5178043"/>
            <a:ext cx="1888659" cy="369332"/>
          </a:xfrm>
          <a:prstGeom prst="rect">
            <a:avLst/>
          </a:prstGeom>
          <a:noFill/>
          <a:ln>
            <a:solidFill>
              <a:schemeClr val="accent1"/>
            </a:solidFill>
          </a:ln>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安全確認型センサ</a:t>
            </a:r>
          </a:p>
        </p:txBody>
      </p:sp>
    </p:spTree>
    <p:extLst>
      <p:ext uri="{BB962C8B-B14F-4D97-AF65-F5344CB8AC3E}">
        <p14:creationId xmlns:p14="http://schemas.microsoft.com/office/powerpoint/2010/main" val="169219376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a:t>3 </a:t>
            </a:r>
            <a:r>
              <a:rPr lang="ja-JP" altLang="en-US" dirty="0"/>
              <a:t>リスク低減</a:t>
            </a:r>
            <a:r>
              <a:rPr lang="en-US" altLang="ja-JP" dirty="0"/>
              <a:t/>
            </a:r>
            <a:br>
              <a:rPr lang="en-US" altLang="ja-JP" dirty="0"/>
            </a:br>
            <a:r>
              <a:rPr lang="en-US" altLang="ja-JP" dirty="0"/>
              <a:t>(5)</a:t>
            </a:r>
            <a:r>
              <a:rPr lang="ja-JP" altLang="en-US" dirty="0"/>
              <a:t>　リスク低減後のリスク見積り・評価</a:t>
            </a:r>
            <a:endParaRPr kumimoji="1" lang="ja-JP" altLang="en-US" dirty="0"/>
          </a:p>
        </p:txBody>
      </p:sp>
      <p:sp>
        <p:nvSpPr>
          <p:cNvPr id="3" name="Content Placeholder 2"/>
          <p:cNvSpPr>
            <a:spLocks noGrp="1"/>
          </p:cNvSpPr>
          <p:nvPr>
            <p:ph idx="1"/>
          </p:nvPr>
        </p:nvSpPr>
        <p:spPr/>
        <p:txBody>
          <a:bodyPr/>
          <a:lstStyle/>
          <a:p>
            <a:pPr marL="0" indent="0">
              <a:buNone/>
            </a:pPr>
            <a:r>
              <a:rPr lang="ja-JP" altLang="en-US" dirty="0" smtClean="0"/>
              <a:t>リスク、危険、安全の概念　</a:t>
            </a:r>
            <a:r>
              <a:rPr kumimoji="1" lang="en-US" altLang="ja-JP" dirty="0" smtClean="0"/>
              <a:t>ISO/IEC Guide 51</a:t>
            </a:r>
          </a:p>
        </p:txBody>
      </p:sp>
      <p:sp>
        <p:nvSpPr>
          <p:cNvPr id="6" name="二等辺三角形 1"/>
          <p:cNvSpPr/>
          <p:nvPr/>
        </p:nvSpPr>
        <p:spPr bwMode="auto">
          <a:xfrm flipV="1">
            <a:off x="2807675" y="2095485"/>
            <a:ext cx="3192419" cy="4275129"/>
          </a:xfrm>
          <a:prstGeom prst="triangle">
            <a:avLst/>
          </a:prstGeom>
          <a:gradFill flip="none" rotWithShape="1">
            <a:gsLst>
              <a:gs pos="0">
                <a:srgbClr val="FF0000"/>
              </a:gs>
              <a:gs pos="65440">
                <a:srgbClr val="FFFF00"/>
              </a:gs>
              <a:gs pos="36000">
                <a:srgbClr val="FFC000"/>
              </a:gs>
              <a:gs pos="100000">
                <a:srgbClr val="00B050"/>
              </a:gs>
            </a:gsLst>
            <a:lin ang="1620000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Down Arrow 18"/>
          <p:cNvSpPr/>
          <p:nvPr/>
        </p:nvSpPr>
        <p:spPr bwMode="auto">
          <a:xfrm>
            <a:off x="6170613" y="2279614"/>
            <a:ext cx="742950" cy="582856"/>
          </a:xfrm>
          <a:prstGeom prst="downArrow">
            <a:avLst/>
          </a:prstGeom>
          <a:gradFill flip="none" rotWithShape="1">
            <a:gsLst>
              <a:gs pos="0">
                <a:srgbClr val="FF0000"/>
              </a:gs>
              <a:gs pos="100000">
                <a:srgbClr val="FFFF00"/>
              </a:gs>
              <a:gs pos="100000">
                <a:srgbClr val="FFC000"/>
              </a:gs>
              <a:gs pos="100000">
                <a:srgbClr val="00B050"/>
              </a:gs>
            </a:gsLst>
            <a:lin ang="540000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Down Arrow 25"/>
          <p:cNvSpPr/>
          <p:nvPr/>
        </p:nvSpPr>
        <p:spPr bwMode="auto">
          <a:xfrm>
            <a:off x="7414021" y="2279614"/>
            <a:ext cx="742950" cy="1397864"/>
          </a:xfrm>
          <a:prstGeom prst="downArrow">
            <a:avLst/>
          </a:prstGeom>
          <a:gradFill flip="none" rotWithShape="1">
            <a:gsLst>
              <a:gs pos="0">
                <a:srgbClr val="FF0000"/>
              </a:gs>
              <a:gs pos="100000">
                <a:srgbClr val="FFFF00"/>
              </a:gs>
              <a:gs pos="50000">
                <a:srgbClr val="FFC000"/>
              </a:gs>
              <a:gs pos="100000">
                <a:srgbClr val="00B050"/>
              </a:gs>
            </a:gsLst>
            <a:lin ang="540000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Down Arrow 26"/>
          <p:cNvSpPr/>
          <p:nvPr/>
        </p:nvSpPr>
        <p:spPr bwMode="auto">
          <a:xfrm>
            <a:off x="8657430" y="2279615"/>
            <a:ext cx="742950" cy="2769464"/>
          </a:xfrm>
          <a:prstGeom prst="downArrow">
            <a:avLst/>
          </a:prstGeom>
          <a:gradFill flip="none" rotWithShape="1">
            <a:gsLst>
              <a:gs pos="0">
                <a:srgbClr val="FF0000"/>
              </a:gs>
              <a:gs pos="65440">
                <a:srgbClr val="FFFF00"/>
              </a:gs>
              <a:gs pos="36000">
                <a:srgbClr val="FFC000"/>
              </a:gs>
              <a:gs pos="100000">
                <a:srgbClr val="00B050"/>
              </a:gs>
            </a:gsLst>
            <a:lin ang="540000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15"/>
          <p:cNvSpPr txBox="1"/>
          <p:nvPr/>
        </p:nvSpPr>
        <p:spPr>
          <a:xfrm>
            <a:off x="6148050" y="1881142"/>
            <a:ext cx="870751"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方策</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20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15"/>
          <p:cNvSpPr txBox="1"/>
          <p:nvPr/>
        </p:nvSpPr>
        <p:spPr>
          <a:xfrm>
            <a:off x="7373937" y="1881142"/>
            <a:ext cx="889987"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方策</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20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15"/>
          <p:cNvSpPr txBox="1"/>
          <p:nvPr/>
        </p:nvSpPr>
        <p:spPr>
          <a:xfrm>
            <a:off x="8582456" y="1881142"/>
            <a:ext cx="898003"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方策</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2000" dirty="0">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1"/>
          <p:cNvCxnSpPr/>
          <p:nvPr/>
        </p:nvCxnSpPr>
        <p:spPr bwMode="auto">
          <a:xfrm flipH="1">
            <a:off x="654051" y="3854450"/>
            <a:ext cx="7970404"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テキスト ボックス 12"/>
          <p:cNvSpPr txBox="1"/>
          <p:nvPr/>
        </p:nvSpPr>
        <p:spPr>
          <a:xfrm>
            <a:off x="563177" y="2503552"/>
            <a:ext cx="2431691" cy="830997"/>
          </a:xfrm>
          <a:prstGeom prst="rect">
            <a:avLst/>
          </a:prstGeom>
          <a:noFill/>
        </p:spPr>
        <p:txBody>
          <a:bodyPr wrap="none" rtlCol="0">
            <a:spAutoFit/>
          </a:bodyPr>
          <a:lstStyle>
            <a:defPPr>
              <a:defRPr lang="ja-JP"/>
            </a:defPPr>
            <a:lvl1pPr algn="ctr">
              <a:defRPr sz="28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2400" dirty="0"/>
              <a:t>許容不可能</a:t>
            </a:r>
            <a:endParaRPr lang="en-US" altLang="ja-JP" sz="2400" dirty="0"/>
          </a:p>
          <a:p>
            <a:r>
              <a:rPr lang="en-US" altLang="ja-JP" sz="2400" dirty="0"/>
              <a:t>(Not Tolerable)</a:t>
            </a:r>
            <a:endParaRPr lang="ja-JP" altLang="en-US" sz="2400" dirty="0"/>
          </a:p>
        </p:txBody>
      </p:sp>
      <p:sp>
        <p:nvSpPr>
          <p:cNvPr id="21" name="テキスト ボックス 14"/>
          <p:cNvSpPr txBox="1"/>
          <p:nvPr/>
        </p:nvSpPr>
        <p:spPr>
          <a:xfrm>
            <a:off x="878968" y="4325137"/>
            <a:ext cx="1800108" cy="830997"/>
          </a:xfrm>
          <a:prstGeom prst="rect">
            <a:avLst/>
          </a:prstGeom>
          <a:noFill/>
        </p:spPr>
        <p:txBody>
          <a:bodyPr wrap="none" rtlCol="0">
            <a:spAutoFit/>
          </a:bodyPr>
          <a:lstStyle/>
          <a:p>
            <a:pPr algn="ctr"/>
            <a:r>
              <a:rPr lang="ja-JP" altLang="en-US" sz="2400" dirty="0">
                <a:latin typeface="Meiryo UI" panose="020B0604030504040204" pitchFamily="50" charset="-128"/>
                <a:ea typeface="Meiryo UI" panose="020B0604030504040204" pitchFamily="50" charset="-128"/>
                <a:cs typeface="Meiryo UI" panose="020B0604030504040204" pitchFamily="50" charset="-128"/>
              </a:rPr>
              <a:t>許容</a:t>
            </a:r>
            <a:r>
              <a:rPr kumimoji="1" lang="ja-JP" altLang="en-US" sz="2400" dirty="0" smtClean="0">
                <a:effectLst/>
                <a:latin typeface="Meiryo UI" panose="020B0604030504040204" pitchFamily="50" charset="-128"/>
                <a:ea typeface="Meiryo UI" panose="020B0604030504040204" pitchFamily="50" charset="-128"/>
                <a:cs typeface="Meiryo UI" panose="020B0604030504040204" pitchFamily="50" charset="-128"/>
              </a:rPr>
              <a:t>可能</a:t>
            </a:r>
            <a:endParaRPr kumimoji="1" lang="en-US" altLang="ja-JP" sz="24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(Tolerable)</a:t>
            </a:r>
            <a:endParaRPr kumimoji="1" lang="ja-JP" altLang="en-US" sz="24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TextBox 24"/>
          <p:cNvSpPr txBox="1"/>
          <p:nvPr/>
        </p:nvSpPr>
        <p:spPr>
          <a:xfrm>
            <a:off x="5214540" y="5505739"/>
            <a:ext cx="4643835" cy="707886"/>
          </a:xfrm>
          <a:prstGeom prst="rect">
            <a:avLst/>
          </a:prstGeom>
          <a:noFill/>
        </p:spPr>
        <p:txBody>
          <a:bodyPr wrap="none" rtlCol="0">
            <a:spAutoFit/>
          </a:bodyPr>
          <a:lstStyle/>
          <a:p>
            <a:pPr algn="l"/>
            <a:r>
              <a:rPr kumimoji="1" lang="en-US" altLang="ja-JP" sz="2000" b="0" dirty="0" smtClean="0">
                <a:latin typeface="Meiryo UI" panose="020B0604030504040204" pitchFamily="50" charset="-128"/>
                <a:ea typeface="Meiryo UI" panose="020B0604030504040204" pitchFamily="50" charset="-128"/>
                <a:cs typeface="Meiryo UI" panose="020B0604030504040204" pitchFamily="50" charset="-128"/>
              </a:rPr>
              <a:t>ALARP</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As Low As Reasonably Practicable</a:t>
            </a:r>
            <a:endParaRPr kumimoji="1" lang="en-US" altLang="ja-JP" sz="2000" b="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000" b="0" dirty="0" smtClean="0">
                <a:latin typeface="Meiryo UI" panose="020B0604030504040204" pitchFamily="50" charset="-128"/>
                <a:ea typeface="Meiryo UI" panose="020B0604030504040204" pitchFamily="50" charset="-128"/>
                <a:cs typeface="Meiryo UI" panose="020B0604030504040204" pitchFamily="50" charset="-128"/>
              </a:rPr>
              <a:t>合理的</a:t>
            </a:r>
            <a:r>
              <a:rPr lang="ja-JP" altLang="en-US" sz="2000" b="0" dirty="0">
                <a:latin typeface="Meiryo UI" panose="020B0604030504040204" pitchFamily="50" charset="-128"/>
                <a:ea typeface="Meiryo UI" panose="020B0604030504040204" pitchFamily="50" charset="-128"/>
                <a:cs typeface="Meiryo UI" panose="020B0604030504040204" pitchFamily="50" charset="-128"/>
              </a:rPr>
              <a:t>に実行可能な限り出来るだけ</a:t>
            </a:r>
            <a:r>
              <a:rPr lang="ja-JP" altLang="en-US" sz="2000" b="0" dirty="0" smtClean="0">
                <a:latin typeface="Meiryo UI" panose="020B0604030504040204" pitchFamily="50" charset="-128"/>
                <a:ea typeface="Meiryo UI" panose="020B0604030504040204" pitchFamily="50" charset="-128"/>
                <a:cs typeface="Meiryo UI" panose="020B0604030504040204" pitchFamily="50" charset="-128"/>
              </a:rPr>
              <a:t>低く</a:t>
            </a:r>
            <a:endParaRPr kumimoji="1" lang="ja-JP" altLang="en-US" sz="2000" b="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207333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a:t>3 </a:t>
            </a:r>
            <a:r>
              <a:rPr lang="ja-JP" altLang="en-US" dirty="0"/>
              <a:t>リスク低減</a:t>
            </a:r>
            <a:r>
              <a:rPr lang="en-US" altLang="ja-JP" dirty="0"/>
              <a:t/>
            </a:r>
            <a:br>
              <a:rPr lang="en-US" altLang="ja-JP" dirty="0"/>
            </a:br>
            <a:r>
              <a:rPr lang="en-US" altLang="ja-JP" dirty="0"/>
              <a:t>(5)</a:t>
            </a:r>
            <a:r>
              <a:rPr lang="ja-JP" altLang="en-US" dirty="0"/>
              <a:t>　リスク低減後のリスク見積り・評価</a:t>
            </a:r>
            <a:endParaRPr kumimoji="1" lang="ja-JP" altLang="en-US" sz="4400" dirty="0"/>
          </a:p>
        </p:txBody>
      </p:sp>
      <p:sp>
        <p:nvSpPr>
          <p:cNvPr id="3" name="Content Placeholder 2"/>
          <p:cNvSpPr>
            <a:spLocks noGrp="1"/>
          </p:cNvSpPr>
          <p:nvPr>
            <p:ph idx="1"/>
          </p:nvPr>
        </p:nvSpPr>
        <p:spPr/>
        <p:txBody>
          <a:bodyPr/>
          <a:lstStyle/>
          <a:p>
            <a:endParaRPr kumimoji="1" lang="ja-JP" altLang="en-US"/>
          </a:p>
        </p:txBody>
      </p:sp>
      <p:graphicFrame>
        <p:nvGraphicFramePr>
          <p:cNvPr id="22" name="Table 21"/>
          <p:cNvGraphicFramePr>
            <a:graphicFrameLocks noGrp="1"/>
          </p:cNvGraphicFramePr>
          <p:nvPr>
            <p:extLst>
              <p:ext uri="{D42A27DB-BD31-4B8C-83A1-F6EECF244321}">
                <p14:modId xmlns:p14="http://schemas.microsoft.com/office/powerpoint/2010/main" val="1475553027"/>
              </p:ext>
            </p:extLst>
          </p:nvPr>
        </p:nvGraphicFramePr>
        <p:xfrm>
          <a:off x="130209" y="1306626"/>
          <a:ext cx="9558606" cy="5195280"/>
        </p:xfrm>
        <a:graphic>
          <a:graphicData uri="http://schemas.openxmlformats.org/drawingml/2006/table">
            <a:tbl>
              <a:tblPr firstRow="1">
                <a:tableStyleId>{3C2FFA5D-87B4-456A-9821-1D502468CF0F}</a:tableStyleId>
              </a:tblPr>
              <a:tblGrid>
                <a:gridCol w="890852"/>
                <a:gridCol w="835823"/>
                <a:gridCol w="7831931"/>
              </a:tblGrid>
              <a:tr h="0">
                <a:tc>
                  <a:txBody>
                    <a:bodyPr/>
                    <a:lstStyle/>
                    <a:p>
                      <a:pPr algn="just">
                        <a:spcAft>
                          <a:spcPts val="0"/>
                        </a:spcAft>
                      </a:pP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36000" marB="36000"/>
                </a:tc>
                <a:tc gridSpan="2">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選択基準</a:t>
                      </a:r>
                    </a:p>
                  </a:txBody>
                  <a:tcPr marL="74295" marR="74295" marT="36000" marB="36000" anchor="ctr"/>
                </a:tc>
                <a:tc hMerge="1">
                  <a:txBody>
                    <a:bodyPr/>
                    <a:lstStyle/>
                    <a:p>
                      <a:endParaRPr kumimoji="1" lang="ja-JP" altLang="en-US"/>
                    </a:p>
                  </a:txBody>
                  <a:tcPr/>
                </a:tc>
              </a:tr>
              <a:tr h="0">
                <a:tc rowSpan="3">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発生確率</a:t>
                      </a: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:O</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36000" marB="36000"/>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頻繁</a:t>
                      </a: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:O3</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36000" marB="36000"/>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機械として</a:t>
                      </a:r>
                      <a:r>
                        <a:rPr lang="ja-JP" sz="2000" b="1"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保護方策を実施</a:t>
                      </a:r>
                      <a:r>
                        <a:rPr lang="ja-JP" sz="2000" b="1" u="sng"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して</a:t>
                      </a:r>
                      <a:r>
                        <a:rPr lang="ja-JP" altLang="en-US" sz="2000" b="1" u="sng"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いない</a:t>
                      </a: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＝頻繁に危険事象等が発生</a:t>
                      </a:r>
                    </a:p>
                    <a:p>
                      <a:pPr marL="271780" indent="-271780" algn="just">
                        <a:spcAft>
                          <a:spcPts val="0"/>
                        </a:spcAft>
                      </a:pP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8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構想設計後の最初に行うリスクアセスメントにおける見積もりにて選択</a:t>
                      </a:r>
                      <a:endParaRPr lang="en-US" altLang="ja-JP" sz="18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36000" marB="36000"/>
                </a:tc>
              </a:tr>
              <a:tr h="815340">
                <a:tc vMerge="1">
                  <a:txBody>
                    <a:bodyPr/>
                    <a:lstStyle/>
                    <a:p>
                      <a:endParaRPr kumimoji="1" lang="ja-JP" altLang="en-US"/>
                    </a:p>
                  </a:txBody>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時々</a:t>
                      </a: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:O2</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36000" marB="36000"/>
                </a:tc>
                <a:tc>
                  <a:txBody>
                    <a:bodyPr/>
                    <a:lstStyle/>
                    <a:p>
                      <a:pPr marL="21590" indent="-21590" algn="just">
                        <a:spcAft>
                          <a:spcPts val="0"/>
                        </a:spcAft>
                      </a:pPr>
                      <a:r>
                        <a:rPr lang="ja-JP" sz="2000" b="1"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人への依存がある保護方策</a:t>
                      </a: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“付加保護方策”や“使用上の情報”での方策</a:t>
                      </a: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2000" kern="100" dirty="0" err="1">
                          <a:effectLst/>
                          <a:latin typeface="Meiryo UI" panose="020B0604030504040204" pitchFamily="50" charset="-128"/>
                          <a:ea typeface="Meiryo UI" panose="020B0604030504040204" pitchFamily="50" charset="-128"/>
                          <a:cs typeface="Meiryo UI" panose="020B0604030504040204" pitchFamily="50" charset="-128"/>
                        </a:rPr>
                        <a:t>、</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または</a:t>
                      </a:r>
                      <a:r>
                        <a:rPr lang="ja-JP" sz="2000" b="1"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信頼性を確認していない保護方策</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を実施している＝時々危険事象等などが発生する</a:t>
                      </a:r>
                    </a:p>
                    <a:p>
                      <a:pPr marL="271780" indent="-271780" algn="just">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非常停止ボタンやロックアウト対応器具の設置、手動の残留エネルギーの開放・抑制手段</a:t>
                      </a: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など人</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に操作などを要求する保護方策。</a:t>
                      </a:r>
                    </a:p>
                    <a:p>
                      <a:pPr marL="260350" indent="-260350" algn="just">
                        <a:spcAft>
                          <a:spcPts val="0"/>
                        </a:spcAft>
                      </a:pP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800" kern="100" dirty="0" smtClean="0">
                          <a:effectLst/>
                          <a:latin typeface="Meiryo UI" panose="020B0604030504040204" pitchFamily="50" charset="-128"/>
                          <a:ea typeface="Meiryo UI" panose="020B0604030504040204" pitchFamily="50" charset="-128"/>
                          <a:cs typeface="Meiryo UI" panose="020B0604030504040204" pitchFamily="50" charset="-128"/>
                        </a:rPr>
                        <a:t>方策の信頼性を確認していない，確認したが要求レベル未達</a:t>
                      </a:r>
                      <a:endParaRPr lang="en-US" altLang="ja-JP" sz="18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0350" indent="-260350" algn="just">
                        <a:spcAft>
                          <a:spcPts val="0"/>
                        </a:spcAft>
                      </a:pPr>
                      <a:r>
                        <a:rPr lang="ja-JP" alt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	JIS/ISO/IEC</a:t>
                      </a:r>
                      <a:r>
                        <a:rPr lang="ja-JP" altLang="en-US" sz="1800" kern="100" dirty="0" err="1" smtClean="0">
                          <a:effectLst/>
                          <a:latin typeface="Meiryo UI" panose="020B0604030504040204" pitchFamily="50" charset="-128"/>
                          <a:ea typeface="Meiryo UI" panose="020B0604030504040204" pitchFamily="50" charset="-128"/>
                          <a:cs typeface="Meiryo UI" panose="020B0604030504040204" pitchFamily="50" charset="-128"/>
                        </a:rPr>
                        <a:t>には</a:t>
                      </a:r>
                      <a:r>
                        <a:rPr lang="ja-JP" altLang="en-US" sz="1800" kern="100" dirty="0" smtClean="0">
                          <a:effectLst/>
                          <a:latin typeface="Meiryo UI" panose="020B0604030504040204" pitchFamily="50" charset="-128"/>
                          <a:ea typeface="Meiryo UI" panose="020B0604030504040204" pitchFamily="50" charset="-128"/>
                          <a:cs typeface="Meiryo UI" panose="020B0604030504040204" pitchFamily="50" charset="-128"/>
                        </a:rPr>
                        <a:t>不適合</a:t>
                      </a:r>
                      <a:endParaRPr lang="en-US" altLang="ja-JP" sz="18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60350" indent="-260350" algn="just">
                        <a:spcAft>
                          <a:spcPts val="0"/>
                        </a:spcAft>
                      </a:pPr>
                      <a:r>
                        <a:rPr lang="ja-JP" alt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注意ラベル、保護具の使用、作業手順の遵守等の使用上の情報提供による保護</a:t>
                      </a: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方策</a:t>
                      </a:r>
                      <a:endParaRPr lang="en-US" altLang="ja-JP" sz="18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36000" marB="36000"/>
                </a:tc>
              </a:tr>
              <a:tr h="0">
                <a:tc vMerge="1">
                  <a:txBody>
                    <a:bodyPr/>
                    <a:lstStyle/>
                    <a:p>
                      <a:endParaRPr kumimoji="1" lang="ja-JP" altLang="en-US"/>
                    </a:p>
                  </a:txBody>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稀</a:t>
                      </a:r>
                      <a:r>
                        <a:rPr lang="en-US" sz="2000" kern="100">
                          <a:effectLst/>
                          <a:latin typeface="Meiryo UI" panose="020B0604030504040204" pitchFamily="50" charset="-128"/>
                          <a:ea typeface="Meiryo UI" panose="020B0604030504040204" pitchFamily="50" charset="-128"/>
                          <a:cs typeface="Meiryo UI" panose="020B0604030504040204" pitchFamily="50" charset="-128"/>
                        </a:rPr>
                        <a:t>:O1</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36000" marB="36000"/>
                </a:tc>
                <a:tc>
                  <a:txBody>
                    <a:bodyPr/>
                    <a:lstStyle/>
                    <a:p>
                      <a:pPr marL="1270" algn="just">
                        <a:spcAft>
                          <a:spcPts val="0"/>
                        </a:spcAft>
                      </a:pPr>
                      <a:r>
                        <a:rPr lang="ja-JP" sz="2000" b="1"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人への依存度がほとんど</a:t>
                      </a:r>
                      <a:r>
                        <a:rPr lang="ja-JP" sz="2000" b="1" u="sng"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無</a:t>
                      </a:r>
                      <a:r>
                        <a:rPr lang="ja-JP" altLang="en-US" sz="2000" b="1" u="sng"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く</a:t>
                      </a:r>
                      <a:r>
                        <a:rPr lang="ja-JP" sz="2000" b="1" u="sng"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信頼性</a:t>
                      </a:r>
                      <a:r>
                        <a:rPr lang="ja-JP" sz="2000" b="1"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のある保護方策</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を実施している＝危険事象等が発生することは、稀である。</a:t>
                      </a:r>
                    </a:p>
                    <a:p>
                      <a:pPr marL="254000" indent="-254000" algn="just">
                        <a:spcAft>
                          <a:spcPts val="0"/>
                        </a:spcAft>
                      </a:pP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―関係</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する法・省令・規則・指針や</a:t>
                      </a: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JIS/ISO/IEC</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に従った安全防護</a:t>
                      </a:r>
                    </a:p>
                    <a:p>
                      <a:pPr marL="254000" indent="-254000" algn="just">
                        <a:spcAft>
                          <a:spcPts val="0"/>
                        </a:spcAft>
                      </a:pP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―機械</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系は適切な強度計算等により信頼性が確認したもの</a:t>
                      </a:r>
                    </a:p>
                    <a:p>
                      <a:pPr marL="254000" indent="-254000" algn="just">
                        <a:spcAft>
                          <a:spcPts val="0"/>
                        </a:spcAft>
                      </a:pP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―制御</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系の機能安全は、要求される信頼性</a:t>
                      </a: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800" kern="100" dirty="0" err="1">
                          <a:effectLst/>
                          <a:latin typeface="Meiryo UI" panose="020B0604030504040204" pitchFamily="50" charset="-128"/>
                          <a:ea typeface="Meiryo UI" panose="020B0604030504040204" pitchFamily="50" charset="-128"/>
                          <a:cs typeface="Meiryo UI" panose="020B0604030504040204" pitchFamily="50" charset="-128"/>
                        </a:rPr>
                        <a:t>PLr</a:t>
                      </a: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800" kern="100" dirty="0" err="1">
                          <a:effectLst/>
                          <a:latin typeface="Meiryo UI" panose="020B0604030504040204" pitchFamily="50" charset="-128"/>
                          <a:ea typeface="Meiryo UI" panose="020B0604030504040204" pitchFamily="50" charset="-128"/>
                          <a:cs typeface="Meiryo UI" panose="020B0604030504040204" pitchFamily="50" charset="-128"/>
                        </a:rPr>
                        <a:t>に合</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致して</a:t>
                      </a: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いる</a:t>
                      </a:r>
                      <a:endParaRPr 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36000" marB="36000"/>
                </a:tc>
              </a:tr>
            </a:tbl>
          </a:graphicData>
        </a:graphic>
      </p:graphicFrame>
    </p:spTree>
    <p:extLst>
      <p:ext uri="{BB962C8B-B14F-4D97-AF65-F5344CB8AC3E}">
        <p14:creationId xmlns:p14="http://schemas.microsoft.com/office/powerpoint/2010/main" val="112021876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a:t>3 </a:t>
            </a:r>
            <a:r>
              <a:rPr lang="ja-JP" altLang="en-US" dirty="0"/>
              <a:t>リスク低減</a:t>
            </a:r>
            <a:r>
              <a:rPr lang="en-US" altLang="ja-JP" dirty="0"/>
              <a:t/>
            </a:r>
            <a:br>
              <a:rPr lang="en-US" altLang="ja-JP" dirty="0"/>
            </a:br>
            <a:r>
              <a:rPr lang="en-US" altLang="ja-JP" dirty="0"/>
              <a:t>(5)</a:t>
            </a:r>
            <a:r>
              <a:rPr lang="ja-JP" altLang="en-US" dirty="0"/>
              <a:t>　リスク低減後のリスク見積り・評価</a:t>
            </a:r>
            <a:endParaRPr kumimoji="1" lang="ja-JP" altLang="en-US" sz="4400" dirty="0"/>
          </a:p>
        </p:txBody>
      </p:sp>
      <p:graphicFrame>
        <p:nvGraphicFramePr>
          <p:cNvPr id="11" name="Table 10"/>
          <p:cNvGraphicFramePr>
            <a:graphicFrameLocks noGrp="1"/>
          </p:cNvGraphicFramePr>
          <p:nvPr>
            <p:extLst>
              <p:ext uri="{D42A27DB-BD31-4B8C-83A1-F6EECF244321}">
                <p14:modId xmlns:p14="http://schemas.microsoft.com/office/powerpoint/2010/main" val="3629008239"/>
              </p:ext>
            </p:extLst>
          </p:nvPr>
        </p:nvGraphicFramePr>
        <p:xfrm>
          <a:off x="497117" y="1390200"/>
          <a:ext cx="9220201" cy="4896000"/>
        </p:xfrm>
        <a:graphic>
          <a:graphicData uri="http://schemas.openxmlformats.org/drawingml/2006/table">
            <a:tbl>
              <a:tblPr firstRow="1">
                <a:tableStyleId>{3C2FFA5D-87B4-456A-9821-1D502468CF0F}</a:tableStyleId>
              </a:tblPr>
              <a:tblGrid>
                <a:gridCol w="1855411"/>
                <a:gridCol w="1729619"/>
                <a:gridCol w="1407291"/>
                <a:gridCol w="4227880"/>
              </a:tblGrid>
              <a:tr h="506664">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危害のひどさ</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:S</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頻度・時間</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:F</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回避性</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243852">
                <a:tc rowSpan="6">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重篤</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:S3</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rowSpan="2">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ライン作業</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:F3</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24385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243852">
                <a:tc vMerge="1">
                  <a:txBody>
                    <a:bodyPr/>
                    <a:lstStyle/>
                    <a:p>
                      <a:endParaRPr kumimoji="1" lang="ja-JP" altLang="en-US"/>
                    </a:p>
                  </a:txBody>
                  <a:tcPr/>
                </a:tc>
                <a:tc rowSpan="2">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段取り作業</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:F2</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24385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243852">
                <a:tc vMerge="1">
                  <a:txBody>
                    <a:bodyPr/>
                    <a:lstStyle/>
                    <a:p>
                      <a:endParaRPr kumimoji="1" lang="ja-JP" altLang="en-US"/>
                    </a:p>
                  </a:txBody>
                  <a:tcPr/>
                </a:tc>
                <a:tc rowSpan="2">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保全作業等</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:F1</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24385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243852">
                <a:tc rowSpan="6">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休業</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:S2</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rowSpan="2">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ライン作業</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:F3</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24385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243852">
                <a:tc vMerge="1">
                  <a:txBody>
                    <a:bodyPr/>
                    <a:lstStyle/>
                    <a:p>
                      <a:endParaRPr kumimoji="1" lang="ja-JP" altLang="en-US"/>
                    </a:p>
                  </a:txBody>
                  <a:tcPr/>
                </a:tc>
                <a:tc rowSpan="2">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段取り作業</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:F2</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24385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243852">
                <a:tc vMerge="1">
                  <a:txBody>
                    <a:bodyPr/>
                    <a:lstStyle/>
                    <a:p>
                      <a:endParaRPr kumimoji="1" lang="ja-JP" altLang="en-US"/>
                    </a:p>
                  </a:txBody>
                  <a:tcPr/>
                </a:tc>
                <a:tc rowSpan="2">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保全作業等</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:F1</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24385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:A1</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許容可</a:t>
                      </a:r>
                    </a:p>
                  </a:txBody>
                  <a:tcPr marL="74295" marR="74295" marT="0" marB="0"/>
                </a:tc>
              </a:tr>
              <a:tr h="243852">
                <a:tc rowSpan="6">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不休</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:S1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rowSpan="2">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ライン作業</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:F3</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24385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:A1</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243852">
                <a:tc vMerge="1">
                  <a:txBody>
                    <a:bodyPr/>
                    <a:lstStyle/>
                    <a:p>
                      <a:endParaRPr kumimoji="1" lang="ja-JP" altLang="en-US"/>
                    </a:p>
                  </a:txBody>
                  <a:tcPr/>
                </a:tc>
                <a:tc rowSpan="2">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段取り作業</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:F2</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24385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:A1</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許容可</a:t>
                      </a:r>
                    </a:p>
                  </a:txBody>
                  <a:tcPr marL="74295" marR="74295" marT="0" marB="0"/>
                </a:tc>
              </a:tr>
              <a:tr h="243852">
                <a:tc vMerge="1">
                  <a:txBody>
                    <a:bodyPr/>
                    <a:lstStyle/>
                    <a:p>
                      <a:endParaRPr kumimoji="1" lang="ja-JP" altLang="en-US"/>
                    </a:p>
                  </a:txBody>
                  <a:tcPr/>
                </a:tc>
                <a:tc rowSpan="2">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保全作業等</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:F1</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許容可</a:t>
                      </a:r>
                    </a:p>
                  </a:txBody>
                  <a:tcPr marL="74295" marR="74295" marT="0" marB="0"/>
                </a:tc>
              </a:tr>
              <a:tr h="243852">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許容可</a:t>
                      </a:r>
                    </a:p>
                  </a:txBody>
                  <a:tcPr marL="74295" marR="74295" marT="0" marB="0"/>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869932495"/>
              </p:ext>
            </p:extLst>
          </p:nvPr>
        </p:nvGraphicFramePr>
        <p:xfrm>
          <a:off x="5469167" y="1392581"/>
          <a:ext cx="4248123" cy="4894104"/>
        </p:xfrm>
        <a:graphic>
          <a:graphicData uri="http://schemas.openxmlformats.org/drawingml/2006/table">
            <a:tbl>
              <a:tblPr firstRow="1">
                <a:tableStyleId>{3C2FFA5D-87B4-456A-9821-1D502468CF0F}</a:tableStyleId>
              </a:tblPr>
              <a:tblGrid>
                <a:gridCol w="1389573"/>
                <a:gridCol w="1290317"/>
                <a:gridCol w="1568233"/>
              </a:tblGrid>
              <a:tr h="261144">
                <a:tc gridSpan="3">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発生確率</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:O</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hMerge="1">
                  <a:txBody>
                    <a:bodyPr/>
                    <a:lstStyle/>
                    <a:p>
                      <a:endParaRPr kumimoji="1" lang="ja-JP" altLang="en-US"/>
                    </a:p>
                  </a:txBody>
                  <a:tcPr/>
                </a:tc>
                <a:tc hMerge="1">
                  <a:txBody>
                    <a:bodyPr/>
                    <a:lstStyle/>
                    <a:p>
                      <a:endParaRPr kumimoji="1" lang="ja-JP" altLang="en-US"/>
                    </a:p>
                  </a:txBody>
                  <a:tcPr/>
                </a:tc>
              </a:tr>
              <a:tr h="95250">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頻繁</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:O3</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時々</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:O2</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稀</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:O1</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38100">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ctr">
                        <a:spcAft>
                          <a:spcPts val="0"/>
                        </a:spcAft>
                      </a:pPr>
                      <a:r>
                        <a:rPr lang="en-US"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600" b="1" kern="10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ctr">
                        <a:spcAft>
                          <a:spcPts val="0"/>
                        </a:spcAft>
                      </a:pPr>
                      <a:r>
                        <a:rPr lang="en-US"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29216942"/>
              </p:ext>
            </p:extLst>
          </p:nvPr>
        </p:nvGraphicFramePr>
        <p:xfrm>
          <a:off x="1224492" y="5189711"/>
          <a:ext cx="8210285" cy="1371600"/>
        </p:xfrm>
        <a:graphic>
          <a:graphicData uri="http://schemas.openxmlformats.org/drawingml/2006/table">
            <a:tbl>
              <a:tblPr firstRow="1">
                <a:effectLst>
                  <a:outerShdw blurRad="127000" dist="139700" dir="2700000" algn="tl" rotWithShape="0">
                    <a:prstClr val="black">
                      <a:alpha val="40000"/>
                    </a:prstClr>
                  </a:outerShdw>
                </a:effectLst>
                <a:tableStyleId>{3C2FFA5D-87B4-456A-9821-1D502468CF0F}</a:tableStyleId>
              </a:tblPr>
              <a:tblGrid>
                <a:gridCol w="1599406"/>
                <a:gridCol w="6610879"/>
              </a:tblGrid>
              <a:tr h="0">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リスクレベル</a:t>
                      </a:r>
                    </a:p>
                  </a:txBody>
                  <a:tcPr marL="74295" marR="74295" marT="0" marB="0"/>
                </a:tc>
                <a:tc>
                  <a:txBody>
                    <a:bodyPr/>
                    <a:lstStyle/>
                    <a:p>
                      <a:pPr algn="ctr">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定義</a:t>
                      </a:r>
                    </a:p>
                  </a:txBody>
                  <a:tcPr marL="74295" marR="74295" marT="0" marB="0"/>
                </a:tc>
              </a:tr>
              <a:tr h="0">
                <a:tc>
                  <a:txBody>
                    <a:bodyPr/>
                    <a:lstStyle/>
                    <a:p>
                      <a:pPr algn="ctr">
                        <a:spcAft>
                          <a:spcPts val="0"/>
                        </a:spcAft>
                      </a:pPr>
                      <a:r>
                        <a:rPr lang="en-US" sz="18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8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just">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許容不可なリスク。</a:t>
                      </a: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ALARP</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原則を適用しリスク低減が必要</a:t>
                      </a:r>
                    </a:p>
                  </a:txBody>
                  <a:tcPr marL="74295" marR="74295" marT="0" marB="0"/>
                </a:tc>
              </a:tr>
              <a:tr h="0">
                <a:tc>
                  <a:txBody>
                    <a:bodyPr/>
                    <a:lstStyle/>
                    <a:p>
                      <a:pPr algn="ctr">
                        <a:spcAft>
                          <a:spcPts val="0"/>
                        </a:spcAft>
                      </a:pPr>
                      <a:r>
                        <a:rPr lang="en-US" sz="18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8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just">
                        <a:spcAft>
                          <a:spcPts val="0"/>
                        </a:spcAft>
                      </a:pP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ALARP</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原則が適用されていなければ許容不可の</a:t>
                      </a: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リスク</a:t>
                      </a:r>
                      <a:endParaRPr 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ctr">
                        <a:spcAft>
                          <a:spcPts val="0"/>
                        </a:spcAft>
                      </a:pPr>
                      <a:r>
                        <a:rPr lang="en-US" sz="18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8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許容可能なリスク</a:t>
                      </a:r>
                    </a:p>
                  </a:txBody>
                  <a:tcPr marL="74295" marR="74295" marT="0" marB="0"/>
                </a:tc>
              </a:tr>
              <a:tr h="0">
                <a:tc>
                  <a:txBody>
                    <a:bodyPr/>
                    <a:lstStyle/>
                    <a:p>
                      <a:pPr algn="ctr">
                        <a:spcAft>
                          <a:spcPts val="0"/>
                        </a:spcAft>
                      </a:pPr>
                      <a:r>
                        <a:rPr lang="en-US" sz="18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8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無条件で許容可能なリスク</a:t>
                      </a:r>
                    </a:p>
                  </a:txBody>
                  <a:tcPr marL="74295" marR="74295" marT="0" marB="0"/>
                </a:tc>
              </a:tr>
            </a:tbl>
          </a:graphicData>
        </a:graphic>
      </p:graphicFrame>
    </p:spTree>
    <p:extLst>
      <p:ext uri="{BB962C8B-B14F-4D97-AF65-F5344CB8AC3E}">
        <p14:creationId xmlns:p14="http://schemas.microsoft.com/office/powerpoint/2010/main" val="81739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altLang="ja-JP" dirty="0"/>
              <a:t>3 </a:t>
            </a:r>
            <a:r>
              <a:rPr lang="ja-JP" altLang="en-US" dirty="0"/>
              <a:t>リスク低減</a:t>
            </a:r>
            <a:r>
              <a:rPr lang="en-US" altLang="ja-JP" dirty="0"/>
              <a:t/>
            </a:r>
            <a:br>
              <a:rPr lang="en-US" altLang="ja-JP" dirty="0"/>
            </a:br>
            <a:r>
              <a:rPr lang="en-US" altLang="ja-JP" dirty="0"/>
              <a:t>(5)</a:t>
            </a:r>
            <a:r>
              <a:rPr lang="ja-JP" altLang="en-US" dirty="0"/>
              <a:t>　リスク低減後のリスク見積り・評価</a:t>
            </a:r>
            <a:endParaRPr kumimoji="1" lang="ja-JP" altLang="en-US" dirty="0"/>
          </a:p>
        </p:txBody>
      </p:sp>
      <p:graphicFrame>
        <p:nvGraphicFramePr>
          <p:cNvPr id="38" name="Table 37"/>
          <p:cNvGraphicFramePr>
            <a:graphicFrameLocks noGrp="1"/>
          </p:cNvGraphicFramePr>
          <p:nvPr>
            <p:extLst>
              <p:ext uri="{D42A27DB-BD31-4B8C-83A1-F6EECF244321}">
                <p14:modId xmlns:p14="http://schemas.microsoft.com/office/powerpoint/2010/main" val="355756258"/>
              </p:ext>
            </p:extLst>
          </p:nvPr>
        </p:nvGraphicFramePr>
        <p:xfrm>
          <a:off x="489853" y="1386114"/>
          <a:ext cx="9240444" cy="4894104"/>
        </p:xfrm>
        <a:graphic>
          <a:graphicData uri="http://schemas.openxmlformats.org/drawingml/2006/table">
            <a:tbl>
              <a:tblPr firstRow="1">
                <a:tableStyleId>{3C2FFA5D-87B4-456A-9821-1D502468CF0F}</a:tableStyleId>
              </a:tblPr>
              <a:tblGrid>
                <a:gridCol w="1855411"/>
                <a:gridCol w="1729619"/>
                <a:gridCol w="1407291"/>
                <a:gridCol w="1389573"/>
                <a:gridCol w="1290317"/>
                <a:gridCol w="1568233"/>
              </a:tblGrid>
              <a:tr h="261144">
                <a:tc rowSpan="2">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危害のひどさ</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:S</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rowSpan="2">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頻度・時間</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:F</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rowSpan="2">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回避性</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gridSpan="3">
                  <a:txBody>
                    <a:bodyPr/>
                    <a:lstStyle/>
                    <a:p>
                      <a:pPr algn="ctr">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発生確率</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:O</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hMerge="1">
                  <a:txBody>
                    <a:bodyPr/>
                    <a:lstStyle/>
                    <a:p>
                      <a:endParaRPr kumimoji="1" lang="ja-JP" altLang="en-US"/>
                    </a:p>
                  </a:txBody>
                  <a:tcPr/>
                </a:tc>
                <a:tc hMerge="1">
                  <a:txBody>
                    <a:bodyPr/>
                    <a:lstStyle/>
                    <a:p>
                      <a:endParaRPr kumimoji="1" lang="ja-JP" altLang="en-US"/>
                    </a:p>
                  </a:txBody>
                  <a:tcPr/>
                </a:tc>
              </a:tr>
              <a:tr h="9525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頻繁</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:O3</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時々</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:O2</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稀</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:O1</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38100">
                <a:tc rowSpan="6">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重篤</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:S3</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rowSpan="2">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ライン作業</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:F3</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rowSpan="2">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段取り作業</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:F2</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rowSpan="2">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保全作業等</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:F1</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:A1</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rowSpan="6">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休業</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:S2</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rowSpan="2">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ライン作業</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:F3</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rowSpan="2">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段取り作業</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:F2</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rowSpan="2">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保全作業等</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:F1</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:A1</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rowSpan="6">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不休</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:S1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rowSpan="2">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ライン作業</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:F3</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:A1</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rowSpan="2">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段取り作業</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:F2</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1600" b="1"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600" b="1" kern="100" dirty="0">
                        <a:solidFill>
                          <a:srgbClr val="FF99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:A1</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600" b="1" kern="100" dirty="0">
                        <a:solidFill>
                          <a:schemeClr val="bg2">
                            <a:lumMod val="50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rowSpan="2">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保全作業等</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:F1</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600" b="1" kern="10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:A1</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en-US"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600" b="1" kern="100" dirty="0">
                        <a:solidFill>
                          <a:schemeClr val="accent1">
                            <a:lumMod val="7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bl>
          </a:graphicData>
        </a:graphic>
      </p:graphicFrame>
      <p:sp>
        <p:nvSpPr>
          <p:cNvPr id="5" name="Down Arrow 4"/>
          <p:cNvSpPr/>
          <p:nvPr/>
        </p:nvSpPr>
        <p:spPr bwMode="auto">
          <a:xfrm>
            <a:off x="1480454" y="2104573"/>
            <a:ext cx="440267" cy="3149599"/>
          </a:xfrm>
          <a:prstGeom prst="downArrow">
            <a:avLst/>
          </a:prstGeom>
          <a:gradFill>
            <a:gsLst>
              <a:gs pos="0">
                <a:schemeClr val="accent2"/>
              </a:gs>
              <a:gs pos="50000">
                <a:srgbClr val="FFFF00"/>
              </a:gs>
              <a:gs pos="100000">
                <a:schemeClr val="accent1">
                  <a:lumMod val="60000"/>
                  <a:lumOff val="40000"/>
                </a:schemeClr>
              </a:gs>
            </a:gsLst>
            <a:lin ang="5400000" scaled="0"/>
          </a:gradFill>
          <a:ln w="28575">
            <a:solidFill>
              <a:srgbClr val="FF00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TextBox 5"/>
          <p:cNvSpPr txBox="1"/>
          <p:nvPr/>
        </p:nvSpPr>
        <p:spPr>
          <a:xfrm>
            <a:off x="410811" y="5239431"/>
            <a:ext cx="3649331"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ja-JP"/>
            </a:defPPr>
            <a:lvl1pPr>
              <a:defRPr sz="3600">
                <a:solidFill>
                  <a:srgbClr val="0000FF"/>
                </a:solidFill>
                <a:latin typeface="+mn-ea"/>
              </a:defRPr>
            </a:lvl1p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危険源の大きさそのものを小さくした場合</a:t>
            </a:r>
          </a:p>
        </p:txBody>
      </p:sp>
      <p:sp>
        <p:nvSpPr>
          <p:cNvPr id="9" name="Down Arrow 8"/>
          <p:cNvSpPr/>
          <p:nvPr/>
        </p:nvSpPr>
        <p:spPr bwMode="auto">
          <a:xfrm rot="16200000">
            <a:off x="7425264" y="260653"/>
            <a:ext cx="406400" cy="3412066"/>
          </a:xfrm>
          <a:prstGeom prst="downArrow">
            <a:avLst/>
          </a:prstGeom>
          <a:gradFill>
            <a:gsLst>
              <a:gs pos="0">
                <a:schemeClr val="accent2"/>
              </a:gs>
              <a:gs pos="50000">
                <a:srgbClr val="FFFF00"/>
              </a:gs>
              <a:gs pos="100000">
                <a:schemeClr val="accent1">
                  <a:lumMod val="60000"/>
                  <a:lumOff val="40000"/>
                </a:schemeClr>
              </a:gs>
            </a:gsLst>
            <a:lin ang="5400000" scaled="0"/>
          </a:gradFill>
          <a:ln w="28575">
            <a:solidFill>
              <a:srgbClr val="FF00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72000" tIns="45720" rIns="72000" bIns="45720" numCol="1" rtlCol="0" anchor="ctr" anchorCtr="0" compatLnSpc="1">
            <a:prstTxWarp prst="textNoShape">
              <a:avLst/>
            </a:prstTxWarp>
          </a:bodyPr>
          <a:lstStyle/>
          <a:p>
            <a:endParaRPr lang="ja-JP" altLang="en-US">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TextBox 9"/>
          <p:cNvSpPr txBox="1"/>
          <p:nvPr/>
        </p:nvSpPr>
        <p:spPr>
          <a:xfrm>
            <a:off x="5943126" y="2186090"/>
            <a:ext cx="3447617"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ja-JP"/>
            </a:defPPr>
            <a:lvl1pPr>
              <a:defRPr sz="2800">
                <a:solidFill>
                  <a:srgbClr val="0000FF"/>
                </a:solidFill>
                <a:latin typeface="+mn-ea"/>
              </a:defRPr>
            </a:lvl1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安全防護／付加保護方策の実施</a:t>
            </a:r>
          </a:p>
        </p:txBody>
      </p:sp>
      <p:sp>
        <p:nvSpPr>
          <p:cNvPr id="11" name="Down Arrow 10"/>
          <p:cNvSpPr/>
          <p:nvPr/>
        </p:nvSpPr>
        <p:spPr bwMode="auto">
          <a:xfrm>
            <a:off x="3634617" y="2075544"/>
            <a:ext cx="440267" cy="1262741"/>
          </a:xfrm>
          <a:prstGeom prst="downArrow">
            <a:avLst/>
          </a:prstGeom>
          <a:gradFill>
            <a:gsLst>
              <a:gs pos="0">
                <a:schemeClr val="accent2"/>
              </a:gs>
              <a:gs pos="50000">
                <a:srgbClr val="FFFF00"/>
              </a:gs>
              <a:gs pos="100000">
                <a:schemeClr val="accent1">
                  <a:lumMod val="60000"/>
                  <a:lumOff val="40000"/>
                </a:schemeClr>
              </a:gs>
            </a:gsLst>
            <a:lin ang="5400000" scaled="0"/>
          </a:gradFill>
          <a:ln w="28575">
            <a:solidFill>
              <a:srgbClr val="FF00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72000" tIns="45720" rIns="72000" bIns="45720" numCol="1" rtlCol="0" anchor="ctr" anchorCtr="0" compatLnSpc="1">
            <a:prstTxWarp prst="textNoShape">
              <a:avLst/>
            </a:prstTxWarp>
          </a:bodyPr>
          <a:lstStyle/>
          <a:p>
            <a:endParaRPr lang="ja-JP" altLang="en-US">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TextBox 11"/>
          <p:cNvSpPr txBox="1"/>
          <p:nvPr/>
        </p:nvSpPr>
        <p:spPr>
          <a:xfrm>
            <a:off x="2110582" y="3497943"/>
            <a:ext cx="3075843"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ja-JP"/>
            </a:defPPr>
            <a:lvl1pPr>
              <a:defRPr sz="2800">
                <a:solidFill>
                  <a:srgbClr val="0000FF"/>
                </a:solidFill>
                <a:latin typeface="+mn-ea"/>
              </a:defRPr>
            </a:lvl1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頻度・時間を低減</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Down Arrow 12"/>
          <p:cNvSpPr/>
          <p:nvPr/>
        </p:nvSpPr>
        <p:spPr bwMode="auto">
          <a:xfrm>
            <a:off x="4894979" y="4411891"/>
            <a:ext cx="440267" cy="439963"/>
          </a:xfrm>
          <a:prstGeom prst="downArrow">
            <a:avLst/>
          </a:prstGeom>
          <a:gradFill>
            <a:gsLst>
              <a:gs pos="0">
                <a:schemeClr val="accent2"/>
              </a:gs>
              <a:gs pos="50000">
                <a:srgbClr val="FFFF00"/>
              </a:gs>
              <a:gs pos="100000">
                <a:schemeClr val="accent1">
                  <a:lumMod val="60000"/>
                  <a:lumOff val="40000"/>
                </a:schemeClr>
              </a:gs>
            </a:gsLst>
            <a:lin ang="5400000" scaled="0"/>
          </a:gradFill>
          <a:ln w="28575">
            <a:solidFill>
              <a:srgbClr val="FF00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72000" tIns="45720" rIns="72000" bIns="45720" numCol="1" rtlCol="0" anchor="ctr" anchorCtr="0" compatLnSpc="1">
            <a:prstTxWarp prst="textNoShape">
              <a:avLst/>
            </a:prstTxWarp>
          </a:bodyPr>
          <a:lstStyle/>
          <a:p>
            <a:endParaRPr lang="ja-JP" altLang="en-US">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TextBox 13"/>
          <p:cNvSpPr txBox="1"/>
          <p:nvPr/>
        </p:nvSpPr>
        <p:spPr>
          <a:xfrm>
            <a:off x="4664115" y="4936711"/>
            <a:ext cx="4701288"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ja-JP"/>
            </a:defPPr>
            <a:lvl1pPr>
              <a:defRPr sz="2800">
                <a:solidFill>
                  <a:srgbClr val="0000FF"/>
                </a:solidFill>
                <a:latin typeface="+mn-ea"/>
              </a:defRPr>
            </a:lvl1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認知・回避とも可とした場合</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768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リスク低減方策の評価</a:t>
            </a:r>
            <a:endParaRPr kumimoji="1" lang="ja-JP" altLang="en-US" dirty="0"/>
          </a:p>
        </p:txBody>
      </p:sp>
      <p:sp>
        <p:nvSpPr>
          <p:cNvPr id="3" name="Content Placeholder 2"/>
          <p:cNvSpPr>
            <a:spLocks noGrp="1"/>
          </p:cNvSpPr>
          <p:nvPr>
            <p:ph idx="1"/>
          </p:nvPr>
        </p:nvSpPr>
        <p:spPr/>
        <p:txBody>
          <a:bodyPr/>
          <a:lstStyle/>
          <a:p>
            <a:pPr marL="0" indent="0">
              <a:buNone/>
            </a:pPr>
            <a:r>
              <a:rPr lang="ja-JP" altLang="en-US" dirty="0" smtClean="0"/>
              <a:t>妥当性・整合性等の確認</a:t>
            </a:r>
            <a:endParaRPr kumimoji="1" lang="ja-JP" altLang="en-US" dirty="0"/>
          </a:p>
        </p:txBody>
      </p:sp>
      <p:graphicFrame>
        <p:nvGraphicFramePr>
          <p:cNvPr id="4" name="Table 3"/>
          <p:cNvGraphicFramePr>
            <a:graphicFrameLocks noGrp="1"/>
          </p:cNvGraphicFramePr>
          <p:nvPr>
            <p:extLst>
              <p:ext uri="{D42A27DB-BD31-4B8C-83A1-F6EECF244321}">
                <p14:modId xmlns:p14="http://schemas.microsoft.com/office/powerpoint/2010/main" val="1010124593"/>
              </p:ext>
            </p:extLst>
          </p:nvPr>
        </p:nvGraphicFramePr>
        <p:xfrm>
          <a:off x="268637" y="1989664"/>
          <a:ext cx="9301564" cy="3657600"/>
        </p:xfrm>
        <a:graphic>
          <a:graphicData uri="http://schemas.openxmlformats.org/drawingml/2006/table">
            <a:tbl>
              <a:tblPr firstRow="1">
                <a:tableStyleId>{3C2FFA5D-87B4-456A-9821-1D502468CF0F}</a:tableStyleId>
              </a:tblPr>
              <a:tblGrid>
                <a:gridCol w="9301564"/>
              </a:tblGrid>
              <a:tr h="0">
                <a:tc>
                  <a:txBody>
                    <a:bodyPr/>
                    <a:lstStyle/>
                    <a:p>
                      <a:pPr algn="ctr">
                        <a:spcAft>
                          <a:spcPts val="0"/>
                        </a:spcAft>
                      </a:pPr>
                      <a:r>
                        <a:rPr lang="ja-JP" sz="2400" kern="100" dirty="0">
                          <a:effectLst/>
                        </a:rPr>
                        <a:t>リスク低減方策の妥当性評価内容</a:t>
                      </a:r>
                      <a:endParaRPr lang="ja-JP" sz="2400" kern="100" dirty="0">
                        <a:effectLst/>
                        <a:latin typeface="Century"/>
                        <a:ea typeface="ＭＳ 明朝"/>
                        <a:cs typeface="Times New Roman"/>
                      </a:endParaRPr>
                    </a:p>
                  </a:txBody>
                  <a:tcPr marL="74295" marR="74295" marT="0" marB="0"/>
                </a:tc>
              </a:tr>
              <a:tr h="0">
                <a:tc>
                  <a:txBody>
                    <a:bodyPr/>
                    <a:lstStyle/>
                    <a:p>
                      <a:pPr algn="just">
                        <a:spcAft>
                          <a:spcPts val="0"/>
                        </a:spcAft>
                      </a:pPr>
                      <a:r>
                        <a:rPr lang="ja-JP" sz="2400" kern="100" dirty="0">
                          <a:effectLst/>
                        </a:rPr>
                        <a:t>リスクは合理的に実現可能な程度まで低減できているか</a:t>
                      </a:r>
                      <a:r>
                        <a:rPr lang="ja-JP" sz="2400" kern="100" dirty="0" smtClean="0">
                          <a:effectLst/>
                        </a:rPr>
                        <a:t>？</a:t>
                      </a:r>
                      <a:endParaRPr lang="en-US" altLang="ja-JP" sz="2400" kern="100" dirty="0" smtClean="0">
                        <a:effectLst/>
                      </a:endParaRPr>
                    </a:p>
                    <a:p>
                      <a:pPr algn="just">
                        <a:spcAft>
                          <a:spcPts val="0"/>
                        </a:spcAft>
                      </a:pPr>
                      <a:r>
                        <a:rPr kumimoji="1" lang="en-US" altLang="ja-JP" sz="2400" kern="100" dirty="0" smtClean="0">
                          <a:solidFill>
                            <a:schemeClr val="dk1"/>
                          </a:solidFill>
                          <a:effectLst/>
                          <a:latin typeface="+mn-lt"/>
                          <a:ea typeface="+mn-ea"/>
                          <a:cs typeface="+mn-cs"/>
                        </a:rPr>
                        <a:t>(</a:t>
                      </a:r>
                      <a:r>
                        <a:rPr kumimoji="1" lang="ja-JP" altLang="en-US" sz="2400" kern="100" dirty="0" smtClean="0">
                          <a:solidFill>
                            <a:schemeClr val="dk1"/>
                          </a:solidFill>
                          <a:effectLst/>
                          <a:latin typeface="+mn-lt"/>
                          <a:ea typeface="+mn-ea"/>
                          <a:cs typeface="+mn-cs"/>
                        </a:rPr>
                        <a:t>リスク低減に</a:t>
                      </a:r>
                      <a:r>
                        <a:rPr kumimoji="1" lang="en-US" altLang="ja-JP" sz="2400" kern="100" dirty="0" smtClean="0">
                          <a:solidFill>
                            <a:schemeClr val="dk1"/>
                          </a:solidFill>
                          <a:effectLst/>
                          <a:latin typeface="+mn-lt"/>
                          <a:ea typeface="+mn-ea"/>
                          <a:cs typeface="+mn-cs"/>
                        </a:rPr>
                        <a:t>ALARP</a:t>
                      </a:r>
                      <a:r>
                        <a:rPr kumimoji="1" lang="ja-JP" altLang="en-US" sz="2400" kern="100" dirty="0" smtClean="0">
                          <a:solidFill>
                            <a:schemeClr val="dk1"/>
                          </a:solidFill>
                          <a:effectLst/>
                          <a:latin typeface="+mn-lt"/>
                          <a:ea typeface="+mn-ea"/>
                          <a:cs typeface="+mn-cs"/>
                        </a:rPr>
                        <a:t>を適用したか？</a:t>
                      </a:r>
                      <a:r>
                        <a:rPr kumimoji="1" lang="en-US" altLang="ja-JP" sz="2400" kern="100" dirty="0" smtClean="0">
                          <a:solidFill>
                            <a:schemeClr val="dk1"/>
                          </a:solidFill>
                          <a:effectLst/>
                          <a:latin typeface="+mn-lt"/>
                          <a:ea typeface="+mn-ea"/>
                          <a:cs typeface="+mn-cs"/>
                        </a:rPr>
                        <a:t>)</a:t>
                      </a:r>
                      <a:endParaRPr kumimoji="1" lang="ja-JP" sz="2400" kern="100" dirty="0">
                        <a:solidFill>
                          <a:schemeClr val="dk1"/>
                        </a:solidFill>
                        <a:effectLst/>
                        <a:latin typeface="+mn-lt"/>
                        <a:ea typeface="+mn-ea"/>
                        <a:cs typeface="+mn-cs"/>
                      </a:endParaRPr>
                    </a:p>
                  </a:txBody>
                  <a:tcPr marL="74295" marR="74295" marT="0" marB="0"/>
                </a:tc>
              </a:tr>
              <a:tr h="0">
                <a:tc>
                  <a:txBody>
                    <a:bodyPr/>
                    <a:lstStyle/>
                    <a:p>
                      <a:pPr algn="just">
                        <a:spcAft>
                          <a:spcPts val="0"/>
                        </a:spcAft>
                      </a:pPr>
                      <a:r>
                        <a:rPr lang="ja-JP" sz="2400" kern="100">
                          <a:effectLst/>
                        </a:rPr>
                        <a:t>すべての運転条件及びすべての作業で成立するか？ </a:t>
                      </a:r>
                      <a:endParaRPr lang="ja-JP" sz="2400" kern="100">
                        <a:effectLst/>
                        <a:latin typeface="Century"/>
                        <a:ea typeface="ＭＳ 明朝"/>
                        <a:cs typeface="Times New Roman"/>
                      </a:endParaRPr>
                    </a:p>
                  </a:txBody>
                  <a:tcPr marL="74295" marR="74295" marT="0" marB="0"/>
                </a:tc>
              </a:tr>
              <a:tr h="0">
                <a:tc>
                  <a:txBody>
                    <a:bodyPr/>
                    <a:lstStyle/>
                    <a:p>
                      <a:pPr algn="just">
                        <a:spcAft>
                          <a:spcPts val="0"/>
                        </a:spcAft>
                      </a:pPr>
                      <a:r>
                        <a:rPr lang="ja-JP" sz="2400" kern="100" dirty="0">
                          <a:effectLst/>
                        </a:rPr>
                        <a:t>新たに生じた危険源は同定・評価され、必要な場合は方策が講じられているか？</a:t>
                      </a:r>
                      <a:endParaRPr lang="ja-JP" sz="2400" kern="100" dirty="0">
                        <a:effectLst/>
                        <a:latin typeface="Century"/>
                        <a:ea typeface="ＭＳ 明朝"/>
                        <a:cs typeface="Times New Roman"/>
                      </a:endParaRPr>
                    </a:p>
                  </a:txBody>
                  <a:tcPr marL="74295" marR="74295" marT="0" marB="0"/>
                </a:tc>
              </a:tr>
              <a:tr h="0">
                <a:tc>
                  <a:txBody>
                    <a:bodyPr/>
                    <a:lstStyle/>
                    <a:p>
                      <a:pPr algn="just">
                        <a:spcAft>
                          <a:spcPts val="0"/>
                        </a:spcAft>
                      </a:pPr>
                      <a:r>
                        <a:rPr lang="ja-JP" sz="2400" kern="100">
                          <a:effectLst/>
                        </a:rPr>
                        <a:t>残留リスクについては使用者に十分に通知し、かつ警告しているか？</a:t>
                      </a:r>
                      <a:endParaRPr lang="ja-JP" sz="2400" kern="100">
                        <a:effectLst/>
                        <a:latin typeface="Century"/>
                        <a:ea typeface="ＭＳ 明朝"/>
                        <a:cs typeface="Times New Roman"/>
                      </a:endParaRPr>
                    </a:p>
                  </a:txBody>
                  <a:tcPr marL="74295" marR="74295" marT="0" marB="0"/>
                </a:tc>
              </a:tr>
              <a:tr h="0">
                <a:tc>
                  <a:txBody>
                    <a:bodyPr/>
                    <a:lstStyle/>
                    <a:p>
                      <a:pPr algn="just">
                        <a:spcAft>
                          <a:spcPts val="0"/>
                        </a:spcAft>
                      </a:pPr>
                      <a:r>
                        <a:rPr lang="ja-JP" sz="2400" kern="100">
                          <a:effectLst/>
                        </a:rPr>
                        <a:t>作業性を阻害したり、機械の使い勝手を悪くしたりしていないか？</a:t>
                      </a:r>
                      <a:endParaRPr lang="ja-JP" sz="2400" kern="100">
                        <a:effectLst/>
                        <a:latin typeface="Century"/>
                        <a:ea typeface="ＭＳ 明朝"/>
                        <a:cs typeface="Times New Roman"/>
                      </a:endParaRPr>
                    </a:p>
                  </a:txBody>
                  <a:tcPr marL="74295" marR="74295" marT="0" marB="0"/>
                </a:tc>
              </a:tr>
              <a:tr h="0">
                <a:tc>
                  <a:txBody>
                    <a:bodyPr/>
                    <a:lstStyle/>
                    <a:p>
                      <a:pPr algn="just">
                        <a:spcAft>
                          <a:spcPts val="0"/>
                        </a:spcAft>
                      </a:pPr>
                      <a:r>
                        <a:rPr lang="ja-JP" sz="2400" kern="100">
                          <a:effectLst/>
                        </a:rPr>
                        <a:t>他の保護方策の支障にならないか？</a:t>
                      </a:r>
                      <a:endParaRPr lang="ja-JP" sz="2400" kern="100">
                        <a:effectLst/>
                        <a:latin typeface="Century"/>
                        <a:ea typeface="ＭＳ 明朝"/>
                        <a:cs typeface="Times New Roman"/>
                      </a:endParaRPr>
                    </a:p>
                  </a:txBody>
                  <a:tcPr marL="74295" marR="74295" marT="0" marB="0"/>
                </a:tc>
              </a:tr>
              <a:tr h="0">
                <a:tc>
                  <a:txBody>
                    <a:bodyPr/>
                    <a:lstStyle/>
                    <a:p>
                      <a:pPr algn="just">
                        <a:spcAft>
                          <a:spcPts val="0"/>
                        </a:spcAft>
                      </a:pPr>
                      <a:r>
                        <a:rPr lang="ja-JP" sz="2400" kern="100" dirty="0">
                          <a:effectLst/>
                        </a:rPr>
                        <a:t>機械の能力を過度に低減しないか？</a:t>
                      </a:r>
                      <a:endParaRPr lang="ja-JP" sz="2400" kern="100" dirty="0">
                        <a:effectLst/>
                        <a:latin typeface="Century"/>
                        <a:ea typeface="ＭＳ 明朝"/>
                        <a:cs typeface="Times New Roman"/>
                      </a:endParaRPr>
                    </a:p>
                  </a:txBody>
                  <a:tcPr marL="74295" marR="74295" marT="0" marB="0"/>
                </a:tc>
              </a:tr>
            </a:tbl>
          </a:graphicData>
        </a:graphic>
      </p:graphicFrame>
    </p:spTree>
    <p:extLst>
      <p:ext uri="{BB962C8B-B14F-4D97-AF65-F5344CB8AC3E}">
        <p14:creationId xmlns:p14="http://schemas.microsoft.com/office/powerpoint/2010/main" val="4177271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938000" y="1320014"/>
            <a:ext cx="7917561" cy="2387600"/>
          </a:xfrm>
          <a:ln>
            <a:noFill/>
          </a:ln>
        </p:spPr>
        <p:txBody>
          <a:bodyPr>
            <a:normAutofit/>
          </a:bodyPr>
          <a:lstStyle/>
          <a:p>
            <a:r>
              <a:rPr kumimoji="1" dirty="0"/>
              <a:t>第４章　機械安全における機能安全の適用</a:t>
            </a:r>
          </a:p>
        </p:txBody>
      </p:sp>
      <p:sp>
        <p:nvSpPr>
          <p:cNvPr id="7" name="コンテンツ プレースホルダー 6"/>
          <p:cNvSpPr>
            <a:spLocks noGrp="1"/>
          </p:cNvSpPr>
          <p:nvPr>
            <p:ph type="subTitle" idx="1"/>
          </p:nvPr>
        </p:nvSpPr>
        <p:spPr>
          <a:xfrm>
            <a:off x="938000" y="829976"/>
            <a:ext cx="7430081" cy="584775"/>
          </a:xfrm>
          <a:ln>
            <a:noFill/>
          </a:ln>
        </p:spPr>
        <p:txBody>
          <a:bodyPr/>
          <a:lstStyle/>
          <a:p>
            <a:pPr algn="l"/>
            <a:r>
              <a:rPr kumimoji="1" lang="ja-JP" altLang="en-US" sz="3200" dirty="0" smtClean="0"/>
              <a:t>機能安全活用テキスト</a:t>
            </a:r>
            <a:endParaRPr kumimoji="1" lang="ja-JP" altLang="en-US" sz="3200" dirty="0"/>
          </a:p>
        </p:txBody>
      </p:sp>
      <p:sp>
        <p:nvSpPr>
          <p:cNvPr id="4" name="フッター プレースホルダー 3"/>
          <p:cNvSpPr>
            <a:spLocks noGrp="1"/>
          </p:cNvSpPr>
          <p:nvPr>
            <p:ph type="ftr" sz="quarter" idx="4294967295"/>
          </p:nvPr>
        </p:nvSpPr>
        <p:spPr>
          <a:xfrm>
            <a:off x="1366323" y="6463031"/>
            <a:ext cx="7860009" cy="365125"/>
          </a:xfrm>
          <a:prstGeom prst="rect">
            <a:avLst/>
          </a:prstGeom>
        </p:spPr>
        <p:txBody>
          <a:bodyPr/>
          <a:lstStyle/>
          <a:p>
            <a:pPr algn="l"/>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115</a:t>
            </a:fld>
            <a:endParaRPr kumimoji="1" lang="ja-JP" altLang="en-US" dirty="0"/>
          </a:p>
        </p:txBody>
      </p:sp>
      <p:sp>
        <p:nvSpPr>
          <p:cNvPr id="8" name="テキスト ボックス 7"/>
          <p:cNvSpPr txBox="1"/>
          <p:nvPr/>
        </p:nvSpPr>
        <p:spPr>
          <a:xfrm>
            <a:off x="1366323" y="4008774"/>
            <a:ext cx="7317545" cy="1754326"/>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（注）本スライドの使用上の注意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本スライドを利用する際は出典を記載してください。</a:t>
            </a: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編集・加工等して利用する場合は、上記出典とは別に、編集・加工等を行ったことを記載してください。また編集・加工した情報を、あたかも厚生労働省又は中央労働災害防止協会が作成したかのような態様で公表・利用してはいけません。</a:t>
            </a:r>
            <a:endParaRPr kumimoji="1" lang="ja-JP" altLang="en-US" dirty="0"/>
          </a:p>
        </p:txBody>
      </p:sp>
    </p:spTree>
    <p:extLst>
      <p:ext uri="{BB962C8B-B14F-4D97-AF65-F5344CB8AC3E}">
        <p14:creationId xmlns:p14="http://schemas.microsoft.com/office/powerpoint/2010/main" val="325432262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sz="4000"/>
              <a:t>1.</a:t>
            </a:r>
            <a:r>
              <a:rPr lang="ja-JP" altLang="en-US" sz="4000"/>
              <a:t>概要</a:t>
            </a:r>
          </a:p>
        </p:txBody>
      </p:sp>
      <p:sp>
        <p:nvSpPr>
          <p:cNvPr id="3" name="コンテンツプレースホルダ 2"/>
          <p:cNvSpPr>
            <a:spLocks noGrp="1"/>
          </p:cNvSpPr>
          <p:nvPr>
            <p:ph idx="1"/>
          </p:nvPr>
        </p:nvSpPr>
        <p:spPr>
          <a:xfrm>
            <a:off x="625040" y="1825626"/>
            <a:ext cx="8786136" cy="1477328"/>
          </a:xfrm>
        </p:spPr>
        <p:txBody>
          <a:bodyPr>
            <a:spAutoFit/>
          </a:bodyPr>
          <a:lstStyle/>
          <a:p>
            <a:pPr marL="0" indent="0" algn="just">
              <a:buNone/>
            </a:pPr>
            <a:r>
              <a:rPr lang="ja-JP" altLang="en-US" sz="2000"/>
              <a:t>第３章で説明したリスク低減の本質的安全設計方策として制御システムを適用することができる。本章では、その際の安全関連システムに対する要求事項について解説し、さらに本質的な安全部分として、または安全防護物若しくは保護装置の制御部分として、プログラマブル電子装置（例えば、プログラマブルロジックコントローラ：PLC）による機能安全を適用する概略について述べる。</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116</a:t>
            </a:fld>
            <a:endParaRPr kumimoji="1" lang="ja-JP" altLang="en-US"/>
          </a:p>
        </p:txBody>
      </p:sp>
      <p:pic>
        <p:nvPicPr>
          <p:cNvPr id="8" name="コンテンツプレースホルダ 7"/>
          <p:cNvPicPr>
            <a:picLocks noGrp="1" noChangeAspect="1"/>
          </p:cNvPicPr>
          <p:nvPr>
            <p:ph sz="half" idx="4294967295"/>
          </p:nvPr>
        </p:nvPicPr>
        <p:blipFill>
          <a:blip r:embed="rId3"/>
          <a:stretch>
            <a:fillRect/>
          </a:stretch>
        </p:blipFill>
        <p:spPr>
          <a:xfrm>
            <a:off x="4802139" y="4082415"/>
            <a:ext cx="3567303" cy="2194560"/>
          </a:xfrm>
          <a:prstGeom prst="rect">
            <a:avLst/>
          </a:prstGeom>
        </p:spPr>
      </p:pic>
      <p:sp>
        <p:nvSpPr>
          <p:cNvPr id="9" name="テキストボックス 8"/>
          <p:cNvSpPr txBox="1"/>
          <p:nvPr/>
        </p:nvSpPr>
        <p:spPr>
          <a:xfrm>
            <a:off x="8084871" y="6104891"/>
            <a:ext cx="1390124" cy="338554"/>
          </a:xfrm>
          <a:prstGeom prst="rect">
            <a:avLst/>
          </a:prstGeom>
          <a:noFill/>
        </p:spPr>
        <p:txBody>
          <a:bodyPr wrap="none" rtlCol="0">
            <a:spAutoFit/>
          </a:bodyPr>
          <a:lstStyle/>
          <a:p>
            <a:r>
              <a:rPr lang="en-US" altLang="ja-JP" sz="1600">
                <a:latin typeface="メイリオ" panose="020B0604030504040204" charset="-128"/>
                <a:ea typeface="メイリオ" panose="020B0604030504040204" charset="-128"/>
              </a:rPr>
              <a:t>(</a:t>
            </a:r>
            <a:r>
              <a:rPr lang="ja-JP" altLang="en-US" sz="1600">
                <a:latin typeface="メイリオ" panose="020B0604030504040204" charset="-128"/>
                <a:ea typeface="メイリオ" panose="020B0604030504040204" charset="-128"/>
              </a:rPr>
              <a:t>©三菱電機</a:t>
            </a:r>
            <a:r>
              <a:rPr lang="en-US" altLang="ja-JP" sz="1600">
                <a:latin typeface="メイリオ" panose="020B0604030504040204" charset="-128"/>
                <a:ea typeface="メイリオ" panose="020B0604030504040204" charset="-128"/>
              </a:rPr>
              <a:t>)</a:t>
            </a:r>
          </a:p>
        </p:txBody>
      </p:sp>
    </p:spTree>
    <p:extLst>
      <p:ext uri="{BB962C8B-B14F-4D97-AF65-F5344CB8AC3E}">
        <p14:creationId xmlns:p14="http://schemas.microsoft.com/office/powerpoint/2010/main" val="241653268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1" y="365125"/>
            <a:ext cx="9134863" cy="1325880"/>
          </a:xfrm>
        </p:spPr>
        <p:txBody>
          <a:bodyPr>
            <a:normAutofit fontScale="90000"/>
          </a:bodyPr>
          <a:lstStyle/>
          <a:p>
            <a:r>
              <a:t>２制御システムへの本質的安全設計方策の適用</a:t>
            </a:r>
            <a:br/>
            <a:r>
              <a:rPr sz="2800"/>
              <a:t>(1)危険な機械の挙動と安全機能</a:t>
            </a:r>
          </a:p>
        </p:txBody>
      </p:sp>
      <p:sp>
        <p:nvSpPr>
          <p:cNvPr id="3" name="コンテンツプレースホルダ 2"/>
          <p:cNvSpPr>
            <a:spLocks noGrp="1"/>
          </p:cNvSpPr>
          <p:nvPr>
            <p:ph idx="1"/>
          </p:nvPr>
        </p:nvSpPr>
        <p:spPr>
          <a:xfrm>
            <a:off x="625040" y="1825626"/>
            <a:ext cx="9017350" cy="4121641"/>
          </a:xfrm>
        </p:spPr>
        <p:txBody>
          <a:bodyPr wrap="square">
            <a:spAutoFit/>
          </a:bodyPr>
          <a:lstStyle/>
          <a:p>
            <a:pPr marL="0" indent="0">
              <a:buNone/>
            </a:pPr>
            <a:r>
              <a:rPr lang="ja-JP" altLang="en-US" sz="2000">
                <a:latin typeface="メイリオ" panose="020B0604030504040204" charset="-128"/>
                <a:ea typeface="メイリオ" panose="020B0604030504040204" charset="-128"/>
              </a:rPr>
              <a:t>危険な機械の挙動およびその原因</a:t>
            </a:r>
          </a:p>
          <a:p>
            <a:pPr marL="457200" lvl="1" indent="0">
              <a:buNone/>
            </a:pPr>
            <a:r>
              <a:rPr lang="ja-JP" altLang="en-US" sz="2000">
                <a:latin typeface="メイリオ" panose="020B0604030504040204" charset="-128"/>
                <a:ea typeface="メイリオ" panose="020B0604030504040204" charset="-128"/>
              </a:rPr>
              <a:t>− 予期しない機械の起動</a:t>
            </a:r>
          </a:p>
          <a:p>
            <a:pPr marL="457200" lvl="1" indent="0">
              <a:buNone/>
            </a:pPr>
            <a:r>
              <a:rPr lang="ja-JP" altLang="en-US" sz="2000">
                <a:latin typeface="メイリオ" panose="020B0604030504040204" charset="-128"/>
                <a:ea typeface="メイリオ" panose="020B0604030504040204" charset="-128"/>
              </a:rPr>
              <a:t>− 無制御状態の速度変化</a:t>
            </a:r>
          </a:p>
          <a:p>
            <a:pPr marL="457200" lvl="1" indent="0">
              <a:buNone/>
            </a:pPr>
            <a:r>
              <a:rPr lang="ja-JP" altLang="en-US" sz="2000">
                <a:latin typeface="メイリオ" panose="020B0604030504040204" charset="-128"/>
                <a:ea typeface="メイリオ" panose="020B0604030504040204" charset="-128"/>
              </a:rPr>
              <a:t>− 運動部分の停止不能</a:t>
            </a:r>
          </a:p>
          <a:p>
            <a:pPr marL="457200" lvl="1" indent="0">
              <a:buNone/>
            </a:pPr>
            <a:r>
              <a:rPr lang="ja-JP" altLang="en-US" sz="2000">
                <a:latin typeface="メイリオ" panose="020B0604030504040204" charset="-128"/>
                <a:ea typeface="メイリオ" panose="020B0604030504040204" charset="-128"/>
              </a:rPr>
              <a:t>− 機械によってクランプされたワークピースの落下または放出</a:t>
            </a:r>
          </a:p>
          <a:p>
            <a:pPr marL="457200" lvl="1" indent="0">
              <a:buNone/>
            </a:pPr>
            <a:r>
              <a:rPr lang="ja-JP" altLang="en-US" sz="2000">
                <a:latin typeface="メイリオ" panose="020B0604030504040204" charset="-128"/>
                <a:ea typeface="メイリオ" panose="020B0604030504040204" charset="-128"/>
              </a:rPr>
              <a:t>− 保護装置の不作動（無効化または故障）によって生じる機械の挙動</a:t>
            </a:r>
          </a:p>
          <a:p>
            <a:pPr marL="457200" lvl="1" indent="0">
              <a:buNone/>
            </a:pPr>
            <a:r>
              <a:rPr lang="ja-JP" altLang="en-US" sz="2000">
                <a:latin typeface="メイリオ" panose="020B0604030504040204" charset="-128"/>
                <a:ea typeface="メイリオ" panose="020B0604030504040204" charset="-128"/>
              </a:rPr>
              <a:t>− 制御ロジックの不適切な設計または修正（偶発的または故意）</a:t>
            </a:r>
          </a:p>
          <a:p>
            <a:pPr marL="457200" lvl="1" indent="0">
              <a:buNone/>
            </a:pPr>
            <a:r>
              <a:rPr lang="ja-JP" altLang="en-US" sz="2000">
                <a:latin typeface="メイリオ" panose="020B0604030504040204" charset="-128"/>
                <a:ea typeface="メイリオ" panose="020B0604030504040204" charset="-128"/>
              </a:rPr>
              <a:t>− 制御システムのコンポーネントの一時的あるいは恒久的な障害・故障</a:t>
            </a:r>
          </a:p>
          <a:p>
            <a:pPr marL="457200" lvl="1" indent="0">
              <a:buNone/>
            </a:pPr>
            <a:r>
              <a:rPr lang="ja-JP" altLang="en-US" sz="2000">
                <a:latin typeface="メイリオ" panose="020B0604030504040204" charset="-128"/>
                <a:ea typeface="メイリオ" panose="020B0604030504040204" charset="-128"/>
              </a:rPr>
              <a:t>− 制御システムの動力供給の変動または故障</a:t>
            </a:r>
          </a:p>
          <a:p>
            <a:pPr marL="457200" lvl="1" indent="0">
              <a:buNone/>
            </a:pPr>
            <a:r>
              <a:rPr lang="ja-JP" altLang="en-US" sz="2000">
                <a:latin typeface="メイリオ" panose="020B0604030504040204" charset="-128"/>
                <a:ea typeface="メイリオ" panose="020B0604030504040204" charset="-128"/>
              </a:rPr>
              <a:t>− 制御装置の不適切な選択、設計および配置</a:t>
            </a:r>
          </a:p>
          <a:p>
            <a:pPr marL="0" indent="0">
              <a:buNone/>
            </a:pPr>
            <a:r>
              <a:rPr lang="ja-JP" altLang="en-US" sz="2000">
                <a:latin typeface="メイリオ" panose="020B0604030504040204" charset="-128"/>
                <a:ea typeface="メイリオ" panose="020B0604030504040204" charset="-128"/>
              </a:rPr>
              <a:t>危険な機械の挙動を防止し安全機能を達成するために、制御システムの安全機能・性能が十分リスクを低減できるように方策を選択する。</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117</a:t>
            </a:fld>
            <a:endParaRPr kumimoji="1" lang="ja-JP" altLang="en-US"/>
          </a:p>
        </p:txBody>
      </p:sp>
    </p:spTree>
    <p:extLst>
      <p:ext uri="{BB962C8B-B14F-4D97-AF65-F5344CB8AC3E}">
        <p14:creationId xmlns:p14="http://schemas.microsoft.com/office/powerpoint/2010/main" val="134833898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9218075" cy="1325880"/>
          </a:xfrm>
        </p:spPr>
        <p:txBody>
          <a:bodyPr>
            <a:normAutofit fontScale="90000"/>
          </a:bodyPr>
          <a:lstStyle/>
          <a:p>
            <a:r>
              <a:t>２制御システムへの本質的安全設計方策の適用</a:t>
            </a:r>
            <a:br/>
            <a:r>
              <a:rPr lang="ja-JP" altLang="en-US" sz="2800">
                <a:sym typeface="+mn-ea"/>
              </a:rPr>
              <a:t>(2)一般要求</a:t>
            </a:r>
            <a:endParaRPr sz="2800"/>
          </a:p>
        </p:txBody>
      </p:sp>
      <p:sp>
        <p:nvSpPr>
          <p:cNvPr id="3" name="コンテンツプレースホルダ 2"/>
          <p:cNvSpPr>
            <a:spLocks noGrp="1"/>
          </p:cNvSpPr>
          <p:nvPr>
            <p:ph idx="1"/>
          </p:nvPr>
        </p:nvSpPr>
        <p:spPr>
          <a:xfrm>
            <a:off x="625040" y="1825626"/>
            <a:ext cx="8786136" cy="4142160"/>
          </a:xfrm>
        </p:spPr>
        <p:txBody>
          <a:bodyPr>
            <a:spAutoFit/>
          </a:bodyPr>
          <a:lstStyle/>
          <a:p>
            <a:pPr marL="0" indent="0" algn="just">
              <a:buNone/>
            </a:pPr>
            <a:r>
              <a:rPr lang="ja-JP" altLang="en-US" sz="2000">
                <a:latin typeface="メイリオ" panose="020B0604030504040204" charset="-128"/>
                <a:ea typeface="メイリオ" panose="020B0604030504040204" charset="-128"/>
              </a:rPr>
              <a:t>制御システムは、オペレータが機械と安全かつ容易に相互に作用し合えるよう設計しなければならない。</a:t>
            </a:r>
          </a:p>
          <a:p>
            <a:pPr marL="636905" lvl="1" indent="-179705" algn="just" defTabSz="914400">
              <a:buNone/>
              <a:tabLst>
                <a:tab pos="537210" algn="l"/>
              </a:tabLst>
            </a:pPr>
            <a:r>
              <a:rPr lang="ja-JP" altLang="en-US" sz="2000">
                <a:latin typeface="メイリオ" panose="020B0604030504040204" charset="-128"/>
                <a:ea typeface="メイリオ" panose="020B0604030504040204" charset="-128"/>
              </a:rPr>
              <a:t>− 起動および停止条件の体系的分析</a:t>
            </a:r>
          </a:p>
          <a:p>
            <a:pPr marL="636905" lvl="1" indent="-179705" algn="just" defTabSz="914400">
              <a:buNone/>
              <a:tabLst>
                <a:tab pos="537210" algn="l"/>
              </a:tabLst>
            </a:pPr>
            <a:r>
              <a:rPr lang="ja-JP" altLang="en-US" sz="2000">
                <a:latin typeface="メイリオ" panose="020B0604030504040204" charset="-128"/>
                <a:ea typeface="メイリオ" panose="020B0604030504040204" charset="-128"/>
              </a:rPr>
              <a:t>− 特定の運転モードの提供。例えば、正常停止後の起動、サイクル中断後または非常停止後の再起動、機械に装荷されたワークピースの排出、機械要素に故障が生じた場合の機械の一部分の運転など</a:t>
            </a:r>
          </a:p>
          <a:p>
            <a:pPr marL="636905" lvl="1" indent="-179705" algn="just" defTabSz="914400">
              <a:buNone/>
              <a:tabLst>
                <a:tab pos="537210" algn="l"/>
              </a:tabLst>
            </a:pPr>
            <a:r>
              <a:rPr lang="ja-JP" altLang="en-US" sz="2000">
                <a:latin typeface="メイリオ" panose="020B0604030504040204" charset="-128"/>
                <a:ea typeface="メイリオ" panose="020B0604030504040204" charset="-128"/>
              </a:rPr>
              <a:t>− 障害の明確な表示</a:t>
            </a:r>
          </a:p>
          <a:p>
            <a:pPr marL="636905" lvl="1" indent="-179705" algn="just" defTabSz="914400">
              <a:buNone/>
              <a:tabLst>
                <a:tab pos="537210" algn="l"/>
              </a:tabLst>
            </a:pPr>
            <a:r>
              <a:rPr lang="ja-JP" altLang="en-US" sz="2000">
                <a:latin typeface="メイリオ" panose="020B0604030504040204" charset="-128"/>
                <a:ea typeface="メイリオ" panose="020B0604030504040204" charset="-128"/>
              </a:rPr>
              <a:t>− 危険な機械の挙動を引き起こすような予期しない起動指令の偶発的な発生を防止する手段。例えば、覆いをつけた起動装置など</a:t>
            </a:r>
          </a:p>
          <a:p>
            <a:pPr marL="636905" lvl="1" indent="-179705" algn="just" defTabSz="914400">
              <a:buNone/>
              <a:tabLst>
                <a:tab pos="537210" algn="l"/>
              </a:tabLst>
            </a:pPr>
            <a:r>
              <a:rPr lang="ja-JP" altLang="en-US" sz="2000">
                <a:latin typeface="メイリオ" panose="020B0604030504040204" charset="-128"/>
                <a:ea typeface="メイリオ" panose="020B0604030504040204" charset="-128"/>
              </a:rPr>
              <a:t>− 危険な機械の挙動を引き起こす再起動を防止するために維持された停止指令。例えば、インタロック。</a:t>
            </a:r>
          </a:p>
          <a:p>
            <a:pPr marL="0" indent="0" algn="just">
              <a:buNone/>
            </a:pPr>
            <a:r>
              <a:rPr lang="ja-JP" altLang="en-US" sz="2000">
                <a:latin typeface="メイリオ" panose="020B0604030504040204" charset="-128"/>
                <a:ea typeface="メイリオ" panose="020B0604030504040204" charset="-128"/>
              </a:rPr>
              <a:t>区域間のインタフェースの設計は、一つの区域の機能によって、介入のため停止している他方の区域に危険源を生じないようにしなければならない。</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118</a:t>
            </a:fld>
            <a:endParaRPr kumimoji="1" lang="ja-JP" altLang="en-US"/>
          </a:p>
        </p:txBody>
      </p:sp>
    </p:spTree>
    <p:extLst>
      <p:ext uri="{BB962C8B-B14F-4D97-AF65-F5344CB8AC3E}">
        <p14:creationId xmlns:p14="http://schemas.microsoft.com/office/powerpoint/2010/main" val="220623539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1" y="365125"/>
            <a:ext cx="9125970" cy="1325880"/>
          </a:xfrm>
        </p:spPr>
        <p:txBody>
          <a:bodyPr>
            <a:normAutofit fontScale="90000"/>
          </a:bodyPr>
          <a:lstStyle/>
          <a:p>
            <a:r>
              <a:t>２制御システムへの本質的安全設計方策の適用</a:t>
            </a:r>
            <a:br/>
            <a:r>
              <a:rPr lang="ja-JP" altLang="en-US" sz="2800">
                <a:sym typeface="+mn-ea"/>
              </a:rPr>
              <a:t>(3)詳細要求</a:t>
            </a:r>
            <a:endParaRPr sz="2800"/>
          </a:p>
        </p:txBody>
      </p:sp>
      <p:sp>
        <p:nvSpPr>
          <p:cNvPr id="3" name="コンテンツプレースホルダ 2"/>
          <p:cNvSpPr>
            <a:spLocks noGrp="1"/>
          </p:cNvSpPr>
          <p:nvPr>
            <p:ph idx="1"/>
          </p:nvPr>
        </p:nvSpPr>
        <p:spPr>
          <a:xfrm>
            <a:off x="625040" y="1825626"/>
            <a:ext cx="9125335" cy="4142160"/>
          </a:xfrm>
        </p:spPr>
        <p:txBody>
          <a:bodyPr wrap="square">
            <a:spAutoFit/>
          </a:bodyPr>
          <a:lstStyle/>
          <a:p>
            <a:pPr marL="0" indent="0" algn="just">
              <a:buNone/>
            </a:pPr>
            <a:r>
              <a:rPr lang="ja-JP" altLang="en-US" sz="2000">
                <a:latin typeface="メイリオ" panose="020B0604030504040204" charset="-128"/>
                <a:ea typeface="メイリオ" panose="020B0604030504040204" charset="-128"/>
              </a:rPr>
              <a:t>制御システムに本質的安全方策を適用する際に考慮する項目について列挙する。</a:t>
            </a:r>
            <a:r>
              <a:rPr lang="ja-JP" altLang="en-US" sz="2000" u="sng">
                <a:latin typeface="メイリオ" panose="020B0604030504040204" charset="-128"/>
                <a:ea typeface="メイリオ" panose="020B0604030504040204" charset="-128"/>
              </a:rPr>
              <a:t>ア．内部動力源の起動または外部動力供給の接続</a:t>
            </a:r>
          </a:p>
          <a:p>
            <a:pPr marL="457200" lvl="1" indent="0" algn="just">
              <a:buNone/>
            </a:pPr>
            <a:r>
              <a:rPr lang="ja-JP" altLang="en-US" sz="2000">
                <a:latin typeface="メイリオ" panose="020B0604030504040204" charset="-128"/>
                <a:ea typeface="メイリオ" panose="020B0604030504040204" charset="-128"/>
              </a:rPr>
              <a:t>内部動力源の起動または外部動力供給の接続によって危険状態が生じない。</a:t>
            </a:r>
          </a:p>
          <a:p>
            <a:pPr marL="0" indent="0" algn="just">
              <a:buNone/>
            </a:pPr>
            <a:r>
              <a:rPr lang="ja-JP" altLang="en-US" sz="2000" u="sng">
                <a:latin typeface="メイリオ" panose="020B0604030504040204" charset="-128"/>
                <a:ea typeface="メイリオ" panose="020B0604030504040204" charset="-128"/>
              </a:rPr>
              <a:t>イ．機構の起動または停止</a:t>
            </a:r>
          </a:p>
          <a:p>
            <a:pPr marL="457200" lvl="1" indent="0" algn="just">
              <a:buNone/>
            </a:pPr>
            <a:r>
              <a:rPr lang="ja-JP" altLang="en-US" sz="2000">
                <a:latin typeface="メイリオ" panose="020B0604030504040204" charset="-128"/>
                <a:ea typeface="メイリオ" panose="020B0604030504040204" charset="-128"/>
              </a:rPr>
              <a:t>機構運動の起動または加速の最初の動作は、電圧や流体圧力の加圧・増加によることが望ましい。逆に、停止または減速の最初の動作は、電圧や流体圧力の除去または低減によることが望ましい。常時減速の制御をオペレータが維持するためにこの原則を守れない場合、機械には主ブレーキシステムが故障したときに減速し、停止する手段を備えなければならない。</a:t>
            </a:r>
          </a:p>
          <a:p>
            <a:pPr marL="0" indent="0" algn="just">
              <a:buNone/>
            </a:pPr>
            <a:r>
              <a:rPr lang="ja-JP" altLang="en-US" sz="2000" u="sng">
                <a:latin typeface="メイリオ" panose="020B0604030504040204" charset="-128"/>
                <a:ea typeface="メイリオ" panose="020B0604030504040204" charset="-128"/>
              </a:rPr>
              <a:t>ウ．動力中断後の再起動 </a:t>
            </a:r>
          </a:p>
          <a:p>
            <a:pPr marL="457200" lvl="1" indent="0" algn="just">
              <a:buNone/>
            </a:pPr>
            <a:r>
              <a:rPr lang="ja-JP" altLang="en-US" sz="2000">
                <a:latin typeface="メイリオ" panose="020B0604030504040204" charset="-128"/>
                <a:ea typeface="メイリオ" panose="020B0604030504040204" charset="-128"/>
              </a:rPr>
              <a:t>動力の中断後に再起動されると機械が自動的に再起動して、それが危険源となるおそれがある場合は、その再起動を防止しなければならない。例えば、自己保持のリレー、電磁接触器(コンタクタ)またはバルブの使用。</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119</a:t>
            </a:fld>
            <a:endParaRPr kumimoji="1" lang="ja-JP" altLang="en-US"/>
          </a:p>
        </p:txBody>
      </p:sp>
    </p:spTree>
    <p:extLst>
      <p:ext uri="{BB962C8B-B14F-4D97-AF65-F5344CB8AC3E}">
        <p14:creationId xmlns:p14="http://schemas.microsoft.com/office/powerpoint/2010/main" val="2267926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コンテンツ プレースホルダー 1"/>
          <p:cNvSpPr>
            <a:spLocks noGrp="1"/>
          </p:cNvSpPr>
          <p:nvPr>
            <p:ph idx="1"/>
          </p:nvPr>
        </p:nvSpPr>
        <p:spPr>
          <a:xfrm>
            <a:off x="681037" y="1488169"/>
            <a:ext cx="8234361" cy="874032"/>
          </a:xfrm>
          <a:ln>
            <a:solidFill>
              <a:schemeClr val="tx1"/>
            </a:solidFill>
          </a:ln>
        </p:spPr>
        <p:txBody>
          <a:bodyPr>
            <a:normAutofit/>
          </a:bodyPr>
          <a:lstStyle/>
          <a:p>
            <a:r>
              <a:rPr lang="ja-JP" altLang="en-US" dirty="0"/>
              <a:t>機械設備の安全とは、「危害を引き起こす恐れがあると思われる危険源から守られている状態」</a:t>
            </a:r>
            <a:endParaRPr kumimoji="1" lang="ja-JP" altLang="en-US" dirty="0"/>
          </a:p>
        </p:txBody>
      </p:sp>
      <p:sp>
        <p:nvSpPr>
          <p:cNvPr id="3" name="下矢印 2"/>
          <p:cNvSpPr/>
          <p:nvPr/>
        </p:nvSpPr>
        <p:spPr>
          <a:xfrm>
            <a:off x="3468237" y="2438795"/>
            <a:ext cx="2068285" cy="968828"/>
          </a:xfrm>
          <a:prstGeom prst="downArrow">
            <a:avLst>
              <a:gd name="adj1" fmla="val 6052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3897086" y="2610185"/>
            <a:ext cx="1210588"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実現方法</a:t>
            </a:r>
          </a:p>
        </p:txBody>
      </p:sp>
      <p:sp>
        <p:nvSpPr>
          <p:cNvPr id="6" name="テキスト ボックス 5"/>
          <p:cNvSpPr txBox="1"/>
          <p:nvPr/>
        </p:nvSpPr>
        <p:spPr>
          <a:xfrm>
            <a:off x="414988" y="3656606"/>
            <a:ext cx="3934090" cy="1384995"/>
          </a:xfrm>
          <a:prstGeom prst="rect">
            <a:avLst/>
          </a:prstGeom>
          <a:noFill/>
          <a:ln>
            <a:solidFill>
              <a:schemeClr val="tx1"/>
            </a:solidFill>
          </a:ln>
        </p:spPr>
        <p:txBody>
          <a:bodyPr wrap="none" rtlCol="0">
            <a:spAutoFit/>
          </a:bodyPr>
          <a:lstStyle/>
          <a:p>
            <a:pPr algn="ctr"/>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危険源自体の除去･抑制</a:t>
            </a:r>
            <a:endParaRPr kumimoji="1"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800" b="1" u="sng" dirty="0">
                <a:latin typeface="Meiryo UI" panose="020B0604030504040204" pitchFamily="50" charset="-128"/>
                <a:ea typeface="Meiryo UI" panose="020B0604030504040204" pitchFamily="50" charset="-128"/>
                <a:cs typeface="Meiryo UI" panose="020B0604030504040204" pitchFamily="50" charset="-128"/>
              </a:rPr>
              <a:t>本質的安全</a:t>
            </a:r>
          </a:p>
        </p:txBody>
      </p:sp>
      <p:sp>
        <p:nvSpPr>
          <p:cNvPr id="24" name="テキスト ボックス 23"/>
          <p:cNvSpPr txBox="1"/>
          <p:nvPr/>
        </p:nvSpPr>
        <p:spPr>
          <a:xfrm>
            <a:off x="4528458" y="3656606"/>
            <a:ext cx="5236028" cy="181588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ja-JP" sz="2800" dirty="0">
                <a:latin typeface="Meiryo UI" panose="020B0604030504040204" pitchFamily="50" charset="-128"/>
                <a:ea typeface="Meiryo UI" panose="020B0604030504040204" pitchFamily="50" charset="-128"/>
                <a:cs typeface="Meiryo UI" panose="020B0604030504040204" pitchFamily="50" charset="-128"/>
              </a:rPr>
              <a:t>危険源の危険性の大きさ（リスク）を調節する </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800" u="sng" dirty="0">
                <a:latin typeface="Meiryo UI" panose="020B0604030504040204" pitchFamily="50" charset="-128"/>
                <a:ea typeface="Meiryo UI" panose="020B0604030504040204" pitchFamily="50" charset="-128"/>
                <a:cs typeface="Meiryo UI" panose="020B0604030504040204" pitchFamily="50" charset="-128"/>
              </a:rPr>
              <a:t>機能安全</a:t>
            </a:r>
          </a:p>
        </p:txBody>
      </p:sp>
      <p:sp>
        <p:nvSpPr>
          <p:cNvPr id="11" name="線吹き出し 1 (枠付き) 10"/>
          <p:cNvSpPr/>
          <p:nvPr/>
        </p:nvSpPr>
        <p:spPr>
          <a:xfrm>
            <a:off x="1396225" y="5382480"/>
            <a:ext cx="2503714" cy="612648"/>
          </a:xfrm>
          <a:prstGeom prst="borderCallout1">
            <a:avLst>
              <a:gd name="adj1" fmla="val 54287"/>
              <a:gd name="adj2" fmla="val -942"/>
              <a:gd name="adj3" fmla="val -54522"/>
              <a:gd name="adj4" fmla="val -1789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適用には限界あり→本来の機能への影響</a:t>
            </a:r>
          </a:p>
        </p:txBody>
      </p:sp>
      <p:sp>
        <p:nvSpPr>
          <p:cNvPr id="25" name="線吹き出し 1 (枠付き) 24"/>
          <p:cNvSpPr/>
          <p:nvPr/>
        </p:nvSpPr>
        <p:spPr>
          <a:xfrm>
            <a:off x="5419719" y="5587749"/>
            <a:ext cx="4264108" cy="612648"/>
          </a:xfrm>
          <a:prstGeom prst="borderCallout1">
            <a:avLst>
              <a:gd name="adj1" fmla="val 54287"/>
              <a:gd name="adj2" fmla="val -942"/>
              <a:gd name="adj3" fmla="val -8324"/>
              <a:gd name="adj4" fmla="val -1442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多様な手法→安全性能目標は</a:t>
            </a:r>
            <a:r>
              <a:rPr kumimoji="1" lang="ja-JP" altLang="en-US" sz="2000" b="1" u="sng" dirty="0">
                <a:latin typeface="Meiryo UI" panose="020B0604030504040204" pitchFamily="50" charset="-128"/>
                <a:ea typeface="Meiryo UI" panose="020B0604030504040204" pitchFamily="50" charset="-128"/>
                <a:cs typeface="Meiryo UI" panose="020B0604030504040204" pitchFamily="50" charset="-128"/>
              </a:rPr>
              <a:t>リスクアセスメント</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により決定</a:t>
            </a:r>
          </a:p>
        </p:txBody>
      </p:sp>
      <p:sp>
        <p:nvSpPr>
          <p:cNvPr id="26" name="フッター プレースホルダー 3"/>
          <p:cNvSpPr>
            <a:spLocks noGrp="1"/>
          </p:cNvSpPr>
          <p:nvPr>
            <p:ph type="ftr" sz="quarter" idx="4294967295"/>
          </p:nvPr>
        </p:nvSpPr>
        <p:spPr>
          <a:xfrm>
            <a:off x="157655" y="6356357"/>
            <a:ext cx="8540479" cy="371542"/>
          </a:xfrm>
          <a:prstGeom prst="rect">
            <a:avLst/>
          </a:prstGeom>
        </p:spPr>
        <p:txBody>
          <a:bodyPr/>
          <a:lstStyle/>
          <a:p>
            <a:pPr algn="l"/>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5">
            <a:extLst>
              <a:ext uri="{FF2B5EF4-FFF2-40B4-BE49-F238E27FC236}">
                <a16:creationId xmlns="" xmlns:a16="http://schemas.microsoft.com/office/drawing/2014/main" id="{BA81A67A-86C4-7142-88B8-F2E13A5F34F0}"/>
              </a:ext>
            </a:extLst>
          </p:cNvPr>
          <p:cNvSpPr txBox="1">
            <a:spLocks/>
          </p:cNvSpPr>
          <p:nvPr/>
        </p:nvSpPr>
        <p:spPr>
          <a:xfrm>
            <a:off x="-123290" y="241841"/>
            <a:ext cx="10335803" cy="675001"/>
          </a:xfrm>
          <a:prstGeom prst="rect">
            <a:avLst/>
          </a:prstGeom>
          <a:ln>
            <a:solidFill>
              <a:schemeClr val="accent4">
                <a:lumMod val="40000"/>
                <a:lumOff val="6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pc="-350" dirty="0"/>
              <a:t>(4)</a:t>
            </a:r>
            <a:r>
              <a:rPr lang="ja-JP" altLang="en-US" spc="-350" dirty="0"/>
              <a:t>安全関連システムへの機能安全の導入</a:t>
            </a:r>
            <a:r>
              <a:rPr lang="en-US" altLang="ja-JP" spc="-350" dirty="0"/>
              <a:t>-2</a:t>
            </a:r>
            <a:r>
              <a:rPr lang="ja-JP" altLang="ja-JP" spc="-350" dirty="0"/>
              <a:t> </a:t>
            </a:r>
            <a:endParaRPr lang="ja-JP" altLang="en-US" spc="-350" dirty="0"/>
          </a:p>
        </p:txBody>
      </p:sp>
    </p:spTree>
    <p:extLst>
      <p:ext uri="{BB962C8B-B14F-4D97-AF65-F5344CB8AC3E}">
        <p14:creationId xmlns:p14="http://schemas.microsoft.com/office/powerpoint/2010/main" val="209268948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9218075" cy="1325880"/>
          </a:xfrm>
        </p:spPr>
        <p:txBody>
          <a:bodyPr>
            <a:normAutofit fontScale="90000"/>
          </a:bodyPr>
          <a:lstStyle/>
          <a:p>
            <a:r>
              <a:t>２制御システムへの本質的安全設計方策の適用</a:t>
            </a:r>
            <a:br/>
            <a:r>
              <a:rPr lang="ja-JP" altLang="en-US" sz="2800">
                <a:sym typeface="+mn-ea"/>
              </a:rPr>
              <a:t>(3)詳細要求</a:t>
            </a:r>
            <a:endParaRPr sz="2800"/>
          </a:p>
        </p:txBody>
      </p:sp>
      <p:sp>
        <p:nvSpPr>
          <p:cNvPr id="3" name="コンテンツプレースホルダ 2"/>
          <p:cNvSpPr>
            <a:spLocks noGrp="1"/>
          </p:cNvSpPr>
          <p:nvPr>
            <p:ph idx="1"/>
          </p:nvPr>
        </p:nvSpPr>
        <p:spPr>
          <a:xfrm>
            <a:off x="625040" y="1825626"/>
            <a:ext cx="8923340" cy="4336059"/>
          </a:xfrm>
        </p:spPr>
        <p:txBody>
          <a:bodyPr wrap="square">
            <a:spAutoFit/>
          </a:bodyPr>
          <a:lstStyle/>
          <a:p>
            <a:pPr marL="0" indent="0" algn="just">
              <a:buNone/>
            </a:pPr>
            <a:r>
              <a:rPr lang="ja-JP" altLang="en-US" sz="2000" u="sng">
                <a:latin typeface="メイリオ" panose="020B0604030504040204" charset="-128"/>
                <a:ea typeface="メイリオ" panose="020B0604030504040204" charset="-128"/>
              </a:rPr>
              <a:t>エ．動力供給の中断</a:t>
            </a:r>
            <a:r>
              <a:rPr lang="ja-JP" altLang="en-US" sz="2000">
                <a:latin typeface="メイリオ" panose="020B0604030504040204" charset="-128"/>
                <a:ea typeface="メイリオ" panose="020B0604030504040204" charset="-128"/>
              </a:rPr>
              <a:t> </a:t>
            </a:r>
          </a:p>
          <a:p>
            <a:pPr marL="455295" lvl="1" indent="1905" algn="just">
              <a:buNone/>
            </a:pPr>
            <a:r>
              <a:rPr lang="ja-JP" altLang="en-US" sz="1800">
                <a:latin typeface="メイリオ" panose="020B0604030504040204" charset="-128"/>
                <a:ea typeface="メイリオ" panose="020B0604030504040204" charset="-128"/>
              </a:rPr>
              <a:t>機械類は、動力供給の中断または過度な変動によって生じる危険状態を防止するように設計する。少なくとも次の要求事項に合致すること。</a:t>
            </a:r>
          </a:p>
          <a:p>
            <a:pPr marL="628650" lvl="1" indent="-171450" algn="just">
              <a:buNone/>
            </a:pPr>
            <a:r>
              <a:rPr lang="ja-JP" altLang="en-US" sz="1800">
                <a:latin typeface="メイリオ" panose="020B0604030504040204" charset="-128"/>
                <a:ea typeface="メイリオ" panose="020B0604030504040204" charset="-128"/>
              </a:rPr>
              <a:t>− 機械類の停止機能を維持する。</a:t>
            </a:r>
          </a:p>
          <a:p>
            <a:pPr marL="628650" lvl="1" indent="-171450" algn="just">
              <a:buNone/>
            </a:pPr>
            <a:r>
              <a:rPr lang="ja-JP" altLang="en-US" sz="1800">
                <a:latin typeface="メイリオ" panose="020B0604030504040204" charset="-128"/>
                <a:ea typeface="メイリオ" panose="020B0604030504040204" charset="-128"/>
              </a:rPr>
              <a:t>− 安全性のために常時運転を必要とする全ての装置は、安全を維持するために効果的な方法で作動する。</a:t>
            </a:r>
          </a:p>
          <a:p>
            <a:pPr marL="628650" lvl="1" indent="-171450" algn="just">
              <a:buNone/>
            </a:pPr>
            <a:r>
              <a:rPr lang="ja-JP" altLang="en-US" sz="1800">
                <a:latin typeface="メイリオ" panose="020B0604030504040204" charset="-128"/>
                <a:ea typeface="メイリオ" panose="020B0604030504040204" charset="-128"/>
              </a:rPr>
              <a:t>− 位置エネルギの結果として、機械類の部分または動きやすい機械類によって保持されたワークや負荷は、それらを安全に低い位置に移すために必要な時間、保持する。</a:t>
            </a:r>
          </a:p>
          <a:p>
            <a:pPr marL="0" indent="0" algn="just">
              <a:buNone/>
            </a:pPr>
            <a:r>
              <a:rPr lang="ja-JP" altLang="en-US" sz="2000" u="sng">
                <a:latin typeface="メイリオ" panose="020B0604030504040204" charset="-128"/>
                <a:ea typeface="メイリオ" panose="020B0604030504040204" charset="-128"/>
              </a:rPr>
              <a:t>オ．自動監視の使用</a:t>
            </a:r>
            <a:r>
              <a:rPr lang="ja-JP" altLang="en-US" sz="2000">
                <a:latin typeface="メイリオ" panose="020B0604030504040204" charset="-128"/>
                <a:ea typeface="メイリオ" panose="020B0604030504040204" charset="-128"/>
              </a:rPr>
              <a:t> </a:t>
            </a:r>
          </a:p>
          <a:p>
            <a:pPr marL="457200" lvl="1" indent="0" algn="just">
              <a:buNone/>
            </a:pPr>
            <a:r>
              <a:rPr lang="ja-JP" altLang="en-US" sz="1800">
                <a:latin typeface="メイリオ" panose="020B0604030504040204" charset="-128"/>
                <a:ea typeface="メイリオ" panose="020B0604030504040204" charset="-128"/>
              </a:rPr>
              <a:t>自動監視は、保護方策によって実行される単独または複数の安全機能を実行するコンポーネントや要素を対象とする。それらの能力が低下、工程条件が危険源を発生する側に変化した場合に、その安全機能が確実に実行されることを意図している。安全機能が次に動作要求される前に障害を検出するために、自動監視は障害を直ちに検出するか、または周期的にチェックを行う。</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120</a:t>
            </a:fld>
            <a:endParaRPr kumimoji="1" lang="ja-JP" altLang="en-US"/>
          </a:p>
        </p:txBody>
      </p:sp>
    </p:spTree>
    <p:extLst>
      <p:ext uri="{BB962C8B-B14F-4D97-AF65-F5344CB8AC3E}">
        <p14:creationId xmlns:p14="http://schemas.microsoft.com/office/powerpoint/2010/main" val="194028877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1" y="357505"/>
            <a:ext cx="9167893" cy="1325880"/>
          </a:xfrm>
        </p:spPr>
        <p:txBody>
          <a:bodyPr>
            <a:normAutofit fontScale="90000"/>
          </a:bodyPr>
          <a:lstStyle/>
          <a:p>
            <a:r>
              <a:t>２制御システムへの本質的安全設計方策の適用</a:t>
            </a:r>
            <a:br/>
            <a:r>
              <a:rPr lang="ja-JP" altLang="en-US" sz="2800">
                <a:sym typeface="+mn-ea"/>
              </a:rPr>
              <a:t>(3)詳細要求</a:t>
            </a:r>
            <a:endParaRPr sz="2800"/>
          </a:p>
        </p:txBody>
      </p:sp>
      <p:sp>
        <p:nvSpPr>
          <p:cNvPr id="3" name="コンテンツプレースホルダ 2"/>
          <p:cNvSpPr>
            <a:spLocks noGrp="1"/>
          </p:cNvSpPr>
          <p:nvPr>
            <p:ph idx="1"/>
          </p:nvPr>
        </p:nvSpPr>
        <p:spPr>
          <a:xfrm>
            <a:off x="625040" y="1825626"/>
            <a:ext cx="8786136" cy="4290918"/>
          </a:xfrm>
        </p:spPr>
        <p:txBody>
          <a:bodyPr>
            <a:spAutoFit/>
          </a:bodyPr>
          <a:lstStyle/>
          <a:p>
            <a:pPr marL="0" indent="0" algn="just">
              <a:buNone/>
            </a:pPr>
            <a:r>
              <a:rPr lang="ja-JP" altLang="en-US" sz="2000" u="sng">
                <a:latin typeface="メイリオ" panose="020B0604030504040204" charset="-128"/>
                <a:ea typeface="メイリオ" panose="020B0604030504040204" charset="-128"/>
              </a:rPr>
              <a:t>カ．手動制御に関する原則 </a:t>
            </a:r>
          </a:p>
          <a:p>
            <a:pPr marL="620395" lvl="1" indent="-162560" algn="just">
              <a:buNone/>
            </a:pPr>
            <a:r>
              <a:rPr lang="ja-JP" altLang="en-US" sz="2000">
                <a:latin typeface="メイリオ" panose="020B0604030504040204" charset="-128"/>
                <a:ea typeface="メイリオ" panose="020B0604030504040204" charset="-128"/>
              </a:rPr>
              <a:t>a)手動制御器は、関連する人間工学原則に従って設計し、配置する。</a:t>
            </a:r>
          </a:p>
          <a:p>
            <a:pPr marL="620395" lvl="1" indent="-162560" algn="just">
              <a:buNone/>
            </a:pPr>
            <a:r>
              <a:rPr lang="ja-JP" altLang="en-US" sz="2000">
                <a:latin typeface="メイリオ" panose="020B0604030504040204" charset="-128"/>
                <a:ea typeface="メイリオ" panose="020B0604030504040204" charset="-128"/>
              </a:rPr>
              <a:t>b)停止制御器は、各々の起動制御器の近傍に配置する。起動または停止の機能をホールド・ツゥ・ラン制御によって行う場合で、操作を止めたときにホールド・ツゥ・ラン制御装置が停止指令の伝達を失敗することによってリスクが生じるおそれがある場合には、別途停止用の制御器を設ける。</a:t>
            </a:r>
          </a:p>
          <a:p>
            <a:pPr marL="620395" lvl="1" indent="-162560" algn="just">
              <a:buNone/>
            </a:pPr>
            <a:r>
              <a:rPr lang="ja-JP" altLang="en-US" sz="2000">
                <a:latin typeface="メイリオ" panose="020B0604030504040204" charset="-128"/>
                <a:ea typeface="メイリオ" panose="020B0604030504040204" charset="-128"/>
              </a:rPr>
              <a:t>c)例えば、非常停止または教示ペンダントのように必要上やむを得ず危険区域内に配置する制御器の場合を除いて、手動制御器は危険区域から届かない所に配置する。</a:t>
            </a:r>
          </a:p>
          <a:p>
            <a:pPr marL="620395" lvl="1" indent="-162560" algn="just">
              <a:buNone/>
            </a:pPr>
            <a:r>
              <a:rPr lang="ja-JP" altLang="en-US" sz="2000">
                <a:latin typeface="メイリオ" panose="020B0604030504040204" charset="-128"/>
                <a:ea typeface="メイリオ" panose="020B0604030504040204" charset="-128"/>
              </a:rPr>
              <a:t>d)制御器および制御位置は、可能な場合はオペレータが作業区域または危険区域を視認できるように配置する。</a:t>
            </a:r>
          </a:p>
          <a:p>
            <a:pPr marL="620395" lvl="1" indent="-162560" algn="just">
              <a:buNone/>
            </a:pPr>
            <a:r>
              <a:rPr lang="ja-JP" altLang="en-US" sz="2000">
                <a:latin typeface="メイリオ" panose="020B0604030504040204" charset="-128"/>
                <a:ea typeface="メイリオ" panose="020B0604030504040204" charset="-128"/>
              </a:rPr>
              <a:t>e)同一の危険要素を複数の制御器を用いて起動できる場合、一つの制御器だけが有効に作動するように制御回路を設計する。</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121</a:t>
            </a:fld>
            <a:endParaRPr kumimoji="1" lang="ja-JP" altLang="en-US"/>
          </a:p>
        </p:txBody>
      </p:sp>
    </p:spTree>
    <p:extLst>
      <p:ext uri="{BB962C8B-B14F-4D97-AF65-F5344CB8AC3E}">
        <p14:creationId xmlns:p14="http://schemas.microsoft.com/office/powerpoint/2010/main" val="292385992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1" y="365125"/>
            <a:ext cx="9151378" cy="1325880"/>
          </a:xfrm>
        </p:spPr>
        <p:txBody>
          <a:bodyPr>
            <a:normAutofit fontScale="90000"/>
          </a:bodyPr>
          <a:lstStyle/>
          <a:p>
            <a:r>
              <a:t>２制御システムへの本質的安全設計方策の適用</a:t>
            </a:r>
            <a:br/>
            <a:r>
              <a:rPr lang="ja-JP" altLang="en-US" sz="2800">
                <a:sym typeface="+mn-ea"/>
              </a:rPr>
              <a:t>(3)詳細要求</a:t>
            </a:r>
            <a:endParaRPr sz="2800"/>
          </a:p>
        </p:txBody>
      </p:sp>
      <p:sp>
        <p:nvSpPr>
          <p:cNvPr id="3" name="コンテンツプレースホルダ 2"/>
          <p:cNvSpPr>
            <a:spLocks noGrp="1"/>
          </p:cNvSpPr>
          <p:nvPr>
            <p:ph idx="1"/>
          </p:nvPr>
        </p:nvSpPr>
        <p:spPr>
          <a:xfrm>
            <a:off x="625040" y="1825626"/>
            <a:ext cx="8786136" cy="2500685"/>
          </a:xfrm>
        </p:spPr>
        <p:txBody>
          <a:bodyPr>
            <a:spAutoFit/>
          </a:bodyPr>
          <a:lstStyle/>
          <a:p>
            <a:pPr marL="0" indent="0" algn="just">
              <a:buNone/>
            </a:pPr>
            <a:r>
              <a:rPr lang="ja-JP" altLang="en-US" sz="2000" u="sng">
                <a:latin typeface="メイリオ" panose="020B0604030504040204" charset="-128"/>
                <a:ea typeface="メイリオ" panose="020B0604030504040204" charset="-128"/>
              </a:rPr>
              <a:t>カ．手動制御に関する原則 </a:t>
            </a:r>
          </a:p>
          <a:p>
            <a:pPr marL="620395" lvl="1" indent="-162560" algn="just">
              <a:buNone/>
            </a:pPr>
            <a:r>
              <a:rPr lang="ja-JP" altLang="en-US" sz="2000">
                <a:latin typeface="メイリオ" panose="020B0604030504040204" charset="-128"/>
                <a:ea typeface="メイリオ" panose="020B0604030504040204" charset="-128"/>
              </a:rPr>
              <a:t>f)制御アクチュエータは、リスクがあるところでは意図的な操作を行わない限り操作できないように設計し、またはガードを設ける。</a:t>
            </a:r>
          </a:p>
          <a:p>
            <a:pPr marL="620395" lvl="1" indent="-162560" algn="just">
              <a:buNone/>
            </a:pPr>
            <a:r>
              <a:rPr lang="ja-JP" altLang="en-US" sz="2000">
                <a:latin typeface="メイリオ" panose="020B0604030504040204" charset="-128"/>
                <a:ea typeface="メイリオ" panose="020B0604030504040204" charset="-128"/>
              </a:rPr>
              <a:t>g)オペレータによる直接制御によって安全な運転が確保される機械の機能に対しては、例えば、制御装置の設計および配置によってオペレータが制御位置にいることを確実にするための方策を採用する。</a:t>
            </a:r>
          </a:p>
          <a:p>
            <a:pPr marL="620395" lvl="1" indent="-162560" algn="just">
              <a:buNone/>
            </a:pPr>
            <a:r>
              <a:rPr lang="ja-JP" altLang="en-US" sz="2000">
                <a:latin typeface="メイリオ" panose="020B0604030504040204" charset="-128"/>
                <a:ea typeface="メイリオ" panose="020B0604030504040204" charset="-128"/>
              </a:rPr>
              <a:t>h)ケーブルレスでの制御に対し、通信が不通になることを含め、制御信号が受信されないときは自動的に停止する。</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122</a:t>
            </a:fld>
            <a:endParaRPr kumimoji="1" lang="ja-JP" altLang="en-US"/>
          </a:p>
        </p:txBody>
      </p:sp>
      <p:pic>
        <p:nvPicPr>
          <p:cNvPr id="2" name="図形 1"/>
          <p:cNvPicPr>
            <a:picLocks noChangeAspect="1"/>
          </p:cNvPicPr>
          <p:nvPr/>
        </p:nvPicPr>
        <p:blipFill>
          <a:blip r:embed="rId3"/>
          <a:stretch>
            <a:fillRect/>
          </a:stretch>
        </p:blipFill>
        <p:spPr>
          <a:xfrm>
            <a:off x="7764729" y="4566285"/>
            <a:ext cx="1646448" cy="1775460"/>
          </a:xfrm>
          <a:prstGeom prst="rect">
            <a:avLst/>
          </a:prstGeom>
        </p:spPr>
      </p:pic>
    </p:spTree>
    <p:extLst>
      <p:ext uri="{BB962C8B-B14F-4D97-AF65-F5344CB8AC3E}">
        <p14:creationId xmlns:p14="http://schemas.microsoft.com/office/powerpoint/2010/main" val="3900427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9218075" cy="1325880"/>
          </a:xfrm>
        </p:spPr>
        <p:txBody>
          <a:bodyPr>
            <a:normAutofit fontScale="90000"/>
          </a:bodyPr>
          <a:lstStyle/>
          <a:p>
            <a:r>
              <a:t>２制御システムへの本質的安全設計方策の適用</a:t>
            </a:r>
            <a:br/>
            <a:r>
              <a:rPr lang="ja-JP" altLang="en-US" sz="2800">
                <a:sym typeface="+mn-ea"/>
              </a:rPr>
              <a:t>(3)詳細要求</a:t>
            </a:r>
            <a:endParaRPr sz="2800"/>
          </a:p>
        </p:txBody>
      </p:sp>
      <p:sp>
        <p:nvSpPr>
          <p:cNvPr id="3" name="コンテンツプレースホルダ 2"/>
          <p:cNvSpPr>
            <a:spLocks noGrp="1"/>
          </p:cNvSpPr>
          <p:nvPr>
            <p:ph idx="1"/>
          </p:nvPr>
        </p:nvSpPr>
        <p:spPr>
          <a:xfrm>
            <a:off x="625040" y="1825626"/>
            <a:ext cx="8786136" cy="3958520"/>
          </a:xfrm>
        </p:spPr>
        <p:txBody>
          <a:bodyPr>
            <a:spAutoFit/>
          </a:bodyPr>
          <a:lstStyle/>
          <a:p>
            <a:pPr marL="0" indent="0" algn="just">
              <a:buNone/>
            </a:pPr>
            <a:r>
              <a:rPr lang="ja-JP" altLang="en-US" sz="2000" u="sng">
                <a:latin typeface="メイリオ" panose="020B0604030504040204" charset="-128"/>
                <a:ea typeface="メイリオ" panose="020B0604030504040204" charset="-128"/>
              </a:rPr>
              <a:t>キ．設定（段取りなど）、ティーチング、工程の切替え、障害の発見、清掃または保全の各作業に対する制御モード </a:t>
            </a:r>
          </a:p>
          <a:p>
            <a:pPr marL="457200" lvl="1" indent="0" algn="just">
              <a:buNone/>
            </a:pPr>
            <a:r>
              <a:rPr lang="ja-JP" altLang="en-US" sz="1800">
                <a:latin typeface="メイリオ" panose="020B0604030504040204" charset="-128"/>
                <a:ea typeface="メイリオ" panose="020B0604030504040204" charset="-128"/>
              </a:rPr>
              <a:t>機械類の設定、段取り、ティーチング、工程の切替え、障害の発見、清掃または保全作業のためにガードを移動若しくは取り外さなければならない場合および／または保護装置を無効にしなければならない場合で、かつ、これらの作業の目的で機械類または機械類の一部を運転する必要がある場合は、次の機能を全て満たす特定の制御モードによって、オペレータの安全を確保する。</a:t>
            </a:r>
          </a:p>
          <a:p>
            <a:pPr marL="640080" lvl="1" indent="-183515" algn="just">
              <a:buNone/>
            </a:pPr>
            <a:r>
              <a:rPr lang="ja-JP" altLang="en-US" sz="1800">
                <a:latin typeface="メイリオ" panose="020B0604030504040204" charset="-128"/>
                <a:ea typeface="メイリオ" panose="020B0604030504040204" charset="-128"/>
              </a:rPr>
              <a:t>a)全ての他の制御モードを不作動にする。</a:t>
            </a:r>
          </a:p>
          <a:p>
            <a:pPr marL="640080" lvl="1" indent="-183515" algn="just">
              <a:buNone/>
            </a:pPr>
            <a:r>
              <a:rPr lang="ja-JP" altLang="en-US" sz="1800">
                <a:latin typeface="メイリオ" panose="020B0604030504040204" charset="-128"/>
                <a:ea typeface="メイリオ" panose="020B0604030504040204" charset="-128"/>
              </a:rPr>
              <a:t>b)機械の危険な要素の運転は、イネーブル装置、両手操作制御装置またはホールド・ツゥ・ラン制御装置の操作を続けることによってだけ許可する。</a:t>
            </a:r>
          </a:p>
          <a:p>
            <a:pPr marL="640080" lvl="1" indent="-183515" algn="just">
              <a:buNone/>
            </a:pPr>
            <a:r>
              <a:rPr lang="ja-JP" altLang="en-US" sz="1800">
                <a:latin typeface="メイリオ" panose="020B0604030504040204" charset="-128"/>
                <a:ea typeface="メイリオ" panose="020B0604030504040204" charset="-128"/>
              </a:rPr>
              <a:t>c)機械の危険な要素の運転は、リスクが低減した状態下においてだけ許可する。例えば、減速、低減した動力または力、段階的操作による。</a:t>
            </a:r>
          </a:p>
          <a:p>
            <a:pPr marL="640080" lvl="1" indent="-183515" algn="just">
              <a:buNone/>
            </a:pPr>
            <a:r>
              <a:rPr lang="ja-JP" altLang="en-US" sz="1800">
                <a:latin typeface="メイリオ" panose="020B0604030504040204" charset="-128"/>
                <a:ea typeface="メイリオ" panose="020B0604030504040204" charset="-128"/>
              </a:rPr>
              <a:t>d)機械のセンサに対する故意または無意識の行為で危険な機能が実行されることを防止する。</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123</a:t>
            </a:fld>
            <a:endParaRPr kumimoji="1" lang="ja-JP" altLang="en-US"/>
          </a:p>
        </p:txBody>
      </p:sp>
    </p:spTree>
    <p:extLst>
      <p:ext uri="{BB962C8B-B14F-4D97-AF65-F5344CB8AC3E}">
        <p14:creationId xmlns:p14="http://schemas.microsoft.com/office/powerpoint/2010/main" val="321802290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1" y="365125"/>
            <a:ext cx="9134863" cy="1325880"/>
          </a:xfrm>
        </p:spPr>
        <p:txBody>
          <a:bodyPr>
            <a:normAutofit fontScale="90000"/>
          </a:bodyPr>
          <a:lstStyle/>
          <a:p>
            <a:r>
              <a:t>２制御システムへの本質的安全設計方策の適用</a:t>
            </a:r>
            <a:br/>
            <a:r>
              <a:rPr lang="ja-JP" altLang="en-US" sz="2800">
                <a:sym typeface="+mn-ea"/>
              </a:rPr>
              <a:t>(3)詳細要求</a:t>
            </a:r>
            <a:endParaRPr sz="2800"/>
          </a:p>
        </p:txBody>
      </p:sp>
      <p:sp>
        <p:nvSpPr>
          <p:cNvPr id="3" name="コンテンツプレースホルダ 2"/>
          <p:cNvSpPr>
            <a:spLocks noGrp="1"/>
          </p:cNvSpPr>
          <p:nvPr>
            <p:ph idx="1"/>
          </p:nvPr>
        </p:nvSpPr>
        <p:spPr>
          <a:xfrm>
            <a:off x="625040" y="1825626"/>
            <a:ext cx="8786136" cy="4427879"/>
          </a:xfrm>
        </p:spPr>
        <p:txBody>
          <a:bodyPr>
            <a:spAutoFit/>
          </a:bodyPr>
          <a:lstStyle/>
          <a:p>
            <a:pPr marL="0" indent="0" algn="just">
              <a:buNone/>
            </a:pPr>
            <a:r>
              <a:rPr lang="ja-JP" altLang="en-US" sz="2000" u="sng">
                <a:latin typeface="メイリオ" panose="020B0604030504040204" charset="-128"/>
                <a:ea typeface="メイリオ" panose="020B0604030504040204" charset="-128"/>
              </a:rPr>
              <a:t>ク．制御モードおよび運転モードの選択 </a:t>
            </a:r>
          </a:p>
          <a:p>
            <a:pPr marL="457200" lvl="1" indent="0" algn="just">
              <a:buNone/>
            </a:pPr>
            <a:r>
              <a:rPr lang="ja-JP" altLang="en-US" sz="1800">
                <a:latin typeface="メイリオ" panose="020B0604030504040204" charset="-128"/>
                <a:ea typeface="メイリオ" panose="020B0604030504040204" charset="-128"/>
              </a:rPr>
              <a:t>調整、設定、保全、点検などを許可するために異なる保護方策および／または作業手順を必要とする幾つかの制御モードまたは運転モードを使用できるように機械を設計し製作する場合、当該機械には各々のモード位置に固定（ロック）できるようなモード切替装置を備える。モード切替装置の各々の位置は、一つの制御モードまたは運転モードのいずれか一つを選択する。</a:t>
            </a:r>
          </a:p>
          <a:p>
            <a:pPr marL="457200" lvl="1" indent="0" algn="just">
              <a:buNone/>
            </a:pPr>
            <a:r>
              <a:rPr lang="ja-JP" altLang="en-US" sz="1800">
                <a:latin typeface="メイリオ" panose="020B0604030504040204" charset="-128"/>
                <a:ea typeface="メイリオ" panose="020B0604030504040204" charset="-128"/>
              </a:rPr>
              <a:t>モード切替装置は、機械のある特定機能の使用について特定のカテゴリのオペレータに限定するような他の切替手段（例えば、ある種の数値制御機能に対するアクセスコード）で置き換えてもよい。</a:t>
            </a:r>
          </a:p>
          <a:p>
            <a:pPr marL="0" indent="0" algn="just">
              <a:buNone/>
            </a:pPr>
            <a:r>
              <a:rPr lang="ja-JP" altLang="en-US" sz="2000" u="sng">
                <a:latin typeface="メイリオ" panose="020B0604030504040204" charset="-128"/>
                <a:ea typeface="メイリオ" panose="020B0604030504040204" charset="-128"/>
              </a:rPr>
              <a:t>ケ．電磁両立性を達成するための方策の適用</a:t>
            </a:r>
            <a:r>
              <a:rPr lang="ja-JP" altLang="en-US" sz="2000">
                <a:latin typeface="メイリオ" panose="020B0604030504040204" charset="-128"/>
                <a:ea typeface="メイリオ" panose="020B0604030504040204" charset="-128"/>
              </a:rPr>
              <a:t> </a:t>
            </a:r>
          </a:p>
          <a:p>
            <a:pPr marL="457200" lvl="1" indent="0" algn="just">
              <a:buNone/>
            </a:pPr>
            <a:r>
              <a:rPr lang="ja-JP" altLang="en-US" sz="1800">
                <a:latin typeface="メイリオ" panose="020B0604030504040204" charset="-128"/>
                <a:ea typeface="メイリオ" panose="020B0604030504040204" charset="-128"/>
              </a:rPr>
              <a:t>電磁両立性に関しては、JIS B 9960-1(IEC 60204-1)およびIEC 61000-6を参照のこと。</a:t>
            </a:r>
          </a:p>
          <a:p>
            <a:pPr marL="0" indent="0" algn="just">
              <a:buNone/>
            </a:pPr>
            <a:r>
              <a:rPr lang="ja-JP" altLang="en-US" sz="2000" u="sng">
                <a:latin typeface="メイリオ" panose="020B0604030504040204" charset="-128"/>
                <a:ea typeface="メイリオ" panose="020B0604030504040204" charset="-128"/>
              </a:rPr>
              <a:t>コ．障害の発見を支援する診断システムの規定 </a:t>
            </a:r>
          </a:p>
          <a:p>
            <a:pPr marL="457200" lvl="1" indent="0" algn="just">
              <a:buNone/>
            </a:pPr>
            <a:r>
              <a:rPr lang="ja-JP" altLang="en-US" sz="1800">
                <a:latin typeface="メイリオ" panose="020B0604030504040204" charset="-128"/>
                <a:ea typeface="メイリオ" panose="020B0604030504040204" charset="-128"/>
              </a:rPr>
              <a:t>保護方策を無効にする必要性をなくすため、制御システムに障害の発見を支援する診断システムを組み込むことが望ましい。</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124</a:t>
            </a:fld>
            <a:endParaRPr kumimoji="1" lang="ja-JP" altLang="en-US"/>
          </a:p>
        </p:txBody>
      </p:sp>
    </p:spTree>
    <p:extLst>
      <p:ext uri="{BB962C8B-B14F-4D97-AF65-F5344CB8AC3E}">
        <p14:creationId xmlns:p14="http://schemas.microsoft.com/office/powerpoint/2010/main" val="35454033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296640" y="208915"/>
            <a:ext cx="9420069" cy="1325880"/>
          </a:xfrm>
        </p:spPr>
        <p:txBody>
          <a:bodyPr>
            <a:normAutofit fontScale="90000"/>
          </a:bodyPr>
          <a:lstStyle/>
          <a:p>
            <a:r>
              <a:rPr sz="4000"/>
              <a:t>３プログラマブル電子制御システムによって実行される安全機能</a:t>
            </a:r>
            <a:r>
              <a:t> </a:t>
            </a:r>
            <a:br/>
            <a:r>
              <a:rPr lang="en-US" sz="2800"/>
              <a:t>(1)</a:t>
            </a:r>
            <a:r>
              <a:rPr sz="2800"/>
              <a:t>一般</a:t>
            </a:r>
          </a:p>
        </p:txBody>
      </p:sp>
      <p:sp>
        <p:nvSpPr>
          <p:cNvPr id="3" name="コンテンツプレースホルダ 2"/>
          <p:cNvSpPr>
            <a:spLocks noGrp="1"/>
          </p:cNvSpPr>
          <p:nvPr>
            <p:ph idx="1"/>
          </p:nvPr>
        </p:nvSpPr>
        <p:spPr>
          <a:xfrm>
            <a:off x="625041" y="1825626"/>
            <a:ext cx="8899838" cy="4479925"/>
          </a:xfrm>
        </p:spPr>
        <p:txBody>
          <a:bodyPr wrap="square">
            <a:spAutoFit/>
          </a:bodyPr>
          <a:lstStyle/>
          <a:p>
            <a:pPr marL="0" indent="0" algn="just">
              <a:buNone/>
            </a:pPr>
            <a:r>
              <a:rPr lang="ja-JP" altLang="en-US" sz="2000"/>
              <a:t>プログラマブル電子装置を含む制御システムは、適切な場合、機械類の安全機能を実行するために使用できる。</a:t>
            </a:r>
          </a:p>
          <a:p>
            <a:pPr marL="0" indent="0" algn="just">
              <a:buNone/>
            </a:pPr>
            <a:r>
              <a:rPr lang="ja-JP" altLang="en-US" sz="2000"/>
              <a:t>　</a:t>
            </a:r>
            <a:r>
              <a:rPr lang="ja-JP" altLang="en-US" sz="2000" u="sng"/>
              <a:t>→安全機能に関係する性能要求事項を考慮。</a:t>
            </a:r>
          </a:p>
          <a:p>
            <a:pPr marL="0" indent="0" algn="just">
              <a:buNone/>
            </a:pPr>
            <a:r>
              <a:rPr lang="ja-JP" altLang="en-US" sz="2000"/>
              <a:t>プログラマブル電子制御システムの設計は、</a:t>
            </a:r>
            <a:r>
              <a:rPr lang="ja-JP" altLang="en-US" sz="2000">
                <a:solidFill>
                  <a:srgbClr val="C00000"/>
                </a:solidFill>
              </a:rPr>
              <a:t>ランダムハードウェア故障の</a:t>
            </a:r>
            <a:r>
              <a:rPr lang="ja-JP" altLang="en-US" sz="2000">
                <a:solidFill>
                  <a:schemeClr val="tx1"/>
                </a:solidFill>
              </a:rPr>
              <a:t>確率</a:t>
            </a:r>
            <a:r>
              <a:rPr lang="ja-JP" altLang="en-US" sz="2000"/>
              <a:t>および</a:t>
            </a:r>
            <a:r>
              <a:rPr lang="ja-JP" altLang="en-US" sz="2000">
                <a:solidFill>
                  <a:srgbClr val="C00000"/>
                </a:solidFill>
              </a:rPr>
              <a:t>システマティック故障</a:t>
            </a:r>
            <a:r>
              <a:rPr lang="ja-JP" altLang="en-US" sz="2000"/>
              <a:t>の可能性が十分に低いこと。</a:t>
            </a:r>
          </a:p>
          <a:p>
            <a:pPr marL="170180" indent="0" algn="just">
              <a:buNone/>
            </a:pPr>
            <a:r>
              <a:rPr lang="ja-JP" altLang="en-US" sz="2000"/>
              <a:t>システマティック故障：設計および評価試験などの開発プロセス中に発生するバグやミスなどの障害。</a:t>
            </a:r>
          </a:p>
          <a:p>
            <a:pPr marL="0" indent="0" algn="just">
              <a:buNone/>
            </a:pPr>
            <a:r>
              <a:rPr lang="ja-JP" altLang="en-US" sz="2000"/>
              <a:t>監視機能を行う場合、障害の検出についてのシステムの挙動を考慮する。</a:t>
            </a:r>
          </a:p>
          <a:p>
            <a:pPr marL="0" indent="0" algn="just">
              <a:buNone/>
            </a:pPr>
            <a:r>
              <a:rPr lang="ja-JP" altLang="en-US" sz="2000"/>
              <a:t>プログラマブル電子制御システムは、各々の安全機能に対して指定された性能（SILまたはPL）が達成されることを確実にするために妥当性確認を行い、取り付けるのが望ましい。妥当性確認は、全ての部品が安全機能を実行するために正しく相互作用していることを示すための、および意図しない機能が生じないことを示すための試験および分析を含んでいる。</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125</a:t>
            </a:fld>
            <a:endParaRPr kumimoji="1" lang="ja-JP" altLang="en-US"/>
          </a:p>
        </p:txBody>
      </p:sp>
    </p:spTree>
    <p:extLst>
      <p:ext uri="{BB962C8B-B14F-4D97-AF65-F5344CB8AC3E}">
        <p14:creationId xmlns:p14="http://schemas.microsoft.com/office/powerpoint/2010/main" val="213523760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296640" y="243205"/>
            <a:ext cx="9305733" cy="1325880"/>
          </a:xfrm>
        </p:spPr>
        <p:txBody>
          <a:bodyPr>
            <a:normAutofit fontScale="90000"/>
          </a:bodyPr>
          <a:lstStyle/>
          <a:p>
            <a:r>
              <a:rPr sz="4000"/>
              <a:t>３プログラマブル電子制御システムによって実行される安全機能</a:t>
            </a:r>
            <a:r>
              <a:t> </a:t>
            </a:r>
            <a:br/>
            <a:r>
              <a:rPr lang="ja-JP" altLang="en-US" sz="2800">
                <a:sym typeface="+mn-ea"/>
              </a:rPr>
              <a:t>(2)ハードウェアの側面 </a:t>
            </a:r>
            <a:endParaRPr sz="2800"/>
          </a:p>
        </p:txBody>
      </p:sp>
      <p:sp>
        <p:nvSpPr>
          <p:cNvPr id="3" name="コンテンツプレースホルダ 2"/>
          <p:cNvSpPr>
            <a:spLocks noGrp="1"/>
          </p:cNvSpPr>
          <p:nvPr>
            <p:ph idx="1"/>
          </p:nvPr>
        </p:nvSpPr>
        <p:spPr>
          <a:xfrm>
            <a:off x="625040" y="1825626"/>
            <a:ext cx="8786136" cy="2777683"/>
          </a:xfrm>
        </p:spPr>
        <p:txBody>
          <a:bodyPr>
            <a:spAutoFit/>
          </a:bodyPr>
          <a:lstStyle/>
          <a:p>
            <a:pPr marL="0" indent="0" algn="just">
              <a:buNone/>
            </a:pPr>
            <a:r>
              <a:rPr lang="ja-JP" altLang="en-US" sz="2000">
                <a:latin typeface="メイリオ" panose="020B0604030504040204" charset="-128"/>
                <a:ea typeface="メイリオ" panose="020B0604030504040204" charset="-128"/>
              </a:rPr>
              <a:t>ハードウェア（例えば、センサ、アクチュエータ、論理回路を含む）は、実行する安全機能の機能的要求事項および性能要求事項の両者に適合するように選択、設計、取付けをしなければならない。特に、次の手段による。</a:t>
            </a:r>
          </a:p>
          <a:p>
            <a:pPr marL="636905" lvl="1" indent="-179705" algn="just">
              <a:buNone/>
            </a:pPr>
            <a:r>
              <a:rPr lang="ja-JP" altLang="en-US" sz="2000">
                <a:latin typeface="メイリオ" panose="020B0604030504040204" charset="-128"/>
                <a:ea typeface="メイリオ" panose="020B0604030504040204" charset="-128"/>
              </a:rPr>
              <a:t>− アーキテクチャの制約。例えば、システムの構成、障害を許容するシステムの能力、障害の検出におけるシステムの挙動がある。</a:t>
            </a:r>
          </a:p>
          <a:p>
            <a:pPr marL="636905" lvl="1" indent="-179705" algn="just">
              <a:buNone/>
            </a:pPr>
            <a:r>
              <a:rPr lang="ja-JP" altLang="en-US" sz="2000">
                <a:latin typeface="メイリオ" panose="020B0604030504040204" charset="-128"/>
                <a:ea typeface="メイリオ" panose="020B0604030504040204" charset="-128"/>
              </a:rPr>
              <a:t>− 危険なランダムハードウェア故障の確率が適切である装置の選択および／または設計。</a:t>
            </a:r>
          </a:p>
          <a:p>
            <a:pPr marL="636905" lvl="1" indent="-179705" algn="just">
              <a:buNone/>
            </a:pPr>
            <a:r>
              <a:rPr lang="ja-JP" altLang="en-US" sz="2000">
                <a:latin typeface="メイリオ" panose="020B0604030504040204" charset="-128"/>
                <a:ea typeface="メイリオ" panose="020B0604030504040204" charset="-128"/>
              </a:rPr>
              <a:t>− システマティック故障および制御のシステム障害を回避する方策並びに技術のハードウェアへの取り込み。</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126</a:t>
            </a:fld>
            <a:endParaRPr kumimoji="1" lang="ja-JP" altLang="en-US"/>
          </a:p>
        </p:txBody>
      </p:sp>
    </p:spTree>
    <p:extLst>
      <p:ext uri="{BB962C8B-B14F-4D97-AF65-F5344CB8AC3E}">
        <p14:creationId xmlns:p14="http://schemas.microsoft.com/office/powerpoint/2010/main" val="23563175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296640" y="220345"/>
            <a:ext cx="9305733" cy="1325880"/>
          </a:xfrm>
        </p:spPr>
        <p:txBody>
          <a:bodyPr>
            <a:normAutofit fontScale="90000"/>
          </a:bodyPr>
          <a:lstStyle/>
          <a:p>
            <a:r>
              <a:rPr sz="4000"/>
              <a:t>３プログラマブル電子制御システムによって実行される安全機能</a:t>
            </a:r>
            <a:r>
              <a:t> </a:t>
            </a:r>
            <a:br/>
            <a:r>
              <a:rPr lang="ja-JP" altLang="en-US" sz="2800">
                <a:sym typeface="+mn-ea"/>
              </a:rPr>
              <a:t>(3)ソフトウェアの側面 </a:t>
            </a:r>
            <a:endParaRPr sz="2800"/>
          </a:p>
        </p:txBody>
      </p:sp>
      <p:sp>
        <p:nvSpPr>
          <p:cNvPr id="3" name="コンテンツプレースホルダ 2"/>
          <p:cNvSpPr>
            <a:spLocks noGrp="1"/>
          </p:cNvSpPr>
          <p:nvPr>
            <p:ph idx="1"/>
          </p:nvPr>
        </p:nvSpPr>
        <p:spPr>
          <a:xfrm>
            <a:off x="625040" y="1825626"/>
            <a:ext cx="8786136" cy="3459922"/>
          </a:xfrm>
        </p:spPr>
        <p:txBody>
          <a:bodyPr>
            <a:spAutoFit/>
          </a:bodyPr>
          <a:lstStyle/>
          <a:p>
            <a:pPr marL="0" indent="0" algn="just">
              <a:buNone/>
            </a:pPr>
            <a:r>
              <a:rPr lang="ja-JP" altLang="en-US" sz="2000">
                <a:latin typeface="メイリオ" panose="020B0604030504040204" charset="-128"/>
                <a:ea typeface="メイリオ" panose="020B0604030504040204" charset="-128"/>
              </a:rPr>
              <a:t>組込みオペレーティングソフトウェア（またはシステムソフトウェア）およびアプリケーションソフトウェアなどのソフトウェアは、安全機能に対する性能仕様を満たすように設計する。</a:t>
            </a:r>
          </a:p>
          <a:p>
            <a:pPr marL="0" indent="0" algn="just">
              <a:buNone/>
            </a:pPr>
            <a:r>
              <a:rPr lang="ja-JP" altLang="en-US" sz="2000">
                <a:latin typeface="メイリオ" panose="020B0604030504040204" charset="-128"/>
                <a:ea typeface="メイリオ" panose="020B0604030504040204" charset="-128"/>
              </a:rPr>
              <a:t>アプリケーションソフトウェアは、使用者が再プログラムできないようにするのが望ましい。</a:t>
            </a:r>
          </a:p>
          <a:p>
            <a:pPr marL="0" indent="0" algn="just">
              <a:buNone/>
            </a:pPr>
            <a:r>
              <a:rPr lang="ja-JP" altLang="en-US" sz="2000">
                <a:latin typeface="メイリオ" panose="020B0604030504040204" charset="-128"/>
                <a:ea typeface="メイリオ" panose="020B0604030504040204" charset="-128"/>
              </a:rPr>
              <a:t>アプリケーションに対して使用者による再プログラムを必要とする場合、安全機能を取り扱っているソフトウェアへのアクセスを制限するのが望ましい。</a:t>
            </a:r>
          </a:p>
          <a:p>
            <a:pPr marL="457200" lvl="1" indent="-172085" algn="just">
              <a:buNone/>
            </a:pPr>
            <a:r>
              <a:rPr lang="en-US" altLang="ja-JP" sz="2000">
                <a:latin typeface="メイリオ" panose="020B0604030504040204" charset="-128"/>
                <a:ea typeface="メイリオ" panose="020B0604030504040204" charset="-128"/>
              </a:rPr>
              <a:t>- </a:t>
            </a:r>
            <a:r>
              <a:rPr lang="ja-JP" altLang="en-US" sz="2000">
                <a:latin typeface="メイリオ" panose="020B0604030504040204" charset="-128"/>
                <a:ea typeface="メイリオ" panose="020B0604030504040204" charset="-128"/>
              </a:rPr>
              <a:t>例えば、ロック、または権限のある人へのパスワードによる。現在、市販の安全プログラマブルロジックコントローラの多くは、後者のアクセス制限機能を持っている。</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127</a:t>
            </a:fld>
            <a:endParaRPr kumimoji="1" lang="ja-JP" altLang="en-US"/>
          </a:p>
        </p:txBody>
      </p:sp>
    </p:spTree>
    <p:extLst>
      <p:ext uri="{BB962C8B-B14F-4D97-AF65-F5344CB8AC3E}">
        <p14:creationId xmlns:p14="http://schemas.microsoft.com/office/powerpoint/2010/main" val="34709133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1" y="365125"/>
            <a:ext cx="9156460" cy="1325880"/>
          </a:xfrm>
        </p:spPr>
        <p:txBody>
          <a:bodyPr>
            <a:normAutofit/>
          </a:bodyPr>
          <a:lstStyle/>
          <a:p>
            <a:r>
              <a:rPr sz="4000"/>
              <a:t>４安全関連システムの構成と安全度水準</a:t>
            </a:r>
            <a:br>
              <a:rPr sz="4000"/>
            </a:br>
            <a:r>
              <a:rPr sz="2800"/>
              <a:t>(1)概要</a:t>
            </a:r>
          </a:p>
        </p:txBody>
      </p:sp>
      <p:sp>
        <p:nvSpPr>
          <p:cNvPr id="3" name="コンテンツプレースホルダ 2"/>
          <p:cNvSpPr>
            <a:spLocks noGrp="1"/>
          </p:cNvSpPr>
          <p:nvPr>
            <p:ph idx="1"/>
          </p:nvPr>
        </p:nvSpPr>
        <p:spPr>
          <a:xfrm>
            <a:off x="625041" y="1597026"/>
            <a:ext cx="9009093" cy="3949799"/>
          </a:xfrm>
        </p:spPr>
        <p:txBody>
          <a:bodyPr wrap="square">
            <a:spAutoFit/>
          </a:bodyPr>
          <a:lstStyle/>
          <a:p>
            <a:pPr marL="0" indent="0" algn="just">
              <a:buNone/>
            </a:pPr>
            <a:r>
              <a:rPr lang="ja-JP" altLang="en-US" sz="2000">
                <a:latin typeface="メイリオ" panose="020B0604030504040204" charset="-128"/>
                <a:ea typeface="メイリオ" panose="020B0604030504040204" charset="-128"/>
              </a:rPr>
              <a:t>安全関連システムはハードウェアおよびソフトウェアで構成することができ、機械の制御システムから分離または統合することができる。</a:t>
            </a:r>
          </a:p>
          <a:p>
            <a:pPr marL="457200" lvl="1" indent="0" algn="just">
              <a:buNone/>
            </a:pPr>
            <a:r>
              <a:rPr lang="ja-JP" altLang="en-US" sz="2000">
                <a:latin typeface="メイリオ" panose="020B0604030504040204" charset="-128"/>
                <a:ea typeface="メイリオ" panose="020B0604030504040204" charset="-128"/>
              </a:rPr>
              <a:t>安全関連システムの要求事項は、JIS B 9705-1(ISO 13849-1)またはJIS B 9961(IEC 62061)に記載されている。本章では、JIS B 9705-1に基づいて安全関連システムの構成と安全度水準について説明する。</a:t>
            </a:r>
          </a:p>
          <a:p>
            <a:pPr marL="0" indent="0" algn="just">
              <a:buNone/>
            </a:pPr>
            <a:r>
              <a:rPr lang="ja-JP" altLang="en-US" sz="2000">
                <a:latin typeface="メイリオ" panose="020B0604030504040204" charset="-128"/>
                <a:ea typeface="メイリオ" panose="020B0604030504040204" charset="-128"/>
              </a:rPr>
              <a:t>JIS B 9705-1は、ソフトウェアの設計を含み、安全関連システムの設計および統合のための原則に関する安全要求事項および指針について規定している。</a:t>
            </a:r>
          </a:p>
          <a:p>
            <a:pPr marL="457200" lvl="1" indent="0" algn="just">
              <a:buNone/>
            </a:pPr>
            <a:r>
              <a:rPr lang="ja-JP" altLang="en-US" sz="2000">
                <a:latin typeface="メイリオ" panose="020B0604030504040204" charset="-128"/>
                <a:ea typeface="メイリオ" panose="020B0604030504040204" charset="-128"/>
              </a:rPr>
              <a:t>安全関連システムに対して、この規格は、安全機能を実行するために要求される性能レベル（</a:t>
            </a:r>
            <a:r>
              <a:rPr lang="ja-JP" altLang="en-US" sz="2000">
                <a:solidFill>
                  <a:srgbClr val="C00000"/>
                </a:solidFill>
                <a:latin typeface="メイリオ" panose="020B0604030504040204" charset="-128"/>
                <a:ea typeface="メイリオ" panose="020B0604030504040204" charset="-128"/>
              </a:rPr>
              <a:t>パフォーマンスレベル：PL</a:t>
            </a:r>
            <a:r>
              <a:rPr lang="ja-JP" altLang="en-US" sz="2000">
                <a:latin typeface="メイリオ" panose="020B0604030504040204" charset="-128"/>
                <a:ea typeface="メイリオ" panose="020B0604030504040204" charset="-128"/>
              </a:rPr>
              <a:t>）を含む特性を規定する。JIS C 0508(IEC 61508)では、この性能レベルを</a:t>
            </a:r>
            <a:r>
              <a:rPr lang="ja-JP" altLang="en-US" sz="2000">
                <a:solidFill>
                  <a:srgbClr val="C00000"/>
                </a:solidFill>
                <a:latin typeface="メイリオ" panose="020B0604030504040204" charset="-128"/>
                <a:ea typeface="メイリオ" panose="020B0604030504040204" charset="-128"/>
              </a:rPr>
              <a:t>安全度水準（SIL）</a:t>
            </a:r>
            <a:r>
              <a:rPr lang="ja-JP" altLang="en-US" sz="2000">
                <a:latin typeface="メイリオ" panose="020B0604030504040204" charset="-128"/>
                <a:ea typeface="メイリオ" panose="020B0604030504040204" charset="-128"/>
              </a:rPr>
              <a:t>と呼んでいる。安全関連システムの一部である製品の例は、リレー、ソレノイドバルブ、位置スイッチ、PLC、モータコントロールユニット、両手操作制御装置、圧力検知装置である。</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128</a:t>
            </a:fld>
            <a:endParaRPr kumimoji="1" lang="ja-JP" altLang="en-US"/>
          </a:p>
        </p:txBody>
      </p:sp>
    </p:spTree>
    <p:extLst>
      <p:ext uri="{BB962C8B-B14F-4D97-AF65-F5344CB8AC3E}">
        <p14:creationId xmlns:p14="http://schemas.microsoft.com/office/powerpoint/2010/main" val="10688277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rmAutofit/>
          </a:bodyPr>
          <a:lstStyle/>
          <a:p>
            <a:r>
              <a:rPr sz="4000"/>
              <a:t>４安全関連システムの構成と安全度水準</a:t>
            </a:r>
            <a:br>
              <a:rPr sz="4000"/>
            </a:br>
            <a:r>
              <a:rPr lang="ja-JP" altLang="en-US" sz="2800">
                <a:sym typeface="+mn-ea"/>
              </a:rPr>
              <a:t>(2)設計上での考慮事項 </a:t>
            </a:r>
            <a:endParaRPr sz="2800"/>
          </a:p>
        </p:txBody>
      </p:sp>
      <p:sp>
        <p:nvSpPr>
          <p:cNvPr id="3" name="コンテンツプレースホルダ 2"/>
          <p:cNvSpPr>
            <a:spLocks noGrp="1"/>
          </p:cNvSpPr>
          <p:nvPr>
            <p:ph idx="1"/>
          </p:nvPr>
        </p:nvSpPr>
        <p:spPr>
          <a:xfrm>
            <a:off x="625040" y="1825626"/>
            <a:ext cx="8786136" cy="3182923"/>
          </a:xfrm>
        </p:spPr>
        <p:txBody>
          <a:bodyPr>
            <a:spAutoFit/>
          </a:bodyPr>
          <a:lstStyle/>
          <a:p>
            <a:pPr marL="0" indent="0" algn="just">
              <a:buNone/>
            </a:pPr>
            <a:r>
              <a:rPr lang="ja-JP" altLang="en-US" sz="2000" u="sng">
                <a:latin typeface="メイリオ" panose="020B0604030504040204" charset="-128"/>
                <a:ea typeface="メイリオ" panose="020B0604030504040204" charset="-128"/>
              </a:rPr>
              <a:t>ア．設計における安全性の目標 </a:t>
            </a:r>
          </a:p>
          <a:p>
            <a:pPr marL="457200" lvl="1" indent="0" algn="just">
              <a:buNone/>
            </a:pPr>
            <a:r>
              <a:rPr lang="ja-JP" altLang="en-US" sz="2000">
                <a:latin typeface="メイリオ" panose="020B0604030504040204" charset="-128"/>
                <a:ea typeface="メイリオ" panose="020B0604030504040204" charset="-128"/>
              </a:rPr>
              <a:t>安全関連システムは、JIS B 9700(ISO 12100)のリスクアセスメント及びリスク低減の原則に従って、設計および製作する。全ての意図する使用および合理的に予見可能な誤使用を考慮する。</a:t>
            </a:r>
          </a:p>
          <a:p>
            <a:pPr marL="457200" lvl="1" indent="0" algn="just">
              <a:buNone/>
            </a:pPr>
            <a:r>
              <a:rPr lang="ja-JP" altLang="en-US" sz="2000">
                <a:latin typeface="メイリオ" panose="020B0604030504040204" charset="-128"/>
                <a:ea typeface="メイリオ" panose="020B0604030504040204" charset="-128"/>
              </a:rPr>
              <a:t>機械におけるリスク低減の方法論は、本書第3章に説明している。機械の危険源分析およびリスク低減プロセスは、次の階層的方策によって危険源を除去または低減することを要求している。</a:t>
            </a:r>
          </a:p>
          <a:p>
            <a:pPr marL="457200" lvl="1" indent="0" algn="just">
              <a:buNone/>
            </a:pPr>
            <a:r>
              <a:rPr lang="ja-JP" altLang="en-US" sz="2000">
                <a:latin typeface="メイリオ" panose="020B0604030504040204" charset="-128"/>
                <a:ea typeface="メイリオ" panose="020B0604030504040204" charset="-128"/>
              </a:rPr>
              <a:t>- 設計による危険源除去またはリスク低減</a:t>
            </a:r>
          </a:p>
          <a:p>
            <a:pPr marL="457200" lvl="1" indent="0" algn="just">
              <a:buNone/>
            </a:pPr>
            <a:r>
              <a:rPr lang="ja-JP" altLang="en-US" sz="2000">
                <a:latin typeface="メイリオ" panose="020B0604030504040204" charset="-128"/>
                <a:ea typeface="メイリオ" panose="020B0604030504040204" charset="-128"/>
              </a:rPr>
              <a:t>- 安全防護方策および付加保護方策によるリスク低減</a:t>
            </a:r>
          </a:p>
          <a:p>
            <a:pPr marL="457200" lvl="1" indent="0" algn="just">
              <a:buNone/>
            </a:pPr>
            <a:r>
              <a:rPr lang="ja-JP" altLang="en-US" sz="2000">
                <a:latin typeface="メイリオ" panose="020B0604030504040204" charset="-128"/>
                <a:ea typeface="メイリオ" panose="020B0604030504040204" charset="-128"/>
              </a:rPr>
              <a:t>- 残留リスクに関する使用上の情報の準備によるリスク低減</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129</a:t>
            </a:fld>
            <a:endParaRPr kumimoji="1" lang="ja-JP" altLang="en-US"/>
          </a:p>
        </p:txBody>
      </p:sp>
    </p:spTree>
    <p:extLst>
      <p:ext uri="{BB962C8B-B14F-4D97-AF65-F5344CB8AC3E}">
        <p14:creationId xmlns:p14="http://schemas.microsoft.com/office/powerpoint/2010/main" val="3603065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txBox="1">
            <a:spLocks/>
          </p:cNvSpPr>
          <p:nvPr/>
        </p:nvSpPr>
        <p:spPr>
          <a:xfrm>
            <a:off x="681037" y="270824"/>
            <a:ext cx="8885873" cy="675001"/>
          </a:xfrm>
          <a:prstGeom prst="rect">
            <a:avLst/>
          </a:prstGeom>
          <a:ln>
            <a:solidFill>
              <a:schemeClr val="accent4">
                <a:lumMod val="40000"/>
                <a:lumOff val="6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a:t>(5)</a:t>
            </a:r>
            <a:r>
              <a:rPr lang="ja-JP" altLang="en-US" dirty="0"/>
              <a:t>用語の定義</a:t>
            </a:r>
            <a:r>
              <a:rPr lang="en-US" altLang="ja-JP" dirty="0"/>
              <a:t>-1</a:t>
            </a:r>
            <a:r>
              <a:rPr lang="ja-JP" altLang="ja-JP" dirty="0"/>
              <a:t> </a:t>
            </a:r>
            <a:endParaRPr lang="ja-JP" altLang="en-US" dirty="0"/>
          </a:p>
        </p:txBody>
      </p:sp>
      <p:sp>
        <p:nvSpPr>
          <p:cNvPr id="2" name="コンテンツ プレースホルダー 1"/>
          <p:cNvSpPr>
            <a:spLocks noGrp="1"/>
          </p:cNvSpPr>
          <p:nvPr>
            <p:ph idx="1"/>
          </p:nvPr>
        </p:nvSpPr>
        <p:spPr>
          <a:xfrm>
            <a:off x="234721" y="1072536"/>
            <a:ext cx="9453563" cy="5008775"/>
          </a:xfrm>
          <a:ln>
            <a:solidFill>
              <a:schemeClr val="tx1"/>
            </a:solidFill>
          </a:ln>
        </p:spPr>
        <p:txBody>
          <a:bodyPr>
            <a:noAutofit/>
          </a:bodyPr>
          <a:lstStyle/>
          <a:p>
            <a:pPr marL="0" indent="0">
              <a:buNone/>
            </a:pPr>
            <a:r>
              <a:rPr lang="en-US" altLang="ja-JP" sz="2400" kern="100" dirty="0"/>
              <a:t>(1)</a:t>
            </a:r>
            <a:r>
              <a:rPr lang="ja-JP" altLang="ja-JP" sz="2400" b="1" kern="100" dirty="0"/>
              <a:t>リスク</a:t>
            </a:r>
            <a:r>
              <a:rPr lang="en-US" altLang="ja-JP" sz="2400" kern="100" dirty="0"/>
              <a:t/>
            </a:r>
            <a:br>
              <a:rPr lang="en-US" altLang="ja-JP" sz="2400" kern="100" dirty="0"/>
            </a:br>
            <a:r>
              <a:rPr lang="ja-JP" altLang="ja-JP" sz="2000" kern="100" dirty="0"/>
              <a:t>機械等による労働者の就業に係る負傷又は疾病の重篤度及び発生の可能性の度合い。</a:t>
            </a:r>
          </a:p>
          <a:p>
            <a:pPr marL="0" indent="0">
              <a:buNone/>
            </a:pPr>
            <a:r>
              <a:rPr lang="en-US" altLang="ja-JP" sz="2400" kern="100" dirty="0"/>
              <a:t>(2)</a:t>
            </a:r>
            <a:r>
              <a:rPr lang="ja-JP" altLang="ja-JP" sz="2400" b="1" kern="100" dirty="0"/>
              <a:t>機能安全</a:t>
            </a:r>
            <a:endParaRPr lang="ja-JP" altLang="ja-JP" sz="2400" kern="100" dirty="0"/>
          </a:p>
          <a:p>
            <a:pPr marL="0" indent="0">
              <a:buNone/>
            </a:pPr>
            <a:r>
              <a:rPr lang="ja-JP" altLang="ja-JP" sz="2000" kern="100" dirty="0"/>
              <a:t>新たに機械等に電気・電子プログラマブル電子（</a:t>
            </a:r>
            <a:r>
              <a:rPr lang="en-US" altLang="ja-JP" sz="2000" kern="100" dirty="0"/>
              <a:t>E/E/PE</a:t>
            </a:r>
            <a:r>
              <a:rPr lang="ja-JP" altLang="ja-JP" sz="2000" kern="100" dirty="0"/>
              <a:t>）制御の機能を付加することにより、リスクを低減するための措置。</a:t>
            </a:r>
          </a:p>
          <a:p>
            <a:pPr marL="0" indent="0">
              <a:buNone/>
            </a:pPr>
            <a:r>
              <a:rPr lang="en-US" altLang="ja-JP" sz="2400" kern="100" dirty="0"/>
              <a:t>(3)</a:t>
            </a:r>
            <a:r>
              <a:rPr lang="ja-JP" altLang="ja-JP" sz="2400" b="1" kern="100" dirty="0"/>
              <a:t>製造者</a:t>
            </a:r>
            <a:endParaRPr lang="ja-JP" altLang="ja-JP" sz="2400" kern="100" dirty="0"/>
          </a:p>
          <a:p>
            <a:pPr marL="0" indent="0">
              <a:buNone/>
            </a:pPr>
            <a:r>
              <a:rPr lang="ja-JP" altLang="ja-JP" sz="2000" kern="100" dirty="0"/>
              <a:t>機械等を製造する者。</a:t>
            </a:r>
            <a:endParaRPr lang="en-US" altLang="ja-JP" sz="2000" kern="100" dirty="0"/>
          </a:p>
          <a:p>
            <a:pPr marL="0" indent="0">
              <a:buNone/>
            </a:pPr>
            <a:r>
              <a:rPr lang="en-US" altLang="ja-JP" sz="2400" kern="100" dirty="0"/>
              <a:t>(4)</a:t>
            </a:r>
            <a:r>
              <a:rPr lang="ja-JP" altLang="en-US" sz="2400" b="1" kern="100" dirty="0"/>
              <a:t>安全機能 </a:t>
            </a:r>
            <a:endParaRPr lang="ja-JP" altLang="ja-JP" sz="2400" kern="100" dirty="0"/>
          </a:p>
          <a:p>
            <a:pPr marL="0" indent="0">
              <a:buNone/>
            </a:pPr>
            <a:r>
              <a:rPr lang="ja-JP" altLang="en-US" sz="2000" kern="100" dirty="0"/>
              <a:t>故障がリスクの増加に直ちにつながるような機械の機能。 </a:t>
            </a:r>
            <a:endParaRPr lang="ja-JP" altLang="ja-JP" sz="2000" kern="100" dirty="0"/>
          </a:p>
          <a:p>
            <a:pPr marL="0" indent="0">
              <a:buNone/>
            </a:pPr>
            <a:r>
              <a:rPr lang="en-US" altLang="ja-JP" sz="2400" kern="100" dirty="0"/>
              <a:t>(5)</a:t>
            </a:r>
            <a:r>
              <a:rPr lang="ja-JP" altLang="ja-JP" sz="2400" b="1" kern="100" dirty="0"/>
              <a:t>危険事象</a:t>
            </a:r>
            <a:endParaRPr lang="ja-JP" altLang="ja-JP" sz="2400" kern="100" dirty="0"/>
          </a:p>
          <a:p>
            <a:pPr marL="0" indent="0">
              <a:buNone/>
            </a:pPr>
            <a:r>
              <a:rPr lang="ja-JP" altLang="ja-JP" sz="2000" kern="100" dirty="0"/>
              <a:t>機械等による労働者の就業に係る危険性又は有害性の結果として労働者に就業上の負傷又は疾病を生じさせる事象。</a:t>
            </a:r>
          </a:p>
        </p:txBody>
      </p:sp>
      <p:sp>
        <p:nvSpPr>
          <p:cNvPr id="12" name="フッター プレースホルダー 3"/>
          <p:cNvSpPr>
            <a:spLocks noGrp="1"/>
          </p:cNvSpPr>
          <p:nvPr>
            <p:ph type="ftr" sz="quarter" idx="4294967295"/>
          </p:nvPr>
        </p:nvSpPr>
        <p:spPr>
          <a:xfrm>
            <a:off x="234721" y="6356355"/>
            <a:ext cx="8640766" cy="365126"/>
          </a:xfrm>
          <a:prstGeom prst="rect">
            <a:avLst/>
          </a:prstGeom>
        </p:spPr>
        <p:txBody>
          <a:bodyPr/>
          <a:lstStyle/>
          <a:p>
            <a:pPr algn="l"/>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069895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rmAutofit/>
          </a:bodyPr>
          <a:lstStyle/>
          <a:p>
            <a:r>
              <a:rPr sz="4000"/>
              <a:t>４安全関連システムの構成と安全度水準</a:t>
            </a:r>
            <a:br>
              <a:rPr sz="4000"/>
            </a:br>
            <a:r>
              <a:rPr lang="ja-JP" altLang="en-US" sz="2800">
                <a:sym typeface="+mn-ea"/>
              </a:rPr>
              <a:t>(2)設計上での考慮事項 </a:t>
            </a:r>
            <a:endParaRPr sz="2800"/>
          </a:p>
        </p:txBody>
      </p:sp>
      <p:sp>
        <p:nvSpPr>
          <p:cNvPr id="3" name="コンテンツプレースホルダ 2"/>
          <p:cNvSpPr>
            <a:spLocks noGrp="1"/>
          </p:cNvSpPr>
          <p:nvPr>
            <p:ph idx="1"/>
          </p:nvPr>
        </p:nvSpPr>
        <p:spPr>
          <a:xfrm>
            <a:off x="625041" y="1825626"/>
            <a:ext cx="8926516" cy="3672800"/>
          </a:xfrm>
        </p:spPr>
        <p:txBody>
          <a:bodyPr wrap="square">
            <a:spAutoFit/>
          </a:bodyPr>
          <a:lstStyle/>
          <a:p>
            <a:pPr marL="0" indent="0" algn="just">
              <a:buNone/>
            </a:pPr>
            <a:r>
              <a:rPr lang="ja-JP" altLang="en-US" sz="2000" u="sng">
                <a:latin typeface="メイリオ" panose="020B0604030504040204" charset="-128"/>
                <a:ea typeface="メイリオ" panose="020B0604030504040204" charset="-128"/>
              </a:rPr>
              <a:t>イ．リスク低減に対する制御システムの寄与 </a:t>
            </a:r>
          </a:p>
          <a:p>
            <a:pPr marL="457200" lvl="1" indent="0" algn="just">
              <a:buNone/>
            </a:pPr>
            <a:r>
              <a:rPr lang="ja-JP" altLang="en-US" sz="2000">
                <a:latin typeface="メイリオ" panose="020B0604030504040204" charset="-128"/>
                <a:ea typeface="メイリオ" panose="020B0604030504040204" charset="-128"/>
              </a:rPr>
              <a:t>安全性の目標を達成＝要求のリスク低減を提供する 安全関連システムの設計は、機械の全般的設計手順に組み込まれた一部である。</a:t>
            </a:r>
          </a:p>
          <a:p>
            <a:pPr marL="457200" lvl="1" indent="0" algn="just">
              <a:buNone/>
            </a:pPr>
            <a:r>
              <a:rPr lang="ja-JP" altLang="en-US" sz="2000">
                <a:latin typeface="メイリオ" panose="020B0604030504040204" charset="-128"/>
                <a:ea typeface="メイリオ" panose="020B0604030504040204" charset="-128"/>
              </a:rPr>
              <a:t>機械のリスクアセスメントから、設計者は、安全関連システムによって実行される、関連のあるそれぞれの安全機能によるリスク低減への寄与を決定する。</a:t>
            </a:r>
          </a:p>
          <a:p>
            <a:pPr marL="457200" lvl="1" indent="0" algn="just">
              <a:buNone/>
            </a:pPr>
            <a:r>
              <a:rPr lang="ja-JP" altLang="en-US" sz="2000">
                <a:latin typeface="メイリオ" panose="020B0604030504040204" charset="-128"/>
                <a:ea typeface="メイリオ" panose="020B0604030504040204" charset="-128"/>
              </a:rPr>
              <a:t>この寄与は、制御下の機械類の全体にわたるリスクを網羅してはいない。しかし特別な安全機能の適用によって部分的リスクは低減される。そのような機能の例は、プレスの電気的検知保護装置の使用によって開始される停止機能、または洗濯機のドアロック機能である。</a:t>
            </a:r>
          </a:p>
          <a:p>
            <a:pPr marL="457200" lvl="1" indent="0" algn="just">
              <a:buNone/>
            </a:pPr>
            <a:r>
              <a:rPr lang="ja-JP" altLang="en-US" sz="2000">
                <a:latin typeface="メイリオ" panose="020B0604030504040204" charset="-128"/>
                <a:ea typeface="メイリオ" panose="020B0604030504040204" charset="-128"/>
              </a:rPr>
              <a:t>リスク低減は、種々の保護方策を適用することによって、所定の安全条件達成の最終結果として実現できる。</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130</a:t>
            </a:fld>
            <a:endParaRPr kumimoji="1" lang="ja-JP" altLang="en-US"/>
          </a:p>
        </p:txBody>
      </p:sp>
    </p:spTree>
    <p:extLst>
      <p:ext uri="{BB962C8B-B14F-4D97-AF65-F5344CB8AC3E}">
        <p14:creationId xmlns:p14="http://schemas.microsoft.com/office/powerpoint/2010/main" val="34635984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rmAutofit/>
          </a:bodyPr>
          <a:lstStyle/>
          <a:p>
            <a:r>
              <a:rPr sz="4000"/>
              <a:t>４安全関連システムの構成と安全度水準</a:t>
            </a:r>
            <a:br>
              <a:rPr sz="4000"/>
            </a:br>
            <a:r>
              <a:rPr lang="ja-JP" altLang="en-US" sz="2800">
                <a:sym typeface="+mn-ea"/>
              </a:rPr>
              <a:t>(2)設計上での考慮事項 </a:t>
            </a:r>
            <a:endParaRPr sz="2800"/>
          </a:p>
        </p:txBody>
      </p:sp>
      <p:sp>
        <p:nvSpPr>
          <p:cNvPr id="3" name="コンテンツプレースホルダ 2"/>
          <p:cNvSpPr>
            <a:spLocks noGrp="1"/>
          </p:cNvSpPr>
          <p:nvPr>
            <p:ph idx="1"/>
          </p:nvPr>
        </p:nvSpPr>
        <p:spPr>
          <a:xfrm>
            <a:off x="625040" y="1566546"/>
            <a:ext cx="8786136" cy="369332"/>
          </a:xfrm>
        </p:spPr>
        <p:txBody>
          <a:bodyPr>
            <a:spAutoFit/>
          </a:bodyPr>
          <a:lstStyle/>
          <a:p>
            <a:pPr marL="0" indent="0">
              <a:buNone/>
            </a:pPr>
            <a:r>
              <a:rPr lang="ja-JP" altLang="en-US" sz="2000" u="sng"/>
              <a:t>イ．リスク低減に対する制御システムの寄与 </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131</a:t>
            </a:fld>
            <a:endParaRPr kumimoji="1" lang="ja-JP" altLang="en-US"/>
          </a:p>
        </p:txBody>
      </p:sp>
      <p:pic>
        <p:nvPicPr>
          <p:cNvPr id="41" name="図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312776" y="1981835"/>
            <a:ext cx="5049869" cy="4313555"/>
          </a:xfrm>
          <a:prstGeom prst="rect">
            <a:avLst/>
          </a:prstGeom>
          <a:noFill/>
          <a:ln>
            <a:noFill/>
          </a:ln>
        </p:spPr>
      </p:pic>
    </p:spTree>
    <p:extLst>
      <p:ext uri="{BB962C8B-B14F-4D97-AF65-F5344CB8AC3E}">
        <p14:creationId xmlns:p14="http://schemas.microsoft.com/office/powerpoint/2010/main" val="352428357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rmAutofit/>
          </a:bodyPr>
          <a:lstStyle/>
          <a:p>
            <a:r>
              <a:rPr sz="4000"/>
              <a:t>４安全関連システムの構成と安全度水準</a:t>
            </a:r>
            <a:br>
              <a:rPr sz="4000"/>
            </a:br>
            <a:r>
              <a:rPr lang="ja-JP" altLang="en-US" sz="2800">
                <a:sym typeface="+mn-ea"/>
              </a:rPr>
              <a:t>(2)設計上での考慮事項 </a:t>
            </a:r>
            <a:endParaRPr sz="2800"/>
          </a:p>
        </p:txBody>
      </p:sp>
      <p:sp>
        <p:nvSpPr>
          <p:cNvPr id="3" name="コンテンツプレースホルダ 2"/>
          <p:cNvSpPr>
            <a:spLocks noGrp="1"/>
          </p:cNvSpPr>
          <p:nvPr>
            <p:ph idx="1"/>
          </p:nvPr>
        </p:nvSpPr>
        <p:spPr>
          <a:xfrm>
            <a:off x="625041" y="1825626"/>
            <a:ext cx="9033865" cy="4271939"/>
          </a:xfrm>
        </p:spPr>
        <p:txBody>
          <a:bodyPr wrap="square">
            <a:spAutoFit/>
          </a:bodyPr>
          <a:lstStyle/>
          <a:p>
            <a:pPr marL="0" indent="0" algn="just">
              <a:buNone/>
            </a:pPr>
            <a:r>
              <a:rPr lang="ja-JP" altLang="en-US" sz="2000" u="sng">
                <a:latin typeface="メイリオ" panose="020B0604030504040204" charset="-128"/>
                <a:ea typeface="メイリオ" panose="020B0604030504040204" charset="-128"/>
              </a:rPr>
              <a:t>ウ．要求安全度水準(PLr/SIL)の決定 </a:t>
            </a:r>
          </a:p>
          <a:p>
            <a:pPr marL="457200" lvl="1" indent="0" algn="just">
              <a:buNone/>
            </a:pPr>
            <a:r>
              <a:rPr lang="ja-JP" altLang="en-US" sz="1800">
                <a:latin typeface="メイリオ" panose="020B0604030504040204" charset="-128"/>
                <a:ea typeface="メイリオ" panose="020B0604030504040204" charset="-128"/>
              </a:rPr>
              <a:t>安全関連システムの安全機能に対して、リスクアセスメントの結果に従い、要求安全度水準を決定する。</a:t>
            </a:r>
          </a:p>
          <a:p>
            <a:pPr marL="457200" lvl="1" indent="0" algn="just">
              <a:buNone/>
            </a:pPr>
            <a:r>
              <a:rPr lang="ja-JP" altLang="en-US" sz="1800">
                <a:latin typeface="メイリオ" panose="020B0604030504040204" charset="-128"/>
                <a:ea typeface="メイリオ" panose="020B0604030504040204" charset="-128"/>
              </a:rPr>
              <a:t>要求パフォーマンスレベル(PLr)あるいは安全度水準（Safety Integrity Level: SIL)として5段階あるいは4段階で示される。要求安全度水準は高くなるほど、安全関連システムによって提供されるリスク低減量は大きくなる。</a:t>
            </a:r>
          </a:p>
          <a:p>
            <a:pPr marL="0" indent="0" algn="just">
              <a:buNone/>
            </a:pPr>
            <a:r>
              <a:rPr lang="ja-JP" altLang="en-US" sz="2000" u="sng">
                <a:latin typeface="メイリオ" panose="020B0604030504040204" charset="-128"/>
                <a:ea typeface="メイリオ" panose="020B0604030504040204" charset="-128"/>
              </a:rPr>
              <a:t>エ．安全関連システムの設計 </a:t>
            </a:r>
          </a:p>
          <a:p>
            <a:pPr marL="457200" lvl="1" indent="0" algn="just">
              <a:buNone/>
            </a:pPr>
            <a:r>
              <a:rPr lang="ja-JP" altLang="en-US" sz="1800">
                <a:latin typeface="メイリオ" panose="020B0604030504040204" charset="-128"/>
                <a:ea typeface="メイリオ" panose="020B0604030504040204" charset="-128"/>
              </a:rPr>
              <a:t>リスク低減プロセスの一部は、機械の安全機能を決定することである。これは制御システムの安全機能、例えば、予期しない起動の防止を含む。</a:t>
            </a:r>
          </a:p>
          <a:p>
            <a:pPr marL="457200" lvl="1" indent="0" algn="just">
              <a:buNone/>
            </a:pPr>
            <a:r>
              <a:rPr lang="ja-JP" altLang="en-US" sz="1800">
                <a:latin typeface="メイリオ" panose="020B0604030504040204" charset="-128"/>
                <a:ea typeface="メイリオ" panose="020B0604030504040204" charset="-128"/>
              </a:rPr>
              <a:t>一つの安全機能は、一つ以上の 安全関連システムによって実行される場合があり、かつ、複数の幾つかの安全機能は一つ以上の安全関連システムのサブシステムに分割される場合がある。一つの 安全関連システムが安全機能および通常の制御機能を実行することが可能である。設計者は、有効な技術方式のいずれかを単独または組み合せて用いることが望ましい。また、安全関連システムは操作機能を提供する場合もある。</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132</a:t>
            </a:fld>
            <a:endParaRPr kumimoji="1" lang="ja-JP" altLang="en-US"/>
          </a:p>
        </p:txBody>
      </p:sp>
    </p:spTree>
    <p:extLst>
      <p:ext uri="{BB962C8B-B14F-4D97-AF65-F5344CB8AC3E}">
        <p14:creationId xmlns:p14="http://schemas.microsoft.com/office/powerpoint/2010/main" val="4034794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rmAutofit/>
          </a:bodyPr>
          <a:lstStyle/>
          <a:p>
            <a:r>
              <a:rPr sz="4000"/>
              <a:t>４安全関連システムの構成と安全度水準</a:t>
            </a:r>
            <a:br>
              <a:rPr sz="4000"/>
            </a:br>
            <a:r>
              <a:rPr lang="ja-JP" altLang="en-US" sz="2800">
                <a:sym typeface="+mn-ea"/>
              </a:rPr>
              <a:t>(2)設計上での考慮事項 </a:t>
            </a:r>
            <a:endParaRPr sz="2800"/>
          </a:p>
        </p:txBody>
      </p:sp>
      <p:sp>
        <p:nvSpPr>
          <p:cNvPr id="3" name="コンテンツプレースホルダ 2"/>
          <p:cNvSpPr>
            <a:spLocks noGrp="1"/>
          </p:cNvSpPr>
          <p:nvPr>
            <p:ph idx="1"/>
          </p:nvPr>
        </p:nvSpPr>
        <p:spPr>
          <a:xfrm>
            <a:off x="625041" y="1825626"/>
            <a:ext cx="9108184" cy="3780522"/>
          </a:xfrm>
        </p:spPr>
        <p:txBody>
          <a:bodyPr wrap="square">
            <a:spAutoFit/>
          </a:bodyPr>
          <a:lstStyle/>
          <a:p>
            <a:pPr marL="0" indent="0" algn="just">
              <a:buNone/>
            </a:pPr>
            <a:r>
              <a:rPr lang="ja-JP" altLang="en-US" sz="2000"/>
              <a:t>代表的な安全機能は、図4-2のダイアグラムで表現され、制御機能を持つ安全システムは次の組合せによる。</a:t>
            </a:r>
          </a:p>
          <a:p>
            <a:pPr marL="0" indent="0" algn="just">
              <a:buNone/>
            </a:pPr>
            <a:r>
              <a:rPr lang="ja-JP" altLang="en-US" sz="2000"/>
              <a:t>- 入力（安全関連システム</a:t>
            </a:r>
            <a:r>
              <a:rPr lang="ja-JP" altLang="en-US" sz="2000" baseline="-25000"/>
              <a:t>a</a:t>
            </a:r>
            <a:r>
              <a:rPr lang="ja-JP" altLang="en-US" sz="2000"/>
              <a:t>）</a:t>
            </a:r>
          </a:p>
          <a:p>
            <a:pPr marL="0" indent="0" algn="just">
              <a:buNone/>
            </a:pPr>
            <a:r>
              <a:rPr lang="ja-JP" altLang="en-US" sz="2000"/>
              <a:t>- 論理／処理（安全関連システム</a:t>
            </a:r>
            <a:r>
              <a:rPr lang="ja-JP" altLang="en-US" sz="2000" baseline="-25000"/>
              <a:t>b</a:t>
            </a:r>
            <a:r>
              <a:rPr lang="ja-JP" altLang="en-US" sz="2000"/>
              <a:t>）</a:t>
            </a:r>
          </a:p>
          <a:p>
            <a:pPr marL="0" indent="0" algn="just">
              <a:buNone/>
            </a:pPr>
            <a:r>
              <a:rPr lang="ja-JP" altLang="en-US" sz="2000"/>
              <a:t>- 出力／動力制御要素（安全関連システム</a:t>
            </a:r>
            <a:r>
              <a:rPr lang="ja-JP" altLang="en-US" sz="2000" baseline="-25000"/>
              <a:t>c</a:t>
            </a:r>
            <a:r>
              <a:rPr lang="ja-JP" altLang="en-US" sz="2000"/>
              <a:t>）</a:t>
            </a:r>
          </a:p>
          <a:p>
            <a:pPr marL="0" indent="0" algn="just">
              <a:buNone/>
            </a:pPr>
            <a:r>
              <a:rPr lang="ja-JP" altLang="en-US" sz="2000"/>
              <a:t>- 相互接続手段（i</a:t>
            </a:r>
            <a:r>
              <a:rPr lang="ja-JP" altLang="en-US" sz="1600" baseline="-25000"/>
              <a:t>ab</a:t>
            </a:r>
            <a:r>
              <a:rPr lang="ja-JP" altLang="en-US" sz="2000"/>
              <a:t>、など）</a:t>
            </a:r>
          </a:p>
          <a:p>
            <a:pPr marL="0" indent="0" algn="just">
              <a:buNone/>
            </a:pPr>
            <a:r>
              <a:rPr lang="ja-JP" altLang="en-US" sz="2000"/>
              <a:t>同一の機械類内で、種々の安全機能とそれらに関連する安全関連システムが実行する特定の安全機能を区別することは重要である。制御システムの安全機能を同定する場合、設計者は 安全関連システム（図4-１参照）を特定する。また、必要な場合、入力、論理および出力に 安全関連システムを割り当て、また、冗長系の場合には、個々のチャネルに対して 安全関連システムを割り当て、その後、安全度水準を評価する。</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133</a:t>
            </a:fld>
            <a:endParaRPr kumimoji="1" lang="ja-JP" altLang="en-US"/>
          </a:p>
        </p:txBody>
      </p:sp>
    </p:spTree>
    <p:extLst>
      <p:ext uri="{BB962C8B-B14F-4D97-AF65-F5344CB8AC3E}">
        <p14:creationId xmlns:p14="http://schemas.microsoft.com/office/powerpoint/2010/main" val="149783078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rmAutofit/>
          </a:bodyPr>
          <a:lstStyle/>
          <a:p>
            <a:r>
              <a:rPr sz="4000"/>
              <a:t>４安全関連システムの構成と安全度水準</a:t>
            </a:r>
            <a:br>
              <a:rPr sz="4000"/>
            </a:br>
            <a:r>
              <a:rPr lang="ja-JP" altLang="en-US" sz="2800">
                <a:sym typeface="+mn-ea"/>
              </a:rPr>
              <a:t>(2)設計上での考慮事項 </a:t>
            </a:r>
            <a:endParaRPr sz="2800"/>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134</a:t>
            </a:fld>
            <a:endParaRPr kumimoji="1" lang="ja-JP" altLang="en-US"/>
          </a:p>
        </p:txBody>
      </p:sp>
      <p:pic>
        <p:nvPicPr>
          <p:cNvPr id="111" name="図形 4"/>
          <p:cNvPicPr>
            <a:picLocks noGrp="1" noChangeAspect="1"/>
          </p:cNvPicPr>
          <p:nvPr>
            <p:ph idx="1"/>
          </p:nvPr>
        </p:nvPicPr>
        <p:blipFill>
          <a:blip r:embed="rId3"/>
          <a:stretch>
            <a:fillRect/>
          </a:stretch>
        </p:blipFill>
        <p:spPr>
          <a:xfrm>
            <a:off x="343011" y="1807846"/>
            <a:ext cx="9204735" cy="3046095"/>
          </a:xfrm>
          <a:prstGeom prst="rect">
            <a:avLst/>
          </a:prstGeom>
          <a:noFill/>
          <a:ln w="9525">
            <a:noFill/>
            <a:miter/>
          </a:ln>
        </p:spPr>
      </p:pic>
    </p:spTree>
    <p:extLst>
      <p:ext uri="{BB962C8B-B14F-4D97-AF65-F5344CB8AC3E}">
        <p14:creationId xmlns:p14="http://schemas.microsoft.com/office/powerpoint/2010/main" val="340646315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rmAutofit/>
          </a:bodyPr>
          <a:lstStyle/>
          <a:p>
            <a:r>
              <a:rPr sz="4000"/>
              <a:t>４安全関連システムの構成と安全度水準</a:t>
            </a:r>
            <a:br>
              <a:rPr sz="4000"/>
            </a:br>
            <a:r>
              <a:rPr lang="ja-JP" altLang="en-US" sz="2800">
                <a:sym typeface="+mn-ea"/>
              </a:rPr>
              <a:t>(2)設計上での考慮事項 </a:t>
            </a:r>
            <a:endParaRPr sz="2800"/>
          </a:p>
        </p:txBody>
      </p:sp>
      <p:sp>
        <p:nvSpPr>
          <p:cNvPr id="3" name="コンテンツプレースホルダ 2"/>
          <p:cNvSpPr>
            <a:spLocks noGrp="1"/>
          </p:cNvSpPr>
          <p:nvPr>
            <p:ph idx="1"/>
          </p:nvPr>
        </p:nvSpPr>
        <p:spPr>
          <a:xfrm>
            <a:off x="625040" y="1825626"/>
            <a:ext cx="8786136" cy="4162678"/>
          </a:xfrm>
        </p:spPr>
        <p:txBody>
          <a:bodyPr>
            <a:spAutoFit/>
          </a:bodyPr>
          <a:lstStyle/>
          <a:p>
            <a:pPr marL="0" indent="0" algn="just">
              <a:buNone/>
            </a:pPr>
            <a:r>
              <a:rPr lang="ja-JP" altLang="en-US" sz="2000" u="sng">
                <a:latin typeface="メイリオ" panose="020B0604030504040204" charset="-128"/>
                <a:ea typeface="メイリオ" panose="020B0604030504040204" charset="-128"/>
              </a:rPr>
              <a:t>オ．安全関連システムの能力と達成手段 </a:t>
            </a:r>
          </a:p>
          <a:p>
            <a:pPr marL="457200" lvl="1" indent="0" algn="just">
              <a:buNone/>
            </a:pPr>
            <a:r>
              <a:rPr lang="ja-JP" altLang="en-US" sz="2000">
                <a:latin typeface="メイリオ" panose="020B0604030504040204" charset="-128"/>
                <a:ea typeface="メイリオ" panose="020B0604030504040204" charset="-128"/>
              </a:rPr>
              <a:t>JIS B 9705-1において、安全制御が安全機能を遂行する能力は、パフォーマンスレベル(PL)の決定によって表される。安全機能を遂行するために選択した 安全関連システムの各々および／または 安全関連システムの組合せに対して、PLの見積りを実施する。</a:t>
            </a:r>
          </a:p>
          <a:p>
            <a:pPr marL="457200" lvl="1" indent="0" algn="just">
              <a:buNone/>
            </a:pPr>
            <a:r>
              <a:rPr lang="ja-JP" altLang="en-US" sz="2000">
                <a:latin typeface="メイリオ" panose="020B0604030504040204" charset="-128"/>
                <a:ea typeface="メイリオ" panose="020B0604030504040204" charset="-128"/>
              </a:rPr>
              <a:t>JIS C 0508およびJIS B 9961規格では、安全関連システムが安全機能を遂行する能力は、安全度水準(SIL) として示される。表4-1は、PL および SIL の対応関係を示している。PLa は SIL のスケールとは合わず、主に軽微なリスク、通常は回復可能な傷害を低減するために使用される。一方、多数の致命的被害に及ぶSIL4 は、機械のリスクとして評価されることはない。すなわち、SIL3 に対応する PLe は最も高いレベルとして定義される。</a:t>
            </a:r>
          </a:p>
          <a:p>
            <a:pPr marL="457200" lvl="1" indent="0" algn="just">
              <a:buNone/>
            </a:pPr>
            <a:r>
              <a:rPr lang="ja-JP" altLang="en-US" sz="2000">
                <a:latin typeface="メイリオ" panose="020B0604030504040204" charset="-128"/>
                <a:ea typeface="メイリオ" panose="020B0604030504040204" charset="-128"/>
              </a:rPr>
              <a:t>安全関連システムが、PL及びSILを達成するための手段としては、主として、次による。</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135</a:t>
            </a:fld>
            <a:endParaRPr kumimoji="1" lang="ja-JP" altLang="en-US"/>
          </a:p>
        </p:txBody>
      </p:sp>
    </p:spTree>
    <p:extLst>
      <p:ext uri="{BB962C8B-B14F-4D97-AF65-F5344CB8AC3E}">
        <p14:creationId xmlns:p14="http://schemas.microsoft.com/office/powerpoint/2010/main" val="27651566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rmAutofit/>
          </a:bodyPr>
          <a:lstStyle/>
          <a:p>
            <a:r>
              <a:rPr sz="4000"/>
              <a:t>４安全関連システムの構成と安全度水準</a:t>
            </a:r>
            <a:br>
              <a:rPr sz="4000"/>
            </a:br>
            <a:r>
              <a:rPr lang="ja-JP" altLang="en-US" sz="2800">
                <a:sym typeface="+mn-ea"/>
              </a:rPr>
              <a:t>(2)設計上での考慮事項 </a:t>
            </a:r>
            <a:endParaRPr sz="2800"/>
          </a:p>
        </p:txBody>
      </p:sp>
      <p:sp>
        <p:nvSpPr>
          <p:cNvPr id="3" name="コンテンツプレースホルダ 2"/>
          <p:cNvSpPr>
            <a:spLocks noGrp="1"/>
          </p:cNvSpPr>
          <p:nvPr>
            <p:ph idx="1"/>
          </p:nvPr>
        </p:nvSpPr>
        <p:spPr>
          <a:xfrm>
            <a:off x="625041" y="1825626"/>
            <a:ext cx="9115807" cy="4142160"/>
          </a:xfrm>
        </p:spPr>
        <p:txBody>
          <a:bodyPr wrap="square">
            <a:spAutoFit/>
          </a:bodyPr>
          <a:lstStyle/>
          <a:p>
            <a:pPr marL="0" indent="0" algn="just">
              <a:buNone/>
            </a:pPr>
            <a:r>
              <a:rPr lang="ja-JP" altLang="en-US" sz="2000" u="sng">
                <a:latin typeface="メイリオ" panose="020B0604030504040204" charset="-128"/>
                <a:ea typeface="メイリオ" panose="020B0604030504040204" charset="-128"/>
              </a:rPr>
              <a:t>オ．安全関連システムの能力と達成手段 </a:t>
            </a:r>
          </a:p>
          <a:p>
            <a:pPr marL="0" indent="0" algn="just">
              <a:buNone/>
            </a:pPr>
            <a:r>
              <a:rPr lang="ja-JP" altLang="en-US" sz="2000">
                <a:latin typeface="メイリオ" panose="020B0604030504040204" charset="-128"/>
                <a:ea typeface="メイリオ" panose="020B0604030504040204" charset="-128"/>
              </a:rPr>
              <a:t>- コンポーネントレベルでの障害発生確率の低減</a:t>
            </a:r>
          </a:p>
          <a:p>
            <a:pPr marL="457200" lvl="1" indent="0" algn="just">
              <a:buNone/>
            </a:pPr>
            <a:r>
              <a:rPr lang="ja-JP" altLang="en-US" sz="2000">
                <a:latin typeface="メイリオ" panose="020B0604030504040204" charset="-128"/>
                <a:ea typeface="メイリオ" panose="020B0604030504040204" charset="-128"/>
              </a:rPr>
              <a:t>この目的は、安全機能に影響を与える障害発生確率または故障の発生確率を低減することである。これは、コンポーネントの信頼性を向上させること、例えば、重要な障害または故障を、低減または除去するために、“十分吟味されたコンポーネント”の選択によっておよび／または“十分吟味された安全原則”を適用することによって達成可能である。</a:t>
            </a:r>
          </a:p>
          <a:p>
            <a:pPr marL="0" indent="0" algn="just">
              <a:buNone/>
            </a:pPr>
            <a:r>
              <a:rPr lang="ja-JP" altLang="en-US" sz="2000">
                <a:latin typeface="メイリオ" panose="020B0604030504040204" charset="-128"/>
                <a:ea typeface="メイリオ" panose="020B0604030504040204" charset="-128"/>
              </a:rPr>
              <a:t>- 安全関連システムの構造を改良</a:t>
            </a:r>
          </a:p>
          <a:p>
            <a:pPr marL="457200" lvl="1" indent="0" algn="just">
              <a:buNone/>
            </a:pPr>
            <a:r>
              <a:rPr lang="ja-JP" altLang="en-US" sz="2000">
                <a:latin typeface="メイリオ" panose="020B0604030504040204" charset="-128"/>
                <a:ea typeface="メイリオ" panose="020B0604030504040204" charset="-128"/>
              </a:rPr>
              <a:t>この目的は、障害の危険な影響を回避することである。幾つかの障害は検知される場合があり、かつ、冗長および／または監視構造が必要となる。</a:t>
            </a:r>
          </a:p>
          <a:p>
            <a:pPr marL="457200" lvl="1" indent="0" algn="just">
              <a:buNone/>
            </a:pPr>
            <a:r>
              <a:rPr lang="ja-JP" altLang="en-US" sz="2000">
                <a:latin typeface="メイリオ" panose="020B0604030504040204" charset="-128"/>
                <a:ea typeface="メイリオ" panose="020B0604030504040204" charset="-128"/>
              </a:rPr>
              <a:t>両方策は、個別にまたは組み合わせて使用することができる。技術方式によって、リスク低減は信頼性のあるコンポーネントの選択によって、および障害の除外によって達成することができる。</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136</a:t>
            </a:fld>
            <a:endParaRPr kumimoji="1" lang="ja-JP" altLang="en-US"/>
          </a:p>
        </p:txBody>
      </p:sp>
    </p:spTree>
    <p:extLst>
      <p:ext uri="{BB962C8B-B14F-4D97-AF65-F5344CB8AC3E}">
        <p14:creationId xmlns:p14="http://schemas.microsoft.com/office/powerpoint/2010/main" val="345559327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rmAutofit/>
          </a:bodyPr>
          <a:lstStyle/>
          <a:p>
            <a:r>
              <a:rPr sz="4000"/>
              <a:t>４安全関連システムの構成と安全度水準</a:t>
            </a:r>
            <a:br>
              <a:rPr sz="4000"/>
            </a:br>
            <a:r>
              <a:rPr lang="ja-JP" altLang="en-US" sz="2800">
                <a:sym typeface="+mn-ea"/>
              </a:rPr>
              <a:t>(2)設計上での考慮事項 </a:t>
            </a:r>
            <a:endParaRPr sz="2800"/>
          </a:p>
        </p:txBody>
      </p:sp>
      <p:sp>
        <p:nvSpPr>
          <p:cNvPr id="3" name="コンテンツプレースホルダ 2"/>
          <p:cNvSpPr>
            <a:spLocks noGrp="1"/>
          </p:cNvSpPr>
          <p:nvPr>
            <p:ph idx="1"/>
          </p:nvPr>
        </p:nvSpPr>
        <p:spPr>
          <a:xfrm>
            <a:off x="625040" y="1825626"/>
            <a:ext cx="8786136" cy="369332"/>
          </a:xfrm>
        </p:spPr>
        <p:txBody>
          <a:bodyPr>
            <a:spAutoFit/>
          </a:bodyPr>
          <a:lstStyle/>
          <a:p>
            <a:pPr marL="0" indent="0" algn="just">
              <a:buNone/>
            </a:pPr>
            <a:r>
              <a:rPr lang="ja-JP" altLang="en-US" sz="2000" u="sng"/>
              <a:t>オ．安全関連システムの能力と達成手段 </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137</a:t>
            </a:fld>
            <a:endParaRPr kumimoji="1" lang="ja-JP" altLang="en-US"/>
          </a:p>
        </p:txBody>
      </p:sp>
      <p:graphicFrame>
        <p:nvGraphicFramePr>
          <p:cNvPr id="2" name="表 -1"/>
          <p:cNvGraphicFramePr/>
          <p:nvPr/>
        </p:nvGraphicFramePr>
        <p:xfrm>
          <a:off x="2962590" y="2877185"/>
          <a:ext cx="3981457" cy="1960886"/>
        </p:xfrm>
        <a:graphic>
          <a:graphicData uri="http://schemas.openxmlformats.org/drawingml/2006/table">
            <a:tbl>
              <a:tblPr firstRow="1" bandRow="1">
                <a:tableStyleId>{5940675A-B579-460E-94D1-54222C63F5DA}</a:tableStyleId>
              </a:tblPr>
              <a:tblGrid>
                <a:gridCol w="691102"/>
                <a:gridCol w="3290355"/>
              </a:tblGrid>
              <a:tr h="0">
                <a:tc gridSpan="2">
                  <a:txBody>
                    <a:bodyPr/>
                    <a:lstStyle/>
                    <a:p>
                      <a:pPr marL="0" indent="0" algn="ctr">
                        <a:buNone/>
                      </a:pPr>
                      <a:r>
                        <a:rPr lang="ja-JP" altLang="en-US" sz="1800" b="0" u="none">
                          <a:latin typeface="メイリオ" panose="020B0604030504040204" charset="-128"/>
                          <a:ea typeface="メイリオ" panose="020B0604030504040204" charset="-128"/>
                          <a:cs typeface="ＭＳ 明朝" panose="02020609040205080304" charset="-128"/>
                        </a:rPr>
                        <a:t>表</a:t>
                      </a:r>
                      <a:r>
                        <a:rPr lang="en-US" altLang="ja-JP" sz="1800" b="0" u="none">
                          <a:latin typeface="メイリオ" panose="020B0604030504040204" charset="-128"/>
                          <a:ea typeface="メイリオ" panose="020B0604030504040204" charset="-128"/>
                          <a:cs typeface="ＭＳ 明朝" panose="02020609040205080304" charset="-128"/>
                        </a:rPr>
                        <a:t>4-1</a:t>
                      </a:r>
                      <a:r>
                        <a:rPr lang="ja-JP" altLang="en-US" sz="1800" b="0" u="none">
                          <a:latin typeface="メイリオ" panose="020B0604030504040204" charset="-128"/>
                          <a:ea typeface="メイリオ" panose="020B0604030504040204" charset="-128"/>
                          <a:cs typeface="ＭＳ 明朝" panose="02020609040205080304" charset="-128"/>
                        </a:rPr>
                        <a:t>　</a:t>
                      </a:r>
                      <a:r>
                        <a:rPr lang="en-US" altLang="ja-JP" sz="1800" b="0" u="none">
                          <a:latin typeface="メイリオ" panose="020B0604030504040204" charset="-128"/>
                          <a:ea typeface="メイリオ" panose="020B0604030504040204" charset="-128"/>
                          <a:cs typeface="ＭＳ 明朝" panose="02020609040205080304" charset="-128"/>
                        </a:rPr>
                        <a:t>PL</a:t>
                      </a:r>
                      <a:r>
                        <a:rPr lang="ja-JP" altLang="en-US" sz="1800" b="0" u="none">
                          <a:latin typeface="メイリオ" panose="020B0604030504040204" charset="-128"/>
                          <a:ea typeface="メイリオ" panose="020B0604030504040204" charset="-128"/>
                          <a:cs typeface="ＭＳ 明朝" panose="02020609040205080304" charset="-128"/>
                        </a:rPr>
                        <a:t>と</a:t>
                      </a:r>
                      <a:r>
                        <a:rPr lang="en-US" altLang="ja-JP" sz="1800" b="0" u="none">
                          <a:latin typeface="メイリオ" panose="020B0604030504040204" charset="-128"/>
                          <a:ea typeface="メイリオ" panose="020B0604030504040204" charset="-128"/>
                          <a:cs typeface="ＭＳ 明朝" panose="02020609040205080304" charset="-128"/>
                        </a:rPr>
                        <a:t>SIL</a:t>
                      </a:r>
                      <a:r>
                        <a:rPr lang="ja-JP" altLang="en-US" sz="1800" b="0" u="none">
                          <a:latin typeface="メイリオ" panose="020B0604030504040204" charset="-128"/>
                          <a:ea typeface="メイリオ" panose="020B0604030504040204" charset="-128"/>
                          <a:cs typeface="ＭＳ 明朝" panose="02020609040205080304" charset="-128"/>
                        </a:rPr>
                        <a:t>との関係</a:t>
                      </a:r>
                    </a:p>
                  </a:txBody>
                  <a:tcPr marL="0" marR="0" marT="0"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ja-JP"/>
                    </a:p>
                  </a:txBody>
                  <a:tcPr>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PL</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SIL(</a:t>
                      </a:r>
                      <a:r>
                        <a:rPr lang="ja-JP" altLang="en-US" sz="1800" b="0" u="none">
                          <a:latin typeface="メイリオ" panose="020B0604030504040204" charset="-128"/>
                          <a:ea typeface="メイリオ" panose="020B0604030504040204" charset="-128"/>
                          <a:cs typeface="ＭＳ 明朝" panose="02020609040205080304" charset="-128"/>
                        </a:rPr>
                        <a:t>高</a:t>
                      </a:r>
                      <a:r>
                        <a:rPr lang="en-US" altLang="ja-JP" sz="1800" b="0" u="none">
                          <a:latin typeface="メイリオ" panose="020B0604030504040204" charset="-128"/>
                          <a:ea typeface="メイリオ" panose="020B0604030504040204" charset="-128"/>
                          <a:cs typeface="ＭＳ 明朝" panose="02020609040205080304" charset="-128"/>
                        </a:rPr>
                        <a:t>/</a:t>
                      </a:r>
                      <a:r>
                        <a:rPr lang="ja-JP" altLang="en-US" sz="1800" b="0" u="none">
                          <a:latin typeface="メイリオ" panose="020B0604030504040204" charset="-128"/>
                          <a:ea typeface="メイリオ" panose="020B0604030504040204" charset="-128"/>
                          <a:cs typeface="ＭＳ 明朝" panose="02020609040205080304" charset="-128"/>
                        </a:rPr>
                        <a:t>継続運転モード</a:t>
                      </a:r>
                      <a:r>
                        <a:rPr lang="en-US" altLang="ja-JP" sz="1800" b="0" u="none">
                          <a:latin typeface="メイリオ" panose="020B0604030504040204" charset="-128"/>
                          <a:ea typeface="メイリオ" panose="020B0604030504040204" charset="-128"/>
                          <a:cs typeface="ＭＳ 明朝" panose="02020609040205080304" charset="-128"/>
                        </a:rPr>
                        <a:t>)</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4960">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a</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ＭＳ 明朝" panose="02020609040205080304" charset="-128"/>
                        </a:rPr>
                        <a:t>－</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b</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1</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c</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1</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d</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2</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e</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3</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137179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Autofit/>
          </a:bodyPr>
          <a:lstStyle/>
          <a:p>
            <a:r>
              <a:rPr lang="ja-JP" altLang="en-US">
                <a:sym typeface="+mn-ea"/>
              </a:rPr>
              <a:t>５安全関連システムの安全機能 </a:t>
            </a:r>
            <a:r>
              <a:rPr lang="ja-JP" altLang="en-US"/>
              <a:t/>
            </a:r>
            <a:br>
              <a:rPr lang="ja-JP" altLang="en-US"/>
            </a:br>
            <a:r>
              <a:rPr lang="ja-JP" altLang="en-US" sz="2800">
                <a:sym typeface="+mn-ea"/>
              </a:rPr>
              <a:t>(1)　安全機能仕様 </a:t>
            </a:r>
          </a:p>
        </p:txBody>
      </p:sp>
      <p:sp>
        <p:nvSpPr>
          <p:cNvPr id="3" name="コンテンツプレースホルダ 2"/>
          <p:cNvSpPr>
            <a:spLocks noGrp="1"/>
          </p:cNvSpPr>
          <p:nvPr>
            <p:ph idx="1"/>
          </p:nvPr>
        </p:nvSpPr>
        <p:spPr>
          <a:xfrm>
            <a:off x="625040" y="1825626"/>
            <a:ext cx="8786136" cy="3801041"/>
          </a:xfrm>
        </p:spPr>
        <p:txBody>
          <a:bodyPr>
            <a:spAutoFit/>
          </a:bodyPr>
          <a:lstStyle/>
          <a:p>
            <a:pPr marL="0" lvl="0" indent="0" algn="just">
              <a:buNone/>
            </a:pPr>
            <a:r>
              <a:rPr lang="ja-JP" altLang="en-US" sz="2000">
                <a:latin typeface="メイリオ" panose="020B0604030504040204" charset="-128"/>
                <a:ea typeface="メイリオ" panose="020B0604030504040204" charset="-128"/>
              </a:rPr>
              <a:t>この箇条は、安全関連システムによって提供できる安全機能の詳細を規定する。設計者は、特定の用途の制御システムで要請される安全方策を達成するために必要な安全機能を組み込む。</a:t>
            </a:r>
          </a:p>
          <a:p>
            <a:pPr marL="457200" lvl="1" indent="0" algn="just">
              <a:buNone/>
            </a:pPr>
            <a:r>
              <a:rPr lang="ja-JP" altLang="en-US" sz="2000">
                <a:latin typeface="メイリオ" panose="020B0604030504040204" charset="-128"/>
                <a:ea typeface="メイリオ" panose="020B0604030504040204" charset="-128"/>
              </a:rPr>
              <a:t>例えば、安全関連停止機能、予期しない起動の防止、手動リセット機能、ミューティング機能、ホールド・ツゥ・ラン機能などである。</a:t>
            </a:r>
          </a:p>
          <a:p>
            <a:pPr marL="457200" lvl="1" indent="0" algn="just">
              <a:buNone/>
            </a:pPr>
            <a:endParaRPr lang="ja-JP" altLang="en-US" sz="2000">
              <a:latin typeface="メイリオ" panose="020B0604030504040204" charset="-128"/>
              <a:ea typeface="メイリオ" panose="020B0604030504040204" charset="-128"/>
            </a:endParaRPr>
          </a:p>
          <a:p>
            <a:pPr marL="0" indent="0" algn="just">
              <a:buNone/>
            </a:pPr>
            <a:r>
              <a:rPr lang="ja-JP" altLang="en-US" sz="2000">
                <a:latin typeface="メイリオ" panose="020B0604030504040204" charset="-128"/>
                <a:ea typeface="メイリオ" panose="020B0604030504040204" charset="-128"/>
              </a:rPr>
              <a:t>表4-2は、代表的な安全機能であり、そのそれぞれの特性および安全関連パラメータをリスト化してあり、さらに他のJISおよび国際規格での安全機能に関する要求事項を参照している。</a:t>
            </a:r>
          </a:p>
          <a:p>
            <a:pPr marL="0" indent="0" algn="just">
              <a:buNone/>
            </a:pPr>
            <a:r>
              <a:rPr lang="ja-JP" altLang="en-US" sz="2000">
                <a:latin typeface="メイリオ" panose="020B0604030504040204" charset="-128"/>
                <a:ea typeface="メイリオ" panose="020B0604030504040204" charset="-128"/>
              </a:rPr>
              <a:t>設計者は、表4-2に掲げてある関連する安全機能に対して、すべての適用可能な要求事項を確実に満たすこと。安全機能の特性によっては、追加の方策が必要。</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138</a:t>
            </a:fld>
            <a:endParaRPr kumimoji="1" lang="ja-JP" altLang="en-US"/>
          </a:p>
        </p:txBody>
      </p:sp>
    </p:spTree>
    <p:extLst>
      <p:ext uri="{BB962C8B-B14F-4D97-AF65-F5344CB8AC3E}">
        <p14:creationId xmlns:p14="http://schemas.microsoft.com/office/powerpoint/2010/main" val="33680762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Autofit/>
          </a:bodyPr>
          <a:lstStyle/>
          <a:p>
            <a:r>
              <a:rPr lang="ja-JP" altLang="en-US">
                <a:sym typeface="+mn-ea"/>
              </a:rPr>
              <a:t>５安全関連システムの安全機能 </a:t>
            </a:r>
            <a:r>
              <a:rPr lang="ja-JP" altLang="en-US"/>
              <a:t/>
            </a:r>
            <a:br>
              <a:rPr lang="ja-JP" altLang="en-US"/>
            </a:br>
            <a:r>
              <a:rPr lang="ja-JP" altLang="en-US" sz="2800">
                <a:sym typeface="+mn-ea"/>
              </a:rPr>
              <a:t>(1)　安全機能仕様 </a:t>
            </a:r>
          </a:p>
        </p:txBody>
      </p:sp>
      <p:sp>
        <p:nvSpPr>
          <p:cNvPr id="3" name="コンテンツプレースホルダ 2"/>
          <p:cNvSpPr>
            <a:spLocks noGrp="1"/>
          </p:cNvSpPr>
          <p:nvPr>
            <p:ph idx="1"/>
          </p:nvPr>
        </p:nvSpPr>
        <p:spPr>
          <a:xfrm>
            <a:off x="625041" y="1608456"/>
            <a:ext cx="9025608" cy="4251420"/>
          </a:xfrm>
        </p:spPr>
        <p:txBody>
          <a:bodyPr wrap="square">
            <a:spAutoFit/>
          </a:bodyPr>
          <a:lstStyle/>
          <a:p>
            <a:pPr marL="0" indent="0" algn="just">
              <a:buNone/>
            </a:pPr>
            <a:r>
              <a:rPr lang="ja-JP" altLang="en-US" sz="2000">
                <a:latin typeface="メイリオ" panose="020B0604030504040204" charset="-128"/>
                <a:ea typeface="メイリオ" panose="020B0604030504040204" charset="-128"/>
              </a:rPr>
              <a:t>安全機能を同定・指定する場合、少なくとも次を考慮しなければならない。</a:t>
            </a:r>
          </a:p>
          <a:p>
            <a:pPr marL="457200" lvl="1" indent="0" algn="just">
              <a:buNone/>
            </a:pPr>
            <a:r>
              <a:rPr lang="ja-JP" altLang="en-US" sz="2000">
                <a:latin typeface="メイリオ" panose="020B0604030504040204" charset="-128"/>
                <a:ea typeface="メイリオ" panose="020B0604030504040204" charset="-128"/>
              </a:rPr>
              <a:t>a)個々の危険源または危険状態に対するリスクアセスメントの結果</a:t>
            </a:r>
          </a:p>
          <a:p>
            <a:pPr marL="457200" lvl="1" indent="0" algn="just">
              <a:buNone/>
            </a:pPr>
            <a:r>
              <a:rPr lang="ja-JP" altLang="en-US" sz="2000">
                <a:latin typeface="メイリオ" panose="020B0604030504040204" charset="-128"/>
                <a:ea typeface="メイリオ" panose="020B0604030504040204" charset="-128"/>
              </a:rPr>
              <a:t>b)機械の運転特性、以下を含む</a:t>
            </a:r>
          </a:p>
          <a:p>
            <a:pPr marL="914400" lvl="2" indent="0" algn="just">
              <a:buNone/>
            </a:pPr>
            <a:r>
              <a:rPr lang="ja-JP" altLang="en-US" sz="1800">
                <a:latin typeface="メイリオ" panose="020B0604030504040204" charset="-128"/>
                <a:ea typeface="メイリオ" panose="020B0604030504040204" charset="-128"/>
              </a:rPr>
              <a:t>- 機械の意図する使用（合理的に予見可能な誤使用を含む。）</a:t>
            </a:r>
          </a:p>
          <a:p>
            <a:pPr marL="914400" lvl="2" indent="0" algn="just">
              <a:buNone/>
            </a:pPr>
            <a:r>
              <a:rPr lang="ja-JP" altLang="en-US" sz="1800">
                <a:latin typeface="メイリオ" panose="020B0604030504040204" charset="-128"/>
                <a:ea typeface="メイリオ" panose="020B0604030504040204" charset="-128"/>
              </a:rPr>
              <a:t>- 運転モード［例えば、ローカルモード、自動モード、機械の一部分に関連するモード］　- サイクルタイム　　- 応答時間</a:t>
            </a:r>
          </a:p>
          <a:p>
            <a:pPr marL="457200" lvl="1" indent="0" algn="just">
              <a:buNone/>
            </a:pPr>
            <a:r>
              <a:rPr lang="ja-JP" altLang="en-US" sz="2000">
                <a:latin typeface="メイリオ" panose="020B0604030504040204" charset="-128"/>
                <a:ea typeface="メイリオ" panose="020B0604030504040204" charset="-128"/>
              </a:rPr>
              <a:t>c)非常操作</a:t>
            </a:r>
          </a:p>
          <a:p>
            <a:pPr marL="457200" lvl="1" indent="0" algn="just">
              <a:buNone/>
            </a:pPr>
            <a:r>
              <a:rPr lang="ja-JP" altLang="en-US" sz="2000">
                <a:latin typeface="メイリオ" panose="020B0604030504040204" charset="-128"/>
                <a:ea typeface="メイリオ" panose="020B0604030504040204" charset="-128"/>
              </a:rPr>
              <a:t>d)異なる作業プロセスおよび手動作業（修理、調整、清掃、トラブルシューティングなど）での相互作用に関する記述</a:t>
            </a:r>
          </a:p>
          <a:p>
            <a:pPr marL="457200" lvl="1" indent="0" algn="just">
              <a:buNone/>
            </a:pPr>
            <a:r>
              <a:rPr lang="ja-JP" altLang="en-US" sz="2000">
                <a:latin typeface="メイリオ" panose="020B0604030504040204" charset="-128"/>
                <a:ea typeface="メイリオ" panose="020B0604030504040204" charset="-128"/>
              </a:rPr>
              <a:t>e)安全機能で達成するまたは回避する機械の挙動</a:t>
            </a:r>
          </a:p>
          <a:p>
            <a:pPr marL="457200" lvl="1" indent="0" algn="just">
              <a:buNone/>
            </a:pPr>
            <a:r>
              <a:rPr lang="ja-JP" altLang="en-US" sz="2000">
                <a:latin typeface="メイリオ" panose="020B0604030504040204" charset="-128"/>
                <a:ea typeface="メイリオ" panose="020B0604030504040204" charset="-128"/>
              </a:rPr>
              <a:t>f)機械が作動可能または不可能となる条件（運転モードなど）</a:t>
            </a:r>
          </a:p>
          <a:p>
            <a:pPr marL="457200" lvl="1" indent="0" algn="just">
              <a:buNone/>
            </a:pPr>
            <a:r>
              <a:rPr lang="ja-JP" altLang="en-US" sz="2000">
                <a:latin typeface="メイリオ" panose="020B0604030504040204" charset="-128"/>
                <a:ea typeface="メイリオ" panose="020B0604030504040204" charset="-128"/>
              </a:rPr>
              <a:t>g)運転頻度</a:t>
            </a:r>
          </a:p>
          <a:p>
            <a:pPr marL="457200" lvl="1" indent="0" algn="just">
              <a:buNone/>
            </a:pPr>
            <a:r>
              <a:rPr lang="ja-JP" altLang="en-US" sz="2000">
                <a:latin typeface="メイリオ" panose="020B0604030504040204" charset="-128"/>
                <a:ea typeface="メイリオ" panose="020B0604030504040204" charset="-128"/>
              </a:rPr>
              <a:t>h)ある機能が同時に作動した場合の優先順位</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139</a:t>
            </a:fld>
            <a:endParaRPr kumimoji="1" lang="ja-JP" altLang="en-US"/>
          </a:p>
        </p:txBody>
      </p:sp>
    </p:spTree>
    <p:extLst>
      <p:ext uri="{BB962C8B-B14F-4D97-AF65-F5344CB8AC3E}">
        <p14:creationId xmlns:p14="http://schemas.microsoft.com/office/powerpoint/2010/main" val="139010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txBox="1">
            <a:spLocks/>
          </p:cNvSpPr>
          <p:nvPr/>
        </p:nvSpPr>
        <p:spPr>
          <a:xfrm>
            <a:off x="681037" y="270824"/>
            <a:ext cx="8885873" cy="675001"/>
          </a:xfrm>
          <a:prstGeom prst="rect">
            <a:avLst/>
          </a:prstGeom>
          <a:ln>
            <a:solidFill>
              <a:schemeClr val="accent4">
                <a:lumMod val="40000"/>
                <a:lumOff val="6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a:t>(4)</a:t>
            </a:r>
            <a:r>
              <a:rPr lang="ja-JP" altLang="en-US" dirty="0"/>
              <a:t>用語の定義</a:t>
            </a:r>
            <a:r>
              <a:rPr lang="en-US" altLang="ja-JP" dirty="0"/>
              <a:t>-2</a:t>
            </a:r>
            <a:r>
              <a:rPr lang="ja-JP" altLang="ja-JP" dirty="0"/>
              <a:t> </a:t>
            </a:r>
            <a:endParaRPr lang="ja-JP" altLang="en-US" dirty="0"/>
          </a:p>
        </p:txBody>
      </p:sp>
      <p:sp>
        <p:nvSpPr>
          <p:cNvPr id="2" name="コンテンツ プレースホルダー 1"/>
          <p:cNvSpPr>
            <a:spLocks noGrp="1"/>
          </p:cNvSpPr>
          <p:nvPr>
            <p:ph idx="1"/>
          </p:nvPr>
        </p:nvSpPr>
        <p:spPr>
          <a:xfrm>
            <a:off x="234721" y="1253985"/>
            <a:ext cx="9453563" cy="5212916"/>
          </a:xfrm>
          <a:ln>
            <a:solidFill>
              <a:schemeClr val="tx1"/>
            </a:solidFill>
          </a:ln>
        </p:spPr>
        <p:txBody>
          <a:bodyPr>
            <a:noAutofit/>
          </a:bodyPr>
          <a:lstStyle/>
          <a:p>
            <a:pPr marL="0" indent="0">
              <a:buNone/>
            </a:pPr>
            <a:r>
              <a:rPr lang="en-US" altLang="ja-JP" sz="2400" kern="100" dirty="0"/>
              <a:t>(6)</a:t>
            </a:r>
            <a:r>
              <a:rPr lang="ja-JP" altLang="ja-JP" sz="2400" b="1" kern="100" dirty="0"/>
              <a:t>要求安全機能</a:t>
            </a:r>
            <a:endParaRPr lang="ja-JP" altLang="ja-JP" sz="2400" kern="100" dirty="0"/>
          </a:p>
          <a:p>
            <a:pPr marL="0" indent="0">
              <a:buNone/>
            </a:pPr>
            <a:r>
              <a:rPr lang="ja-JP" altLang="ja-JP" sz="2000" kern="100" dirty="0"/>
              <a:t>機械等による労働者の就業に係る危険性又は有害性を特定した上で、それによるリスクを低減するために要求される電気・電子プログラマブル電子制御の機能。</a:t>
            </a:r>
          </a:p>
          <a:p>
            <a:pPr marL="0" indent="0">
              <a:buNone/>
            </a:pPr>
            <a:r>
              <a:rPr lang="en-US" altLang="ja-JP" sz="2400" kern="100" dirty="0"/>
              <a:t>(7)</a:t>
            </a:r>
            <a:r>
              <a:rPr lang="ja-JP" altLang="ja-JP" sz="2400" b="1" kern="100" dirty="0"/>
              <a:t>安全関連システム</a:t>
            </a:r>
            <a:endParaRPr lang="ja-JP" altLang="ja-JP" sz="2400" kern="100" dirty="0"/>
          </a:p>
          <a:p>
            <a:pPr marL="0" indent="0">
              <a:buNone/>
            </a:pPr>
            <a:r>
              <a:rPr lang="ja-JP" altLang="ja-JP" sz="2000" kern="100" dirty="0"/>
              <a:t>要求安全機能を実行する電気・電子プログラマブル電子制御のシステム。</a:t>
            </a:r>
          </a:p>
          <a:p>
            <a:pPr marL="0" indent="0">
              <a:lnSpc>
                <a:spcPct val="100000"/>
              </a:lnSpc>
              <a:spcBef>
                <a:spcPts val="0"/>
              </a:spcBef>
              <a:buNone/>
            </a:pPr>
            <a:r>
              <a:rPr lang="ja-JP" altLang="ja-JP" sz="2000" kern="100" dirty="0"/>
              <a:t>電気・電子プログラマブル電子制御システムの内、安全関連部分に該当する。</a:t>
            </a:r>
          </a:p>
          <a:p>
            <a:pPr marL="0" indent="0">
              <a:buNone/>
            </a:pPr>
            <a:r>
              <a:rPr lang="en-US" altLang="ja-JP" sz="2400" kern="100" dirty="0"/>
              <a:t>(8)</a:t>
            </a:r>
            <a:r>
              <a:rPr lang="ja-JP" altLang="en-US" sz="2400" b="1" kern="100" dirty="0"/>
              <a:t>安全度水準 </a:t>
            </a:r>
            <a:r>
              <a:rPr lang="en-US" altLang="ja-JP" sz="2400" kern="100" dirty="0"/>
              <a:t/>
            </a:r>
            <a:br>
              <a:rPr lang="en-US" altLang="ja-JP" sz="2400" kern="100" dirty="0"/>
            </a:br>
            <a:r>
              <a:rPr lang="ja-JP" altLang="en-US" sz="2000" kern="100" dirty="0"/>
              <a:t>安全関連システムの信頼性の水準であり、安全機能を実行するための能力を規定する区分レベルとして、安全度水準</a:t>
            </a:r>
            <a:r>
              <a:rPr lang="en-US" altLang="ja-JP" sz="2000" kern="100" dirty="0"/>
              <a:t>SIL</a:t>
            </a:r>
            <a:r>
              <a:rPr lang="ja-JP" altLang="en-US" sz="2000" kern="100" dirty="0"/>
              <a:t>とパフォーマンスレベル（</a:t>
            </a:r>
            <a:r>
              <a:rPr lang="en-US" altLang="ja-JP" sz="2000" kern="100" dirty="0"/>
              <a:t>PL</a:t>
            </a:r>
            <a:r>
              <a:rPr lang="ja-JP" altLang="en-US" sz="2000" kern="100" dirty="0"/>
              <a:t>）が（</a:t>
            </a:r>
            <a:r>
              <a:rPr lang="en-US" altLang="ja-JP" sz="2000" kern="100" dirty="0"/>
              <a:t>JIS B 9705-1</a:t>
            </a:r>
            <a:r>
              <a:rPr lang="ja-JP" altLang="en-US" sz="2000" kern="100" dirty="0"/>
              <a:t>）用いられる。 </a:t>
            </a:r>
            <a:endParaRPr lang="ja-JP" altLang="ja-JP" sz="2000" kern="100" dirty="0"/>
          </a:p>
          <a:p>
            <a:pPr marL="0" indent="0">
              <a:buNone/>
            </a:pPr>
            <a:r>
              <a:rPr lang="en-US" altLang="ja-JP" sz="2400" kern="100" dirty="0"/>
              <a:t>(9)</a:t>
            </a:r>
            <a:r>
              <a:rPr lang="ja-JP" altLang="ja-JP" sz="2400" b="1" kern="100" dirty="0"/>
              <a:t>要求安全度水準</a:t>
            </a:r>
            <a:endParaRPr lang="ja-JP" altLang="ja-JP" sz="2400" kern="100" dirty="0"/>
          </a:p>
          <a:p>
            <a:pPr marL="0" indent="0">
              <a:buNone/>
            </a:pPr>
            <a:r>
              <a:rPr lang="ja-JP" altLang="ja-JP" sz="2000" kern="100" dirty="0"/>
              <a:t>安全関連システムに要求される信頼性の水準。</a:t>
            </a:r>
          </a:p>
          <a:p>
            <a:pPr marL="0" indent="0">
              <a:spcBef>
                <a:spcPts val="0"/>
              </a:spcBef>
              <a:buNone/>
            </a:pPr>
            <a:r>
              <a:rPr lang="ja-JP" altLang="ja-JP" sz="2000" kern="100" dirty="0"/>
              <a:t>要求安全機能の作動が要求された時に、安全関連システムが当該要求安全機能を作動させる確率であり、その水準を表す指標として、</a:t>
            </a:r>
            <a:r>
              <a:rPr lang="en-US" altLang="ja-JP" sz="2000" kern="100" dirty="0"/>
              <a:t>JIS C 0508 (IEC 61508)</a:t>
            </a:r>
            <a:r>
              <a:rPr lang="ja-JP" altLang="ja-JP" sz="2000" kern="100" dirty="0"/>
              <a:t>の安全度水準又は</a:t>
            </a:r>
            <a:r>
              <a:rPr lang="en-US" altLang="ja-JP" sz="2000" kern="100" dirty="0"/>
              <a:t>JIS B 9705</a:t>
            </a:r>
            <a:r>
              <a:rPr lang="ja-JP" altLang="ja-JP" sz="2000" kern="100" dirty="0"/>
              <a:t>（</a:t>
            </a:r>
            <a:r>
              <a:rPr lang="en-US" altLang="ja-JP" sz="2000" kern="100" dirty="0"/>
              <a:t>ISO 13849</a:t>
            </a:r>
            <a:r>
              <a:rPr lang="ja-JP" altLang="ja-JP" sz="2000" kern="100" dirty="0"/>
              <a:t>）のパフォーマンスレベルが用いられる。</a:t>
            </a:r>
          </a:p>
        </p:txBody>
      </p:sp>
      <p:sp>
        <p:nvSpPr>
          <p:cNvPr id="7" name="フッター プレースホルダー 3"/>
          <p:cNvSpPr>
            <a:spLocks noGrp="1"/>
          </p:cNvSpPr>
          <p:nvPr>
            <p:ph type="ftr" sz="quarter" idx="4294967295"/>
          </p:nvPr>
        </p:nvSpPr>
        <p:spPr>
          <a:xfrm>
            <a:off x="360364" y="6503740"/>
            <a:ext cx="8864599" cy="435481"/>
          </a:xfrm>
          <a:prstGeom prst="rect">
            <a:avLst/>
          </a:prstGeom>
        </p:spPr>
        <p:txBody>
          <a:bodyPr/>
          <a:lstStyle/>
          <a:p>
            <a:pPr algn="l"/>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661815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Autofit/>
          </a:bodyPr>
          <a:lstStyle/>
          <a:p>
            <a:r>
              <a:rPr lang="ja-JP" altLang="en-US">
                <a:sym typeface="+mn-ea"/>
              </a:rPr>
              <a:t>５安全関連システムの安全機能 </a:t>
            </a:r>
            <a:r>
              <a:rPr lang="ja-JP" altLang="en-US"/>
              <a:t/>
            </a:r>
            <a:br>
              <a:rPr lang="ja-JP" altLang="en-US"/>
            </a:br>
            <a:r>
              <a:rPr lang="ja-JP" altLang="en-US" sz="2800">
                <a:sym typeface="+mn-ea"/>
              </a:rPr>
              <a:t>(1)　安全機能仕様 </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140</a:t>
            </a:fld>
            <a:endParaRPr kumimoji="1" lang="ja-JP" altLang="en-US"/>
          </a:p>
        </p:txBody>
      </p:sp>
      <p:graphicFrame>
        <p:nvGraphicFramePr>
          <p:cNvPr id="2" name="コンテンツプレースホルダ -1"/>
          <p:cNvGraphicFramePr>
            <a:graphicFrameLocks noGrp="1"/>
          </p:cNvGraphicFramePr>
          <p:nvPr>
            <p:ph idx="1"/>
          </p:nvPr>
        </p:nvGraphicFramePr>
        <p:xfrm>
          <a:off x="556438" y="1825626"/>
          <a:ext cx="9058003" cy="4425323"/>
        </p:xfrm>
        <a:graphic>
          <a:graphicData uri="http://schemas.openxmlformats.org/drawingml/2006/table">
            <a:tbl>
              <a:tblPr firstRow="1" bandRow="1">
                <a:tableStyleId>{5940675A-B579-460E-94D1-54222C63F5DA}</a:tableStyleId>
              </a:tblPr>
              <a:tblGrid>
                <a:gridCol w="2833008"/>
                <a:gridCol w="1711874"/>
                <a:gridCol w="1910692"/>
                <a:gridCol w="2602429"/>
              </a:tblGrid>
              <a:tr h="523875">
                <a:tc gridSpan="4">
                  <a:txBody>
                    <a:bodyPr/>
                    <a:lstStyle/>
                    <a:p>
                      <a:pPr marL="0" indent="0" algn="ctr">
                        <a:buNone/>
                      </a:pPr>
                      <a:r>
                        <a:rPr lang="ja-JP" altLang="en-US" sz="1600" b="0" u="none">
                          <a:latin typeface="メイリオ" panose="020B0604030504040204" charset="-128"/>
                          <a:ea typeface="メイリオ" panose="020B0604030504040204" charset="-128"/>
                          <a:cs typeface="ＭＳ 明朝" panose="02020609040205080304" charset="-128"/>
                        </a:rPr>
                        <a:t>表</a:t>
                      </a:r>
                      <a:r>
                        <a:rPr lang="en-US" altLang="ja-JP" sz="1600" b="0" u="none">
                          <a:latin typeface="メイリオ" panose="020B0604030504040204" charset="-128"/>
                          <a:ea typeface="メイリオ" panose="020B0604030504040204" charset="-128"/>
                          <a:cs typeface="ＭＳ 明朝" panose="02020609040205080304" charset="-128"/>
                        </a:rPr>
                        <a:t>4-2</a:t>
                      </a:r>
                      <a:r>
                        <a:rPr lang="ja-JP" altLang="en-US" sz="1600" b="0" u="none">
                          <a:latin typeface="メイリオ" panose="020B0604030504040204" charset="-128"/>
                          <a:ea typeface="メイリオ" panose="020B0604030504040204" charset="-128"/>
                          <a:cs typeface="ＭＳ 明朝" panose="02020609040205080304" charset="-128"/>
                        </a:rPr>
                        <a:t>　典型的な機械の安全機能およびその特性に適用可能な規格</a:t>
                      </a:r>
                    </a:p>
                    <a:p>
                      <a:pPr marL="0" indent="0" algn="ctr">
                        <a:buNone/>
                      </a:pPr>
                      <a:r>
                        <a:rPr lang="ja-JP" altLang="en-US" sz="1600" b="0" u="none">
                          <a:latin typeface="メイリオ" panose="020B0604030504040204" charset="-128"/>
                          <a:ea typeface="メイリオ" panose="020B0604030504040204" charset="-128"/>
                          <a:cs typeface="ＭＳ 明朝" panose="02020609040205080304" charset="-128"/>
                        </a:rPr>
                        <a:t>　注）表中の数字は、該当規格の章番号を表す</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ja-JP"/>
                    </a:p>
                  </a:txBody>
                  <a:tcPr>
                    <a:lnT w="9525"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9525"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r>
              <a:tr h="0">
                <a:tc>
                  <a:txBody>
                    <a:bodyPr/>
                    <a:lstStyle/>
                    <a:p>
                      <a:pPr marL="0" indent="0" algn="l">
                        <a:buNone/>
                      </a:pPr>
                      <a:r>
                        <a:rPr lang="ja-JP" altLang="en-US" sz="1600" b="0" u="none">
                          <a:latin typeface="メイリオ" panose="020B0604030504040204" charset="-128"/>
                          <a:ea typeface="メイリオ" panose="020B0604030504040204" charset="-128"/>
                          <a:cs typeface="ＭＳ 明朝" panose="02020609040205080304" charset="-128"/>
                        </a:rPr>
                        <a:t>安全機能</a:t>
                      </a:r>
                      <a:r>
                        <a:rPr lang="en-US" altLang="ja-JP" sz="1600" b="0" u="none">
                          <a:latin typeface="メイリオ" panose="020B0604030504040204" charset="-128"/>
                          <a:ea typeface="メイリオ" panose="020B0604030504040204" charset="-128"/>
                          <a:cs typeface="ＭＳ 明朝" panose="02020609040205080304" charset="-128"/>
                        </a:rPr>
                        <a:t>/</a:t>
                      </a:r>
                      <a:r>
                        <a:rPr lang="ja-JP" altLang="en-US" sz="1600" b="0" u="none">
                          <a:latin typeface="メイリオ" panose="020B0604030504040204" charset="-128"/>
                          <a:ea typeface="メイリオ" panose="020B0604030504040204" charset="-128"/>
                          <a:cs typeface="ＭＳ 明朝" panose="02020609040205080304" charset="-128"/>
                        </a:rPr>
                        <a:t>特性</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JIS B9705-1</a:t>
                      </a:r>
                    </a:p>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(ISO 13849-1)</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JIS B 9700</a:t>
                      </a:r>
                    </a:p>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(ISO12100)</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600" b="0" u="none">
                          <a:latin typeface="メイリオ" panose="020B0604030504040204" charset="-128"/>
                          <a:ea typeface="メイリオ" panose="020B0604030504040204" charset="-128"/>
                          <a:cs typeface="ＭＳ 明朝" panose="02020609040205080304" charset="-128"/>
                        </a:rPr>
                        <a:t>追加の情報</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ＭＳ 明朝" panose="02020609040205080304" charset="-128"/>
                        </a:rPr>
                        <a:t>安全防護物によって指導する安全関連停止機能</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5.2.1</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3.28.8, 6.2.11.3</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JIS B 9960-1 9.2.2, 9.2.5.3, 9.2.5.5</a:t>
                      </a:r>
                    </a:p>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JIS B 9710 (ISO 14119)</a:t>
                      </a:r>
                    </a:p>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JIS B 9715(ISO 13855)</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ＭＳ 明朝" panose="02020609040205080304" charset="-128"/>
                        </a:rPr>
                        <a:t>手動リセット機能</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5.2.2</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JIS B 9960-1 9.2.5.3, 9.2.5.4</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ＭＳ 明朝" panose="02020609040205080304" charset="-128"/>
                        </a:rPr>
                        <a:t>起動</a:t>
                      </a:r>
                      <a:r>
                        <a:rPr lang="en-US" altLang="ja-JP" sz="1600" b="0" u="none">
                          <a:latin typeface="メイリオ" panose="020B0604030504040204" charset="-128"/>
                          <a:ea typeface="メイリオ" panose="020B0604030504040204" charset="-128"/>
                          <a:cs typeface="ＭＳ 明朝" panose="02020609040205080304" charset="-128"/>
                        </a:rPr>
                        <a:t>/</a:t>
                      </a:r>
                      <a:r>
                        <a:rPr lang="ja-JP" altLang="en-US" sz="1600" b="0" u="none">
                          <a:latin typeface="メイリオ" panose="020B0604030504040204" charset="-128"/>
                          <a:ea typeface="メイリオ" panose="020B0604030504040204" charset="-128"/>
                          <a:cs typeface="ＭＳ 明朝" panose="02020609040205080304" charset="-128"/>
                        </a:rPr>
                        <a:t>再起動機能</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5.2.3</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6.2.11.3, 6.2.11.4</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JIS B 9960-1 9.2.1, 9.2.5.1, 9.2.5.2, 9.2.6</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ＭＳ 明朝" panose="02020609040205080304" charset="-128"/>
                        </a:rPr>
                        <a:t>ローカル制御機能</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5.2.4</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6.2.11.8, 6.2.11.10</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JIS B 9960-1 10.1.5</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ＭＳ 明朝" panose="02020609040205080304" charset="-128"/>
                        </a:rPr>
                        <a:t>ミューティング機能</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5.2.5</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IEC/TS 62046 5.6</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ＭＳ 明朝" panose="02020609040205080304" charset="-128"/>
                        </a:rPr>
                        <a:t>ホールド・トゥ・ラン機能</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6.2.11.8 b)</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JIS B 9960-1 9.2.6.1</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ＭＳ 明朝" panose="02020609040205080304" charset="-128"/>
                        </a:rPr>
                        <a:t>イネーブル装置機能</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JIS B 9960-1 9.2.6.3, 10.9</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317288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Autofit/>
          </a:bodyPr>
          <a:lstStyle/>
          <a:p>
            <a:r>
              <a:rPr lang="ja-JP" altLang="en-US">
                <a:sym typeface="+mn-ea"/>
              </a:rPr>
              <a:t>５安全関連システムの安全機能 </a:t>
            </a:r>
            <a:r>
              <a:rPr lang="ja-JP" altLang="en-US"/>
              <a:t/>
            </a:r>
            <a:br>
              <a:rPr lang="ja-JP" altLang="en-US"/>
            </a:br>
            <a:r>
              <a:rPr lang="ja-JP" altLang="en-US" sz="2800">
                <a:sym typeface="+mn-ea"/>
              </a:rPr>
              <a:t>(1)　安全機能仕様 </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141</a:t>
            </a:fld>
            <a:endParaRPr kumimoji="1" lang="ja-JP" altLang="en-US"/>
          </a:p>
        </p:txBody>
      </p:sp>
      <p:graphicFrame>
        <p:nvGraphicFramePr>
          <p:cNvPr id="2" name="コンテンツプレースホルダ -1"/>
          <p:cNvGraphicFramePr>
            <a:graphicFrameLocks noGrp="1"/>
          </p:cNvGraphicFramePr>
          <p:nvPr>
            <p:ph idx="1"/>
          </p:nvPr>
        </p:nvGraphicFramePr>
        <p:xfrm>
          <a:off x="556438" y="1825625"/>
          <a:ext cx="9058003" cy="3937642"/>
        </p:xfrm>
        <a:graphic>
          <a:graphicData uri="http://schemas.openxmlformats.org/drawingml/2006/table">
            <a:tbl>
              <a:tblPr firstRow="1" bandRow="1">
                <a:tableStyleId>{5940675A-B579-460E-94D1-54222C63F5DA}</a:tableStyleId>
              </a:tblPr>
              <a:tblGrid>
                <a:gridCol w="2981646"/>
                <a:gridCol w="1563236"/>
                <a:gridCol w="1910692"/>
                <a:gridCol w="2602429"/>
              </a:tblGrid>
              <a:tr h="523875">
                <a:tc gridSpan="4">
                  <a:txBody>
                    <a:bodyPr/>
                    <a:lstStyle/>
                    <a:p>
                      <a:pPr marL="0" indent="0" algn="ctr">
                        <a:buNone/>
                      </a:pPr>
                      <a:r>
                        <a:rPr lang="ja-JP" altLang="en-US" sz="1600" b="0" u="none">
                          <a:latin typeface="メイリオ" panose="020B0604030504040204" charset="-128"/>
                          <a:ea typeface="メイリオ" panose="020B0604030504040204" charset="-128"/>
                          <a:cs typeface="ＭＳ 明朝" panose="02020609040205080304" charset="-128"/>
                        </a:rPr>
                        <a:t>表</a:t>
                      </a:r>
                      <a:r>
                        <a:rPr lang="en-US" altLang="ja-JP" sz="1600" b="0" u="none">
                          <a:latin typeface="メイリオ" panose="020B0604030504040204" charset="-128"/>
                          <a:ea typeface="メイリオ" panose="020B0604030504040204" charset="-128"/>
                          <a:cs typeface="ＭＳ 明朝" panose="02020609040205080304" charset="-128"/>
                        </a:rPr>
                        <a:t>4-2</a:t>
                      </a:r>
                      <a:r>
                        <a:rPr lang="ja-JP" altLang="en-US" sz="1600" b="0" u="none">
                          <a:latin typeface="メイリオ" panose="020B0604030504040204" charset="-128"/>
                          <a:ea typeface="メイリオ" panose="020B0604030504040204" charset="-128"/>
                          <a:cs typeface="ＭＳ 明朝" panose="02020609040205080304" charset="-128"/>
                        </a:rPr>
                        <a:t>　典型的な機械の安全機能およびその特性に適用可能な規格</a:t>
                      </a:r>
                    </a:p>
                    <a:p>
                      <a:pPr marL="0" indent="0" algn="ctr">
                        <a:buNone/>
                      </a:pPr>
                      <a:r>
                        <a:rPr lang="ja-JP" altLang="en-US" sz="1600" b="0" u="none">
                          <a:latin typeface="メイリオ" panose="020B0604030504040204" charset="-128"/>
                          <a:ea typeface="メイリオ" panose="020B0604030504040204" charset="-128"/>
                          <a:cs typeface="ＭＳ 明朝" panose="02020609040205080304" charset="-128"/>
                        </a:rPr>
                        <a:t>　注）表中の数字は、該当規格の章番号を表す</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ja-JP"/>
                    </a:p>
                  </a:txBody>
                  <a:tcPr>
                    <a:lnT w="9525"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9525"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r>
              <a:tr h="0">
                <a:tc>
                  <a:txBody>
                    <a:bodyPr/>
                    <a:lstStyle/>
                    <a:p>
                      <a:pPr marL="0" indent="0" algn="l">
                        <a:buNone/>
                      </a:pPr>
                      <a:r>
                        <a:rPr lang="ja-JP" altLang="en-US" sz="1600" b="0" u="none">
                          <a:latin typeface="メイリオ" panose="020B0604030504040204" charset="-128"/>
                          <a:ea typeface="メイリオ" panose="020B0604030504040204" charset="-128"/>
                          <a:cs typeface="ＭＳ 明朝" panose="02020609040205080304" charset="-128"/>
                        </a:rPr>
                        <a:t>予期しない起動の防止</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6.2.11.4</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JIS B 9714(ISO 14118) 5.4</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ＭＳ 明朝" panose="02020609040205080304" charset="-128"/>
                        </a:rPr>
                        <a:t>捕捉された人の脱出および救助</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6.3.5.4</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ＭＳ 明朝" panose="02020609040205080304" charset="-128"/>
                        </a:rPr>
                        <a:t>遮断およびエネルギの消散</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6.3.5.4</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JIS B 9714(ISO 14118) 5.3, 6.3.1</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ＭＳ 明朝" panose="02020609040205080304" charset="-128"/>
                        </a:rPr>
                        <a:t>制御モードおよびモード選択</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6.2.11.8, 6.2.11.10</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JIS B 9960-1 9.2.3, 9.2.4</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ＭＳ 明朝" panose="02020609040205080304" charset="-128"/>
                        </a:rPr>
                        <a:t>異なる制御システムの安全関連部間の相互作用</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6.2.11.1(</a:t>
                      </a:r>
                      <a:r>
                        <a:rPr lang="ja-JP" altLang="en-US" sz="1600" b="0" u="none">
                          <a:latin typeface="メイリオ" panose="020B0604030504040204" charset="-128"/>
                          <a:ea typeface="メイリオ" panose="020B0604030504040204" charset="-128"/>
                          <a:cs typeface="ＭＳ 明朝" panose="02020609040205080304" charset="-128"/>
                        </a:rPr>
                        <a:t>最後の文</a:t>
                      </a:r>
                      <a:r>
                        <a:rPr lang="en-US" altLang="ja-JP" sz="1600" b="0" u="none">
                          <a:latin typeface="メイリオ" panose="020B0604030504040204" charset="-128"/>
                          <a:ea typeface="メイリオ" panose="020B0604030504040204" charset="-128"/>
                          <a:cs typeface="ＭＳ 明朝" panose="02020609040205080304" charset="-128"/>
                        </a:rPr>
                        <a:t>)</a:t>
                      </a:r>
                      <a:endParaRPr lang="ja-JP" altLang="en-US" sz="1600" b="0" u="none">
                        <a:latin typeface="メイリオ" panose="020B0604030504040204" charset="-128"/>
                        <a:ea typeface="メイリオ" panose="020B0604030504040204" charset="-128"/>
                        <a:cs typeface="ＭＳ 明朝" panose="02020609040205080304" charset="-128"/>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JIS B 9714(ISO 14118) 9.3.4</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ＭＳ 明朝" panose="02020609040205080304" charset="-128"/>
                        </a:rPr>
                        <a:t>安全関連入力値のパラメータ化の監視</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4.6.4</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l">
                        <a:buNone/>
                      </a:pPr>
                      <a:r>
                        <a:rPr lang="ja-JP" altLang="en-US" sz="1600" b="0" u="none">
                          <a:latin typeface="メイリオ" panose="020B0604030504040204" charset="-128"/>
                          <a:ea typeface="メイリオ" panose="020B0604030504040204" charset="-128"/>
                          <a:cs typeface="ＭＳ 明朝" panose="02020609040205080304" charset="-128"/>
                        </a:rPr>
                        <a:t>非常停止機能</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6.3.5.2</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600" b="0" u="none">
                          <a:latin typeface="メイリオ" panose="020B0604030504040204" charset="-128"/>
                          <a:ea typeface="メイリオ" panose="020B0604030504040204" charset="-128"/>
                          <a:cs typeface="ＭＳ 明朝" panose="02020609040205080304" charset="-128"/>
                        </a:rPr>
                        <a:t>JIS B 9703 (ISO 13850)JIS B 9960-1 9.2.5.4</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6321898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Autofit/>
          </a:bodyPr>
          <a:lstStyle/>
          <a:p>
            <a:r>
              <a:rPr lang="ja-JP" altLang="en-US">
                <a:sym typeface="+mn-ea"/>
              </a:rPr>
              <a:t>５安全関連システムの安全機能 </a:t>
            </a:r>
            <a:r>
              <a:rPr lang="ja-JP" altLang="en-US"/>
              <a:t/>
            </a:r>
            <a:br>
              <a:rPr lang="ja-JP" altLang="en-US"/>
            </a:br>
            <a:r>
              <a:rPr lang="ja-JP" altLang="en-US" sz="2800">
                <a:sym typeface="+mn-ea"/>
              </a:rPr>
              <a:t>(2)　安全機能の詳細  </a:t>
            </a:r>
          </a:p>
        </p:txBody>
      </p:sp>
      <p:sp>
        <p:nvSpPr>
          <p:cNvPr id="3" name="コンテンツプレースホルダ 2"/>
          <p:cNvSpPr>
            <a:spLocks noGrp="1"/>
          </p:cNvSpPr>
          <p:nvPr>
            <p:ph idx="1"/>
          </p:nvPr>
        </p:nvSpPr>
        <p:spPr>
          <a:xfrm>
            <a:off x="625041" y="1825625"/>
            <a:ext cx="8986225" cy="3885679"/>
          </a:xfrm>
        </p:spPr>
        <p:txBody>
          <a:bodyPr wrap="square">
            <a:spAutoFit/>
          </a:bodyPr>
          <a:lstStyle/>
          <a:p>
            <a:pPr marL="0" indent="0" algn="just">
              <a:buNone/>
            </a:pPr>
            <a:r>
              <a:rPr lang="ja-JP" altLang="en-US" sz="2000" u="sng">
                <a:latin typeface="メイリオ" panose="020B0604030504040204" charset="-128"/>
                <a:ea typeface="メイリオ" panose="020B0604030504040204" charset="-128"/>
              </a:rPr>
              <a:t>ア．安全関連停止機能 </a:t>
            </a:r>
          </a:p>
          <a:p>
            <a:pPr marL="457200" lvl="1" indent="0" algn="just">
              <a:buNone/>
            </a:pPr>
            <a:r>
              <a:rPr lang="ja-JP" altLang="en-US" sz="2000">
                <a:latin typeface="メイリオ" panose="020B0604030504040204" charset="-128"/>
                <a:ea typeface="メイリオ" panose="020B0604030504040204" charset="-128"/>
              </a:rPr>
              <a:t>表4-2の要求事項に加えて、次を適用する。</a:t>
            </a:r>
          </a:p>
          <a:p>
            <a:pPr marL="457200" lvl="1" indent="0" algn="just">
              <a:buNone/>
            </a:pPr>
            <a:r>
              <a:rPr lang="ja-JP" altLang="en-US" sz="2000">
                <a:latin typeface="メイリオ" panose="020B0604030504040204" charset="-128"/>
                <a:ea typeface="メイリオ" panose="020B0604030504040204" charset="-128"/>
              </a:rPr>
              <a:t>安全関連停止機能（例えば、安全防護物によって始動する）は、作動後必要に応じて速やかに機械を安全状態に移行する。このような停止は、通常運転の停止に対し、優先的である。一連の機械がある管制下で共に動作する場合、上述の停止条件にあることを監視制御および／またはその他の機械に対して情報伝達のための処置を講じる。</a:t>
            </a:r>
          </a:p>
          <a:p>
            <a:pPr marL="457200" lvl="1" indent="0" algn="just">
              <a:buNone/>
            </a:pPr>
            <a:r>
              <a:rPr lang="ja-JP" altLang="en-US" sz="2000">
                <a:latin typeface="メイリオ" panose="020B0604030504040204" charset="-128"/>
                <a:ea typeface="メイリオ" panose="020B0604030504040204" charset="-128"/>
              </a:rPr>
              <a:t>安全関連停止機能の無効化の試みを低減するために、実際の運転を完了させるための中止操作を先行させ、また停止位置から容易で、かつ、迅速な再起動手段を準備することがある（例えば、生産に対する損害を与えることなく）。この一つの解決法は、サイクルが容易な再起動を可能にする規定の位置に到達した場合、ガード施錠が開放されるような施錠式インタロック装置の使用である。</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142</a:t>
            </a:fld>
            <a:endParaRPr kumimoji="1" lang="ja-JP" altLang="en-US"/>
          </a:p>
        </p:txBody>
      </p:sp>
    </p:spTree>
    <p:extLst>
      <p:ext uri="{BB962C8B-B14F-4D97-AF65-F5344CB8AC3E}">
        <p14:creationId xmlns:p14="http://schemas.microsoft.com/office/powerpoint/2010/main" val="18345852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Autofit/>
          </a:bodyPr>
          <a:lstStyle/>
          <a:p>
            <a:r>
              <a:rPr lang="ja-JP" altLang="en-US">
                <a:sym typeface="+mn-ea"/>
              </a:rPr>
              <a:t>５安全関連システムの安全機能 </a:t>
            </a:r>
            <a:r>
              <a:rPr lang="ja-JP" altLang="en-US"/>
              <a:t/>
            </a:r>
            <a:br>
              <a:rPr lang="ja-JP" altLang="en-US"/>
            </a:br>
            <a:r>
              <a:rPr lang="ja-JP" altLang="en-US" sz="2800">
                <a:sym typeface="+mn-ea"/>
              </a:rPr>
              <a:t>(2)　安全機能の詳細  </a:t>
            </a:r>
          </a:p>
        </p:txBody>
      </p:sp>
      <p:sp>
        <p:nvSpPr>
          <p:cNvPr id="3" name="コンテンツプレースホルダ 2"/>
          <p:cNvSpPr>
            <a:spLocks noGrp="1"/>
          </p:cNvSpPr>
          <p:nvPr>
            <p:ph idx="1"/>
          </p:nvPr>
        </p:nvSpPr>
        <p:spPr>
          <a:xfrm>
            <a:off x="625040" y="1825626"/>
            <a:ext cx="8997024" cy="2905924"/>
          </a:xfrm>
        </p:spPr>
        <p:txBody>
          <a:bodyPr wrap="square">
            <a:spAutoFit/>
          </a:bodyPr>
          <a:lstStyle/>
          <a:p>
            <a:pPr marL="0" indent="0" algn="just">
              <a:buNone/>
            </a:pPr>
            <a:r>
              <a:rPr lang="ja-JP" altLang="en-US" sz="2000" u="sng">
                <a:latin typeface="メイリオ" panose="020B0604030504040204" charset="-128"/>
                <a:ea typeface="メイリオ" panose="020B0604030504040204" charset="-128"/>
              </a:rPr>
              <a:t>イ．手動リセット機能</a:t>
            </a:r>
            <a:r>
              <a:rPr lang="ja-JP" altLang="en-US" sz="2000">
                <a:latin typeface="メイリオ" panose="020B0604030504040204" charset="-128"/>
                <a:ea typeface="メイリオ" panose="020B0604030504040204" charset="-128"/>
              </a:rPr>
              <a:t> </a:t>
            </a:r>
          </a:p>
          <a:p>
            <a:pPr marL="457200" lvl="1" indent="0" algn="just">
              <a:buNone/>
            </a:pPr>
            <a:r>
              <a:rPr lang="ja-JP" altLang="en-US" sz="2000">
                <a:latin typeface="メイリオ" panose="020B0604030504040204" charset="-128"/>
                <a:ea typeface="メイリオ" panose="020B0604030504040204" charset="-128"/>
              </a:rPr>
              <a:t>表4-2の要求事項に加えて、次を適用する。</a:t>
            </a:r>
          </a:p>
          <a:p>
            <a:pPr marL="457200" lvl="1" indent="0" algn="just">
              <a:buNone/>
            </a:pPr>
            <a:r>
              <a:rPr lang="ja-JP" altLang="en-US" sz="2000">
                <a:latin typeface="メイリオ" panose="020B0604030504040204" charset="-128"/>
                <a:ea typeface="メイリオ" panose="020B0604030504040204" charset="-128"/>
              </a:rPr>
              <a:t>停止命令が安全防護物によって始動した後、再起動のための安全条件が存在するまで、その停止条件を維持しなければならない。</a:t>
            </a:r>
          </a:p>
          <a:p>
            <a:pPr marL="457200" lvl="1" indent="0" algn="just">
              <a:buNone/>
            </a:pPr>
            <a:r>
              <a:rPr lang="ja-JP" altLang="en-US" sz="2000">
                <a:latin typeface="メイリオ" panose="020B0604030504040204" charset="-128"/>
                <a:ea typeface="メイリオ" panose="020B0604030504040204" charset="-128"/>
              </a:rPr>
              <a:t>安全防護物をリセットすることによって安全機能を再設定することは、停止命令を消去することである。リスクアセスメントによって示される場合、この停止命令の消去は、手動で、独立して、かつ、故意の動作（手動リセット）で確認されなければならない。</a:t>
            </a:r>
          </a:p>
          <a:p>
            <a:pPr marL="0" indent="0" algn="just">
              <a:buNone/>
            </a:pPr>
            <a:endParaRPr lang="ja-JP" altLang="en-US" sz="2000">
              <a:latin typeface="メイリオ" panose="020B0604030504040204" charset="-128"/>
              <a:ea typeface="メイリオ" panose="020B0604030504040204" charset="-128"/>
            </a:endParaRP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143</a:t>
            </a:fld>
            <a:endParaRPr kumimoji="1" lang="ja-JP" altLang="en-US"/>
          </a:p>
        </p:txBody>
      </p:sp>
      <p:pic>
        <p:nvPicPr>
          <p:cNvPr id="2" name="図形 1"/>
          <p:cNvPicPr>
            <a:picLocks noChangeAspect="1"/>
          </p:cNvPicPr>
          <p:nvPr/>
        </p:nvPicPr>
        <p:blipFill>
          <a:blip r:embed="rId3"/>
          <a:stretch>
            <a:fillRect/>
          </a:stretch>
        </p:blipFill>
        <p:spPr>
          <a:xfrm>
            <a:off x="7587507" y="4733925"/>
            <a:ext cx="1974213" cy="1478280"/>
          </a:xfrm>
          <a:prstGeom prst="rect">
            <a:avLst/>
          </a:prstGeom>
        </p:spPr>
      </p:pic>
    </p:spTree>
    <p:extLst>
      <p:ext uri="{BB962C8B-B14F-4D97-AF65-F5344CB8AC3E}">
        <p14:creationId xmlns:p14="http://schemas.microsoft.com/office/powerpoint/2010/main" val="20835700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Autofit/>
          </a:bodyPr>
          <a:lstStyle/>
          <a:p>
            <a:r>
              <a:rPr lang="ja-JP" altLang="en-US">
                <a:sym typeface="+mn-ea"/>
              </a:rPr>
              <a:t>５安全関連システムの安全機能 </a:t>
            </a:r>
            <a:r>
              <a:rPr lang="ja-JP" altLang="en-US"/>
              <a:t/>
            </a:r>
            <a:br>
              <a:rPr lang="ja-JP" altLang="en-US"/>
            </a:br>
            <a:r>
              <a:rPr lang="ja-JP" altLang="en-US" sz="2800">
                <a:sym typeface="+mn-ea"/>
              </a:rPr>
              <a:t>(2)　安全機能の詳細  </a:t>
            </a:r>
          </a:p>
        </p:txBody>
      </p:sp>
      <p:sp>
        <p:nvSpPr>
          <p:cNvPr id="3" name="コンテンツプレースホルダ 2"/>
          <p:cNvSpPr>
            <a:spLocks noGrp="1"/>
          </p:cNvSpPr>
          <p:nvPr>
            <p:ph idx="1"/>
          </p:nvPr>
        </p:nvSpPr>
        <p:spPr>
          <a:xfrm>
            <a:off x="625040" y="1825626"/>
            <a:ext cx="9099927" cy="3763081"/>
          </a:xfrm>
        </p:spPr>
        <p:txBody>
          <a:bodyPr wrap="square">
            <a:spAutoFit/>
          </a:bodyPr>
          <a:lstStyle/>
          <a:p>
            <a:pPr marL="0" indent="0" algn="just">
              <a:buNone/>
            </a:pPr>
            <a:r>
              <a:rPr lang="ja-JP" altLang="en-US" sz="2000" u="sng">
                <a:latin typeface="メイリオ" panose="020B0604030504040204" charset="-128"/>
                <a:ea typeface="メイリオ" panose="020B0604030504040204" charset="-128"/>
              </a:rPr>
              <a:t>イ．手動リセット機能 </a:t>
            </a:r>
          </a:p>
          <a:p>
            <a:pPr marL="457200" lvl="1" indent="0" algn="just">
              <a:buNone/>
            </a:pPr>
            <a:r>
              <a:rPr lang="ja-JP" altLang="en-US" sz="1800">
                <a:latin typeface="メイリオ" panose="020B0604030504040204" charset="-128"/>
                <a:ea typeface="メイリオ" panose="020B0604030504040204" charset="-128"/>
              </a:rPr>
              <a:t>- 安全関連システム内で個別に、かつ、手動で操作される機器を介して提供。</a:t>
            </a:r>
          </a:p>
          <a:p>
            <a:pPr marL="457200" lvl="1" indent="0" algn="just">
              <a:buNone/>
            </a:pPr>
            <a:r>
              <a:rPr lang="ja-JP" altLang="en-US" sz="1800">
                <a:latin typeface="メイリオ" panose="020B0604030504040204" charset="-128"/>
                <a:ea typeface="メイリオ" panose="020B0604030504040204" charset="-128"/>
              </a:rPr>
              <a:t>- 全ての安全機能および安全防護物が動作可能であるときだけ実行される。</a:t>
            </a:r>
          </a:p>
          <a:p>
            <a:pPr marL="457200" lvl="1" indent="0" algn="just">
              <a:buNone/>
            </a:pPr>
            <a:r>
              <a:rPr lang="ja-JP" altLang="en-US" sz="1800">
                <a:latin typeface="メイリオ" panose="020B0604030504040204" charset="-128"/>
                <a:ea typeface="メイリオ" panose="020B0604030504040204" charset="-128"/>
              </a:rPr>
              <a:t>- リセット自体で機械の始動または危険状態の始まりとならない。</a:t>
            </a:r>
          </a:p>
          <a:p>
            <a:pPr marL="457200" lvl="1" indent="0" algn="just">
              <a:buNone/>
            </a:pPr>
            <a:r>
              <a:rPr lang="ja-JP" altLang="en-US" sz="1800">
                <a:latin typeface="メイリオ" panose="020B0604030504040204" charset="-128"/>
                <a:ea typeface="メイリオ" panose="020B0604030504040204" charset="-128"/>
              </a:rPr>
              <a:t>- 故意の動作による。</a:t>
            </a:r>
          </a:p>
          <a:p>
            <a:pPr marL="457200" lvl="1" indent="0" algn="just">
              <a:buNone/>
            </a:pPr>
            <a:r>
              <a:rPr lang="ja-JP" altLang="en-US" sz="1800">
                <a:latin typeface="メイリオ" panose="020B0604030504040204" charset="-128"/>
                <a:ea typeface="メイリオ" panose="020B0604030504040204" charset="-128"/>
              </a:rPr>
              <a:t>- 個別の起動命令を受け入れるための制御システムを備える。</a:t>
            </a:r>
          </a:p>
          <a:p>
            <a:pPr marL="457200" lvl="1" indent="0" algn="just">
              <a:buNone/>
            </a:pPr>
            <a:r>
              <a:rPr lang="ja-JP" altLang="en-US" sz="1800">
                <a:latin typeface="メイリオ" panose="020B0604030504040204" charset="-128"/>
                <a:ea typeface="メイリオ" panose="020B0604030504040204" charset="-128"/>
              </a:rPr>
              <a:t>- アクチュエータの励起（オン）位置からの解除動作だけによって受け入れる。</a:t>
            </a:r>
          </a:p>
          <a:p>
            <a:pPr marL="457200" lvl="1" indent="0" algn="just">
              <a:buNone/>
            </a:pPr>
            <a:r>
              <a:rPr lang="ja-JP" altLang="en-US" sz="2000">
                <a:latin typeface="メイリオ" panose="020B0604030504040204" charset="-128"/>
                <a:ea typeface="メイリオ" panose="020B0604030504040204" charset="-128"/>
              </a:rPr>
              <a:t>手動リセット機能を備える安全関連システムのパフォーマンスレベルは、手動リセット機能を備えることによって関連の安全機能で要求される安全性を低下させないように選択する。</a:t>
            </a:r>
          </a:p>
          <a:p>
            <a:pPr marL="457200" lvl="1" indent="0" algn="just">
              <a:buNone/>
            </a:pPr>
            <a:r>
              <a:rPr lang="ja-JP" altLang="en-US" sz="2000">
                <a:latin typeface="メイリオ" panose="020B0604030504040204" charset="-128"/>
                <a:ea typeface="メイリオ" panose="020B0604030504040204" charset="-128"/>
              </a:rPr>
              <a:t>リセットアクチュエータは、危険区域の外で、危険区域内の人の不在を目視によってチェックしやすいような安全な位置に配置する。</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144</a:t>
            </a:fld>
            <a:endParaRPr kumimoji="1" lang="ja-JP" altLang="en-US"/>
          </a:p>
        </p:txBody>
      </p:sp>
    </p:spTree>
    <p:extLst>
      <p:ext uri="{BB962C8B-B14F-4D97-AF65-F5344CB8AC3E}">
        <p14:creationId xmlns:p14="http://schemas.microsoft.com/office/powerpoint/2010/main" val="328140868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Autofit/>
          </a:bodyPr>
          <a:lstStyle/>
          <a:p>
            <a:r>
              <a:rPr lang="ja-JP" altLang="en-US">
                <a:sym typeface="+mn-ea"/>
              </a:rPr>
              <a:t>５安全関連システムの安全機能 </a:t>
            </a:r>
            <a:r>
              <a:rPr lang="ja-JP" altLang="en-US"/>
              <a:t/>
            </a:r>
            <a:br>
              <a:rPr lang="ja-JP" altLang="en-US"/>
            </a:br>
            <a:r>
              <a:rPr lang="ja-JP" altLang="en-US" sz="2800">
                <a:sym typeface="+mn-ea"/>
              </a:rPr>
              <a:t>(2)　安全機能の詳細  </a:t>
            </a:r>
          </a:p>
        </p:txBody>
      </p:sp>
      <p:sp>
        <p:nvSpPr>
          <p:cNvPr id="3" name="コンテンツプレースホルダ 2"/>
          <p:cNvSpPr>
            <a:spLocks noGrp="1"/>
          </p:cNvSpPr>
          <p:nvPr>
            <p:ph idx="1"/>
          </p:nvPr>
        </p:nvSpPr>
        <p:spPr>
          <a:xfrm>
            <a:off x="625041" y="1825626"/>
            <a:ext cx="9156460" cy="4226798"/>
          </a:xfrm>
        </p:spPr>
        <p:txBody>
          <a:bodyPr wrap="square">
            <a:spAutoFit/>
          </a:bodyPr>
          <a:lstStyle/>
          <a:p>
            <a:pPr marL="0" indent="0" algn="just">
              <a:buNone/>
            </a:pPr>
            <a:r>
              <a:rPr lang="ja-JP" altLang="en-US" sz="2000" u="sng">
                <a:latin typeface="メイリオ" panose="020B0604030504040204" charset="-128"/>
                <a:ea typeface="メイリオ" panose="020B0604030504040204" charset="-128"/>
              </a:rPr>
              <a:t>ウ．起動／再起動機能</a:t>
            </a:r>
            <a:r>
              <a:rPr lang="ja-JP" altLang="en-US" sz="2000">
                <a:latin typeface="メイリオ" panose="020B0604030504040204" charset="-128"/>
                <a:ea typeface="メイリオ" panose="020B0604030504040204" charset="-128"/>
              </a:rPr>
              <a:t> </a:t>
            </a:r>
          </a:p>
          <a:p>
            <a:pPr marL="457200" lvl="1" indent="0" algn="just">
              <a:buNone/>
            </a:pPr>
            <a:r>
              <a:rPr lang="ja-JP" altLang="en-US" sz="2000">
                <a:latin typeface="メイリオ" panose="020B0604030504040204" charset="-128"/>
                <a:ea typeface="メイリオ" panose="020B0604030504040204" charset="-128"/>
              </a:rPr>
              <a:t>表4-2の要求事項に加えて、次を適用する。</a:t>
            </a:r>
          </a:p>
          <a:p>
            <a:pPr marL="457200" lvl="1" indent="0" algn="just">
              <a:buNone/>
            </a:pPr>
            <a:r>
              <a:rPr lang="ja-JP" altLang="en-US" sz="2000">
                <a:latin typeface="メイリオ" panose="020B0604030504040204" charset="-128"/>
                <a:ea typeface="メイリオ" panose="020B0604030504040204" charset="-128"/>
              </a:rPr>
              <a:t>再起動は危険状態が存在しない場合にだけ自動的に行う。起動および再起動に対するこれらの要求事項は、遠隔制御が可能な機械にも適用する。</a:t>
            </a:r>
          </a:p>
          <a:p>
            <a:pPr marL="457200" lvl="1" indent="0" algn="just">
              <a:buNone/>
            </a:pPr>
            <a:r>
              <a:rPr lang="ja-JP" altLang="en-US" sz="2000">
                <a:latin typeface="メイリオ" panose="020B0604030504040204" charset="-128"/>
                <a:ea typeface="メイリオ" panose="020B0604030504040204" charset="-128"/>
              </a:rPr>
              <a:t>制御システムへのセンサからのフィードバック信号は、自動的な再起動を始動することができる。例えば、機械の自動運転では、制御システムへのセンサのフィードバック信号は、プロセスフローを制御するために、しばしば使用される。</a:t>
            </a:r>
          </a:p>
          <a:p>
            <a:pPr marL="457200" lvl="1" indent="0" algn="just">
              <a:buNone/>
            </a:pPr>
            <a:r>
              <a:rPr lang="ja-JP" altLang="en-US" sz="2000">
                <a:latin typeface="メイリオ" panose="020B0604030504040204" charset="-128"/>
                <a:ea typeface="メイリオ" panose="020B0604030504040204" charset="-128"/>
              </a:rPr>
              <a:t>加工物が加工位置からずれた場合、プロセスフローは停止する。インタロック付きの安全防護物の監視が自動的プロセス制御に優先しない場合、オペレータが加工物を再調整する間、機械を再起動する危険が生じる可能性がある。したがって、遠隔制御による再起動は、安全防護物が再び閉じて、全員が危険区域を離れるまで、許可されない。制御システムによる予期しない起動の防止への寄与度は、リスクアセスメントの結果に依存する。</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145</a:t>
            </a:fld>
            <a:endParaRPr kumimoji="1" lang="ja-JP" altLang="en-US"/>
          </a:p>
        </p:txBody>
      </p:sp>
    </p:spTree>
    <p:extLst>
      <p:ext uri="{BB962C8B-B14F-4D97-AF65-F5344CB8AC3E}">
        <p14:creationId xmlns:p14="http://schemas.microsoft.com/office/powerpoint/2010/main" val="228864834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Autofit/>
          </a:bodyPr>
          <a:lstStyle/>
          <a:p>
            <a:r>
              <a:rPr lang="ja-JP" altLang="en-US">
                <a:sym typeface="+mn-ea"/>
              </a:rPr>
              <a:t>５安全関連システムの安全機能 </a:t>
            </a:r>
            <a:r>
              <a:rPr lang="ja-JP" altLang="en-US"/>
              <a:t/>
            </a:r>
            <a:br>
              <a:rPr lang="ja-JP" altLang="en-US"/>
            </a:br>
            <a:r>
              <a:rPr lang="ja-JP" altLang="en-US" sz="2800">
                <a:sym typeface="+mn-ea"/>
              </a:rPr>
              <a:t>(2)　安全機能の詳細  </a:t>
            </a:r>
          </a:p>
        </p:txBody>
      </p:sp>
      <p:sp>
        <p:nvSpPr>
          <p:cNvPr id="3" name="コンテンツプレースホルダ 2"/>
          <p:cNvSpPr>
            <a:spLocks noGrp="1"/>
          </p:cNvSpPr>
          <p:nvPr>
            <p:ph idx="1"/>
          </p:nvPr>
        </p:nvSpPr>
        <p:spPr>
          <a:xfrm>
            <a:off x="625040" y="1825626"/>
            <a:ext cx="8786136" cy="2900281"/>
          </a:xfrm>
        </p:spPr>
        <p:txBody>
          <a:bodyPr>
            <a:spAutoFit/>
          </a:bodyPr>
          <a:lstStyle/>
          <a:p>
            <a:pPr marL="0" indent="0" algn="just">
              <a:buNone/>
            </a:pPr>
            <a:r>
              <a:rPr lang="ja-JP" altLang="en-US" sz="2000" u="sng">
                <a:latin typeface="メイリオ" panose="020B0604030504040204" charset="-128"/>
                <a:ea typeface="メイリオ" panose="020B0604030504040204" charset="-128"/>
              </a:rPr>
              <a:t>エ．ローカル（局所）制御機能 </a:t>
            </a:r>
          </a:p>
          <a:p>
            <a:pPr marL="457200" lvl="1" indent="0" algn="just">
              <a:buNone/>
            </a:pPr>
            <a:r>
              <a:rPr lang="ja-JP" altLang="en-US" sz="1995">
                <a:latin typeface="メイリオ" panose="020B0604030504040204" charset="-128"/>
                <a:ea typeface="メイリオ" panose="020B0604030504040204" charset="-128"/>
              </a:rPr>
              <a:t>表4-2の要求事項に加えて、次を適用する。</a:t>
            </a:r>
          </a:p>
          <a:p>
            <a:pPr marL="457200" lvl="1" indent="0" algn="just">
              <a:buNone/>
            </a:pPr>
            <a:r>
              <a:rPr lang="ja-JP" altLang="en-US" sz="1995">
                <a:latin typeface="メイリオ" panose="020B0604030504040204" charset="-128"/>
                <a:ea typeface="メイリオ" panose="020B0604030504040204" charset="-128"/>
              </a:rPr>
              <a:t>機械が、例えば、携行式制御装置またはペンダントによってローカルに（局所で）制御される場合、次を適用しなければならない。</a:t>
            </a:r>
          </a:p>
          <a:p>
            <a:pPr marL="646430" lvl="1" indent="-189230" algn="just">
              <a:buNone/>
            </a:pPr>
            <a:r>
              <a:rPr lang="ja-JP" altLang="en-US" sz="1995">
                <a:latin typeface="メイリオ" panose="020B0604030504040204" charset="-128"/>
                <a:ea typeface="メイリオ" panose="020B0604030504040204" charset="-128"/>
              </a:rPr>
              <a:t>- ローカル制御を選択するための手段は、危険区域外に配置する。</a:t>
            </a:r>
          </a:p>
          <a:p>
            <a:pPr marL="646430" lvl="1" indent="-189230" algn="just">
              <a:buNone/>
            </a:pPr>
            <a:r>
              <a:rPr lang="ja-JP" altLang="en-US" sz="1995">
                <a:latin typeface="メイリオ" panose="020B0604030504040204" charset="-128"/>
                <a:ea typeface="メイリオ" panose="020B0604030504040204" charset="-128"/>
              </a:rPr>
              <a:t>- リスクアセスメントで定めた区域におけるローカル制御器によってだけ、危険条件を始動可能。</a:t>
            </a:r>
          </a:p>
          <a:p>
            <a:pPr marL="646430" lvl="1" indent="-189230" algn="just">
              <a:buNone/>
            </a:pPr>
            <a:r>
              <a:rPr lang="ja-JP" altLang="en-US" sz="1995">
                <a:latin typeface="メイリオ" panose="020B0604030504040204" charset="-128"/>
                <a:ea typeface="メイリオ" panose="020B0604030504040204" charset="-128"/>
              </a:rPr>
              <a:t>- ローカル（局所）制御と主制御間の切替えで、危険状態を生じてはならない。</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146</a:t>
            </a:fld>
            <a:endParaRPr kumimoji="1" lang="ja-JP" altLang="en-US"/>
          </a:p>
        </p:txBody>
      </p:sp>
    </p:spTree>
    <p:extLst>
      <p:ext uri="{BB962C8B-B14F-4D97-AF65-F5344CB8AC3E}">
        <p14:creationId xmlns:p14="http://schemas.microsoft.com/office/powerpoint/2010/main" val="7860532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Autofit/>
          </a:bodyPr>
          <a:lstStyle/>
          <a:p>
            <a:r>
              <a:rPr lang="ja-JP" altLang="en-US">
                <a:sym typeface="+mn-ea"/>
              </a:rPr>
              <a:t>５安全関連システムの安全機能 </a:t>
            </a:r>
            <a:r>
              <a:rPr lang="ja-JP" altLang="en-US"/>
              <a:t/>
            </a:r>
            <a:br>
              <a:rPr lang="ja-JP" altLang="en-US"/>
            </a:br>
            <a:r>
              <a:rPr lang="ja-JP" altLang="en-US" sz="2800">
                <a:sym typeface="+mn-ea"/>
              </a:rPr>
              <a:t>(2)　安全機能の詳細  </a:t>
            </a:r>
          </a:p>
        </p:txBody>
      </p:sp>
      <p:sp>
        <p:nvSpPr>
          <p:cNvPr id="3" name="コンテンツプレースホルダ 2"/>
          <p:cNvSpPr>
            <a:spLocks noGrp="1"/>
          </p:cNvSpPr>
          <p:nvPr>
            <p:ph idx="1"/>
          </p:nvPr>
        </p:nvSpPr>
        <p:spPr>
          <a:xfrm>
            <a:off x="625041" y="1825626"/>
            <a:ext cx="9075154" cy="3672800"/>
          </a:xfrm>
        </p:spPr>
        <p:txBody>
          <a:bodyPr wrap="square">
            <a:spAutoFit/>
          </a:bodyPr>
          <a:lstStyle/>
          <a:p>
            <a:pPr marL="0" indent="0" algn="just">
              <a:buNone/>
            </a:pPr>
            <a:r>
              <a:rPr lang="ja-JP" altLang="en-US" sz="2000" u="sng">
                <a:latin typeface="メイリオ" panose="020B0604030504040204" charset="-128"/>
                <a:ea typeface="メイリオ" panose="020B0604030504040204" charset="-128"/>
              </a:rPr>
              <a:t>オ．ミューティング機能 </a:t>
            </a:r>
          </a:p>
          <a:p>
            <a:pPr marL="457200" lvl="1" indent="0" algn="just">
              <a:buNone/>
            </a:pPr>
            <a:r>
              <a:rPr lang="ja-JP" altLang="en-US" sz="2000">
                <a:latin typeface="メイリオ" panose="020B0604030504040204" charset="-128"/>
                <a:ea typeface="メイリオ" panose="020B0604030504040204" charset="-128"/>
              </a:rPr>
              <a:t>表4-2の要求事項に加えて、次を適用する。</a:t>
            </a:r>
          </a:p>
          <a:p>
            <a:pPr marL="457200" lvl="1" indent="0" algn="just">
              <a:buNone/>
            </a:pPr>
            <a:r>
              <a:rPr lang="ja-JP" altLang="en-US" sz="2000">
                <a:latin typeface="メイリオ" panose="020B0604030504040204" charset="-128"/>
                <a:ea typeface="メイリオ" panose="020B0604030504040204" charset="-128"/>
              </a:rPr>
              <a:t>ミューティングとは、ある条件下において安全機能を一時無効化することである。</a:t>
            </a:r>
          </a:p>
          <a:p>
            <a:pPr marL="457200" lvl="1" indent="0" algn="just">
              <a:buNone/>
            </a:pPr>
            <a:r>
              <a:rPr lang="ja-JP" altLang="en-US" sz="2000">
                <a:latin typeface="メイリオ" panose="020B0604030504040204" charset="-128"/>
                <a:ea typeface="メイリオ" panose="020B0604030504040204" charset="-128"/>
              </a:rPr>
              <a:t>ミューティングによっていかなる人も危険状態にさらされることがあってはならない。ミューティング中は、他の手段によって安全条件が提供されなければならない。ミューティングの終了では安全関連システムの全ての安全機能が復旧しなければならない。</a:t>
            </a:r>
          </a:p>
          <a:p>
            <a:pPr marL="457200" lvl="1" indent="0" algn="l">
              <a:buNone/>
            </a:pPr>
            <a:r>
              <a:rPr lang="ja-JP" altLang="en-US" sz="2000">
                <a:latin typeface="メイリオ" panose="020B0604030504040204" charset="-128"/>
                <a:ea typeface="メイリオ" panose="020B0604030504040204" charset="-128"/>
              </a:rPr>
              <a:t>ミューティング機能を備える安全関連システムのパフォー</a:t>
            </a:r>
            <a:br>
              <a:rPr lang="ja-JP" altLang="en-US" sz="2000">
                <a:latin typeface="メイリオ" panose="020B0604030504040204" charset="-128"/>
                <a:ea typeface="メイリオ" panose="020B0604030504040204" charset="-128"/>
              </a:rPr>
            </a:br>
            <a:r>
              <a:rPr lang="ja-JP" altLang="en-US" sz="2000">
                <a:latin typeface="メイリオ" panose="020B0604030504040204" charset="-128"/>
                <a:ea typeface="メイリオ" panose="020B0604030504040204" charset="-128"/>
              </a:rPr>
              <a:t>マンスレベルは、ミューティング機能を含むことによって、</a:t>
            </a:r>
            <a:br>
              <a:rPr lang="ja-JP" altLang="en-US" sz="2000">
                <a:latin typeface="メイリオ" panose="020B0604030504040204" charset="-128"/>
                <a:ea typeface="メイリオ" panose="020B0604030504040204" charset="-128"/>
              </a:rPr>
            </a:br>
            <a:r>
              <a:rPr lang="ja-JP" altLang="en-US" sz="2000">
                <a:latin typeface="メイリオ" panose="020B0604030504040204" charset="-128"/>
                <a:ea typeface="メイリオ" panose="020B0604030504040204" charset="-128"/>
              </a:rPr>
              <a:t>関連する安全機能で要求される安全性を損なうことがない</a:t>
            </a:r>
            <a:br>
              <a:rPr lang="ja-JP" altLang="en-US" sz="2000">
                <a:latin typeface="メイリオ" panose="020B0604030504040204" charset="-128"/>
                <a:ea typeface="メイリオ" panose="020B0604030504040204" charset="-128"/>
              </a:rPr>
            </a:br>
            <a:r>
              <a:rPr lang="ja-JP" altLang="en-US" sz="2000">
                <a:latin typeface="メイリオ" panose="020B0604030504040204" charset="-128"/>
                <a:ea typeface="メイリオ" panose="020B0604030504040204" charset="-128"/>
              </a:rPr>
              <a:t>ように選択しなければならない。</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147</a:t>
            </a:fld>
            <a:endParaRPr kumimoji="1" lang="ja-JP" altLang="en-US"/>
          </a:p>
        </p:txBody>
      </p:sp>
      <p:grpSp>
        <p:nvGrpSpPr>
          <p:cNvPr id="14" name="グループ化 13"/>
          <p:cNvGrpSpPr/>
          <p:nvPr/>
        </p:nvGrpSpPr>
        <p:grpSpPr>
          <a:xfrm>
            <a:off x="8307193" y="4896485"/>
            <a:ext cx="1066507" cy="1186180"/>
            <a:chOff x="13454" y="8597"/>
            <a:chExt cx="1153" cy="1537"/>
          </a:xfrm>
        </p:grpSpPr>
        <p:grpSp>
          <p:nvGrpSpPr>
            <p:cNvPr id="9" name="グループ化 8"/>
            <p:cNvGrpSpPr/>
            <p:nvPr/>
          </p:nvGrpSpPr>
          <p:grpSpPr>
            <a:xfrm>
              <a:off x="13454" y="8606"/>
              <a:ext cx="230" cy="1529"/>
              <a:chOff x="13454" y="8606"/>
              <a:chExt cx="230" cy="1529"/>
            </a:xfrm>
          </p:grpSpPr>
          <p:sp>
            <p:nvSpPr>
              <p:cNvPr id="2" name="四角形 1"/>
              <p:cNvSpPr/>
              <p:nvPr/>
            </p:nvSpPr>
            <p:spPr>
              <a:xfrm>
                <a:off x="13454" y="8823"/>
                <a:ext cx="230" cy="109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四角形 6"/>
              <p:cNvSpPr/>
              <p:nvPr/>
            </p:nvSpPr>
            <p:spPr>
              <a:xfrm>
                <a:off x="13454" y="8606"/>
                <a:ext cx="230" cy="2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　</a:t>
                </a:r>
              </a:p>
            </p:txBody>
          </p:sp>
          <p:sp>
            <p:nvSpPr>
              <p:cNvPr id="8" name="四角形 7"/>
              <p:cNvSpPr/>
              <p:nvPr/>
            </p:nvSpPr>
            <p:spPr>
              <a:xfrm>
                <a:off x="13454" y="9919"/>
                <a:ext cx="230" cy="2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　</a:t>
                </a:r>
              </a:p>
            </p:txBody>
          </p:sp>
        </p:grpSp>
        <p:grpSp>
          <p:nvGrpSpPr>
            <p:cNvPr id="10" name="グループ化 9"/>
            <p:cNvGrpSpPr/>
            <p:nvPr/>
          </p:nvGrpSpPr>
          <p:grpSpPr>
            <a:xfrm>
              <a:off x="14377" y="8597"/>
              <a:ext cx="230" cy="1529"/>
              <a:chOff x="13454" y="8606"/>
              <a:chExt cx="230" cy="1529"/>
            </a:xfrm>
          </p:grpSpPr>
          <p:sp>
            <p:nvSpPr>
              <p:cNvPr id="11" name="四角形 10"/>
              <p:cNvSpPr/>
              <p:nvPr/>
            </p:nvSpPr>
            <p:spPr>
              <a:xfrm>
                <a:off x="13454" y="8823"/>
                <a:ext cx="230" cy="109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四角形 11"/>
              <p:cNvSpPr/>
              <p:nvPr/>
            </p:nvSpPr>
            <p:spPr>
              <a:xfrm>
                <a:off x="13454" y="8606"/>
                <a:ext cx="230" cy="2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　</a:t>
                </a:r>
              </a:p>
            </p:txBody>
          </p:sp>
          <p:sp>
            <p:nvSpPr>
              <p:cNvPr id="13" name="四角形 12"/>
              <p:cNvSpPr/>
              <p:nvPr/>
            </p:nvSpPr>
            <p:spPr>
              <a:xfrm>
                <a:off x="13454" y="9919"/>
                <a:ext cx="230" cy="2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　</a:t>
                </a:r>
              </a:p>
            </p:txBody>
          </p:sp>
        </p:grpSp>
      </p:grpSp>
    </p:spTree>
    <p:extLst>
      <p:ext uri="{BB962C8B-B14F-4D97-AF65-F5344CB8AC3E}">
        <p14:creationId xmlns:p14="http://schemas.microsoft.com/office/powerpoint/2010/main" val="115516243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Autofit/>
          </a:bodyPr>
          <a:lstStyle/>
          <a:p>
            <a:r>
              <a:rPr lang="ja-JP" altLang="en-US">
                <a:sym typeface="+mn-ea"/>
              </a:rPr>
              <a:t>５安全関連システムの安全機能 </a:t>
            </a:r>
            <a:r>
              <a:rPr lang="ja-JP" altLang="en-US"/>
              <a:t/>
            </a:r>
            <a:br>
              <a:rPr lang="ja-JP" altLang="en-US"/>
            </a:br>
            <a:r>
              <a:rPr lang="ja-JP" altLang="en-US" sz="2800">
                <a:sym typeface="+mn-ea"/>
              </a:rPr>
              <a:t>(2)　安全機能の詳細  </a:t>
            </a:r>
          </a:p>
        </p:txBody>
      </p:sp>
      <p:sp>
        <p:nvSpPr>
          <p:cNvPr id="3" name="コンテンツプレースホルダ 2"/>
          <p:cNvSpPr>
            <a:spLocks noGrp="1"/>
          </p:cNvSpPr>
          <p:nvPr>
            <p:ph idx="1"/>
          </p:nvPr>
        </p:nvSpPr>
        <p:spPr>
          <a:xfrm>
            <a:off x="625041" y="1825626"/>
            <a:ext cx="9025608" cy="2500685"/>
          </a:xfrm>
        </p:spPr>
        <p:txBody>
          <a:bodyPr wrap="square">
            <a:spAutoFit/>
          </a:bodyPr>
          <a:lstStyle/>
          <a:p>
            <a:pPr marL="0" indent="0" algn="just">
              <a:buNone/>
            </a:pPr>
            <a:r>
              <a:rPr lang="ja-JP" altLang="en-US" sz="2000" u="sng">
                <a:latin typeface="メイリオ" panose="020B0604030504040204" charset="-128"/>
                <a:ea typeface="メイリオ" panose="020B0604030504040204" charset="-128"/>
              </a:rPr>
              <a:t>カ．応答時間</a:t>
            </a:r>
            <a:r>
              <a:rPr lang="ja-JP" altLang="en-US" sz="2000">
                <a:latin typeface="メイリオ" panose="020B0604030504040204" charset="-128"/>
                <a:ea typeface="メイリオ" panose="020B0604030504040204" charset="-128"/>
              </a:rPr>
              <a:t> </a:t>
            </a:r>
          </a:p>
          <a:p>
            <a:pPr marL="457200" lvl="1" indent="0" algn="just">
              <a:buNone/>
            </a:pPr>
            <a:r>
              <a:rPr lang="ja-JP" altLang="en-US" sz="2000">
                <a:latin typeface="メイリオ" panose="020B0604030504040204" charset="-128"/>
                <a:ea typeface="メイリオ" panose="020B0604030504040204" charset="-128"/>
              </a:rPr>
              <a:t>表4-2の要求事項に加えて、次を適用する。</a:t>
            </a:r>
          </a:p>
          <a:p>
            <a:pPr marL="457200" lvl="1" indent="0" algn="just">
              <a:buNone/>
            </a:pPr>
            <a:r>
              <a:rPr lang="ja-JP" altLang="en-US" sz="2000">
                <a:latin typeface="メイリオ" panose="020B0604030504040204" charset="-128"/>
                <a:ea typeface="メイリオ" panose="020B0604030504040204" charset="-128"/>
              </a:rPr>
              <a:t>リスクアセスメントで要請される場合、安全関連システムの応答時間を決定する。応答時間は、機械の安全距離やインタロックに影響する。</a:t>
            </a:r>
          </a:p>
          <a:p>
            <a:pPr marL="457200" lvl="1" indent="0" algn="just">
              <a:buNone/>
            </a:pPr>
            <a:r>
              <a:rPr lang="ja-JP" altLang="en-US" sz="2000">
                <a:latin typeface="メイリオ" panose="020B0604030504040204" charset="-128"/>
                <a:ea typeface="メイリオ" panose="020B0604030504040204" charset="-128"/>
              </a:rPr>
              <a:t>ここで注意が必要なのは、制御システムの応答時間は、その機械全体の応答時間の一部であることである。その機械で必要な全体の応答時間は、安全関連部の設計、例えばブレーキシステムを備えることの必要性、に影響することになる。</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148</a:t>
            </a:fld>
            <a:endParaRPr kumimoji="1" lang="ja-JP" altLang="en-US"/>
          </a:p>
        </p:txBody>
      </p:sp>
      <p:pic>
        <p:nvPicPr>
          <p:cNvPr id="2" name="図形 1"/>
          <p:cNvPicPr>
            <a:picLocks noChangeAspect="1"/>
          </p:cNvPicPr>
          <p:nvPr/>
        </p:nvPicPr>
        <p:blipFill>
          <a:blip r:embed="rId3"/>
          <a:stretch>
            <a:fillRect/>
          </a:stretch>
        </p:blipFill>
        <p:spPr>
          <a:xfrm>
            <a:off x="7840954" y="4629786"/>
            <a:ext cx="1352348" cy="1622425"/>
          </a:xfrm>
          <a:prstGeom prst="rect">
            <a:avLst/>
          </a:prstGeom>
        </p:spPr>
      </p:pic>
    </p:spTree>
    <p:extLst>
      <p:ext uri="{BB962C8B-B14F-4D97-AF65-F5344CB8AC3E}">
        <p14:creationId xmlns:p14="http://schemas.microsoft.com/office/powerpoint/2010/main" val="134973509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Autofit/>
          </a:bodyPr>
          <a:lstStyle/>
          <a:p>
            <a:r>
              <a:rPr lang="ja-JP" altLang="en-US">
                <a:sym typeface="+mn-ea"/>
              </a:rPr>
              <a:t>５安全関連システムの安全機能 </a:t>
            </a:r>
            <a:r>
              <a:rPr lang="ja-JP" altLang="en-US"/>
              <a:t/>
            </a:r>
            <a:br>
              <a:rPr lang="ja-JP" altLang="en-US"/>
            </a:br>
            <a:r>
              <a:rPr lang="ja-JP" altLang="en-US" sz="2800">
                <a:sym typeface="+mn-ea"/>
              </a:rPr>
              <a:t>(2)　安全機能の詳細  </a:t>
            </a:r>
          </a:p>
        </p:txBody>
      </p:sp>
      <p:sp>
        <p:nvSpPr>
          <p:cNvPr id="3" name="コンテンツプレースホルダ 2"/>
          <p:cNvSpPr>
            <a:spLocks noGrp="1"/>
          </p:cNvSpPr>
          <p:nvPr>
            <p:ph idx="1"/>
          </p:nvPr>
        </p:nvSpPr>
        <p:spPr>
          <a:xfrm>
            <a:off x="625041" y="1825626"/>
            <a:ext cx="9042123" cy="2777683"/>
          </a:xfrm>
        </p:spPr>
        <p:txBody>
          <a:bodyPr wrap="square">
            <a:spAutoFit/>
          </a:bodyPr>
          <a:lstStyle/>
          <a:p>
            <a:pPr marL="0" indent="0" algn="just">
              <a:buNone/>
            </a:pPr>
            <a:r>
              <a:rPr lang="ja-JP" altLang="en-US" sz="2000" u="sng">
                <a:latin typeface="メイリオ" panose="020B0604030504040204" charset="-128"/>
                <a:ea typeface="メイリオ" panose="020B0604030504040204" charset="-128"/>
              </a:rPr>
              <a:t>キ．安全関連パラメータ </a:t>
            </a:r>
          </a:p>
          <a:p>
            <a:pPr marL="457200" lvl="1" indent="0" algn="just">
              <a:buNone/>
            </a:pPr>
            <a:r>
              <a:rPr lang="ja-JP" altLang="en-US" sz="2000">
                <a:latin typeface="メイリオ" panose="020B0604030504040204" charset="-128"/>
                <a:ea typeface="メイリオ" panose="020B0604030504040204" charset="-128"/>
              </a:rPr>
              <a:t>表4-2の要求事項に加えて、次を適用する。</a:t>
            </a:r>
          </a:p>
          <a:p>
            <a:pPr marL="457200" lvl="1" indent="0" algn="just">
              <a:buNone/>
            </a:pPr>
            <a:r>
              <a:rPr lang="ja-JP" altLang="en-US" sz="2000">
                <a:latin typeface="メイリオ" panose="020B0604030504040204" charset="-128"/>
                <a:ea typeface="メイリオ" panose="020B0604030504040204" charset="-128"/>
              </a:rPr>
              <a:t>安全関連パラメータ、例えば、位置、速度、温度、または圧力が現在の制限から逸脱する場合、制御システムは適切な方策、例えば停止動作、警告信号、アラームを始動させなければならない。</a:t>
            </a:r>
          </a:p>
          <a:p>
            <a:pPr marL="457200" lvl="1" indent="0" algn="just">
              <a:buNone/>
            </a:pPr>
            <a:r>
              <a:rPr lang="ja-JP" altLang="en-US" sz="2000">
                <a:latin typeface="メイリオ" panose="020B0604030504040204" charset="-128"/>
                <a:ea typeface="メイリオ" panose="020B0604030504040204" charset="-128"/>
              </a:rPr>
              <a:t>プログラマブル電子システムの安全関連データに関する手動入力エラーによって危険状態を生じるおそれがある場合、安全関連システム内に、例えば限界値、フォーマットおよび／または論理入力値に関するデータチェックの手段を備えなければならない。</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149</a:t>
            </a:fld>
            <a:endParaRPr kumimoji="1" lang="ja-JP" altLang="en-US"/>
          </a:p>
        </p:txBody>
      </p:sp>
      <p:pic>
        <p:nvPicPr>
          <p:cNvPr id="2" name="図形 1"/>
          <p:cNvPicPr>
            <a:picLocks noChangeAspect="1"/>
          </p:cNvPicPr>
          <p:nvPr/>
        </p:nvPicPr>
        <p:blipFill>
          <a:blip r:embed="rId3"/>
          <a:stretch>
            <a:fillRect/>
          </a:stretch>
        </p:blipFill>
        <p:spPr>
          <a:xfrm>
            <a:off x="7315004" y="4727575"/>
            <a:ext cx="2096172" cy="1394460"/>
          </a:xfrm>
          <a:prstGeom prst="rect">
            <a:avLst/>
          </a:prstGeom>
        </p:spPr>
      </p:pic>
    </p:spTree>
    <p:extLst>
      <p:ext uri="{BB962C8B-B14F-4D97-AF65-F5344CB8AC3E}">
        <p14:creationId xmlns:p14="http://schemas.microsoft.com/office/powerpoint/2010/main" val="595720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txBox="1">
            <a:spLocks/>
          </p:cNvSpPr>
          <p:nvPr/>
        </p:nvSpPr>
        <p:spPr>
          <a:xfrm>
            <a:off x="681037" y="270824"/>
            <a:ext cx="8885873" cy="675001"/>
          </a:xfrm>
          <a:prstGeom prst="rect">
            <a:avLst/>
          </a:prstGeom>
          <a:ln>
            <a:solidFill>
              <a:schemeClr val="accent4">
                <a:lumMod val="40000"/>
                <a:lumOff val="6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a:t>(4)</a:t>
            </a:r>
            <a:r>
              <a:rPr lang="ja-JP" altLang="en-US" dirty="0"/>
              <a:t>用語の定義</a:t>
            </a:r>
            <a:r>
              <a:rPr lang="en-US" altLang="ja-JP" dirty="0"/>
              <a:t>-3</a:t>
            </a:r>
            <a:r>
              <a:rPr lang="ja-JP" altLang="ja-JP" dirty="0"/>
              <a:t> </a:t>
            </a:r>
            <a:endParaRPr lang="ja-JP" altLang="en-US" dirty="0"/>
          </a:p>
        </p:txBody>
      </p:sp>
      <p:sp>
        <p:nvSpPr>
          <p:cNvPr id="2" name="コンテンツ プレースホルダー 1"/>
          <p:cNvSpPr>
            <a:spLocks noGrp="1"/>
          </p:cNvSpPr>
          <p:nvPr>
            <p:ph idx="1"/>
          </p:nvPr>
        </p:nvSpPr>
        <p:spPr>
          <a:xfrm>
            <a:off x="234721" y="1253985"/>
            <a:ext cx="9453563" cy="4473715"/>
          </a:xfrm>
          <a:ln>
            <a:solidFill>
              <a:schemeClr val="tx1"/>
            </a:solidFill>
          </a:ln>
        </p:spPr>
        <p:txBody>
          <a:bodyPr>
            <a:noAutofit/>
          </a:bodyPr>
          <a:lstStyle/>
          <a:p>
            <a:pPr marL="0" indent="0">
              <a:buNone/>
            </a:pPr>
            <a:r>
              <a:rPr lang="en-US" altLang="ja-JP" sz="2400" kern="100" dirty="0"/>
              <a:t>(10)</a:t>
            </a:r>
            <a:r>
              <a:rPr lang="ja-JP" altLang="ja-JP" sz="2400" b="1" kern="100" dirty="0"/>
              <a:t>作動要求頻度</a:t>
            </a:r>
            <a:endParaRPr lang="ja-JP" altLang="ja-JP" sz="2400" kern="100" dirty="0"/>
          </a:p>
          <a:p>
            <a:pPr marL="0" indent="0">
              <a:buNone/>
            </a:pPr>
            <a:r>
              <a:rPr lang="ja-JP" altLang="ja-JP" sz="2000" dirty="0"/>
              <a:t>要求安全機能の作動が求められる頻度。</a:t>
            </a:r>
            <a:endParaRPr lang="ja-JP" altLang="en-US" sz="2000" dirty="0"/>
          </a:p>
          <a:p>
            <a:pPr marL="0" indent="0">
              <a:buNone/>
            </a:pPr>
            <a:r>
              <a:rPr lang="en-US" altLang="ja-JP" sz="2400" kern="100" dirty="0"/>
              <a:t>(11)</a:t>
            </a:r>
            <a:r>
              <a:rPr lang="ja-JP" altLang="en-US" sz="2400" b="1" kern="100" dirty="0"/>
              <a:t>故障</a:t>
            </a:r>
            <a:r>
              <a:rPr lang="en-US" altLang="ja-JP" sz="2400" b="1" kern="100" dirty="0"/>
              <a:t>(failure)</a:t>
            </a:r>
            <a:r>
              <a:rPr lang="ja-JP" altLang="en-US" sz="2400" b="1" kern="100" dirty="0"/>
              <a:t> </a:t>
            </a:r>
            <a:endParaRPr lang="ja-JP" altLang="ja-JP" sz="2400" kern="100" dirty="0"/>
          </a:p>
          <a:p>
            <a:pPr marL="0" indent="0">
              <a:buNone/>
            </a:pPr>
            <a:r>
              <a:rPr lang="ja-JP" altLang="en-US" sz="2000" kern="100" dirty="0"/>
              <a:t>安全関連システムやそれを構成するサブシステム</a:t>
            </a:r>
            <a:r>
              <a:rPr lang="en-US" altLang="ja-JP" sz="2000" kern="100" dirty="0"/>
              <a:t>(</a:t>
            </a:r>
            <a:r>
              <a:rPr lang="ja-JP" altLang="en-US" sz="2000" kern="100" dirty="0"/>
              <a:t>要素を含む</a:t>
            </a:r>
            <a:r>
              <a:rPr lang="en-US" altLang="ja-JP" sz="2000" kern="100" dirty="0"/>
              <a:t>)</a:t>
            </a:r>
            <a:r>
              <a:rPr lang="ja-JP" altLang="en-US" sz="2000" kern="100" dirty="0"/>
              <a:t>に要求機能を実行する能力がなくなること。 </a:t>
            </a:r>
            <a:endParaRPr lang="ja-JP" altLang="ja-JP" sz="2000" kern="100" dirty="0"/>
          </a:p>
          <a:p>
            <a:pPr marL="0" indent="0">
              <a:buNone/>
            </a:pPr>
            <a:r>
              <a:rPr lang="en-US" altLang="ja-JP" sz="2400" b="1" kern="100" dirty="0"/>
              <a:t>(12)</a:t>
            </a:r>
            <a:r>
              <a:rPr lang="ja-JP" altLang="en-US" sz="2400" b="1" kern="100" dirty="0"/>
              <a:t>ランダムハードウェア故障</a:t>
            </a:r>
            <a:endParaRPr lang="en-US" altLang="ja-JP" sz="2400" b="1" kern="100" dirty="0"/>
          </a:p>
          <a:p>
            <a:pPr marL="0" indent="0">
              <a:buNone/>
            </a:pPr>
            <a:r>
              <a:rPr lang="ja-JP" altLang="en-US" sz="2000" kern="100" dirty="0"/>
              <a:t>ハードウェアの多様な劣化メカニズムから生じてランダムに発生する故障。 </a:t>
            </a:r>
            <a:endParaRPr lang="ja-JP" altLang="ja-JP" sz="2000" kern="100" dirty="0"/>
          </a:p>
          <a:p>
            <a:pPr marL="0" indent="0">
              <a:buNone/>
            </a:pPr>
            <a:r>
              <a:rPr lang="en-US" altLang="ja-JP" sz="2400" b="1" kern="100" dirty="0"/>
              <a:t>(13)</a:t>
            </a:r>
            <a:r>
              <a:rPr lang="ja-JP" altLang="en-US" sz="2400" b="1" kern="100" dirty="0"/>
              <a:t>決定論的原因故障</a:t>
            </a:r>
            <a:r>
              <a:rPr lang="en-US" altLang="ja-JP" sz="2400" b="1" kern="100" dirty="0"/>
              <a:t>(systematic failure)</a:t>
            </a:r>
          </a:p>
          <a:p>
            <a:pPr marL="0" indent="0">
              <a:buNone/>
            </a:pPr>
            <a:r>
              <a:rPr lang="ja-JP" altLang="en-US" sz="2000" kern="100" dirty="0"/>
              <a:t>認識や対策の欠如によるヒューマンエラーに至る想定外の故障または失敗。</a:t>
            </a:r>
            <a:r>
              <a:rPr lang="en-US" altLang="ja-JP" sz="2000" kern="100" dirty="0"/>
              <a:t>JIS C 0508-4</a:t>
            </a:r>
            <a:r>
              <a:rPr lang="ja-JP" altLang="en-US" sz="2000" kern="100" dirty="0"/>
              <a:t>では</a:t>
            </a:r>
            <a:r>
              <a:rPr lang="en-US" altLang="ja-JP" sz="2000" b="1" kern="100" dirty="0"/>
              <a:t>systematic failure</a:t>
            </a:r>
            <a:r>
              <a:rPr lang="ja-JP" altLang="en-US" sz="2000" b="1" kern="100" dirty="0"/>
              <a:t>の邦訳として「決定論的原因故障」と定義しているが、</a:t>
            </a:r>
            <a:r>
              <a:rPr lang="en-US" altLang="ja-JP" sz="2000" kern="100" dirty="0"/>
              <a:t> JIS B 9705-1</a:t>
            </a:r>
            <a:r>
              <a:rPr lang="ja-JP" altLang="en-US" sz="2000" kern="100" dirty="0"/>
              <a:t>では「</a:t>
            </a:r>
            <a:r>
              <a:rPr lang="ja-JP" altLang="en-US" sz="2000" b="1" kern="100" dirty="0"/>
              <a:t>システマティック故障」としている。</a:t>
            </a:r>
            <a:endParaRPr lang="en-US" altLang="ja-JP" sz="2000" b="1" kern="100" dirty="0"/>
          </a:p>
          <a:p>
            <a:pPr marL="0" indent="0">
              <a:buNone/>
            </a:pPr>
            <a:endParaRPr lang="ja-JP" altLang="en-US" sz="2000" dirty="0"/>
          </a:p>
        </p:txBody>
      </p:sp>
      <p:sp>
        <p:nvSpPr>
          <p:cNvPr id="7" name="フッター プレースホルダー 3"/>
          <p:cNvSpPr>
            <a:spLocks noGrp="1"/>
          </p:cNvSpPr>
          <p:nvPr>
            <p:ph type="ftr" sz="quarter" idx="4294967295"/>
          </p:nvPr>
        </p:nvSpPr>
        <p:spPr>
          <a:xfrm>
            <a:off x="234721" y="6343443"/>
            <a:ext cx="8677176" cy="378038"/>
          </a:xfrm>
          <a:prstGeom prst="rect">
            <a:avLst/>
          </a:prstGeom>
        </p:spPr>
        <p:txBody>
          <a:bodyPr/>
          <a:lstStyle/>
          <a:p>
            <a:pPr algn="l"/>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2472424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Autofit/>
          </a:bodyPr>
          <a:lstStyle/>
          <a:p>
            <a:r>
              <a:rPr lang="ja-JP" altLang="en-US">
                <a:sym typeface="+mn-ea"/>
              </a:rPr>
              <a:t>５安全関連システムの安全機能 </a:t>
            </a:r>
            <a:r>
              <a:rPr lang="ja-JP" altLang="en-US"/>
              <a:t/>
            </a:r>
            <a:br>
              <a:rPr lang="ja-JP" altLang="en-US"/>
            </a:br>
            <a:r>
              <a:rPr lang="ja-JP" altLang="en-US" sz="2800">
                <a:sym typeface="+mn-ea"/>
              </a:rPr>
              <a:t>(2)　安全機能の詳細  </a:t>
            </a:r>
          </a:p>
        </p:txBody>
      </p:sp>
      <p:sp>
        <p:nvSpPr>
          <p:cNvPr id="3" name="コンテンツプレースホルダ 2"/>
          <p:cNvSpPr>
            <a:spLocks noGrp="1"/>
          </p:cNvSpPr>
          <p:nvPr>
            <p:ph idx="1"/>
          </p:nvPr>
        </p:nvSpPr>
        <p:spPr>
          <a:xfrm>
            <a:off x="625041" y="1825626"/>
            <a:ext cx="9075154" cy="1882567"/>
          </a:xfrm>
        </p:spPr>
        <p:txBody>
          <a:bodyPr wrap="square">
            <a:spAutoFit/>
          </a:bodyPr>
          <a:lstStyle/>
          <a:p>
            <a:pPr marL="0" indent="0" algn="just">
              <a:buNone/>
            </a:pPr>
            <a:r>
              <a:rPr lang="ja-JP" altLang="en-US" sz="2000" u="sng">
                <a:latin typeface="メイリオ" panose="020B0604030504040204" charset="-128"/>
                <a:ea typeface="メイリオ" panose="020B0604030504040204" charset="-128"/>
              </a:rPr>
              <a:t>ク．動力源の変動、喪失および復旧</a:t>
            </a:r>
            <a:r>
              <a:rPr lang="ja-JP" altLang="en-US" sz="2000">
                <a:latin typeface="メイリオ" panose="020B0604030504040204" charset="-128"/>
                <a:ea typeface="メイリオ" panose="020B0604030504040204" charset="-128"/>
              </a:rPr>
              <a:t> </a:t>
            </a:r>
          </a:p>
          <a:p>
            <a:pPr marL="457200" lvl="1" indent="0" algn="just">
              <a:buNone/>
            </a:pPr>
            <a:r>
              <a:rPr lang="ja-JP" altLang="en-US" sz="2000">
                <a:latin typeface="メイリオ" panose="020B0604030504040204" charset="-128"/>
                <a:ea typeface="メイリオ" panose="020B0604030504040204" charset="-128"/>
              </a:rPr>
              <a:t>表4-2の要求事項に加えて、次を適用する。</a:t>
            </a:r>
          </a:p>
          <a:p>
            <a:pPr marL="457200" lvl="1" indent="0" algn="just">
              <a:buNone/>
            </a:pPr>
            <a:r>
              <a:rPr lang="ja-JP" altLang="en-US" sz="2000">
                <a:latin typeface="メイリオ" panose="020B0604030504040204" charset="-128"/>
                <a:ea typeface="メイリオ" panose="020B0604030504040204" charset="-128"/>
              </a:rPr>
              <a:t>エネルギー供給の喪失を含めて、設計上の動作範囲を超えるエネルギレベルの変動が生じた場合、安全関連システムは、機械システムの他の部分において安全状態を維持できるように出力信号を生成し続ける、または始動させなければならない。</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150</a:t>
            </a:fld>
            <a:endParaRPr kumimoji="1" lang="ja-JP" altLang="en-US"/>
          </a:p>
        </p:txBody>
      </p:sp>
      <p:pic>
        <p:nvPicPr>
          <p:cNvPr id="2" name="図形 1"/>
          <p:cNvPicPr>
            <a:picLocks noChangeAspect="1"/>
          </p:cNvPicPr>
          <p:nvPr/>
        </p:nvPicPr>
        <p:blipFill>
          <a:blip r:embed="rId3"/>
          <a:stretch>
            <a:fillRect/>
          </a:stretch>
        </p:blipFill>
        <p:spPr>
          <a:xfrm>
            <a:off x="7023446" y="3852545"/>
            <a:ext cx="2202886" cy="1325880"/>
          </a:xfrm>
          <a:prstGeom prst="rect">
            <a:avLst/>
          </a:prstGeom>
        </p:spPr>
      </p:pic>
    </p:spTree>
    <p:extLst>
      <p:ext uri="{BB962C8B-B14F-4D97-AF65-F5344CB8AC3E}">
        <p14:creationId xmlns:p14="http://schemas.microsoft.com/office/powerpoint/2010/main" val="216840343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Autofit/>
          </a:bodyPr>
          <a:lstStyle/>
          <a:p>
            <a:r>
              <a:rPr lang="ja-JP" altLang="en-US">
                <a:sym typeface="+mn-ea"/>
              </a:rPr>
              <a:t>５安全関連システムの安全機能 </a:t>
            </a:r>
            <a:r>
              <a:rPr lang="ja-JP" altLang="en-US" sz="2800">
                <a:sym typeface="+mn-ea"/>
              </a:rPr>
              <a:t>  </a:t>
            </a:r>
          </a:p>
        </p:txBody>
      </p:sp>
      <p:sp>
        <p:nvSpPr>
          <p:cNvPr id="3" name="コンテンツプレースホルダ 2"/>
          <p:cNvSpPr>
            <a:spLocks noGrp="1"/>
          </p:cNvSpPr>
          <p:nvPr>
            <p:ph idx="1"/>
          </p:nvPr>
        </p:nvSpPr>
        <p:spPr>
          <a:xfrm>
            <a:off x="625041" y="1548765"/>
            <a:ext cx="9075154" cy="4818380"/>
          </a:xfrm>
        </p:spPr>
        <p:txBody>
          <a:bodyPr wrap="square">
            <a:spAutoFit/>
          </a:bodyPr>
          <a:lstStyle/>
          <a:p>
            <a:pPr marL="0" indent="0" algn="just">
              <a:buNone/>
            </a:pPr>
            <a:r>
              <a:rPr lang="ja-JP" altLang="en-US" sz="2800">
                <a:sym typeface="+mn-ea"/>
              </a:rPr>
              <a:t>(3)　妥当性確認</a:t>
            </a:r>
          </a:p>
          <a:p>
            <a:pPr marL="0" indent="0" algn="just">
              <a:buNone/>
            </a:pPr>
            <a:r>
              <a:rPr lang="ja-JP" altLang="en-US" sz="2000"/>
              <a:t>安全関連システムの設計では、妥当性確認を実施する。妥当性確認は、各安全機能を提供する安全関連システムの組合せが、この規格に関する全ての要求事項を満たすということを立証する。</a:t>
            </a:r>
          </a:p>
          <a:p>
            <a:pPr marL="0" indent="0" algn="just">
              <a:buNone/>
            </a:pPr>
            <a:r>
              <a:rPr lang="ja-JP" altLang="en-US" sz="2000"/>
              <a:t>妥当性確認は、第6章にて説明する。</a:t>
            </a:r>
          </a:p>
          <a:p>
            <a:pPr marL="0" indent="0" algn="just">
              <a:buNone/>
            </a:pPr>
            <a:endParaRPr lang="ja-JP" altLang="en-US" sz="2000"/>
          </a:p>
          <a:p>
            <a:pPr marL="0" indent="0" algn="just">
              <a:buNone/>
            </a:pPr>
            <a:r>
              <a:rPr lang="ja-JP" altLang="en-US" sz="2800"/>
              <a:t>(4)　保全 </a:t>
            </a:r>
          </a:p>
          <a:p>
            <a:pPr marL="0" indent="0" algn="just">
              <a:buNone/>
            </a:pPr>
            <a:r>
              <a:rPr lang="ja-JP" altLang="en-US" sz="2000"/>
              <a:t>予防保全または事後保全は、安全関連部の特定の性能を維持するために必要である。時間の経過とともに指定の性能からの逸脱は、安全性の低下、または危険状態にもなり得る。安全関連システムの使用上の情報には、安全関連システムの保全指示書を含める（定期検査を含む）。</a:t>
            </a:r>
          </a:p>
          <a:p>
            <a:pPr marL="0" indent="0" algn="l">
              <a:buNone/>
            </a:pPr>
            <a:r>
              <a:rPr lang="ja-JP" altLang="en-US" sz="2000"/>
              <a:t>安全関連システムの保全性に関する規定は、JIS B 9700 </a:t>
            </a:r>
            <a:br>
              <a:rPr lang="ja-JP" altLang="en-US" sz="2000"/>
            </a:br>
            <a:r>
              <a:rPr lang="ja-JP" altLang="en-US" sz="2000"/>
              <a:t>の6.2.7に示す原則に従うこと。</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151</a:t>
            </a:fld>
            <a:endParaRPr kumimoji="1" lang="ja-JP" altLang="en-US"/>
          </a:p>
        </p:txBody>
      </p:sp>
      <p:pic>
        <p:nvPicPr>
          <p:cNvPr id="2" name="図形 1"/>
          <p:cNvPicPr>
            <a:picLocks noChangeAspect="1"/>
          </p:cNvPicPr>
          <p:nvPr/>
        </p:nvPicPr>
        <p:blipFill>
          <a:blip r:embed="rId3"/>
          <a:stretch>
            <a:fillRect/>
          </a:stretch>
        </p:blipFill>
        <p:spPr>
          <a:xfrm>
            <a:off x="8287502" y="5300980"/>
            <a:ext cx="1248175" cy="1162050"/>
          </a:xfrm>
          <a:prstGeom prst="rect">
            <a:avLst/>
          </a:prstGeom>
        </p:spPr>
      </p:pic>
    </p:spTree>
    <p:extLst>
      <p:ext uri="{BB962C8B-B14F-4D97-AF65-F5344CB8AC3E}">
        <p14:creationId xmlns:p14="http://schemas.microsoft.com/office/powerpoint/2010/main" val="42334105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Autofit/>
          </a:bodyPr>
          <a:lstStyle/>
          <a:p>
            <a:r>
              <a:rPr lang="ja-JP" altLang="en-US">
                <a:sym typeface="+mn-ea"/>
              </a:rPr>
              <a:t>５安全関連システムの安全機能 </a:t>
            </a:r>
            <a:r>
              <a:rPr lang="ja-JP" altLang="en-US"/>
              <a:t/>
            </a:r>
            <a:br>
              <a:rPr lang="ja-JP" altLang="en-US"/>
            </a:br>
            <a:r>
              <a:rPr lang="ja-JP" altLang="en-US" sz="2800">
                <a:sym typeface="+mn-ea"/>
              </a:rPr>
              <a:t>(5)　技術文書 </a:t>
            </a:r>
          </a:p>
        </p:txBody>
      </p:sp>
      <p:sp>
        <p:nvSpPr>
          <p:cNvPr id="3" name="コンテンツプレースホルダ 2"/>
          <p:cNvSpPr>
            <a:spLocks noGrp="1"/>
          </p:cNvSpPr>
          <p:nvPr>
            <p:ph idx="1"/>
          </p:nvPr>
        </p:nvSpPr>
        <p:spPr>
          <a:xfrm>
            <a:off x="625041" y="1825626"/>
            <a:ext cx="8958911" cy="4165243"/>
          </a:xfrm>
        </p:spPr>
        <p:txBody>
          <a:bodyPr wrap="square">
            <a:spAutoFit/>
          </a:bodyPr>
          <a:lstStyle/>
          <a:p>
            <a:pPr marL="0" indent="0" algn="just">
              <a:buNone/>
            </a:pPr>
            <a:r>
              <a:rPr lang="ja-JP" altLang="en-US" sz="2000"/>
              <a:t>安全関連システムを設計する場合、設計者は、少なくとも安全関連システムに関連する次の情報を文書化しなければならない。なお、これらの文書類は、製造業者内部での使用を目的としており、機械の使用者に配布するものは「使用上の情報」である。</a:t>
            </a:r>
          </a:p>
          <a:p>
            <a:pPr marL="0" indent="0">
              <a:buNone/>
            </a:pPr>
            <a:r>
              <a:rPr lang="ja-JP" altLang="en-US" sz="2000"/>
              <a:t>- 安全関連システムによって提供される安全機能</a:t>
            </a:r>
          </a:p>
          <a:p>
            <a:pPr marL="0" indent="0">
              <a:buNone/>
            </a:pPr>
            <a:r>
              <a:rPr lang="ja-JP" altLang="en-US" sz="2000"/>
              <a:t>- 各安全機能の特性</a:t>
            </a:r>
          </a:p>
          <a:p>
            <a:pPr marL="0" indent="0">
              <a:buNone/>
            </a:pPr>
            <a:r>
              <a:rPr lang="ja-JP" altLang="en-US" sz="2000"/>
              <a:t>- 安全関連部の正確な起点および終了点</a:t>
            </a:r>
          </a:p>
          <a:p>
            <a:pPr marL="0" indent="0">
              <a:buNone/>
            </a:pPr>
            <a:r>
              <a:rPr lang="ja-JP" altLang="en-US" sz="2000"/>
              <a:t>- 環境条件</a:t>
            </a:r>
          </a:p>
          <a:p>
            <a:pPr marL="0" indent="0">
              <a:buNone/>
            </a:pPr>
            <a:r>
              <a:rPr lang="ja-JP" altLang="en-US" sz="2000"/>
              <a:t>- パフォーマンスレベル PL</a:t>
            </a:r>
          </a:p>
          <a:p>
            <a:pPr marL="0" indent="0">
              <a:buNone/>
            </a:pPr>
            <a:r>
              <a:rPr lang="ja-JP" altLang="en-US" sz="2000"/>
              <a:t>- 選択したカテゴリ又は複数のカテゴリ</a:t>
            </a:r>
          </a:p>
          <a:p>
            <a:pPr marL="0" indent="0">
              <a:buNone/>
            </a:pPr>
            <a:r>
              <a:rPr lang="ja-JP" altLang="en-US" sz="2000"/>
              <a:t>- 信頼性に関連するパラメータ（MTTFd、DC、CCF および使命時間）</a:t>
            </a:r>
          </a:p>
          <a:p>
            <a:pPr marL="0" indent="0">
              <a:buNone/>
            </a:pPr>
            <a:r>
              <a:rPr lang="ja-JP" altLang="en-US" sz="2000"/>
              <a:t>- システマティック故障に対する方策</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152</a:t>
            </a:fld>
            <a:endParaRPr kumimoji="1" lang="ja-JP" altLang="en-US"/>
          </a:p>
        </p:txBody>
      </p:sp>
    </p:spTree>
    <p:extLst>
      <p:ext uri="{BB962C8B-B14F-4D97-AF65-F5344CB8AC3E}">
        <p14:creationId xmlns:p14="http://schemas.microsoft.com/office/powerpoint/2010/main" val="159515451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Autofit/>
          </a:bodyPr>
          <a:lstStyle/>
          <a:p>
            <a:r>
              <a:rPr lang="ja-JP" altLang="en-US">
                <a:sym typeface="+mn-ea"/>
              </a:rPr>
              <a:t>５安全関連システムの安全機能 </a:t>
            </a:r>
            <a:r>
              <a:rPr lang="ja-JP" altLang="en-US"/>
              <a:t/>
            </a:r>
            <a:br>
              <a:rPr lang="ja-JP" altLang="en-US"/>
            </a:br>
            <a:r>
              <a:rPr lang="ja-JP" altLang="en-US" sz="2800">
                <a:sym typeface="+mn-ea"/>
              </a:rPr>
              <a:t>(5)　技術文書 </a:t>
            </a:r>
          </a:p>
        </p:txBody>
      </p:sp>
      <p:sp>
        <p:nvSpPr>
          <p:cNvPr id="3" name="コンテンツプレースホルダ 2"/>
          <p:cNvSpPr>
            <a:spLocks noGrp="1"/>
          </p:cNvSpPr>
          <p:nvPr>
            <p:ph idx="1"/>
          </p:nvPr>
        </p:nvSpPr>
        <p:spPr>
          <a:xfrm>
            <a:off x="625041" y="1825626"/>
            <a:ext cx="8958911" cy="2800767"/>
          </a:xfrm>
        </p:spPr>
        <p:txBody>
          <a:bodyPr wrap="square">
            <a:spAutoFit/>
          </a:bodyPr>
          <a:lstStyle/>
          <a:p>
            <a:pPr marL="0" indent="0">
              <a:buNone/>
            </a:pPr>
            <a:r>
              <a:rPr lang="ja-JP" altLang="en-US" sz="2000"/>
              <a:t>（続き）</a:t>
            </a:r>
          </a:p>
          <a:p>
            <a:pPr marL="0" indent="0">
              <a:buNone/>
            </a:pPr>
            <a:r>
              <a:rPr lang="ja-JP" altLang="en-US" sz="2000"/>
              <a:t>- 使用した技術方式または複数の場合、各技術方式</a:t>
            </a:r>
          </a:p>
          <a:p>
            <a:pPr marL="0" indent="0">
              <a:buNone/>
            </a:pPr>
            <a:r>
              <a:rPr lang="ja-JP" altLang="en-US" sz="2000"/>
              <a:t>- 考慮した全ての安全関連障害</a:t>
            </a:r>
          </a:p>
          <a:p>
            <a:pPr marL="0" indent="0">
              <a:buNone/>
            </a:pPr>
            <a:r>
              <a:rPr lang="ja-JP" altLang="en-US" sz="2000"/>
              <a:t>- 障害の除外に関する正当化の根拠</a:t>
            </a:r>
          </a:p>
          <a:p>
            <a:pPr marL="0" indent="0">
              <a:buNone/>
            </a:pPr>
            <a:r>
              <a:rPr lang="ja-JP" altLang="en-US" sz="2000"/>
              <a:t>- 設計の論理的根拠（例えば、考慮した障害、除外した障害）</a:t>
            </a:r>
          </a:p>
          <a:p>
            <a:pPr marL="0" indent="0">
              <a:buNone/>
            </a:pPr>
            <a:r>
              <a:rPr lang="ja-JP" altLang="en-US" sz="2000"/>
              <a:t>- ソフトウェア関連文書</a:t>
            </a:r>
          </a:p>
          <a:p>
            <a:pPr marL="0" indent="0">
              <a:buNone/>
            </a:pPr>
            <a:r>
              <a:rPr lang="ja-JP" altLang="en-US" sz="2000"/>
              <a:t>- 合理的に予見可能な誤使用に対する方策</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153</a:t>
            </a:fld>
            <a:endParaRPr kumimoji="1" lang="ja-JP" altLang="en-US"/>
          </a:p>
        </p:txBody>
      </p:sp>
    </p:spTree>
    <p:extLst>
      <p:ext uri="{BB962C8B-B14F-4D97-AF65-F5344CB8AC3E}">
        <p14:creationId xmlns:p14="http://schemas.microsoft.com/office/powerpoint/2010/main" val="33687830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Autofit/>
          </a:bodyPr>
          <a:lstStyle/>
          <a:p>
            <a:r>
              <a:rPr lang="ja-JP" altLang="en-US">
                <a:sym typeface="+mn-ea"/>
              </a:rPr>
              <a:t>５安全関連システムの安全機能 </a:t>
            </a:r>
            <a:r>
              <a:rPr lang="ja-JP" altLang="en-US"/>
              <a:t/>
            </a:r>
            <a:br>
              <a:rPr lang="ja-JP" altLang="en-US"/>
            </a:br>
            <a:r>
              <a:rPr lang="ja-JP" altLang="en-US" sz="2800">
                <a:sym typeface="+mn-ea"/>
              </a:rPr>
              <a:t>(</a:t>
            </a:r>
            <a:r>
              <a:rPr lang="en-US" altLang="ja-JP" sz="2800">
                <a:sym typeface="+mn-ea"/>
              </a:rPr>
              <a:t>6</a:t>
            </a:r>
            <a:r>
              <a:rPr lang="ja-JP" altLang="en-US" sz="2800">
                <a:sym typeface="+mn-ea"/>
              </a:rPr>
              <a:t>)　使用上の情報</a:t>
            </a:r>
          </a:p>
        </p:txBody>
      </p:sp>
      <p:sp>
        <p:nvSpPr>
          <p:cNvPr id="3" name="コンテンツプレースホルダ 2"/>
          <p:cNvSpPr>
            <a:spLocks noGrp="1"/>
          </p:cNvSpPr>
          <p:nvPr>
            <p:ph idx="1"/>
          </p:nvPr>
        </p:nvSpPr>
        <p:spPr>
          <a:xfrm>
            <a:off x="625040" y="1825626"/>
            <a:ext cx="8786136" cy="4169859"/>
          </a:xfrm>
        </p:spPr>
        <p:txBody>
          <a:bodyPr>
            <a:spAutoFit/>
          </a:bodyPr>
          <a:lstStyle/>
          <a:p>
            <a:pPr marL="0" indent="0" algn="just">
              <a:buNone/>
            </a:pPr>
            <a:r>
              <a:rPr lang="ja-JP" altLang="en-US" sz="2000">
                <a:latin typeface="メイリオ" panose="020B0604030504040204" charset="-128"/>
                <a:ea typeface="メイリオ" panose="020B0604030504040204" charset="-128"/>
              </a:rPr>
              <a:t> JIS B 9700のおよび他の関連文書の適用可能な箇条を適用しなければならない。特に、安全関連システムの安全な使用に際しての重要な情報は、使用者に示されなければならない。これは次を含むが、この限りではない。具体的な情報については、ボイラーおよびロボットのマニュアルにおいて説明する。</a:t>
            </a:r>
          </a:p>
          <a:p>
            <a:pPr marL="579120" lvl="1" indent="-115570" algn="just">
              <a:buNone/>
            </a:pPr>
            <a:r>
              <a:rPr lang="ja-JP" altLang="en-US" sz="1800">
                <a:latin typeface="メイリオ" panose="020B0604030504040204" charset="-128"/>
                <a:ea typeface="メイリオ" panose="020B0604030504040204" charset="-128"/>
              </a:rPr>
              <a:t>-選定したカテゴリに対する安全関連部の制限および障害の除外の全て</a:t>
            </a:r>
          </a:p>
          <a:p>
            <a:pPr marL="579120" lvl="1" indent="-115570" algn="just">
              <a:buNone/>
            </a:pPr>
            <a:r>
              <a:rPr lang="ja-JP" altLang="en-US" sz="1800">
                <a:latin typeface="メイリオ" panose="020B0604030504040204" charset="-128"/>
                <a:ea typeface="メイリオ" panose="020B0604030504040204" charset="-128"/>
              </a:rPr>
              <a:t>-安全関連システムの制限および障害除外の全て。選定したカテゴリおよび安全性能の維持のために必須である場合、その障害の除外を継続的に正当化するために、適切な情報を示すことが望ましい。</a:t>
            </a:r>
          </a:p>
          <a:p>
            <a:pPr marL="579120" lvl="1" indent="-115570" algn="just">
              <a:buNone/>
            </a:pPr>
            <a:r>
              <a:rPr lang="ja-JP" altLang="en-US" sz="1800">
                <a:latin typeface="メイリオ" panose="020B0604030504040204" charset="-128"/>
                <a:ea typeface="メイリオ" panose="020B0604030504040204" charset="-128"/>
              </a:rPr>
              <a:t>-安全機能における指定性能からの逸脱の影響</a:t>
            </a:r>
          </a:p>
          <a:p>
            <a:pPr marL="579120" lvl="1" indent="-115570" algn="just">
              <a:buNone/>
            </a:pPr>
            <a:r>
              <a:rPr lang="ja-JP" altLang="en-US" sz="1800">
                <a:latin typeface="メイリオ" panose="020B0604030504040204" charset="-128"/>
                <a:ea typeface="メイリオ" panose="020B0604030504040204" charset="-128"/>
              </a:rPr>
              <a:t>-安全関連システムおよび保護装置へのインタフェースの明瞭な記述</a:t>
            </a:r>
          </a:p>
          <a:p>
            <a:pPr marL="579120" lvl="1" indent="-115570" algn="just">
              <a:buNone/>
            </a:pPr>
            <a:r>
              <a:rPr lang="ja-JP" altLang="en-US" sz="1800">
                <a:latin typeface="メイリオ" panose="020B0604030504040204" charset="-128"/>
                <a:ea typeface="メイリオ" panose="020B0604030504040204" charset="-128"/>
              </a:rPr>
              <a:t>-応答時間</a:t>
            </a:r>
          </a:p>
          <a:p>
            <a:pPr marL="579120" lvl="1" indent="-115570" algn="just">
              <a:buNone/>
            </a:pPr>
            <a:r>
              <a:rPr lang="ja-JP" altLang="en-US" sz="1800">
                <a:latin typeface="メイリオ" panose="020B0604030504040204" charset="-128"/>
                <a:ea typeface="メイリオ" panose="020B0604030504040204" charset="-128"/>
              </a:rPr>
              <a:t>-運転制限（環境条件を含む）</a:t>
            </a:r>
          </a:p>
          <a:p>
            <a:pPr marL="579120" lvl="1" indent="-115570" algn="just">
              <a:buNone/>
            </a:pPr>
            <a:r>
              <a:rPr lang="ja-JP" altLang="en-US" sz="1800">
                <a:latin typeface="メイリオ" panose="020B0604030504040204" charset="-128"/>
                <a:ea typeface="メイリオ" panose="020B0604030504040204" charset="-128"/>
                <a:sym typeface="+mn-ea"/>
              </a:rPr>
              <a:t>-指示および警告</a:t>
            </a:r>
            <a:endParaRPr lang="ja-JP" altLang="en-US" sz="1800">
              <a:latin typeface="メイリオ" panose="020B0604030504040204" charset="-128"/>
              <a:ea typeface="メイリオ" panose="020B0604030504040204" charset="-128"/>
            </a:endParaRP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154</a:t>
            </a:fld>
            <a:endParaRPr kumimoji="1" lang="ja-JP" altLang="en-US"/>
          </a:p>
        </p:txBody>
      </p:sp>
    </p:spTree>
    <p:extLst>
      <p:ext uri="{BB962C8B-B14F-4D97-AF65-F5344CB8AC3E}">
        <p14:creationId xmlns:p14="http://schemas.microsoft.com/office/powerpoint/2010/main" val="31000511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8786136" cy="1325880"/>
          </a:xfrm>
        </p:spPr>
        <p:txBody>
          <a:bodyPr>
            <a:noAutofit/>
          </a:bodyPr>
          <a:lstStyle/>
          <a:p>
            <a:r>
              <a:rPr lang="ja-JP" altLang="en-US">
                <a:sym typeface="+mn-ea"/>
              </a:rPr>
              <a:t>５安全関連システムの安全機能 </a:t>
            </a:r>
            <a:r>
              <a:rPr lang="ja-JP" altLang="en-US"/>
              <a:t/>
            </a:r>
            <a:br>
              <a:rPr lang="ja-JP" altLang="en-US"/>
            </a:br>
            <a:r>
              <a:rPr lang="ja-JP" altLang="en-US" sz="2800">
                <a:sym typeface="+mn-ea"/>
              </a:rPr>
              <a:t>(</a:t>
            </a:r>
            <a:r>
              <a:rPr lang="en-US" altLang="ja-JP" sz="2800">
                <a:sym typeface="+mn-ea"/>
              </a:rPr>
              <a:t>6</a:t>
            </a:r>
            <a:r>
              <a:rPr lang="ja-JP" altLang="en-US" sz="2800">
                <a:sym typeface="+mn-ea"/>
              </a:rPr>
              <a:t>)　使用上の情報</a:t>
            </a:r>
          </a:p>
        </p:txBody>
      </p:sp>
      <p:sp>
        <p:nvSpPr>
          <p:cNvPr id="3" name="コンテンツプレースホルダ 2"/>
          <p:cNvSpPr>
            <a:spLocks noGrp="1"/>
          </p:cNvSpPr>
          <p:nvPr>
            <p:ph idx="1"/>
          </p:nvPr>
        </p:nvSpPr>
        <p:spPr>
          <a:xfrm>
            <a:off x="625040" y="1757045"/>
            <a:ext cx="8786136" cy="4158061"/>
          </a:xfrm>
        </p:spPr>
        <p:txBody>
          <a:bodyPr>
            <a:spAutoFit/>
          </a:bodyPr>
          <a:lstStyle/>
          <a:p>
            <a:pPr marL="457200" lvl="1" indent="0">
              <a:buNone/>
            </a:pPr>
            <a:r>
              <a:rPr lang="ja-JP" altLang="en-US" sz="1800">
                <a:latin typeface="メイリオ" panose="020B0604030504040204" charset="-128"/>
                <a:ea typeface="メイリオ" panose="020B0604030504040204" charset="-128"/>
              </a:rPr>
              <a:t>-安全機能のミューティングおよび中断</a:t>
            </a:r>
          </a:p>
          <a:p>
            <a:pPr marL="457200" lvl="1" indent="0">
              <a:buNone/>
            </a:pPr>
            <a:r>
              <a:rPr lang="ja-JP" altLang="en-US" sz="1800">
                <a:latin typeface="メイリオ" panose="020B0604030504040204" charset="-128"/>
                <a:ea typeface="メイリオ" panose="020B0604030504040204" charset="-128"/>
              </a:rPr>
              <a:t>-制御モード</a:t>
            </a:r>
          </a:p>
          <a:p>
            <a:pPr marL="457200" lvl="1" indent="0">
              <a:buNone/>
            </a:pPr>
            <a:r>
              <a:rPr lang="ja-JP" altLang="en-US" sz="1800">
                <a:latin typeface="メイリオ" panose="020B0604030504040204" charset="-128"/>
                <a:ea typeface="メイリオ" panose="020B0604030504040204" charset="-128"/>
              </a:rPr>
              <a:t>-保全</a:t>
            </a:r>
          </a:p>
          <a:p>
            <a:pPr marL="457200" lvl="1" indent="0">
              <a:buNone/>
            </a:pPr>
            <a:r>
              <a:rPr lang="ja-JP" altLang="en-US" sz="1800">
                <a:latin typeface="メイリオ" panose="020B0604030504040204" charset="-128"/>
                <a:ea typeface="メイリオ" panose="020B0604030504040204" charset="-128"/>
              </a:rPr>
              <a:t>-保全チェックリスト</a:t>
            </a:r>
          </a:p>
          <a:p>
            <a:pPr marL="457200" lvl="1" indent="0">
              <a:buNone/>
            </a:pPr>
            <a:r>
              <a:rPr lang="ja-JP" altLang="en-US" sz="1800">
                <a:latin typeface="メイリオ" panose="020B0604030504040204" charset="-128"/>
                <a:ea typeface="メイリオ" panose="020B0604030504040204" charset="-128"/>
              </a:rPr>
              <a:t>-内部部品へのアクセスおよび交換の容易性</a:t>
            </a:r>
          </a:p>
          <a:p>
            <a:pPr marL="457200" lvl="1" indent="0">
              <a:buNone/>
            </a:pPr>
            <a:r>
              <a:rPr lang="ja-JP" altLang="en-US" sz="1800">
                <a:latin typeface="メイリオ" panose="020B0604030504040204" charset="-128"/>
                <a:ea typeface="メイリオ" panose="020B0604030504040204" charset="-128"/>
              </a:rPr>
              <a:t>-容易かつ安全なトラブルシューティングの手段</a:t>
            </a:r>
          </a:p>
          <a:p>
            <a:pPr marL="457200" lvl="1" indent="0">
              <a:buNone/>
            </a:pPr>
            <a:r>
              <a:rPr lang="ja-JP" altLang="en-US" sz="1800">
                <a:latin typeface="メイリオ" panose="020B0604030504040204" charset="-128"/>
                <a:ea typeface="メイリオ" panose="020B0604030504040204" charset="-128"/>
              </a:rPr>
              <a:t>-参照カテゴリに関する適用上の情報</a:t>
            </a:r>
          </a:p>
          <a:p>
            <a:pPr marL="457200" lvl="1" indent="0">
              <a:buNone/>
            </a:pPr>
            <a:r>
              <a:rPr lang="ja-JP" altLang="en-US" sz="1800">
                <a:latin typeface="メイリオ" panose="020B0604030504040204" charset="-128"/>
                <a:ea typeface="メイリオ" panose="020B0604030504040204" charset="-128"/>
              </a:rPr>
              <a:t>-関連する場合、試験間隔のチェック</a:t>
            </a:r>
          </a:p>
          <a:p>
            <a:pPr marL="0" indent="0">
              <a:buNone/>
            </a:pPr>
            <a:r>
              <a:rPr lang="ja-JP" altLang="en-US" sz="2000">
                <a:latin typeface="メイリオ" panose="020B0604030504040204" charset="-128"/>
                <a:ea typeface="メイリオ" panose="020B0604030504040204" charset="-128"/>
              </a:rPr>
              <a:t>安全関連システムのカテゴリ（または複数のカテゴリ）およびパフォーマンスレベルに関して、次のような特定の情報を提供しなければならない。</a:t>
            </a:r>
          </a:p>
          <a:p>
            <a:pPr marL="457200" lvl="1" indent="0">
              <a:buNone/>
            </a:pPr>
            <a:r>
              <a:rPr lang="ja-JP" altLang="en-US" sz="1800">
                <a:latin typeface="メイリオ" panose="020B0604030504040204" charset="-128"/>
                <a:ea typeface="メイリオ" panose="020B0604030504040204" charset="-128"/>
              </a:rPr>
              <a:t>-この規格の参照および発行年号（すなわち、“JIS B 9705-1:2011”）</a:t>
            </a:r>
          </a:p>
          <a:p>
            <a:pPr marL="457200" lvl="1" indent="0">
              <a:buNone/>
            </a:pPr>
            <a:r>
              <a:rPr lang="ja-JP" altLang="en-US" sz="1800">
                <a:latin typeface="メイリオ" panose="020B0604030504040204" charset="-128"/>
                <a:ea typeface="メイリオ" panose="020B0604030504040204" charset="-128"/>
              </a:rPr>
              <a:t>-カテゴリ B、1、2、3 または 4</a:t>
            </a:r>
          </a:p>
          <a:p>
            <a:pPr marL="457200" lvl="1" indent="0">
              <a:buNone/>
            </a:pPr>
            <a:r>
              <a:rPr lang="ja-JP" altLang="en-US" sz="1800">
                <a:latin typeface="メイリオ" panose="020B0604030504040204" charset="-128"/>
                <a:ea typeface="メイリオ" panose="020B0604030504040204" charset="-128"/>
              </a:rPr>
              <a:t>パフォーマンスレベル、a、b、c、d または e</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155</a:t>
            </a:fld>
            <a:endParaRPr kumimoji="1" lang="ja-JP" altLang="en-US"/>
          </a:p>
        </p:txBody>
      </p:sp>
      <p:pic>
        <p:nvPicPr>
          <p:cNvPr id="2" name="図形 1"/>
          <p:cNvPicPr>
            <a:picLocks noChangeAspect="1"/>
          </p:cNvPicPr>
          <p:nvPr/>
        </p:nvPicPr>
        <p:blipFill>
          <a:blip r:embed="rId3"/>
          <a:stretch>
            <a:fillRect/>
          </a:stretch>
        </p:blipFill>
        <p:spPr>
          <a:xfrm>
            <a:off x="7444586" y="1757045"/>
            <a:ext cx="1966590" cy="1485900"/>
          </a:xfrm>
          <a:prstGeom prst="rect">
            <a:avLst/>
          </a:prstGeom>
        </p:spPr>
      </p:pic>
    </p:spTree>
    <p:extLst>
      <p:ext uri="{BB962C8B-B14F-4D97-AF65-F5344CB8AC3E}">
        <p14:creationId xmlns:p14="http://schemas.microsoft.com/office/powerpoint/2010/main" val="204535425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9066896" cy="1325880"/>
          </a:xfrm>
        </p:spPr>
        <p:txBody>
          <a:bodyPr>
            <a:noAutofit/>
          </a:bodyPr>
          <a:lstStyle/>
          <a:p>
            <a:r>
              <a:rPr lang="ja-JP" altLang="en-US" sz="4000">
                <a:sym typeface="+mn-ea"/>
              </a:rPr>
              <a:t>６ JIS B 9705-1とJIS B 9961の関係</a:t>
            </a:r>
          </a:p>
        </p:txBody>
      </p:sp>
      <p:sp>
        <p:nvSpPr>
          <p:cNvPr id="3" name="コンテンツプレースホルダ 2"/>
          <p:cNvSpPr>
            <a:spLocks noGrp="1"/>
          </p:cNvSpPr>
          <p:nvPr>
            <p:ph idx="1"/>
          </p:nvPr>
        </p:nvSpPr>
        <p:spPr>
          <a:xfrm>
            <a:off x="625040" y="1825626"/>
            <a:ext cx="8786136" cy="2436564"/>
          </a:xfrm>
        </p:spPr>
        <p:txBody>
          <a:bodyPr>
            <a:spAutoFit/>
          </a:bodyPr>
          <a:lstStyle/>
          <a:p>
            <a:pPr marL="0" indent="0" algn="just">
              <a:buNone/>
            </a:pPr>
            <a:r>
              <a:rPr lang="ja-JP" altLang="en-US" sz="2000"/>
              <a:t>JIS B 9705-1(ISO 13849-1)および JIS B 9961(IEC 62061) は、いずれも機械類の安全関連システムの設計および実装のための要求事項を規定する。これらの規格は、その適用範囲に従っていずれを使用しても関連の必須安全要求事項を満たすということが想定される。ただし、安全度水準の表記と扱う技術範囲が異なっている。表4-3は、この規格 JIS B 9705-1 および JIS B 9961 の範囲を要約したものである。（この表は、ISO 13849-1：2015の発行に伴い消去されたが参考のために示す）</a:t>
            </a:r>
          </a:p>
          <a:p>
            <a:pPr marL="0" indent="0" algn="just">
              <a:buNone/>
            </a:pPr>
            <a:r>
              <a:rPr lang="ja-JP" altLang="en-US" sz="2000"/>
              <a:t>JIS B 9705-1とJIS B 9961は同じ目的の規格であるが、適用範囲が異なる。関連規格を含めた規格の関係を図4-3に示す。</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156</a:t>
            </a:fld>
            <a:endParaRPr kumimoji="1" lang="ja-JP" altLang="en-US"/>
          </a:p>
        </p:txBody>
      </p:sp>
    </p:spTree>
    <p:extLst>
      <p:ext uri="{BB962C8B-B14F-4D97-AF65-F5344CB8AC3E}">
        <p14:creationId xmlns:p14="http://schemas.microsoft.com/office/powerpoint/2010/main" val="8515678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0" y="365125"/>
            <a:ext cx="9060544" cy="1325880"/>
          </a:xfrm>
        </p:spPr>
        <p:txBody>
          <a:bodyPr>
            <a:noAutofit/>
          </a:bodyPr>
          <a:lstStyle/>
          <a:p>
            <a:r>
              <a:rPr lang="ja-JP" altLang="en-US" sz="4000">
                <a:sym typeface="+mn-ea"/>
              </a:rPr>
              <a:t>６ JIS B 9705-1とJIS B 9961の関係</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157</a:t>
            </a:fld>
            <a:endParaRPr kumimoji="1" lang="ja-JP" altLang="en-US"/>
          </a:p>
        </p:txBody>
      </p:sp>
      <p:graphicFrame>
        <p:nvGraphicFramePr>
          <p:cNvPr id="2" name="コンテンツプレースホルダ -1"/>
          <p:cNvGraphicFramePr>
            <a:graphicFrameLocks noGrp="1"/>
          </p:cNvGraphicFramePr>
          <p:nvPr>
            <p:ph idx="1"/>
          </p:nvPr>
        </p:nvGraphicFramePr>
        <p:xfrm>
          <a:off x="567872" y="1894840"/>
          <a:ext cx="8953196" cy="2743208"/>
        </p:xfrm>
        <a:graphic>
          <a:graphicData uri="http://schemas.openxmlformats.org/drawingml/2006/table">
            <a:tbl>
              <a:tblPr firstRow="1" bandRow="1">
                <a:tableStyleId>{5940675A-B579-460E-94D1-54222C63F5DA}</a:tableStyleId>
              </a:tblPr>
              <a:tblGrid>
                <a:gridCol w="426222"/>
                <a:gridCol w="4669382"/>
                <a:gridCol w="2030111"/>
                <a:gridCol w="1827481"/>
              </a:tblGrid>
              <a:tr h="0">
                <a:tc gridSpan="4">
                  <a:txBody>
                    <a:bodyPr/>
                    <a:lstStyle/>
                    <a:p>
                      <a:pPr marL="0" indent="0" algn="ctr">
                        <a:buNone/>
                      </a:pPr>
                      <a:r>
                        <a:rPr lang="ja-JP" altLang="en-US" sz="1800" b="0" u="none">
                          <a:latin typeface="メイリオ" panose="020B0604030504040204" charset="-128"/>
                          <a:ea typeface="メイリオ" panose="020B0604030504040204" charset="-128"/>
                          <a:cs typeface="ＭＳ 明朝" panose="02020609040205080304" charset="-128"/>
                        </a:rPr>
                        <a:t>表</a:t>
                      </a:r>
                      <a:r>
                        <a:rPr lang="en-US" altLang="ja-JP" sz="1800" b="0" u="none">
                          <a:latin typeface="メイリオ" panose="020B0604030504040204" charset="-128"/>
                          <a:ea typeface="メイリオ" panose="020B0604030504040204" charset="-128"/>
                          <a:cs typeface="ＭＳ 明朝" panose="02020609040205080304" charset="-128"/>
                        </a:rPr>
                        <a:t>4-3 JIS B 9705-1</a:t>
                      </a:r>
                      <a:r>
                        <a:rPr lang="ja-JP" altLang="en-US" sz="1800" b="0" u="none">
                          <a:latin typeface="メイリオ" panose="020B0604030504040204" charset="-128"/>
                          <a:ea typeface="メイリオ" panose="020B0604030504040204" charset="-128"/>
                          <a:cs typeface="ＭＳ 明朝" panose="02020609040205080304" charset="-128"/>
                        </a:rPr>
                        <a:t>と </a:t>
                      </a:r>
                      <a:r>
                        <a:rPr lang="en-US" altLang="ja-JP" sz="1800" b="0" u="none">
                          <a:latin typeface="メイリオ" panose="020B0604030504040204" charset="-128"/>
                          <a:ea typeface="メイリオ" panose="020B0604030504040204" charset="-128"/>
                          <a:cs typeface="ＭＳ 明朝" panose="02020609040205080304" charset="-128"/>
                        </a:rPr>
                        <a:t>JIS B 9961 </a:t>
                      </a:r>
                      <a:r>
                        <a:rPr lang="ja-JP" altLang="en-US" sz="1800" b="0" u="none">
                          <a:latin typeface="メイリオ" panose="020B0604030504040204" charset="-128"/>
                          <a:ea typeface="メイリオ" panose="020B0604030504040204" charset="-128"/>
                          <a:cs typeface="ＭＳ 明朝" panose="02020609040205080304" charset="-128"/>
                        </a:rPr>
                        <a:t>の適用のための推奨情報</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ja-JP"/>
                    </a:p>
                  </a:txBody>
                  <a:tcPr>
                    <a:lnT w="9525"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9525"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 </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ＭＳ 明朝" panose="02020609040205080304" charset="-128"/>
                        </a:rPr>
                        <a:t>安全関連制御機能実装の技術方式</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JIS B 9705-1</a:t>
                      </a:r>
                    </a:p>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(ISO 13849-1)</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JIS B 9961</a:t>
                      </a:r>
                    </a:p>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(IEC 62061)</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A</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ＭＳ 明朝" panose="02020609040205080304" charset="-128"/>
                        </a:rPr>
                        <a:t>非電気式、例えば液圧式</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ＭＳ 明朝" panose="02020609040205080304" charset="-128"/>
                        </a:rPr>
                        <a:t>他規格による</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ＭＳ 明朝" panose="02020609040205080304" charset="-128"/>
                        </a:rPr>
                        <a:t>適用できない</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B</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ＭＳ 明朝" panose="02020609040205080304" charset="-128"/>
                        </a:rPr>
                        <a:t>電気機械式、例えば、リレー及び</a:t>
                      </a:r>
                      <a:r>
                        <a:rPr lang="en-US" altLang="ja-JP" sz="1800" b="0" u="none">
                          <a:latin typeface="メイリオ" panose="020B0604030504040204" charset="-128"/>
                          <a:ea typeface="メイリオ" panose="020B0604030504040204" charset="-128"/>
                          <a:cs typeface="ＭＳ 明朝" panose="02020609040205080304" charset="-128"/>
                        </a:rPr>
                        <a:t>/</a:t>
                      </a:r>
                      <a:r>
                        <a:rPr lang="ja-JP" altLang="en-US" sz="1800" b="0" u="none">
                          <a:latin typeface="メイリオ" panose="020B0604030504040204" charset="-128"/>
                          <a:ea typeface="メイリオ" panose="020B0604030504040204" charset="-128"/>
                          <a:cs typeface="ＭＳ 明朝" panose="02020609040205080304" charset="-128"/>
                        </a:rPr>
                        <a:t>又は</a:t>
                      </a:r>
                    </a:p>
                    <a:p>
                      <a:pPr marL="0" indent="0" algn="ctr">
                        <a:buNone/>
                      </a:pPr>
                      <a:r>
                        <a:rPr lang="ja-JP" altLang="en-US" sz="1800" b="0" u="none">
                          <a:latin typeface="メイリオ" panose="020B0604030504040204" charset="-128"/>
                          <a:ea typeface="メイリオ" panose="020B0604030504040204" charset="-128"/>
                          <a:cs typeface="ＭＳ 明朝" panose="02020609040205080304" charset="-128"/>
                        </a:rPr>
                        <a:t>非複雑電子システム</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PLe</a:t>
                      </a:r>
                      <a:r>
                        <a:rPr lang="ja-JP" altLang="en-US" sz="1800" b="0" u="none">
                          <a:latin typeface="メイリオ" panose="020B0604030504040204" charset="-128"/>
                          <a:ea typeface="メイリオ" panose="020B0604030504040204" charset="-128"/>
                          <a:cs typeface="ＭＳ 明朝" panose="02020609040205080304" charset="-128"/>
                        </a:rPr>
                        <a:t>まで</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SIL3</a:t>
                      </a:r>
                      <a:r>
                        <a:rPr lang="ja-JP" altLang="en-US" sz="1800" b="0" u="none">
                          <a:latin typeface="メイリオ" panose="020B0604030504040204" charset="-128"/>
                          <a:ea typeface="メイリオ" panose="020B0604030504040204" charset="-128"/>
                          <a:cs typeface="ＭＳ 明朝" panose="02020609040205080304" charset="-128"/>
                        </a:rPr>
                        <a:t>まで</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C</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ＭＳ 明朝" panose="02020609040205080304" charset="-128"/>
                        </a:rPr>
                        <a:t>高複雑度電子システム、例えばプログラム式</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PLd</a:t>
                      </a:r>
                      <a:r>
                        <a:rPr lang="ja-JP" altLang="en-US" sz="1800" b="0" u="none">
                          <a:latin typeface="メイリオ" panose="020B0604030504040204" charset="-128"/>
                          <a:ea typeface="メイリオ" panose="020B0604030504040204" charset="-128"/>
                          <a:cs typeface="ＭＳ 明朝" panose="02020609040205080304" charset="-128"/>
                        </a:rPr>
                        <a:t>まで</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ＭＳ 明朝" panose="02020609040205080304" charset="-128"/>
                        </a:rPr>
                        <a:t>同上</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D</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A</a:t>
                      </a:r>
                      <a:r>
                        <a:rPr lang="ja-JP" altLang="en-US" sz="1800" b="0" u="none">
                          <a:latin typeface="メイリオ" panose="020B0604030504040204" charset="-128"/>
                          <a:ea typeface="メイリオ" panose="020B0604030504040204" charset="-128"/>
                          <a:cs typeface="ＭＳ 明朝" panose="02020609040205080304" charset="-128"/>
                        </a:rPr>
                        <a:t>と</a:t>
                      </a:r>
                      <a:r>
                        <a:rPr lang="en-US" altLang="ja-JP" sz="1800" b="0" u="none">
                          <a:latin typeface="メイリオ" panose="020B0604030504040204" charset="-128"/>
                          <a:ea typeface="メイリオ" panose="020B0604030504040204" charset="-128"/>
                          <a:cs typeface="ＭＳ 明朝" panose="02020609040205080304" charset="-128"/>
                        </a:rPr>
                        <a:t>B</a:t>
                      </a:r>
                      <a:r>
                        <a:rPr lang="ja-JP" altLang="en-US" sz="1800" b="0" u="none">
                          <a:latin typeface="メイリオ" panose="020B0604030504040204" charset="-128"/>
                          <a:ea typeface="メイリオ" panose="020B0604030504040204" charset="-128"/>
                          <a:cs typeface="ＭＳ 明朝" panose="02020609040205080304" charset="-128"/>
                        </a:rPr>
                        <a:t>の複合</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PLe</a:t>
                      </a:r>
                      <a:r>
                        <a:rPr lang="ja-JP" altLang="en-US" sz="1800" b="0" u="none">
                          <a:latin typeface="メイリオ" panose="020B0604030504040204" charset="-128"/>
                          <a:ea typeface="メイリオ" panose="020B0604030504040204" charset="-128"/>
                          <a:cs typeface="ＭＳ 明朝" panose="02020609040205080304" charset="-128"/>
                        </a:rPr>
                        <a:t>まで</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ＭＳ 明朝" panose="02020609040205080304" charset="-128"/>
                        </a:rPr>
                        <a:t>他規格による</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E</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C</a:t>
                      </a:r>
                      <a:r>
                        <a:rPr lang="ja-JP" altLang="en-US" sz="1800" b="0" u="none">
                          <a:latin typeface="メイリオ" panose="020B0604030504040204" charset="-128"/>
                          <a:ea typeface="メイリオ" panose="020B0604030504040204" charset="-128"/>
                          <a:cs typeface="ＭＳ 明朝" panose="02020609040205080304" charset="-128"/>
                        </a:rPr>
                        <a:t>と</a:t>
                      </a:r>
                      <a:r>
                        <a:rPr lang="en-US" altLang="ja-JP" sz="1800" b="0" u="none">
                          <a:latin typeface="メイリオ" panose="020B0604030504040204" charset="-128"/>
                          <a:ea typeface="メイリオ" panose="020B0604030504040204" charset="-128"/>
                          <a:cs typeface="ＭＳ 明朝" panose="02020609040205080304" charset="-128"/>
                        </a:rPr>
                        <a:t>B</a:t>
                      </a:r>
                      <a:r>
                        <a:rPr lang="ja-JP" altLang="en-US" sz="1800" b="0" u="none">
                          <a:latin typeface="メイリオ" panose="020B0604030504040204" charset="-128"/>
                          <a:ea typeface="メイリオ" panose="020B0604030504040204" charset="-128"/>
                          <a:cs typeface="ＭＳ 明朝" panose="02020609040205080304" charset="-128"/>
                        </a:rPr>
                        <a:t>の複合</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PLd</a:t>
                      </a:r>
                      <a:r>
                        <a:rPr lang="ja-JP" altLang="en-US" sz="1800" b="0" u="none">
                          <a:latin typeface="メイリオ" panose="020B0604030504040204" charset="-128"/>
                          <a:ea typeface="メイリオ" panose="020B0604030504040204" charset="-128"/>
                          <a:cs typeface="ＭＳ 明朝" panose="02020609040205080304" charset="-128"/>
                        </a:rPr>
                        <a:t>まで</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SIL3</a:t>
                      </a:r>
                      <a:r>
                        <a:rPr lang="ja-JP" altLang="en-US" sz="1800" b="0" u="none">
                          <a:latin typeface="メイリオ" panose="020B0604030504040204" charset="-128"/>
                          <a:ea typeface="メイリオ" panose="020B0604030504040204" charset="-128"/>
                          <a:cs typeface="ＭＳ 明朝" panose="02020609040205080304" charset="-128"/>
                        </a:rPr>
                        <a:t>まで</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F</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C</a:t>
                      </a:r>
                      <a:r>
                        <a:rPr lang="ja-JP" altLang="en-US" sz="1800" b="0" u="none">
                          <a:latin typeface="メイリオ" panose="020B0604030504040204" charset="-128"/>
                          <a:ea typeface="メイリオ" panose="020B0604030504040204" charset="-128"/>
                          <a:cs typeface="ＭＳ 明朝" panose="02020609040205080304" charset="-128"/>
                        </a:rPr>
                        <a:t>と</a:t>
                      </a:r>
                      <a:r>
                        <a:rPr lang="en-US" altLang="ja-JP" sz="1800" b="0" u="none">
                          <a:latin typeface="メイリオ" panose="020B0604030504040204" charset="-128"/>
                          <a:ea typeface="メイリオ" panose="020B0604030504040204" charset="-128"/>
                          <a:cs typeface="ＭＳ 明朝" panose="02020609040205080304" charset="-128"/>
                        </a:rPr>
                        <a:t>A</a:t>
                      </a:r>
                      <a:r>
                        <a:rPr lang="ja-JP" altLang="en-US" sz="1800" b="0" u="none">
                          <a:latin typeface="メイリオ" panose="020B0604030504040204" charset="-128"/>
                          <a:ea typeface="メイリオ" panose="020B0604030504040204" charset="-128"/>
                          <a:cs typeface="ＭＳ 明朝" panose="02020609040205080304" charset="-128"/>
                        </a:rPr>
                        <a:t>、または</a:t>
                      </a:r>
                      <a:r>
                        <a:rPr lang="en-US" altLang="ja-JP" sz="1800" b="0" u="none">
                          <a:latin typeface="メイリオ" panose="020B0604030504040204" charset="-128"/>
                          <a:ea typeface="メイリオ" panose="020B0604030504040204" charset="-128"/>
                          <a:cs typeface="ＭＳ 明朝" panose="02020609040205080304" charset="-128"/>
                        </a:rPr>
                        <a:t>C</a:t>
                      </a:r>
                      <a:r>
                        <a:rPr lang="ja-JP" altLang="en-US" sz="1800" b="0" u="none">
                          <a:latin typeface="メイリオ" panose="020B0604030504040204" charset="-128"/>
                          <a:ea typeface="メイリオ" panose="020B0604030504040204" charset="-128"/>
                          <a:cs typeface="ＭＳ 明朝" panose="02020609040205080304" charset="-128"/>
                        </a:rPr>
                        <a:t>と</a:t>
                      </a:r>
                      <a:r>
                        <a:rPr lang="en-US" altLang="ja-JP" sz="1800" b="0" u="none">
                          <a:latin typeface="メイリオ" panose="020B0604030504040204" charset="-128"/>
                          <a:ea typeface="メイリオ" panose="020B0604030504040204" charset="-128"/>
                          <a:cs typeface="ＭＳ 明朝" panose="02020609040205080304" charset="-128"/>
                        </a:rPr>
                        <a:t>A</a:t>
                      </a:r>
                      <a:r>
                        <a:rPr lang="ja-JP" altLang="en-US" sz="1800" b="0" u="none">
                          <a:latin typeface="メイリオ" panose="020B0604030504040204" charset="-128"/>
                          <a:ea typeface="メイリオ" panose="020B0604030504040204" charset="-128"/>
                          <a:cs typeface="ＭＳ 明朝" panose="02020609040205080304" charset="-128"/>
                        </a:rPr>
                        <a:t>及び</a:t>
                      </a:r>
                      <a:r>
                        <a:rPr lang="en-US" altLang="ja-JP" sz="1800" b="0" u="none">
                          <a:latin typeface="メイリオ" panose="020B0604030504040204" charset="-128"/>
                          <a:ea typeface="メイリオ" panose="020B0604030504040204" charset="-128"/>
                          <a:cs typeface="ＭＳ 明朝" panose="02020609040205080304" charset="-128"/>
                        </a:rPr>
                        <a:t>B</a:t>
                      </a:r>
                      <a:r>
                        <a:rPr lang="ja-JP" altLang="en-US" sz="1800" b="0" u="none">
                          <a:latin typeface="メイリオ" panose="020B0604030504040204" charset="-128"/>
                          <a:ea typeface="メイリオ" panose="020B0604030504040204" charset="-128"/>
                          <a:cs typeface="ＭＳ 明朝" panose="02020609040205080304" charset="-128"/>
                        </a:rPr>
                        <a:t>との複合</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ＭＳ 明朝" panose="02020609040205080304" charset="-128"/>
                        </a:rPr>
                        <a:t>他規格による</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ＭＳ 明朝" panose="02020609040205080304" charset="-128"/>
                        </a:rPr>
                        <a:t>他規格による</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4603211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25041" y="365125"/>
            <a:ext cx="9101832" cy="1325880"/>
          </a:xfrm>
        </p:spPr>
        <p:txBody>
          <a:bodyPr>
            <a:noAutofit/>
          </a:bodyPr>
          <a:lstStyle/>
          <a:p>
            <a:r>
              <a:rPr lang="ja-JP" altLang="en-US" sz="4000">
                <a:sym typeface="+mn-ea"/>
              </a:rPr>
              <a:t>６ JIS B 9705-1とJIS B 9961の関係</a:t>
            </a:r>
          </a:p>
        </p:txBody>
      </p:sp>
      <p:sp>
        <p:nvSpPr>
          <p:cNvPr id="4" name="フッタープレースホルダ 3"/>
          <p:cNvSpPr>
            <a:spLocks noGrp="1"/>
          </p:cNvSpPr>
          <p:nvPr>
            <p:ph type="ftr" sz="quarter" idx="4294967295"/>
          </p:nvPr>
        </p:nvSpPr>
        <p:spPr>
          <a:xfrm>
            <a:off x="1366323" y="6463031"/>
            <a:ext cx="7860009"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158</a:t>
            </a:fld>
            <a:endParaRPr kumimoji="1" lang="ja-JP" altLang="en-US"/>
          </a:p>
        </p:txBody>
      </p:sp>
      <p:pic>
        <p:nvPicPr>
          <p:cNvPr id="45" name="図形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3308" y="1691005"/>
            <a:ext cx="6459385" cy="4597400"/>
          </a:xfrm>
          <a:prstGeom prst="rect">
            <a:avLst/>
          </a:prstGeom>
          <a:noFill/>
          <a:ln w="9525">
            <a:noFill/>
            <a:miter/>
          </a:ln>
        </p:spPr>
      </p:pic>
    </p:spTree>
    <p:extLst>
      <p:ext uri="{BB962C8B-B14F-4D97-AF65-F5344CB8AC3E}">
        <p14:creationId xmlns:p14="http://schemas.microsoft.com/office/powerpoint/2010/main" val="10022287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592667" y="1427743"/>
            <a:ext cx="8632296" cy="1885950"/>
          </a:xfrm>
          <a:ln>
            <a:noFill/>
          </a:ln>
        </p:spPr>
        <p:txBody>
          <a:bodyPr>
            <a:normAutofit fontScale="92500" lnSpcReduction="20000"/>
          </a:bodyPr>
          <a:lstStyle/>
          <a:p>
            <a:pPr marL="0" indent="0">
              <a:buNone/>
            </a:pPr>
            <a:endParaRPr lang="en-US" altLang="ja-JP" dirty="0">
              <a:latin typeface="ＭＳ Ｐゴシック" panose="020B0600070205080204" pitchFamily="50" charset="-128"/>
              <a:ea typeface="ＭＳ Ｐゴシック" panose="020B0600070205080204" pitchFamily="50" charset="-128"/>
            </a:endParaRPr>
          </a:p>
          <a:p>
            <a:pPr marL="0" indent="0">
              <a:buNone/>
            </a:pPr>
            <a:r>
              <a:rPr lang="ja-JP" altLang="en-US" sz="6000" dirty="0">
                <a:latin typeface="ＭＳ Ｐゴシック" panose="020B0600070205080204" pitchFamily="50" charset="-128"/>
                <a:ea typeface="ＭＳ Ｐゴシック" panose="020B0600070205080204" pitchFamily="50" charset="-128"/>
              </a:rPr>
              <a:t>第</a:t>
            </a:r>
            <a:r>
              <a:rPr lang="en-US" altLang="ja-JP" sz="6000" dirty="0">
                <a:latin typeface="ＭＳ Ｐゴシック" panose="020B0600070205080204" pitchFamily="50" charset="-128"/>
                <a:ea typeface="ＭＳ Ｐゴシック" panose="020B0600070205080204" pitchFamily="50" charset="-128"/>
              </a:rPr>
              <a:t>5</a:t>
            </a:r>
            <a:r>
              <a:rPr lang="ja-JP" altLang="en-US" sz="6000" dirty="0">
                <a:latin typeface="ＭＳ Ｐゴシック" panose="020B0600070205080204" pitchFamily="50" charset="-128"/>
                <a:ea typeface="ＭＳ Ｐゴシック" panose="020B0600070205080204" pitchFamily="50" charset="-128"/>
              </a:rPr>
              <a:t>章　機能安全に</a:t>
            </a:r>
            <a:r>
              <a:rPr lang="ja-JP" altLang="en-US" sz="6000" dirty="0" smtClean="0">
                <a:latin typeface="ＭＳ Ｐゴシック" panose="020B0600070205080204" pitchFamily="50" charset="-128"/>
                <a:ea typeface="ＭＳ Ｐゴシック" panose="020B0600070205080204" pitchFamily="50" charset="-128"/>
              </a:rPr>
              <a:t>よる</a:t>
            </a:r>
          </a:p>
          <a:p>
            <a:pPr marL="0" indent="0">
              <a:buNone/>
            </a:pPr>
            <a:r>
              <a:rPr lang="ja-JP" altLang="en-US" sz="6000" dirty="0" smtClean="0">
                <a:latin typeface="ＭＳ Ｐゴシック" panose="020B0600070205080204" pitchFamily="50" charset="-128"/>
                <a:ea typeface="ＭＳ Ｐゴシック" panose="020B0600070205080204" pitchFamily="50" charset="-128"/>
              </a:rPr>
              <a:t>安全</a:t>
            </a:r>
            <a:r>
              <a:rPr lang="ja-JP" altLang="en-US" sz="6000" dirty="0">
                <a:latin typeface="ＭＳ Ｐゴシック" panose="020B0600070205080204" pitchFamily="50" charset="-128"/>
                <a:ea typeface="ＭＳ Ｐゴシック" panose="020B0600070205080204" pitchFamily="50" charset="-128"/>
              </a:rPr>
              <a:t>関連システムの設計</a:t>
            </a:r>
            <a:endParaRPr kumimoji="1" lang="ja-JP" altLang="en-US" sz="6000" dirty="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4294967295"/>
          </p:nvPr>
        </p:nvSpPr>
        <p:spPr>
          <a:xfrm>
            <a:off x="431302" y="6103288"/>
            <a:ext cx="7819893" cy="573741"/>
          </a:xfrm>
          <a:prstGeom prst="rect">
            <a:avLst/>
          </a:prstGeom>
        </p:spPr>
        <p:txBody>
          <a:bodyPr/>
          <a:lstStyle/>
          <a:p>
            <a:pPr algn="l"/>
            <a:r>
              <a:rPr kumimoji="1" lang="ja-JP" altLang="en-US" smtClean="0">
                <a:latin typeface="ＭＳ Ｐゴシック" panose="020B0600070205080204" pitchFamily="50" charset="-128"/>
                <a:ea typeface="ＭＳ Ｐゴシック" panose="020B0600070205080204" pitchFamily="50" charset="-128"/>
              </a:rPr>
              <a:t>平成</a:t>
            </a:r>
            <a:r>
              <a:rPr kumimoji="1" lang="en-US" altLang="ja-JP" smtClean="0">
                <a:latin typeface="ＭＳ Ｐゴシック" panose="020B0600070205080204" pitchFamily="50" charset="-128"/>
                <a:ea typeface="ＭＳ Ｐゴシック" panose="020B0600070205080204" pitchFamily="50" charset="-128"/>
              </a:rPr>
              <a:t>29</a:t>
            </a:r>
            <a:r>
              <a:rPr kumimoji="1" lang="ja-JP" altLang="en-US" smtClean="0">
                <a:latin typeface="ＭＳ Ｐゴシック" panose="020B0600070205080204" pitchFamily="50" charset="-128"/>
                <a:ea typeface="ＭＳ Ｐゴシック" panose="020B0600070205080204" pitchFamily="50" charset="-128"/>
              </a:rPr>
              <a:t>年度厚生労働省委託　機能安全を活用した機械設備の安全対策の推進事業　機能安全活用テキスト</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159</a:t>
            </a:fld>
            <a:endParaRPr kumimoji="1" lang="ja-JP" altLang="en-US" dirty="0"/>
          </a:p>
        </p:txBody>
      </p:sp>
      <p:sp>
        <p:nvSpPr>
          <p:cNvPr id="2" name="テキスト ボックス 1"/>
          <p:cNvSpPr txBox="1"/>
          <p:nvPr/>
        </p:nvSpPr>
        <p:spPr>
          <a:xfrm>
            <a:off x="592667" y="842968"/>
            <a:ext cx="6759389" cy="584775"/>
          </a:xfrm>
          <a:prstGeom prst="rect">
            <a:avLst/>
          </a:prstGeom>
          <a:noFill/>
        </p:spPr>
        <p:txBody>
          <a:bodyPr wrap="square" rtlCol="0">
            <a:spAutoFit/>
          </a:bodyPr>
          <a:lstStyle/>
          <a:p>
            <a:r>
              <a:rPr kumimoji="1" lang="ja-JP" altLang="en-US" sz="3200" dirty="0" smtClean="0">
                <a:latin typeface="Meiryo UI" panose="020B0604030504040204" pitchFamily="50" charset="-128"/>
                <a:ea typeface="Meiryo UI" panose="020B0604030504040204" pitchFamily="50" charset="-128"/>
                <a:cs typeface="Meiryo UI" panose="020B0604030504040204" pitchFamily="50" charset="-128"/>
              </a:rPr>
              <a:t>機能安全活用テキスト</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795338" y="3924374"/>
            <a:ext cx="7315200" cy="175432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（注）本スライドの使用上の注意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本スライドを利用する際は出典を記載してください。</a:t>
            </a: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編集・加工等して利用する場合は、上記出典とは別に、編集・加工等を行ったことを記載してください。また編集・加工した情報を、あたかも厚生労働省又は中央労働災害防止協会が作成したかのような態様で公表・利用してはいけません。</a:t>
            </a:r>
            <a:endParaRPr kumimoji="1" lang="ja-JP" altLang="en-US" dirty="0"/>
          </a:p>
        </p:txBody>
      </p:sp>
    </p:spTree>
    <p:extLst>
      <p:ext uri="{BB962C8B-B14F-4D97-AF65-F5344CB8AC3E}">
        <p14:creationId xmlns:p14="http://schemas.microsoft.com/office/powerpoint/2010/main" val="943914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5"/>
          <p:cNvSpPr txBox="1">
            <a:spLocks/>
          </p:cNvSpPr>
          <p:nvPr/>
        </p:nvSpPr>
        <p:spPr>
          <a:xfrm>
            <a:off x="681037" y="270824"/>
            <a:ext cx="8885873" cy="675001"/>
          </a:xfrm>
          <a:prstGeom prst="rect">
            <a:avLst/>
          </a:prstGeom>
          <a:ln>
            <a:solidFill>
              <a:schemeClr val="accent4">
                <a:lumMod val="40000"/>
                <a:lumOff val="6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a:t>(4)</a:t>
            </a:r>
            <a:r>
              <a:rPr lang="ja-JP" altLang="en-US" dirty="0"/>
              <a:t>用語の定義</a:t>
            </a:r>
            <a:r>
              <a:rPr lang="en-US" altLang="ja-JP" dirty="0"/>
              <a:t>-4</a:t>
            </a:r>
            <a:r>
              <a:rPr lang="ja-JP" altLang="ja-JP" dirty="0"/>
              <a:t> </a:t>
            </a:r>
            <a:endParaRPr lang="ja-JP" altLang="en-US" dirty="0"/>
          </a:p>
        </p:txBody>
      </p:sp>
      <p:sp>
        <p:nvSpPr>
          <p:cNvPr id="2" name="コンテンツ プレースホルダー 1"/>
          <p:cNvSpPr>
            <a:spLocks noGrp="1"/>
          </p:cNvSpPr>
          <p:nvPr>
            <p:ph idx="1"/>
          </p:nvPr>
        </p:nvSpPr>
        <p:spPr>
          <a:xfrm>
            <a:off x="234721" y="1253984"/>
            <a:ext cx="9453563" cy="4831506"/>
          </a:xfrm>
          <a:ln>
            <a:solidFill>
              <a:schemeClr val="tx1"/>
            </a:solidFill>
          </a:ln>
        </p:spPr>
        <p:txBody>
          <a:bodyPr>
            <a:noAutofit/>
          </a:bodyPr>
          <a:lstStyle/>
          <a:p>
            <a:pPr marL="0" indent="0">
              <a:buNone/>
            </a:pPr>
            <a:r>
              <a:rPr lang="en-US" altLang="ja-JP" sz="2400" kern="100" dirty="0"/>
              <a:t>(13)</a:t>
            </a:r>
            <a:r>
              <a:rPr lang="ja-JP" altLang="en-US" sz="2400" b="1" kern="100" dirty="0"/>
              <a:t>フォールト（</a:t>
            </a:r>
            <a:r>
              <a:rPr lang="en-US" altLang="ja-JP" sz="2400" b="1" kern="100" dirty="0"/>
              <a:t>fault</a:t>
            </a:r>
            <a:r>
              <a:rPr lang="ja-JP" altLang="en-US" sz="2400" b="1" kern="100" dirty="0"/>
              <a:t>） </a:t>
            </a:r>
            <a:endParaRPr lang="ja-JP" altLang="ja-JP" sz="2400" kern="100" dirty="0"/>
          </a:p>
          <a:p>
            <a:pPr marL="0" indent="0">
              <a:buNone/>
            </a:pPr>
            <a:r>
              <a:rPr lang="ja-JP" altLang="en-US" sz="2400" kern="100" dirty="0"/>
              <a:t>安全関連システムやそれを構成するサブシステム</a:t>
            </a:r>
            <a:r>
              <a:rPr lang="en-US" altLang="ja-JP" sz="2400" kern="100" dirty="0"/>
              <a:t>(</a:t>
            </a:r>
            <a:r>
              <a:rPr lang="ja-JP" altLang="en-US" sz="2400" kern="100" dirty="0"/>
              <a:t>要素を含む</a:t>
            </a:r>
            <a:r>
              <a:rPr lang="en-US" altLang="ja-JP" sz="2400" kern="100" dirty="0"/>
              <a:t>)</a:t>
            </a:r>
            <a:r>
              <a:rPr lang="ja-JP" altLang="en-US" sz="2400" kern="100" dirty="0"/>
              <a:t>が、要求機能を実行する能力を低下する、または喪失するような異常状態 。</a:t>
            </a:r>
            <a:endParaRPr lang="ja-JP" altLang="ja-JP" sz="2400" kern="100" dirty="0"/>
          </a:p>
          <a:p>
            <a:pPr marL="0" indent="0">
              <a:buNone/>
            </a:pPr>
            <a:r>
              <a:rPr lang="en-US" altLang="ja-JP" sz="2400" kern="100" dirty="0"/>
              <a:t>(14)</a:t>
            </a:r>
            <a:r>
              <a:rPr lang="ja-JP" altLang="en-US" sz="2400" b="1" kern="100" dirty="0"/>
              <a:t>安全側故障比率</a:t>
            </a:r>
            <a:r>
              <a:rPr lang="en-US" altLang="ja-JP" sz="2400" b="1" kern="100" dirty="0"/>
              <a:t>(SFF)</a:t>
            </a:r>
            <a:r>
              <a:rPr lang="ja-JP" altLang="en-US" sz="2400" b="1" kern="100" dirty="0"/>
              <a:t> </a:t>
            </a:r>
            <a:endParaRPr lang="ja-JP" altLang="ja-JP" sz="2400" kern="100" dirty="0"/>
          </a:p>
          <a:p>
            <a:pPr marL="0" indent="0">
              <a:buNone/>
            </a:pPr>
            <a:r>
              <a:rPr lang="ja-JP" altLang="en-US" sz="2400" kern="100" dirty="0"/>
              <a:t>サブシステムの全故障の内、サブシステムが危険側故障にならない故障割合。 </a:t>
            </a:r>
            <a:endParaRPr lang="ja-JP" altLang="ja-JP" sz="2400" kern="100" dirty="0"/>
          </a:p>
          <a:p>
            <a:pPr marL="0" indent="0">
              <a:buNone/>
            </a:pPr>
            <a:r>
              <a:rPr lang="en-US" altLang="ja-JP" sz="2400" kern="100" dirty="0"/>
              <a:t>(15)</a:t>
            </a:r>
            <a:r>
              <a:rPr lang="ja-JP" altLang="en-US" sz="2400" b="1" kern="100" dirty="0"/>
              <a:t>プルーフテスト </a:t>
            </a:r>
            <a:endParaRPr lang="ja-JP" altLang="ja-JP" sz="2400" kern="100" dirty="0"/>
          </a:p>
          <a:p>
            <a:pPr marL="0" indent="0">
              <a:buNone/>
            </a:pPr>
            <a:r>
              <a:rPr lang="ja-JP" altLang="en-US" sz="2400" kern="100" dirty="0"/>
              <a:t>安全関連システムやそれを構成するサブシステム内のフォールトを検出して、必要ならば新品状態に修復する為に実行するテスト 。</a:t>
            </a:r>
            <a:endParaRPr lang="ja-JP" altLang="ja-JP" sz="2400" kern="100" dirty="0"/>
          </a:p>
          <a:p>
            <a:pPr marL="0" indent="0">
              <a:buNone/>
            </a:pPr>
            <a:r>
              <a:rPr lang="en-US" altLang="ja-JP" sz="2400" kern="100" dirty="0"/>
              <a:t>(16)</a:t>
            </a:r>
            <a:r>
              <a:rPr lang="ja-JP" altLang="en-US" sz="2400" b="1" kern="100" dirty="0"/>
              <a:t>共通原因故障</a:t>
            </a:r>
            <a:r>
              <a:rPr lang="en-US" altLang="ja-JP" sz="2400" b="1" kern="100" dirty="0"/>
              <a:t>(CCF)</a:t>
            </a:r>
            <a:r>
              <a:rPr lang="ja-JP" altLang="en-US" sz="2400" b="1" kern="100" dirty="0"/>
              <a:t> </a:t>
            </a:r>
            <a:r>
              <a:rPr lang="en-US" altLang="ja-JP" sz="2400" kern="100" dirty="0"/>
              <a:t/>
            </a:r>
            <a:br>
              <a:rPr lang="en-US" altLang="ja-JP" sz="2400" kern="100" dirty="0"/>
            </a:br>
            <a:r>
              <a:rPr lang="en-US" altLang="ja-JP" sz="2000" kern="100" dirty="0"/>
              <a:t>1</a:t>
            </a:r>
            <a:r>
              <a:rPr lang="ja-JP" altLang="en-US" sz="2000" kern="100" dirty="0"/>
              <a:t>つ以上の事象に起因する故障。 </a:t>
            </a:r>
            <a:endParaRPr lang="ja-JP" altLang="ja-JP" sz="2000" kern="100" dirty="0"/>
          </a:p>
          <a:p>
            <a:pPr marL="0" indent="0">
              <a:buNone/>
            </a:pPr>
            <a:endParaRPr lang="ja-JP" altLang="en-US" sz="2000" dirty="0"/>
          </a:p>
        </p:txBody>
      </p:sp>
      <p:sp>
        <p:nvSpPr>
          <p:cNvPr id="3" name="スライド番号プレースホルダー 2"/>
          <p:cNvSpPr>
            <a:spLocks noGrp="1"/>
          </p:cNvSpPr>
          <p:nvPr>
            <p:ph type="sldNum" sz="quarter" idx="12"/>
          </p:nvPr>
        </p:nvSpPr>
        <p:spPr/>
        <p:txBody>
          <a:bodyPr/>
          <a:lstStyle/>
          <a:p>
            <a:fld id="{6E3E2E58-D7B4-4810-BFFB-2E6FC894A1DB}" type="slidenum">
              <a:rPr kumimoji="1" lang="ja-JP" altLang="en-US" smtClean="0"/>
              <a:t>16</a:t>
            </a:fld>
            <a:endParaRPr kumimoji="1" lang="ja-JP" altLang="en-US"/>
          </a:p>
        </p:txBody>
      </p:sp>
    </p:spTree>
    <p:extLst>
      <p:ext uri="{BB962C8B-B14F-4D97-AF65-F5344CB8AC3E}">
        <p14:creationId xmlns:p14="http://schemas.microsoft.com/office/powerpoint/2010/main" val="192958580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AE8C78E-90F6-4693-ADCC-B38384B70989}"/>
              </a:ext>
            </a:extLst>
          </p:cNvPr>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１	機能安全の</a:t>
            </a:r>
            <a:r>
              <a:rPr lang="ja-JP" altLang="en-US" dirty="0" smtClean="0">
                <a:latin typeface="Meiryo UI" panose="020B0604030504040204" pitchFamily="50" charset="-128"/>
                <a:ea typeface="Meiryo UI" panose="020B0604030504040204" pitchFamily="50" charset="-128"/>
              </a:rPr>
              <a:t>概要</a:t>
            </a:r>
            <a:r>
              <a:rPr lang="en-US" altLang="ja-JP" dirty="0" smtClean="0"/>
              <a:t>(</a:t>
            </a:r>
            <a:r>
              <a:rPr lang="ja-JP" altLang="en-US" dirty="0" smtClean="0"/>
              <a:t>背景、概念</a:t>
            </a:r>
            <a:r>
              <a:rPr lang="en-US" altLang="ja-JP" dirty="0" smtClean="0"/>
              <a:t>)</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 xmlns:a16="http://schemas.microsoft.com/office/drawing/2014/main" id="{F28ECB0E-74E5-4364-BEE6-146F3E7856DE}"/>
              </a:ext>
            </a:extLst>
          </p:cNvPr>
          <p:cNvSpPr>
            <a:spLocks noGrp="1"/>
          </p:cNvSpPr>
          <p:nvPr>
            <p:ph idx="1"/>
          </p:nvPr>
        </p:nvSpPr>
        <p:spPr>
          <a:xfrm>
            <a:off x="338753" y="1470216"/>
            <a:ext cx="9324000" cy="4105832"/>
          </a:xfrm>
          <a:ln>
            <a:solidFill>
              <a:schemeClr val="tx1"/>
            </a:solidFill>
          </a:ln>
        </p:spPr>
        <p:txBody>
          <a:bodyPr>
            <a:noAutofit/>
          </a:bodyPr>
          <a:lstStyle/>
          <a:p>
            <a:pPr marL="55800" indent="0">
              <a:buNone/>
            </a:pPr>
            <a:r>
              <a:rPr lang="ja-JP" altLang="en-US" dirty="0"/>
              <a:t>・背景</a:t>
            </a:r>
            <a:endParaRPr lang="en-US" altLang="ja-JP" dirty="0"/>
          </a:p>
          <a:p>
            <a:pPr marL="266700" indent="0">
              <a:buNone/>
            </a:pPr>
            <a:r>
              <a:rPr lang="ja-JP" altLang="en-US" sz="2400" dirty="0" smtClean="0"/>
              <a:t>電気</a:t>
            </a:r>
            <a:r>
              <a:rPr lang="ja-JP" altLang="en-US" sz="2400" dirty="0"/>
              <a:t>，電子応用製品，機器類のコンピュータ化が進展</a:t>
            </a:r>
            <a:r>
              <a:rPr lang="ja-JP" altLang="en-US" sz="2400" dirty="0" smtClean="0"/>
              <a:t>。故障</a:t>
            </a:r>
            <a:r>
              <a:rPr lang="ja-JP" altLang="en-US" sz="2400" dirty="0"/>
              <a:t>原因にソフトウェア起因や予期しない外乱が含まれるようになった</a:t>
            </a:r>
            <a:r>
              <a:rPr lang="ja-JP" altLang="en-US" sz="2400" dirty="0" smtClean="0"/>
              <a:t>．その</a:t>
            </a:r>
            <a:r>
              <a:rPr lang="ja-JP" altLang="en-US" sz="2400" dirty="0"/>
              <a:t>結果</a:t>
            </a:r>
            <a:r>
              <a:rPr lang="ja-JP" altLang="en-US" sz="2400" dirty="0" smtClean="0"/>
              <a:t>、</a:t>
            </a:r>
            <a:endParaRPr lang="en-US" altLang="ja-JP" sz="2400" dirty="0" smtClean="0"/>
          </a:p>
          <a:p>
            <a:pPr marL="723900" lvl="1" indent="0">
              <a:buNone/>
            </a:pPr>
            <a:r>
              <a:rPr lang="ja-JP" altLang="en-US" dirty="0" smtClean="0"/>
              <a:t>「</a:t>
            </a:r>
            <a:r>
              <a:rPr lang="ja-JP" altLang="en-US" dirty="0"/>
              <a:t>品質中心」の考え方から</a:t>
            </a:r>
            <a:r>
              <a:rPr lang="ja-JP" altLang="en-US" dirty="0" smtClean="0"/>
              <a:t>，</a:t>
            </a:r>
            <a:r>
              <a:rPr lang="ja-JP" altLang="en-US" dirty="0" smtClean="0">
                <a:solidFill>
                  <a:srgbClr val="0000FF"/>
                </a:solidFill>
              </a:rPr>
              <a:t>壊れて</a:t>
            </a:r>
            <a:r>
              <a:rPr lang="ja-JP" altLang="en-US" dirty="0">
                <a:solidFill>
                  <a:srgbClr val="0000FF"/>
                </a:solidFill>
              </a:rPr>
              <a:t>も危険にならない</a:t>
            </a:r>
            <a:r>
              <a:rPr lang="en-US" altLang="ja-JP" dirty="0"/>
              <a:t>(</a:t>
            </a:r>
            <a:r>
              <a:rPr lang="ja-JP" altLang="en-US" dirty="0"/>
              <a:t>人に危害を与えない</a:t>
            </a:r>
            <a:r>
              <a:rPr lang="en-US" altLang="ja-JP" dirty="0"/>
              <a:t>)</a:t>
            </a:r>
            <a:r>
              <a:rPr lang="ja-JP" altLang="en-US" dirty="0"/>
              <a:t>という「</a:t>
            </a:r>
            <a:r>
              <a:rPr lang="ja-JP" altLang="en-US" dirty="0">
                <a:solidFill>
                  <a:srgbClr val="0000FF"/>
                </a:solidFill>
              </a:rPr>
              <a:t>機能安全</a:t>
            </a:r>
            <a:r>
              <a:rPr lang="ja-JP" altLang="en-US" dirty="0" smtClean="0"/>
              <a:t>」の</a:t>
            </a:r>
            <a:r>
              <a:rPr lang="ja-JP" altLang="en-US" dirty="0"/>
              <a:t>考えが生まれた</a:t>
            </a:r>
            <a:r>
              <a:rPr lang="ja-JP" altLang="en-US" sz="2000" dirty="0"/>
              <a:t>．</a:t>
            </a:r>
          </a:p>
          <a:p>
            <a:pPr marL="284400"/>
            <a:r>
              <a:rPr lang="ja-JP" altLang="en-US" dirty="0">
                <a:latin typeface="Meiryo UI" panose="020B0604030504040204" pitchFamily="50" charset="-128"/>
                <a:ea typeface="Meiryo UI" panose="020B0604030504040204" pitchFamily="50" charset="-128"/>
              </a:rPr>
              <a:t>安全の基本的考え方の</a:t>
            </a:r>
            <a:r>
              <a:rPr lang="ja-JP" altLang="en-US" dirty="0" smtClean="0">
                <a:latin typeface="Meiryo UI" panose="020B0604030504040204" pitchFamily="50" charset="-128"/>
                <a:ea typeface="Meiryo UI" panose="020B0604030504040204" pitchFamily="50" charset="-128"/>
              </a:rPr>
              <a:t>定着</a:t>
            </a:r>
            <a:endParaRPr lang="en-US" altLang="ja-JP" dirty="0" smtClean="0">
              <a:latin typeface="Meiryo UI" panose="020B0604030504040204" pitchFamily="50" charset="-128"/>
              <a:ea typeface="Meiryo UI" panose="020B0604030504040204" pitchFamily="50" charset="-128"/>
            </a:endParaRPr>
          </a:p>
          <a:p>
            <a:pPr marL="540000" indent="0">
              <a:lnSpc>
                <a:spcPts val="2800"/>
              </a:lnSpc>
              <a:spcBef>
                <a:spcPts val="0"/>
              </a:spcBef>
              <a:buNone/>
            </a:pPr>
            <a:r>
              <a:rPr lang="ja-JP" altLang="en-US" sz="2400" dirty="0" smtClean="0">
                <a:latin typeface="Meiryo UI" panose="020B0604030504040204" pitchFamily="50" charset="-128"/>
                <a:ea typeface="Meiryo UI" panose="020B0604030504040204" pitchFamily="50" charset="-128"/>
              </a:rPr>
              <a:t>　</a:t>
            </a:r>
            <a:r>
              <a:rPr lang="ja-JP" altLang="en-US" sz="2400" dirty="0" smtClean="0"/>
              <a:t>危険が隔離されていること．</a:t>
            </a:r>
            <a:endParaRPr lang="en-US" altLang="ja-JP" sz="2400" dirty="0" smtClean="0"/>
          </a:p>
          <a:p>
            <a:pPr marL="540000" indent="0">
              <a:lnSpc>
                <a:spcPts val="2800"/>
              </a:lnSpc>
              <a:spcBef>
                <a:spcPts val="0"/>
              </a:spcBef>
              <a:buNone/>
            </a:pPr>
            <a:r>
              <a:rPr lang="ja-JP" altLang="en-US" sz="2400" dirty="0"/>
              <a:t>　すべての危険の除去は難しく，高価になる．</a:t>
            </a:r>
            <a:endParaRPr lang="en-US" altLang="ja-JP" sz="2400" dirty="0"/>
          </a:p>
          <a:p>
            <a:pPr marL="540000" indent="0">
              <a:lnSpc>
                <a:spcPts val="2800"/>
              </a:lnSpc>
              <a:spcBef>
                <a:spcPts val="0"/>
              </a:spcBef>
              <a:buNone/>
            </a:pPr>
            <a:r>
              <a:rPr lang="ja-JP" altLang="en-US" sz="2400" dirty="0"/>
              <a:t>　安全とは，怪我や物的損害の危険性が低く，管理可能であること．</a:t>
            </a:r>
          </a:p>
          <a:p>
            <a:pPr marL="284400"/>
            <a:r>
              <a:rPr lang="ja-JP" altLang="en-US" dirty="0">
                <a:latin typeface="Meiryo UI" panose="020B0604030504040204" pitchFamily="50" charset="-128"/>
                <a:ea typeface="Meiryo UI" panose="020B0604030504040204" pitchFamily="50" charset="-128"/>
              </a:rPr>
              <a:t>安全は技術で解決するという概念</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 xmlns:a16="http://schemas.microsoft.com/office/drawing/2014/main" id="{D4E1CFCE-5849-4676-B9A4-B5918A9C97C8}"/>
              </a:ext>
            </a:extLst>
          </p:cNvPr>
          <p:cNvSpPr>
            <a:spLocks noGrp="1"/>
          </p:cNvSpPr>
          <p:nvPr>
            <p:ph type="ftr" sz="quarter" idx="4294967295"/>
          </p:nvPr>
        </p:nvSpPr>
        <p:spPr>
          <a:xfrm>
            <a:off x="376232" y="6356352"/>
            <a:ext cx="7643818" cy="365125"/>
          </a:xfrm>
          <a:prstGeom prst="rect">
            <a:avLst/>
          </a:prstGeom>
        </p:spPr>
        <p:txBody>
          <a:bodyPr/>
          <a:lstStyle/>
          <a:p>
            <a:r>
              <a:rPr kumimoji="1" lang="ja-JP" altLang="en-US" dirty="0" smtClean="0"/>
              <a:t>平成</a:t>
            </a:r>
            <a:r>
              <a:rPr kumimoji="1" lang="en-US" altLang="ja-JP" dirty="0" smtClean="0"/>
              <a:t>29</a:t>
            </a:r>
            <a:r>
              <a:rPr kumimoji="1" lang="ja-JP" altLang="en-US" dirty="0" smtClean="0"/>
              <a:t>年度厚生労働省委託　機能安全を活用した機械設備の安全対策の推進事業　機能安全活用テキスト</a:t>
            </a:r>
            <a:endParaRPr kumimoji="1" lang="ja-JP" altLang="en-US" dirty="0"/>
          </a:p>
        </p:txBody>
      </p:sp>
      <p:sp>
        <p:nvSpPr>
          <p:cNvPr id="5" name="スライド番号プレースホルダー 4">
            <a:extLst>
              <a:ext uri="{FF2B5EF4-FFF2-40B4-BE49-F238E27FC236}">
                <a16:creationId xmlns="" xmlns:a16="http://schemas.microsoft.com/office/drawing/2014/main" id="{FF4ECCA6-B0ED-4582-9AB4-086188EF5DAE}"/>
              </a:ext>
            </a:extLst>
          </p:cNvPr>
          <p:cNvSpPr>
            <a:spLocks noGrp="1"/>
          </p:cNvSpPr>
          <p:nvPr>
            <p:ph type="sldNum" sz="quarter" idx="12"/>
          </p:nvPr>
        </p:nvSpPr>
        <p:spPr/>
        <p:txBody>
          <a:bodyPr/>
          <a:lstStyle/>
          <a:p>
            <a:fld id="{C7D9CC4D-8A97-4D11-A8F9-9712DE09FCD9}" type="slidenum">
              <a:rPr kumimoji="1" lang="ja-JP" altLang="en-US" smtClean="0"/>
              <a:t>160</a:t>
            </a:fld>
            <a:endParaRPr kumimoji="1" lang="ja-JP" altLang="en-US" dirty="0"/>
          </a:p>
        </p:txBody>
      </p:sp>
      <p:sp>
        <p:nvSpPr>
          <p:cNvPr id="6" name="屈折矢印 5"/>
          <p:cNvSpPr/>
          <p:nvPr/>
        </p:nvSpPr>
        <p:spPr>
          <a:xfrm rot="5400000">
            <a:off x="753046" y="5593976"/>
            <a:ext cx="537882" cy="46616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237141" y="5737413"/>
            <a:ext cx="8444941" cy="523220"/>
          </a:xfrm>
          <a:prstGeom prst="rect">
            <a:avLst/>
          </a:prstGeom>
          <a:noFill/>
        </p:spPr>
        <p:txBody>
          <a:bodyPr wrap="none" rtlCol="0">
            <a:spAutoFit/>
          </a:body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本章</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28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JIS C0508(IEC61508)</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の内容に沿って説明</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2604730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32DE27C-A59D-4CA5-A172-8A030C3FEA6F}"/>
              </a:ext>
            </a:extLst>
          </p:cNvPr>
          <p:cNvSpPr>
            <a:spLocks noGrp="1"/>
          </p:cNvSpPr>
          <p:nvPr>
            <p:ph type="title"/>
          </p:nvPr>
        </p:nvSpPr>
        <p:spPr/>
        <p:txBody>
          <a:bodyPr>
            <a:normAutofit fontScale="90000"/>
          </a:bodyPr>
          <a:lstStyle/>
          <a:p>
            <a:r>
              <a:rPr lang="ja-JP" altLang="en-US" dirty="0"/>
              <a:t>１	</a:t>
            </a:r>
            <a:r>
              <a:rPr lang="ja-JP" altLang="en-US" dirty="0" smtClean="0"/>
              <a:t>機能</a:t>
            </a:r>
            <a:r>
              <a:rPr lang="ja-JP" altLang="en-US" dirty="0"/>
              <a:t>安全の</a:t>
            </a:r>
            <a:r>
              <a:rPr lang="ja-JP" altLang="en-US" dirty="0" smtClean="0"/>
              <a:t>概要</a:t>
            </a:r>
            <a:r>
              <a:rPr lang="en-US" altLang="ja-JP" dirty="0"/>
              <a:t/>
            </a:r>
            <a:br>
              <a:rPr lang="en-US" altLang="ja-JP" dirty="0"/>
            </a:br>
            <a:r>
              <a:rPr lang="en-US" altLang="ja-JP" dirty="0" smtClean="0"/>
              <a:t>     </a:t>
            </a:r>
            <a:r>
              <a:rPr lang="ja-JP" altLang="en-US" sz="4000" dirty="0" smtClean="0"/>
              <a:t>機能安全規格　</a:t>
            </a:r>
            <a:r>
              <a:rPr lang="en-US" altLang="ja-JP" sz="4000" dirty="0" smtClean="0"/>
              <a:t>JIS</a:t>
            </a:r>
            <a:r>
              <a:rPr lang="ja-JP" altLang="en-US" sz="4000" dirty="0" smtClean="0"/>
              <a:t> </a:t>
            </a:r>
            <a:r>
              <a:rPr lang="en-US" altLang="ja-JP" sz="4000" dirty="0" smtClean="0"/>
              <a:t>C0508</a:t>
            </a:r>
            <a:r>
              <a:rPr lang="ja-JP" altLang="en-US" sz="4000" dirty="0" smtClean="0"/>
              <a:t>の構成概要</a:t>
            </a:r>
            <a:endParaRPr kumimoji="1" lang="ja-JP" altLang="en-US" sz="4000" dirty="0"/>
          </a:p>
        </p:txBody>
      </p:sp>
      <p:sp>
        <p:nvSpPr>
          <p:cNvPr id="4" name="フッター プレースホルダー 3">
            <a:extLst>
              <a:ext uri="{FF2B5EF4-FFF2-40B4-BE49-F238E27FC236}">
                <a16:creationId xmlns="" xmlns:a16="http://schemas.microsoft.com/office/drawing/2014/main" id="{89610E81-AE70-49C7-94C9-C118C5EB64A0}"/>
              </a:ext>
            </a:extLst>
          </p:cNvPr>
          <p:cNvSpPr>
            <a:spLocks noGrp="1"/>
          </p:cNvSpPr>
          <p:nvPr>
            <p:ph type="ftr" sz="quarter" idx="4294967295"/>
          </p:nvPr>
        </p:nvSpPr>
        <p:spPr>
          <a:xfrm>
            <a:off x="376232" y="6356352"/>
            <a:ext cx="7613214" cy="372827"/>
          </a:xfrm>
          <a:prstGeom prst="rect">
            <a:avLst/>
          </a:prstGeom>
        </p:spPr>
        <p:txBody>
          <a:bodyPr/>
          <a:lstStyle/>
          <a:p>
            <a:r>
              <a:rPr lang="ja-JP" altLang="en-US" dirty="0" smtClean="0"/>
              <a:t>平成</a:t>
            </a:r>
            <a:r>
              <a:rPr lang="en-US" altLang="ja-JP" dirty="0" smtClean="0"/>
              <a:t>29</a:t>
            </a:r>
            <a:r>
              <a:rPr lang="ja-JP" altLang="en-US" dirty="0" smtClean="0"/>
              <a:t>年度厚生労働省委託　機能安全を活用した機械設備の安全対策の推進事業　機能安全活用テキスト</a:t>
            </a:r>
            <a:endParaRPr lang="ja-JP" altLang="en-US" dirty="0"/>
          </a:p>
        </p:txBody>
      </p:sp>
      <p:sp>
        <p:nvSpPr>
          <p:cNvPr id="5" name="スライド番号プレースホルダー 4">
            <a:extLst>
              <a:ext uri="{FF2B5EF4-FFF2-40B4-BE49-F238E27FC236}">
                <a16:creationId xmlns="" xmlns:a16="http://schemas.microsoft.com/office/drawing/2014/main" id="{AC828D1D-51FE-4FD4-B1DF-E229218B8246}"/>
              </a:ext>
            </a:extLst>
          </p:cNvPr>
          <p:cNvSpPr>
            <a:spLocks noGrp="1"/>
          </p:cNvSpPr>
          <p:nvPr>
            <p:ph type="sldNum" sz="quarter" idx="12"/>
          </p:nvPr>
        </p:nvSpPr>
        <p:spPr/>
        <p:txBody>
          <a:bodyPr/>
          <a:lstStyle/>
          <a:p>
            <a:fld id="{C7D9CC4D-8A97-4D11-A8F9-9712DE09FCD9}" type="slidenum">
              <a:rPr lang="ja-JP" altLang="en-US" smtClean="0"/>
              <a:pPr/>
              <a:t>161</a:t>
            </a:fld>
            <a:endParaRPr lang="ja-JP" altLang="en-US"/>
          </a:p>
        </p:txBody>
      </p:sp>
      <p:sp>
        <p:nvSpPr>
          <p:cNvPr id="7" name="スライド番号プレースホルダー 4">
            <a:extLst>
              <a:ext uri="{FF2B5EF4-FFF2-40B4-BE49-F238E27FC236}">
                <a16:creationId xmlns="" xmlns:a16="http://schemas.microsoft.com/office/drawing/2014/main" id="{BAC16ED5-039B-481B-9D3A-03786AB99CAA}"/>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7D9CC4D-8A97-4D11-A8F9-9712DE09FCD9}" type="slidenum">
              <a:rPr lang="ja-JP" altLang="en-US" smtClean="0"/>
              <a:pPr/>
              <a:t>161</a:t>
            </a:fld>
            <a:endParaRPr lang="ja-JP" altLang="en-US"/>
          </a:p>
        </p:txBody>
      </p:sp>
      <p:grpSp>
        <p:nvGrpSpPr>
          <p:cNvPr id="3" name="グループ化 2"/>
          <p:cNvGrpSpPr/>
          <p:nvPr/>
        </p:nvGrpSpPr>
        <p:grpSpPr>
          <a:xfrm>
            <a:off x="320824" y="1873101"/>
            <a:ext cx="9324000" cy="4348405"/>
            <a:chOff x="320824" y="2267539"/>
            <a:chExt cx="9324000" cy="4348405"/>
          </a:xfrm>
        </p:grpSpPr>
        <p:sp>
          <p:nvSpPr>
            <p:cNvPr id="62" name="正方形/長方形 61">
              <a:extLst>
                <a:ext uri="{FF2B5EF4-FFF2-40B4-BE49-F238E27FC236}">
                  <a16:creationId xmlns="" xmlns:a16="http://schemas.microsoft.com/office/drawing/2014/main" id="{BF8B4BB3-D3EA-4576-B592-525069F5B59F}"/>
                </a:ext>
              </a:extLst>
            </p:cNvPr>
            <p:cNvSpPr/>
            <p:nvPr/>
          </p:nvSpPr>
          <p:spPr>
            <a:xfrm>
              <a:off x="320824" y="2267539"/>
              <a:ext cx="9324000" cy="4348405"/>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矢印コネクタ 55">
              <a:extLst>
                <a:ext uri="{FF2B5EF4-FFF2-40B4-BE49-F238E27FC236}">
                  <a16:creationId xmlns="" xmlns:a16="http://schemas.microsoft.com/office/drawing/2014/main" id="{4804FE43-6547-4AE6-AA10-934505609EB3}"/>
                </a:ext>
              </a:extLst>
            </p:cNvPr>
            <p:cNvCxnSpPr>
              <a:cxnSpLocks/>
              <a:endCxn id="52" idx="1"/>
            </p:cNvCxnSpPr>
            <p:nvPr/>
          </p:nvCxnSpPr>
          <p:spPr>
            <a:xfrm flipV="1">
              <a:off x="4286032" y="2627118"/>
              <a:ext cx="357589" cy="955877"/>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grpSp>
          <p:nvGrpSpPr>
            <p:cNvPr id="50" name="グループ化 49">
              <a:extLst>
                <a:ext uri="{FF2B5EF4-FFF2-40B4-BE49-F238E27FC236}">
                  <a16:creationId xmlns="" xmlns:a16="http://schemas.microsoft.com/office/drawing/2014/main" id="{95EFBA4B-FCD8-4F24-A71F-CAA1F44AA660}"/>
                </a:ext>
              </a:extLst>
            </p:cNvPr>
            <p:cNvGrpSpPr/>
            <p:nvPr/>
          </p:nvGrpSpPr>
          <p:grpSpPr>
            <a:xfrm>
              <a:off x="476865" y="2321169"/>
              <a:ext cx="9055957" cy="4169269"/>
              <a:chOff x="476865" y="1826830"/>
              <a:chExt cx="9055957" cy="4693690"/>
            </a:xfrm>
          </p:grpSpPr>
          <p:sp>
            <p:nvSpPr>
              <p:cNvPr id="28" name="正方形/長方形 27">
                <a:extLst>
                  <a:ext uri="{FF2B5EF4-FFF2-40B4-BE49-F238E27FC236}">
                    <a16:creationId xmlns="" xmlns:a16="http://schemas.microsoft.com/office/drawing/2014/main" id="{33129AD9-CFB5-480F-97D6-1FF0F0809CCA}"/>
                  </a:ext>
                </a:extLst>
              </p:cNvPr>
              <p:cNvSpPr/>
              <p:nvPr/>
            </p:nvSpPr>
            <p:spPr>
              <a:xfrm>
                <a:off x="5237346" y="1826830"/>
                <a:ext cx="3836320" cy="2058548"/>
              </a:xfrm>
              <a:prstGeom prst="rect">
                <a:avLst/>
              </a:prstGeom>
              <a:solidFill>
                <a:schemeClr val="accent2">
                  <a:lumMod val="20000"/>
                  <a:lumOff val="80000"/>
                  <a:alpha val="26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 xmlns:a16="http://schemas.microsoft.com/office/drawing/2014/main" id="{A688CBE6-0823-4F1D-A1EF-A3BCF4C65222}"/>
                  </a:ext>
                </a:extLst>
              </p:cNvPr>
              <p:cNvSpPr/>
              <p:nvPr/>
            </p:nvSpPr>
            <p:spPr>
              <a:xfrm>
                <a:off x="575188" y="5159882"/>
                <a:ext cx="8952270" cy="136063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 xmlns:a16="http://schemas.microsoft.com/office/drawing/2014/main" id="{D651F761-B718-487B-B591-80D9BDE7556B}"/>
                  </a:ext>
                </a:extLst>
              </p:cNvPr>
              <p:cNvSpPr/>
              <p:nvPr/>
            </p:nvSpPr>
            <p:spPr>
              <a:xfrm>
                <a:off x="580552" y="1826830"/>
                <a:ext cx="8632067" cy="2912341"/>
              </a:xfrm>
              <a:custGeom>
                <a:avLst/>
                <a:gdLst>
                  <a:gd name="connsiteX0" fmla="*/ 0 w 8017824"/>
                  <a:gd name="connsiteY0" fmla="*/ 0 h 3731488"/>
                  <a:gd name="connsiteX1" fmla="*/ 8017824 w 8017824"/>
                  <a:gd name="connsiteY1" fmla="*/ 0 h 3731488"/>
                  <a:gd name="connsiteX2" fmla="*/ 8017824 w 8017824"/>
                  <a:gd name="connsiteY2" fmla="*/ 3731488 h 3731488"/>
                  <a:gd name="connsiteX3" fmla="*/ 0 w 8017824"/>
                  <a:gd name="connsiteY3" fmla="*/ 3731488 h 3731488"/>
                  <a:gd name="connsiteX4" fmla="*/ 0 w 8017824"/>
                  <a:gd name="connsiteY4" fmla="*/ 0 h 3731488"/>
                  <a:gd name="connsiteX0" fmla="*/ 0 w 8017824"/>
                  <a:gd name="connsiteY0" fmla="*/ 6897 h 3738385"/>
                  <a:gd name="connsiteX1" fmla="*/ 4570598 w 8017824"/>
                  <a:gd name="connsiteY1" fmla="*/ 0 h 3738385"/>
                  <a:gd name="connsiteX2" fmla="*/ 8017824 w 8017824"/>
                  <a:gd name="connsiteY2" fmla="*/ 6897 h 3738385"/>
                  <a:gd name="connsiteX3" fmla="*/ 8017824 w 8017824"/>
                  <a:gd name="connsiteY3" fmla="*/ 3738385 h 3738385"/>
                  <a:gd name="connsiteX4" fmla="*/ 0 w 8017824"/>
                  <a:gd name="connsiteY4" fmla="*/ 3738385 h 3738385"/>
                  <a:gd name="connsiteX5" fmla="*/ 0 w 8017824"/>
                  <a:gd name="connsiteY5" fmla="*/ 6897 h 3738385"/>
                  <a:gd name="connsiteX0" fmla="*/ 0 w 8017824"/>
                  <a:gd name="connsiteY0" fmla="*/ 6897 h 3738385"/>
                  <a:gd name="connsiteX1" fmla="*/ 4570598 w 8017824"/>
                  <a:gd name="connsiteY1" fmla="*/ 0 h 3738385"/>
                  <a:gd name="connsiteX2" fmla="*/ 3825652 w 8017824"/>
                  <a:gd name="connsiteY2" fmla="*/ 3270602 h 3738385"/>
                  <a:gd name="connsiteX3" fmla="*/ 8017824 w 8017824"/>
                  <a:gd name="connsiteY3" fmla="*/ 3738385 h 3738385"/>
                  <a:gd name="connsiteX4" fmla="*/ 0 w 8017824"/>
                  <a:gd name="connsiteY4" fmla="*/ 3738385 h 3738385"/>
                  <a:gd name="connsiteX5" fmla="*/ 0 w 8017824"/>
                  <a:gd name="connsiteY5" fmla="*/ 6897 h 3738385"/>
                  <a:gd name="connsiteX0" fmla="*/ 0 w 8017824"/>
                  <a:gd name="connsiteY0" fmla="*/ 6897 h 3738385"/>
                  <a:gd name="connsiteX1" fmla="*/ 4570598 w 8017824"/>
                  <a:gd name="connsiteY1" fmla="*/ 0 h 3738385"/>
                  <a:gd name="connsiteX2" fmla="*/ 3825652 w 8017824"/>
                  <a:gd name="connsiteY2" fmla="*/ 3270602 h 3738385"/>
                  <a:gd name="connsiteX3" fmla="*/ 8017183 w 8017824"/>
                  <a:gd name="connsiteY3" fmla="*/ 3193367 h 3738385"/>
                  <a:gd name="connsiteX4" fmla="*/ 8017824 w 8017824"/>
                  <a:gd name="connsiteY4" fmla="*/ 3738385 h 3738385"/>
                  <a:gd name="connsiteX5" fmla="*/ 0 w 8017824"/>
                  <a:gd name="connsiteY5" fmla="*/ 3738385 h 3738385"/>
                  <a:gd name="connsiteX6" fmla="*/ 0 w 8017824"/>
                  <a:gd name="connsiteY6" fmla="*/ 6897 h 3738385"/>
                  <a:gd name="connsiteX0" fmla="*/ 0 w 8031253"/>
                  <a:gd name="connsiteY0" fmla="*/ 6897 h 3738385"/>
                  <a:gd name="connsiteX1" fmla="*/ 4570598 w 8031253"/>
                  <a:gd name="connsiteY1" fmla="*/ 0 h 3738385"/>
                  <a:gd name="connsiteX2" fmla="*/ 3825652 w 8031253"/>
                  <a:gd name="connsiteY2" fmla="*/ 3270602 h 3738385"/>
                  <a:gd name="connsiteX3" fmla="*/ 8031251 w 8031253"/>
                  <a:gd name="connsiteY3" fmla="*/ 2686930 h 3738385"/>
                  <a:gd name="connsiteX4" fmla="*/ 8017824 w 8031253"/>
                  <a:gd name="connsiteY4" fmla="*/ 3738385 h 3738385"/>
                  <a:gd name="connsiteX5" fmla="*/ 0 w 8031253"/>
                  <a:gd name="connsiteY5" fmla="*/ 3738385 h 3738385"/>
                  <a:gd name="connsiteX6" fmla="*/ 0 w 8031253"/>
                  <a:gd name="connsiteY6" fmla="*/ 6897 h 3738385"/>
                  <a:gd name="connsiteX0" fmla="*/ 0 w 8031256"/>
                  <a:gd name="connsiteY0" fmla="*/ 6897 h 3738385"/>
                  <a:gd name="connsiteX1" fmla="*/ 4570598 w 8031256"/>
                  <a:gd name="connsiteY1" fmla="*/ 0 h 3738385"/>
                  <a:gd name="connsiteX2" fmla="*/ 3825652 w 8031256"/>
                  <a:gd name="connsiteY2" fmla="*/ 3270602 h 3738385"/>
                  <a:gd name="connsiteX3" fmla="*/ 8031251 w 8031256"/>
                  <a:gd name="connsiteY3" fmla="*/ 2686930 h 3738385"/>
                  <a:gd name="connsiteX4" fmla="*/ 8017824 w 8031256"/>
                  <a:gd name="connsiteY4" fmla="*/ 3738385 h 3738385"/>
                  <a:gd name="connsiteX5" fmla="*/ 0 w 8031256"/>
                  <a:gd name="connsiteY5" fmla="*/ 3738385 h 3738385"/>
                  <a:gd name="connsiteX6" fmla="*/ 0 w 8031256"/>
                  <a:gd name="connsiteY6" fmla="*/ 6897 h 3738385"/>
                  <a:gd name="connsiteX0" fmla="*/ 0 w 8031256"/>
                  <a:gd name="connsiteY0" fmla="*/ 6897 h 3738385"/>
                  <a:gd name="connsiteX1" fmla="*/ 4570598 w 8031256"/>
                  <a:gd name="connsiteY1" fmla="*/ 0 h 3738385"/>
                  <a:gd name="connsiteX2" fmla="*/ 3825652 w 8031256"/>
                  <a:gd name="connsiteY2" fmla="*/ 3270602 h 3738385"/>
                  <a:gd name="connsiteX3" fmla="*/ 8031251 w 8031256"/>
                  <a:gd name="connsiteY3" fmla="*/ 2686930 h 3738385"/>
                  <a:gd name="connsiteX4" fmla="*/ 8017824 w 8031256"/>
                  <a:gd name="connsiteY4" fmla="*/ 3738385 h 3738385"/>
                  <a:gd name="connsiteX5" fmla="*/ 0 w 8031256"/>
                  <a:gd name="connsiteY5" fmla="*/ 3738385 h 3738385"/>
                  <a:gd name="connsiteX6" fmla="*/ 0 w 8031256"/>
                  <a:gd name="connsiteY6" fmla="*/ 6897 h 3738385"/>
                  <a:gd name="connsiteX0" fmla="*/ 0 w 8031255"/>
                  <a:gd name="connsiteY0" fmla="*/ 6897 h 3738385"/>
                  <a:gd name="connsiteX1" fmla="*/ 4570598 w 8031255"/>
                  <a:gd name="connsiteY1" fmla="*/ 0 h 3738385"/>
                  <a:gd name="connsiteX2" fmla="*/ 3825652 w 8031255"/>
                  <a:gd name="connsiteY2" fmla="*/ 3270602 h 3738385"/>
                  <a:gd name="connsiteX3" fmla="*/ 8031251 w 8031255"/>
                  <a:gd name="connsiteY3" fmla="*/ 2686930 h 3738385"/>
                  <a:gd name="connsiteX4" fmla="*/ 8017824 w 8031255"/>
                  <a:gd name="connsiteY4" fmla="*/ 3738385 h 3738385"/>
                  <a:gd name="connsiteX5" fmla="*/ 0 w 8031255"/>
                  <a:gd name="connsiteY5" fmla="*/ 3738385 h 3738385"/>
                  <a:gd name="connsiteX6" fmla="*/ 0 w 8031255"/>
                  <a:gd name="connsiteY6" fmla="*/ 6897 h 3738385"/>
                  <a:gd name="connsiteX0" fmla="*/ 0 w 8031255"/>
                  <a:gd name="connsiteY0" fmla="*/ 6897 h 3738385"/>
                  <a:gd name="connsiteX1" fmla="*/ 4570598 w 8031255"/>
                  <a:gd name="connsiteY1" fmla="*/ 0 h 3738385"/>
                  <a:gd name="connsiteX2" fmla="*/ 3825652 w 8031255"/>
                  <a:gd name="connsiteY2" fmla="*/ 3270602 h 3738385"/>
                  <a:gd name="connsiteX3" fmla="*/ 8031251 w 8031255"/>
                  <a:gd name="connsiteY3" fmla="*/ 2686930 h 3738385"/>
                  <a:gd name="connsiteX4" fmla="*/ 8017824 w 8031255"/>
                  <a:gd name="connsiteY4" fmla="*/ 3738385 h 3738385"/>
                  <a:gd name="connsiteX5" fmla="*/ 0 w 8031255"/>
                  <a:gd name="connsiteY5" fmla="*/ 3738385 h 3738385"/>
                  <a:gd name="connsiteX6" fmla="*/ 0 w 8031255"/>
                  <a:gd name="connsiteY6" fmla="*/ 6897 h 3738385"/>
                  <a:gd name="connsiteX0" fmla="*/ 0 w 8031256"/>
                  <a:gd name="connsiteY0" fmla="*/ 6897 h 3738385"/>
                  <a:gd name="connsiteX1" fmla="*/ 4570598 w 8031256"/>
                  <a:gd name="connsiteY1" fmla="*/ 0 h 3738385"/>
                  <a:gd name="connsiteX2" fmla="*/ 4514969 w 8031256"/>
                  <a:gd name="connsiteY2" fmla="*/ 2750097 h 3738385"/>
                  <a:gd name="connsiteX3" fmla="*/ 8031251 w 8031256"/>
                  <a:gd name="connsiteY3" fmla="*/ 2686930 h 3738385"/>
                  <a:gd name="connsiteX4" fmla="*/ 8017824 w 8031256"/>
                  <a:gd name="connsiteY4" fmla="*/ 3738385 h 3738385"/>
                  <a:gd name="connsiteX5" fmla="*/ 0 w 8031256"/>
                  <a:gd name="connsiteY5" fmla="*/ 3738385 h 3738385"/>
                  <a:gd name="connsiteX6" fmla="*/ 0 w 8031256"/>
                  <a:gd name="connsiteY6" fmla="*/ 6897 h 3738385"/>
                  <a:gd name="connsiteX0" fmla="*/ 0 w 8031256"/>
                  <a:gd name="connsiteY0" fmla="*/ 6897 h 3738385"/>
                  <a:gd name="connsiteX1" fmla="*/ 4570598 w 8031256"/>
                  <a:gd name="connsiteY1" fmla="*/ 0 h 3738385"/>
                  <a:gd name="connsiteX2" fmla="*/ 4514969 w 8031256"/>
                  <a:gd name="connsiteY2" fmla="*/ 2750097 h 3738385"/>
                  <a:gd name="connsiteX3" fmla="*/ 8031251 w 8031256"/>
                  <a:gd name="connsiteY3" fmla="*/ 2686930 h 3738385"/>
                  <a:gd name="connsiteX4" fmla="*/ 8017824 w 8031256"/>
                  <a:gd name="connsiteY4" fmla="*/ 3738385 h 3738385"/>
                  <a:gd name="connsiteX5" fmla="*/ 0 w 8031256"/>
                  <a:gd name="connsiteY5" fmla="*/ 3738385 h 3738385"/>
                  <a:gd name="connsiteX6" fmla="*/ 0 w 8031256"/>
                  <a:gd name="connsiteY6" fmla="*/ 6897 h 3738385"/>
                  <a:gd name="connsiteX0" fmla="*/ 0 w 8031256"/>
                  <a:gd name="connsiteY0" fmla="*/ 6897 h 3738385"/>
                  <a:gd name="connsiteX1" fmla="*/ 4570598 w 8031256"/>
                  <a:gd name="connsiteY1" fmla="*/ 0 h 3738385"/>
                  <a:gd name="connsiteX2" fmla="*/ 4585308 w 8031256"/>
                  <a:gd name="connsiteY2" fmla="*/ 2721961 h 3738385"/>
                  <a:gd name="connsiteX3" fmla="*/ 8031251 w 8031256"/>
                  <a:gd name="connsiteY3" fmla="*/ 2686930 h 3738385"/>
                  <a:gd name="connsiteX4" fmla="*/ 8017824 w 8031256"/>
                  <a:gd name="connsiteY4" fmla="*/ 3738385 h 3738385"/>
                  <a:gd name="connsiteX5" fmla="*/ 0 w 8031256"/>
                  <a:gd name="connsiteY5" fmla="*/ 3738385 h 3738385"/>
                  <a:gd name="connsiteX6" fmla="*/ 0 w 8031256"/>
                  <a:gd name="connsiteY6" fmla="*/ 6897 h 3738385"/>
                  <a:gd name="connsiteX0" fmla="*/ 0 w 8031255"/>
                  <a:gd name="connsiteY0" fmla="*/ 6897 h 3738385"/>
                  <a:gd name="connsiteX1" fmla="*/ 4570598 w 8031255"/>
                  <a:gd name="connsiteY1" fmla="*/ 0 h 3738385"/>
                  <a:gd name="connsiteX2" fmla="*/ 4036668 w 8031255"/>
                  <a:gd name="connsiteY2" fmla="*/ 2736028 h 3738385"/>
                  <a:gd name="connsiteX3" fmla="*/ 8031251 w 8031255"/>
                  <a:gd name="connsiteY3" fmla="*/ 2686930 h 3738385"/>
                  <a:gd name="connsiteX4" fmla="*/ 8017824 w 8031255"/>
                  <a:gd name="connsiteY4" fmla="*/ 3738385 h 3738385"/>
                  <a:gd name="connsiteX5" fmla="*/ 0 w 8031255"/>
                  <a:gd name="connsiteY5" fmla="*/ 3738385 h 3738385"/>
                  <a:gd name="connsiteX6" fmla="*/ 0 w 8031255"/>
                  <a:gd name="connsiteY6" fmla="*/ 6897 h 3738385"/>
                  <a:gd name="connsiteX0" fmla="*/ 0 w 8031255"/>
                  <a:gd name="connsiteY0" fmla="*/ 6897 h 3738385"/>
                  <a:gd name="connsiteX1" fmla="*/ 4007891 w 8031255"/>
                  <a:gd name="connsiteY1" fmla="*/ 0 h 3738385"/>
                  <a:gd name="connsiteX2" fmla="*/ 4036668 w 8031255"/>
                  <a:gd name="connsiteY2" fmla="*/ 2736028 h 3738385"/>
                  <a:gd name="connsiteX3" fmla="*/ 8031251 w 8031255"/>
                  <a:gd name="connsiteY3" fmla="*/ 2686930 h 3738385"/>
                  <a:gd name="connsiteX4" fmla="*/ 8017824 w 8031255"/>
                  <a:gd name="connsiteY4" fmla="*/ 3738385 h 3738385"/>
                  <a:gd name="connsiteX5" fmla="*/ 0 w 8031255"/>
                  <a:gd name="connsiteY5" fmla="*/ 3738385 h 3738385"/>
                  <a:gd name="connsiteX6" fmla="*/ 0 w 8031255"/>
                  <a:gd name="connsiteY6" fmla="*/ 6897 h 3738385"/>
                  <a:gd name="connsiteX0" fmla="*/ 0 w 8031255"/>
                  <a:gd name="connsiteY0" fmla="*/ 20964 h 3752452"/>
                  <a:gd name="connsiteX1" fmla="*/ 4007891 w 8031255"/>
                  <a:gd name="connsiteY1" fmla="*/ 0 h 3752452"/>
                  <a:gd name="connsiteX2" fmla="*/ 4036668 w 8031255"/>
                  <a:gd name="connsiteY2" fmla="*/ 2750095 h 3752452"/>
                  <a:gd name="connsiteX3" fmla="*/ 8031251 w 8031255"/>
                  <a:gd name="connsiteY3" fmla="*/ 2700997 h 3752452"/>
                  <a:gd name="connsiteX4" fmla="*/ 8017824 w 8031255"/>
                  <a:gd name="connsiteY4" fmla="*/ 3752452 h 3752452"/>
                  <a:gd name="connsiteX5" fmla="*/ 0 w 8031255"/>
                  <a:gd name="connsiteY5" fmla="*/ 3752452 h 3752452"/>
                  <a:gd name="connsiteX6" fmla="*/ 0 w 8031255"/>
                  <a:gd name="connsiteY6" fmla="*/ 20964 h 3752452"/>
                  <a:gd name="connsiteX0" fmla="*/ 0 w 8031255"/>
                  <a:gd name="connsiteY0" fmla="*/ 20964 h 3752452"/>
                  <a:gd name="connsiteX1" fmla="*/ 4007891 w 8031255"/>
                  <a:gd name="connsiteY1" fmla="*/ 0 h 3752452"/>
                  <a:gd name="connsiteX2" fmla="*/ 4036668 w 8031255"/>
                  <a:gd name="connsiteY2" fmla="*/ 2717869 h 3752452"/>
                  <a:gd name="connsiteX3" fmla="*/ 8031251 w 8031255"/>
                  <a:gd name="connsiteY3" fmla="*/ 2700997 h 3752452"/>
                  <a:gd name="connsiteX4" fmla="*/ 8017824 w 8031255"/>
                  <a:gd name="connsiteY4" fmla="*/ 3752452 h 3752452"/>
                  <a:gd name="connsiteX5" fmla="*/ 0 w 8031255"/>
                  <a:gd name="connsiteY5" fmla="*/ 3752452 h 3752452"/>
                  <a:gd name="connsiteX6" fmla="*/ 0 w 8031255"/>
                  <a:gd name="connsiteY6" fmla="*/ 20964 h 3752452"/>
                  <a:gd name="connsiteX0" fmla="*/ 0 w 8031255"/>
                  <a:gd name="connsiteY0" fmla="*/ 20964 h 3752452"/>
                  <a:gd name="connsiteX1" fmla="*/ 4021440 w 8031255"/>
                  <a:gd name="connsiteY1" fmla="*/ 0 h 3752452"/>
                  <a:gd name="connsiteX2" fmla="*/ 4036668 w 8031255"/>
                  <a:gd name="connsiteY2" fmla="*/ 2717869 h 3752452"/>
                  <a:gd name="connsiteX3" fmla="*/ 8031251 w 8031255"/>
                  <a:gd name="connsiteY3" fmla="*/ 2700997 h 3752452"/>
                  <a:gd name="connsiteX4" fmla="*/ 8017824 w 8031255"/>
                  <a:gd name="connsiteY4" fmla="*/ 3752452 h 3752452"/>
                  <a:gd name="connsiteX5" fmla="*/ 0 w 8031255"/>
                  <a:gd name="connsiteY5" fmla="*/ 3752452 h 3752452"/>
                  <a:gd name="connsiteX6" fmla="*/ 0 w 8031255"/>
                  <a:gd name="connsiteY6" fmla="*/ 20964 h 3752452"/>
                  <a:gd name="connsiteX0" fmla="*/ 0 w 8031255"/>
                  <a:gd name="connsiteY0" fmla="*/ 20964 h 3752452"/>
                  <a:gd name="connsiteX1" fmla="*/ 4021440 w 8031255"/>
                  <a:gd name="connsiteY1" fmla="*/ 0 h 3752452"/>
                  <a:gd name="connsiteX2" fmla="*/ 4036668 w 8031255"/>
                  <a:gd name="connsiteY2" fmla="*/ 2717869 h 3752452"/>
                  <a:gd name="connsiteX3" fmla="*/ 8031251 w 8031255"/>
                  <a:gd name="connsiteY3" fmla="*/ 2700997 h 3752452"/>
                  <a:gd name="connsiteX4" fmla="*/ 8017824 w 8031255"/>
                  <a:gd name="connsiteY4" fmla="*/ 3752452 h 3752452"/>
                  <a:gd name="connsiteX5" fmla="*/ 0 w 8031255"/>
                  <a:gd name="connsiteY5" fmla="*/ 3752452 h 3752452"/>
                  <a:gd name="connsiteX6" fmla="*/ 0 w 8031255"/>
                  <a:gd name="connsiteY6" fmla="*/ 20964 h 3752452"/>
                  <a:gd name="connsiteX0" fmla="*/ 0 w 8019367"/>
                  <a:gd name="connsiteY0" fmla="*/ 20964 h 3752452"/>
                  <a:gd name="connsiteX1" fmla="*/ 4021440 w 8019367"/>
                  <a:gd name="connsiteY1" fmla="*/ 0 h 3752452"/>
                  <a:gd name="connsiteX2" fmla="*/ 4036668 w 8019367"/>
                  <a:gd name="connsiteY2" fmla="*/ 2717869 h 3752452"/>
                  <a:gd name="connsiteX3" fmla="*/ 8019351 w 8019367"/>
                  <a:gd name="connsiteY3" fmla="*/ 2700997 h 3752452"/>
                  <a:gd name="connsiteX4" fmla="*/ 8017824 w 8019367"/>
                  <a:gd name="connsiteY4" fmla="*/ 3752452 h 3752452"/>
                  <a:gd name="connsiteX5" fmla="*/ 0 w 8019367"/>
                  <a:gd name="connsiteY5" fmla="*/ 3752452 h 3752452"/>
                  <a:gd name="connsiteX6" fmla="*/ 0 w 8019367"/>
                  <a:gd name="connsiteY6" fmla="*/ 20964 h 375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19367" h="3752452">
                    <a:moveTo>
                      <a:pt x="0" y="20964"/>
                    </a:moveTo>
                    <a:lnTo>
                      <a:pt x="4021440" y="0"/>
                    </a:lnTo>
                    <a:cubicBezTo>
                      <a:pt x="4026344" y="6989"/>
                      <a:pt x="4017697" y="2724948"/>
                      <a:pt x="4036668" y="2717869"/>
                    </a:cubicBezTo>
                    <a:cubicBezTo>
                      <a:pt x="4017697" y="2715569"/>
                      <a:pt x="8024254" y="2717364"/>
                      <a:pt x="8019351" y="2700997"/>
                    </a:cubicBezTo>
                    <a:cubicBezTo>
                      <a:pt x="8019565" y="2713858"/>
                      <a:pt x="8017610" y="3570779"/>
                      <a:pt x="8017824" y="3752452"/>
                    </a:cubicBezTo>
                    <a:lnTo>
                      <a:pt x="0" y="3752452"/>
                    </a:lnTo>
                    <a:lnTo>
                      <a:pt x="0" y="20964"/>
                    </a:lnTo>
                    <a:close/>
                  </a:path>
                </a:pathLst>
              </a:custGeom>
              <a:solidFill>
                <a:schemeClr val="accent1">
                  <a:lumMod val="20000"/>
                  <a:lumOff val="80000"/>
                  <a:alpha val="12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 xmlns:a16="http://schemas.microsoft.com/office/drawing/2014/main" id="{112BE3D2-A24E-4A75-8B5C-353044AB687D}"/>
                  </a:ext>
                </a:extLst>
              </p:cNvPr>
              <p:cNvSpPr/>
              <p:nvPr/>
            </p:nvSpPr>
            <p:spPr>
              <a:xfrm>
                <a:off x="1238247" y="1931683"/>
                <a:ext cx="2377541" cy="567374"/>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ハ</a:t>
                </a:r>
                <a:r>
                  <a:rPr kumimoji="1" lang="ja-JP" altLang="en-US" sz="24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－ドウェア</a:t>
                </a:r>
              </a:p>
            </p:txBody>
          </p:sp>
          <p:sp>
            <p:nvSpPr>
              <p:cNvPr id="11" name="四角形: 角を丸くする 10">
                <a:extLst>
                  <a:ext uri="{FF2B5EF4-FFF2-40B4-BE49-F238E27FC236}">
                    <a16:creationId xmlns="" xmlns:a16="http://schemas.microsoft.com/office/drawing/2014/main" id="{C30E4900-753E-4478-8BBE-E1798AC0020D}"/>
                  </a:ext>
                </a:extLst>
              </p:cNvPr>
              <p:cNvSpPr/>
              <p:nvPr/>
            </p:nvSpPr>
            <p:spPr>
              <a:xfrm>
                <a:off x="6192399" y="1909081"/>
                <a:ext cx="2308101" cy="631698"/>
              </a:xfrm>
              <a:prstGeom prst="roundRec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ソフトウェア</a:t>
                </a:r>
              </a:p>
            </p:txBody>
          </p:sp>
          <p:sp>
            <p:nvSpPr>
              <p:cNvPr id="12" name="四角形: 角を丸くする 11">
                <a:extLst>
                  <a:ext uri="{FF2B5EF4-FFF2-40B4-BE49-F238E27FC236}">
                    <a16:creationId xmlns="" xmlns:a16="http://schemas.microsoft.com/office/drawing/2014/main" id="{AA3007BA-C003-4B3A-BACB-88375B8B0B26}"/>
                  </a:ext>
                </a:extLst>
              </p:cNvPr>
              <p:cNvSpPr/>
              <p:nvPr/>
            </p:nvSpPr>
            <p:spPr>
              <a:xfrm>
                <a:off x="3005743" y="3287913"/>
                <a:ext cx="1653472" cy="442673"/>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診断技術</a:t>
                </a:r>
              </a:p>
            </p:txBody>
          </p:sp>
          <p:sp>
            <p:nvSpPr>
              <p:cNvPr id="13" name="四角形: 角を丸くする 12">
                <a:extLst>
                  <a:ext uri="{FF2B5EF4-FFF2-40B4-BE49-F238E27FC236}">
                    <a16:creationId xmlns="" xmlns:a16="http://schemas.microsoft.com/office/drawing/2014/main" id="{E6A410FA-063E-4222-B0DE-DAC457A44E18}"/>
                  </a:ext>
                </a:extLst>
              </p:cNvPr>
              <p:cNvSpPr/>
              <p:nvPr/>
            </p:nvSpPr>
            <p:spPr>
              <a:xfrm>
                <a:off x="476865" y="5135759"/>
                <a:ext cx="8952270" cy="575025"/>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2400" b="1" u="sng" dirty="0">
                    <a:solidFill>
                      <a:schemeClr val="tx1">
                        <a:lumMod val="95000"/>
                        <a:lumOff val="5000"/>
                      </a:schemeClr>
                    </a:solidFill>
                    <a:latin typeface="Meiryo UI" panose="020B0604030504040204" pitchFamily="50" charset="-128"/>
                    <a:ea typeface="Meiryo UI" panose="020B0604030504040204" pitchFamily="50" charset="-128"/>
                  </a:rPr>
                  <a:t>機能安全マネジメント、</a:t>
                </a:r>
                <a:r>
                  <a:rPr lang="ja-JP" altLang="en-US" sz="2400" b="1" u="sng" dirty="0">
                    <a:ln w="0"/>
                    <a:solidFill>
                      <a:schemeClr val="tx1">
                        <a:lumMod val="95000"/>
                        <a:lumOff val="5000"/>
                      </a:schemeClr>
                    </a:solidFill>
                    <a:latin typeface="Meiryo UI" panose="020B0604030504040204" pitchFamily="50" charset="-128"/>
                    <a:ea typeface="Meiryo UI" panose="020B0604030504040204" pitchFamily="50" charset="-128"/>
                  </a:rPr>
                  <a:t>全安全ライフサイクル</a:t>
                </a:r>
                <a:r>
                  <a:rPr kumimoji="1" lang="ja-JP" altLang="en-US" sz="2400" b="1" u="sng" dirty="0">
                    <a:solidFill>
                      <a:schemeClr val="tx1">
                        <a:lumMod val="95000"/>
                        <a:lumOff val="5000"/>
                      </a:schemeClr>
                    </a:solidFill>
                    <a:latin typeface="Meiryo UI" panose="020B0604030504040204" pitchFamily="50" charset="-128"/>
                    <a:ea typeface="Meiryo UI" panose="020B0604030504040204" pitchFamily="50" charset="-128"/>
                  </a:rPr>
                  <a:t>（</a:t>
                </a:r>
                <a:r>
                  <a:rPr kumimoji="1" lang="en-US" altLang="ja-JP" sz="2400" b="1" u="sng" dirty="0">
                    <a:solidFill>
                      <a:srgbClr val="FF0000"/>
                    </a:solidFill>
                    <a:latin typeface="Meiryo UI" panose="020B0604030504040204" pitchFamily="50" charset="-128"/>
                    <a:ea typeface="Meiryo UI" panose="020B0604030504040204" pitchFamily="50" charset="-128"/>
                  </a:rPr>
                  <a:t>JIS </a:t>
                </a:r>
                <a:r>
                  <a:rPr lang="en-US" altLang="ja-JP" sz="2400" b="1" u="sng" dirty="0">
                    <a:solidFill>
                      <a:srgbClr val="FF0000"/>
                    </a:solidFill>
                    <a:latin typeface="Meiryo UI" panose="020B0604030504040204" pitchFamily="50" charset="-128"/>
                    <a:ea typeface="Meiryo UI" panose="020B0604030504040204" pitchFamily="50" charset="-128"/>
                  </a:rPr>
                  <a:t>C</a:t>
                </a:r>
                <a:r>
                  <a:rPr lang="en-US" altLang="ja-JP" sz="2400" b="1" u="sng" dirty="0" smtClean="0">
                    <a:solidFill>
                      <a:srgbClr val="FF0000"/>
                    </a:solidFill>
                    <a:latin typeface="Meiryo UI" panose="020B0604030504040204" pitchFamily="50" charset="-128"/>
                    <a:ea typeface="Meiryo UI" panose="020B0604030504040204" pitchFamily="50" charset="-128"/>
                  </a:rPr>
                  <a:t>0508-1</a:t>
                </a:r>
                <a:r>
                  <a:rPr lang="en-US" altLang="ja-JP" sz="2400" b="1" u="sng" dirty="0">
                    <a:solidFill>
                      <a:schemeClr val="tx1">
                        <a:lumMod val="95000"/>
                        <a:lumOff val="5000"/>
                      </a:schemeClr>
                    </a:solidFill>
                    <a:latin typeface="Meiryo UI" panose="020B0604030504040204" pitchFamily="50" charset="-128"/>
                    <a:ea typeface="Meiryo UI" panose="020B0604030504040204" pitchFamily="50" charset="-128"/>
                  </a:rPr>
                  <a:t>)</a:t>
                </a:r>
                <a:endParaRPr kumimoji="1" lang="ja-JP" altLang="en-US" sz="2400" b="1" u="sng"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 xmlns:a16="http://schemas.microsoft.com/office/drawing/2014/main" id="{2FEFB65A-18F4-43E2-A940-534F09C3B648}"/>
                  </a:ext>
                </a:extLst>
              </p:cNvPr>
              <p:cNvSpPr/>
              <p:nvPr/>
            </p:nvSpPr>
            <p:spPr>
              <a:xfrm>
                <a:off x="580552" y="3866730"/>
                <a:ext cx="8946906" cy="575025"/>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2400" b="1" u="sng" dirty="0">
                    <a:ln w="0"/>
                    <a:solidFill>
                      <a:schemeClr val="tx1">
                        <a:lumMod val="95000"/>
                        <a:lumOff val="5000"/>
                      </a:schemeClr>
                    </a:solidFill>
                    <a:latin typeface="Meiryo UI" panose="020B0604030504040204" pitchFamily="50" charset="-128"/>
                    <a:ea typeface="Meiryo UI" panose="020B0604030504040204" pitchFamily="50" charset="-128"/>
                  </a:rPr>
                  <a:t>安全関連システム</a:t>
                </a:r>
                <a:r>
                  <a:rPr lang="en-US" altLang="ja-JP" sz="2400" b="1" u="sng" dirty="0">
                    <a:ln w="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2400" b="1" u="sng" dirty="0">
                    <a:ln w="0"/>
                    <a:solidFill>
                      <a:schemeClr val="tx1">
                        <a:lumMod val="95000"/>
                        <a:lumOff val="5000"/>
                      </a:schemeClr>
                    </a:solidFill>
                    <a:latin typeface="Meiryo UI" panose="020B0604030504040204" pitchFamily="50" charset="-128"/>
                    <a:ea typeface="Meiryo UI" panose="020B0604030504040204" pitchFamily="50" charset="-128"/>
                  </a:rPr>
                  <a:t>安全計装システムの開発（</a:t>
                </a:r>
                <a:r>
                  <a:rPr lang="en-US" altLang="ja-JP" sz="2400" b="1" u="sng" dirty="0" smtClean="0">
                    <a:ln w="0"/>
                    <a:solidFill>
                      <a:srgbClr val="FF0000"/>
                    </a:solidFill>
                    <a:latin typeface="Meiryo UI" panose="020B0604030504040204" pitchFamily="50" charset="-128"/>
                    <a:ea typeface="Meiryo UI" panose="020B0604030504040204" pitchFamily="50" charset="-128"/>
                  </a:rPr>
                  <a:t>JIS</a:t>
                </a:r>
                <a:r>
                  <a:rPr lang="ja-JP" altLang="en-US" sz="2400" b="1" u="sng" dirty="0">
                    <a:ln w="0"/>
                    <a:solidFill>
                      <a:srgbClr val="FF0000"/>
                    </a:solidFill>
                    <a:latin typeface="Meiryo UI" panose="020B0604030504040204" pitchFamily="50" charset="-128"/>
                    <a:ea typeface="Meiryo UI" panose="020B0604030504040204" pitchFamily="50" charset="-128"/>
                  </a:rPr>
                  <a:t> </a:t>
                </a:r>
                <a:r>
                  <a:rPr lang="en-US" altLang="ja-JP" sz="2400" b="1" u="sng" dirty="0" smtClean="0">
                    <a:ln w="0"/>
                    <a:solidFill>
                      <a:srgbClr val="FF0000"/>
                    </a:solidFill>
                    <a:latin typeface="Meiryo UI" panose="020B0604030504040204" pitchFamily="50" charset="-128"/>
                    <a:ea typeface="Meiryo UI" panose="020B0604030504040204" pitchFamily="50" charset="-128"/>
                  </a:rPr>
                  <a:t>C0508-2,3</a:t>
                </a:r>
                <a:r>
                  <a:rPr lang="ja-JP" altLang="en-US" sz="2400" b="1" u="sng" dirty="0">
                    <a:ln w="0"/>
                    <a:solidFill>
                      <a:schemeClr val="tx1">
                        <a:lumMod val="95000"/>
                        <a:lumOff val="5000"/>
                      </a:schemeClr>
                    </a:solidFill>
                    <a:latin typeface="Meiryo UI" panose="020B0604030504040204" pitchFamily="50" charset="-128"/>
                    <a:ea typeface="Meiryo UI" panose="020B0604030504040204" pitchFamily="50" charset="-128"/>
                  </a:rPr>
                  <a:t>）</a:t>
                </a:r>
                <a:endParaRPr kumimoji="1" lang="ja-JP" altLang="en-US" sz="2400" b="1" u="sng" dirty="0">
                  <a:ln w="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15" name="吹き出し: 線 14">
                <a:extLst>
                  <a:ext uri="{FF2B5EF4-FFF2-40B4-BE49-F238E27FC236}">
                    <a16:creationId xmlns="" xmlns:a16="http://schemas.microsoft.com/office/drawing/2014/main" id="{DF680AE6-278B-45BE-A60D-98749321809F}"/>
                  </a:ext>
                </a:extLst>
              </p:cNvPr>
              <p:cNvSpPr/>
              <p:nvPr/>
            </p:nvSpPr>
            <p:spPr>
              <a:xfrm>
                <a:off x="1435358" y="2710616"/>
                <a:ext cx="1846005" cy="364754"/>
              </a:xfrm>
              <a:prstGeom prst="borderCallout1">
                <a:avLst>
                  <a:gd name="adj1" fmla="val 259"/>
                  <a:gd name="adj2" fmla="val 48822"/>
                  <a:gd name="adj3" fmla="val -71311"/>
                  <a:gd name="adj4" fmla="val 48760"/>
                </a:avLst>
              </a:prstGeom>
              <a:solidFill>
                <a:schemeClr val="bg1"/>
              </a:solidFill>
              <a:ln w="38100">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ランダム故障</a:t>
                </a:r>
              </a:p>
            </p:txBody>
          </p:sp>
          <p:sp>
            <p:nvSpPr>
              <p:cNvPr id="16" name="フローチャート: 処理 15">
                <a:extLst>
                  <a:ext uri="{FF2B5EF4-FFF2-40B4-BE49-F238E27FC236}">
                    <a16:creationId xmlns="" xmlns:a16="http://schemas.microsoft.com/office/drawing/2014/main" id="{61C78876-3C3E-4E77-AA55-ED6085BC58BF}"/>
                  </a:ext>
                </a:extLst>
              </p:cNvPr>
              <p:cNvSpPr/>
              <p:nvPr/>
            </p:nvSpPr>
            <p:spPr>
              <a:xfrm>
                <a:off x="4527618" y="2669257"/>
                <a:ext cx="1846006" cy="405282"/>
              </a:xfrm>
              <a:prstGeom prst="flowChartProcess">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決定論的故障</a:t>
                </a:r>
              </a:p>
            </p:txBody>
          </p:sp>
          <p:cxnSp>
            <p:nvCxnSpPr>
              <p:cNvPr id="17" name="直線矢印コネクタ 16">
                <a:extLst>
                  <a:ext uri="{FF2B5EF4-FFF2-40B4-BE49-F238E27FC236}">
                    <a16:creationId xmlns="" xmlns:a16="http://schemas.microsoft.com/office/drawing/2014/main" id="{BA78A248-9956-41A5-A16E-411A45C94C1E}"/>
                  </a:ext>
                </a:extLst>
              </p:cNvPr>
              <p:cNvCxnSpPr>
                <a:cxnSpLocks/>
                <a:stCxn id="16" idx="0"/>
                <a:endCxn id="10" idx="3"/>
              </p:cNvCxnSpPr>
              <p:nvPr/>
            </p:nvCxnSpPr>
            <p:spPr>
              <a:xfrm flipH="1" flipV="1">
                <a:off x="3615788" y="2215370"/>
                <a:ext cx="1834833" cy="453886"/>
              </a:xfrm>
              <a:prstGeom prst="straightConnector1">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 xmlns:a16="http://schemas.microsoft.com/office/drawing/2014/main" id="{1C4E951E-62A5-4081-8E9E-1DD511B59A8D}"/>
                  </a:ext>
                </a:extLst>
              </p:cNvPr>
              <p:cNvSpPr/>
              <p:nvPr/>
            </p:nvSpPr>
            <p:spPr>
              <a:xfrm>
                <a:off x="580552" y="5731412"/>
                <a:ext cx="8952270" cy="65832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ja-JP" altLang="en-US" sz="1600" dirty="0">
                    <a:ln w="0"/>
                    <a:solidFill>
                      <a:schemeClr val="tx1">
                        <a:lumMod val="95000"/>
                        <a:lumOff val="5000"/>
                      </a:schemeClr>
                    </a:solidFill>
                    <a:latin typeface="Meiryo UI" panose="020B0604030504040204" pitchFamily="50" charset="-128"/>
                    <a:ea typeface="Meiryo UI" panose="020B0604030504040204" pitchFamily="50" charset="-128"/>
                  </a:rPr>
                  <a:t>組織と人員、戦略と方針、フォローアップ手順（潜在危険リスク分析、機能安全アセスメント、適合確認、妥当性確認等）、機能安全監査、構成管理手順、要員の能力・訓練、サプライヤーの品質管理等</a:t>
                </a:r>
                <a:endParaRPr kumimoji="1" lang="ja-JP" altLang="en-US" sz="1600" dirty="0">
                  <a:ln w="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 xmlns:a16="http://schemas.microsoft.com/office/drawing/2014/main" id="{10EB20F4-1553-4992-BEB9-A6AB12B5FD97}"/>
                  </a:ext>
                </a:extLst>
              </p:cNvPr>
              <p:cNvSpPr/>
              <p:nvPr/>
            </p:nvSpPr>
            <p:spPr>
              <a:xfrm>
                <a:off x="1596376" y="4264495"/>
                <a:ext cx="7607171" cy="498355"/>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ja-JP" sz="2000" dirty="0">
                    <a:ln w="0"/>
                    <a:solidFill>
                      <a:schemeClr val="tx1">
                        <a:lumMod val="95000"/>
                        <a:lumOff val="5000"/>
                      </a:schemeClr>
                    </a:solidFill>
                    <a:latin typeface="Meiryo UI" panose="020B0604030504040204" pitchFamily="50" charset="-128"/>
                    <a:ea typeface="Meiryo UI" panose="020B0604030504040204" pitchFamily="50" charset="-128"/>
                  </a:rPr>
                  <a:t>E/E/PE,</a:t>
                </a:r>
                <a:r>
                  <a:rPr lang="ja-JP" altLang="en-US" sz="2000" dirty="0">
                    <a:ln w="0"/>
                    <a:solidFill>
                      <a:schemeClr val="tx1">
                        <a:lumMod val="95000"/>
                        <a:lumOff val="5000"/>
                      </a:schemeClr>
                    </a:solidFill>
                    <a:latin typeface="Meiryo UI" panose="020B0604030504040204" pitchFamily="50" charset="-128"/>
                    <a:ea typeface="Meiryo UI" panose="020B0604030504040204" pitchFamily="50" charset="-128"/>
                  </a:rPr>
                  <a:t>ソフトウェアライフサイクル（設計要求仕様、妥当性確認等）</a:t>
                </a:r>
                <a:endParaRPr kumimoji="1" lang="ja-JP" altLang="en-US" sz="2000" dirty="0">
                  <a:ln w="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9" name="四角形: 角を丸くする 28">
                <a:extLst>
                  <a:ext uri="{FF2B5EF4-FFF2-40B4-BE49-F238E27FC236}">
                    <a16:creationId xmlns="" xmlns:a16="http://schemas.microsoft.com/office/drawing/2014/main" id="{8011DFD3-6C7A-45AD-A5F2-68F21978E396}"/>
                  </a:ext>
                </a:extLst>
              </p:cNvPr>
              <p:cNvSpPr/>
              <p:nvPr/>
            </p:nvSpPr>
            <p:spPr>
              <a:xfrm>
                <a:off x="4956077" y="3218163"/>
                <a:ext cx="3033369" cy="541292"/>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 xmlns:a16="http://schemas.microsoft.com/office/drawing/2014/main" id="{B8910F7C-38F3-46AF-8188-82D2BD25BFDF}"/>
                  </a:ext>
                </a:extLst>
              </p:cNvPr>
              <p:cNvSpPr/>
              <p:nvPr/>
            </p:nvSpPr>
            <p:spPr>
              <a:xfrm>
                <a:off x="5612236" y="3267240"/>
                <a:ext cx="1558187" cy="442674"/>
              </a:xfrm>
              <a:prstGeom prst="roundRec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2000" dirty="0">
                    <a:ln w="0"/>
                    <a:solidFill>
                      <a:schemeClr val="tx1"/>
                    </a:solidFill>
                    <a:latin typeface="Meiryo UI" panose="020B0604030504040204" pitchFamily="50" charset="-128"/>
                    <a:ea typeface="Meiryo UI" panose="020B0604030504040204" pitchFamily="50" charset="-128"/>
                  </a:rPr>
                  <a:t>技術・方策</a:t>
                </a:r>
              </a:p>
            </p:txBody>
          </p:sp>
          <p:sp>
            <p:nvSpPr>
              <p:cNvPr id="21" name="四角形: 角を丸くする 20">
                <a:extLst>
                  <a:ext uri="{FF2B5EF4-FFF2-40B4-BE49-F238E27FC236}">
                    <a16:creationId xmlns="" xmlns:a16="http://schemas.microsoft.com/office/drawing/2014/main" id="{F646074F-88A0-4E09-9896-C83D68DCF810}"/>
                  </a:ext>
                </a:extLst>
              </p:cNvPr>
              <p:cNvSpPr/>
              <p:nvPr/>
            </p:nvSpPr>
            <p:spPr>
              <a:xfrm>
                <a:off x="1176945" y="3287913"/>
                <a:ext cx="1764000" cy="442673"/>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技法又は手段</a:t>
                </a:r>
              </a:p>
            </p:txBody>
          </p:sp>
          <p:sp>
            <p:nvSpPr>
              <p:cNvPr id="23" name="四角形: 角を丸くする 22">
                <a:extLst>
                  <a:ext uri="{FF2B5EF4-FFF2-40B4-BE49-F238E27FC236}">
                    <a16:creationId xmlns="" xmlns:a16="http://schemas.microsoft.com/office/drawing/2014/main" id="{CDE8FF6D-741A-4FE6-A356-F3A85D5B572D}"/>
                  </a:ext>
                </a:extLst>
              </p:cNvPr>
              <p:cNvSpPr/>
              <p:nvPr/>
            </p:nvSpPr>
            <p:spPr>
              <a:xfrm>
                <a:off x="3292906" y="2671433"/>
                <a:ext cx="910209" cy="442674"/>
              </a:xfrm>
              <a:prstGeom prst="roundRect">
                <a:avLst/>
              </a:prstGeom>
              <a:solidFill>
                <a:schemeClr val="accent6">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SIL</a:t>
                </a:r>
                <a:endParaRPr kumimoji="1"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 xmlns:a16="http://schemas.microsoft.com/office/drawing/2014/main" id="{488D3877-C2E6-4368-BADB-7168788AE00C}"/>
                  </a:ext>
                </a:extLst>
              </p:cNvPr>
              <p:cNvSpPr/>
              <p:nvPr/>
            </p:nvSpPr>
            <p:spPr>
              <a:xfrm>
                <a:off x="6402873" y="2652065"/>
                <a:ext cx="818105" cy="442673"/>
              </a:xfrm>
              <a:prstGeom prst="roundRect">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en-US" altLang="ja-JP"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SC</a:t>
                </a:r>
                <a:endParaRPr kumimoji="1" lang="ja-JP" altLang="en-US" sz="20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 xmlns:a16="http://schemas.microsoft.com/office/drawing/2014/main" id="{B149D476-ABF2-4C6C-9D5C-B7E46A8D659F}"/>
                  </a:ext>
                </a:extLst>
              </p:cNvPr>
              <p:cNvSpPr/>
              <p:nvPr/>
            </p:nvSpPr>
            <p:spPr>
              <a:xfrm>
                <a:off x="5237346" y="4757345"/>
                <a:ext cx="2477965" cy="408623"/>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安全要求仕様</a:t>
                </a:r>
                <a:endParaRPr kumimoji="1" lang="ja-JP" altLang="en-US"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 xmlns:a16="http://schemas.microsoft.com/office/drawing/2014/main" id="{89D6EF0F-DC6D-4473-B63D-11AFFE9CF604}"/>
                  </a:ext>
                </a:extLst>
              </p:cNvPr>
              <p:cNvSpPr/>
              <p:nvPr/>
            </p:nvSpPr>
            <p:spPr>
              <a:xfrm>
                <a:off x="1003195" y="3218163"/>
                <a:ext cx="3816000" cy="56675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4" name="矢印: 上 33">
                <a:extLst>
                  <a:ext uri="{FF2B5EF4-FFF2-40B4-BE49-F238E27FC236}">
                    <a16:creationId xmlns="" xmlns:a16="http://schemas.microsoft.com/office/drawing/2014/main" id="{B9490E0D-5405-4D2E-9602-AEECDD956252}"/>
                  </a:ext>
                </a:extLst>
              </p:cNvPr>
              <p:cNvSpPr/>
              <p:nvPr/>
            </p:nvSpPr>
            <p:spPr>
              <a:xfrm>
                <a:off x="4369921" y="4656425"/>
                <a:ext cx="1166159" cy="563378"/>
              </a:xfrm>
              <a:prstGeom prst="upArrow">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46" name="直線矢印コネクタ 45">
                <a:extLst>
                  <a:ext uri="{FF2B5EF4-FFF2-40B4-BE49-F238E27FC236}">
                    <a16:creationId xmlns="" xmlns:a16="http://schemas.microsoft.com/office/drawing/2014/main" id="{16A43301-1B8A-4F71-853A-E8DBE2B991D1}"/>
                  </a:ext>
                </a:extLst>
              </p:cNvPr>
              <p:cNvCxnSpPr>
                <a:cxnSpLocks/>
                <a:stCxn id="16" idx="0"/>
              </p:cNvCxnSpPr>
              <p:nvPr/>
            </p:nvCxnSpPr>
            <p:spPr>
              <a:xfrm flipV="1">
                <a:off x="5450621" y="2339776"/>
                <a:ext cx="800955" cy="329481"/>
              </a:xfrm>
              <a:prstGeom prst="straightConnector1">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54" name="直線矢印コネクタ 53">
              <a:extLst>
                <a:ext uri="{FF2B5EF4-FFF2-40B4-BE49-F238E27FC236}">
                  <a16:creationId xmlns="" xmlns:a16="http://schemas.microsoft.com/office/drawing/2014/main" id="{0D8AD163-26F0-4CF7-BA67-E13078459A4D}"/>
                </a:ext>
              </a:extLst>
            </p:cNvPr>
            <p:cNvCxnSpPr>
              <a:cxnSpLocks/>
            </p:cNvCxnSpPr>
            <p:nvPr/>
          </p:nvCxnSpPr>
          <p:spPr>
            <a:xfrm flipH="1" flipV="1">
              <a:off x="3615788" y="2560791"/>
              <a:ext cx="2576611" cy="849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52" name="四角形: 角を丸くする 51">
              <a:extLst>
                <a:ext uri="{FF2B5EF4-FFF2-40B4-BE49-F238E27FC236}">
                  <a16:creationId xmlns="" xmlns:a16="http://schemas.microsoft.com/office/drawing/2014/main" id="{5D0E64FD-98D3-47B2-BB8C-9E5800AA61BB}"/>
                </a:ext>
              </a:extLst>
            </p:cNvPr>
            <p:cNvSpPr/>
            <p:nvPr/>
          </p:nvSpPr>
          <p:spPr>
            <a:xfrm>
              <a:off x="4643621" y="2405781"/>
              <a:ext cx="1207477" cy="442674"/>
            </a:xfrm>
            <a:prstGeom prst="roundRect">
              <a:avLst/>
            </a:prstGeom>
            <a:gradFill flip="none" rotWithShape="1">
              <a:gsLst>
                <a:gs pos="0">
                  <a:schemeClr val="accent1">
                    <a:lumMod val="5000"/>
                    <a:lumOff val="95000"/>
                  </a:schemeClr>
                </a:gs>
                <a:gs pos="2000">
                  <a:schemeClr val="tx2">
                    <a:lumMod val="20000"/>
                    <a:lumOff val="80000"/>
                  </a:schemeClr>
                </a:gs>
                <a:gs pos="0">
                  <a:schemeClr val="accent5">
                    <a:lumMod val="40000"/>
                    <a:lumOff val="60000"/>
                  </a:schemeClr>
                </a:gs>
                <a:gs pos="75000">
                  <a:schemeClr val="accent2">
                    <a:lumMod val="20000"/>
                    <a:lumOff val="80000"/>
                  </a:schemeClr>
                </a:gs>
              </a:gsLst>
              <a:lin ang="0" scaled="1"/>
              <a:tileRect/>
            </a:gradFill>
            <a:ln w="28575"/>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ja-JP" altLang="en-US" sz="2000" dirty="0">
                  <a:ln w="0"/>
                  <a:solidFill>
                    <a:schemeClr val="tx1"/>
                  </a:solidFill>
                  <a:latin typeface="Meiryo UI" panose="020B0604030504040204" pitchFamily="50" charset="-128"/>
                  <a:ea typeface="Meiryo UI" panose="020B0604030504040204" pitchFamily="50" charset="-128"/>
                </a:rPr>
                <a:t>診断</a:t>
              </a:r>
            </a:p>
          </p:txBody>
        </p:sp>
        <p:cxnSp>
          <p:nvCxnSpPr>
            <p:cNvPr id="59" name="直線矢印コネクタ 58">
              <a:extLst>
                <a:ext uri="{FF2B5EF4-FFF2-40B4-BE49-F238E27FC236}">
                  <a16:creationId xmlns="" xmlns:a16="http://schemas.microsoft.com/office/drawing/2014/main" id="{3D571D0D-6B4E-493F-97AA-95B4F1FF0428}"/>
                </a:ext>
              </a:extLst>
            </p:cNvPr>
            <p:cNvCxnSpPr>
              <a:cxnSpLocks/>
              <a:endCxn id="16" idx="1"/>
            </p:cNvCxnSpPr>
            <p:nvPr/>
          </p:nvCxnSpPr>
          <p:spPr>
            <a:xfrm flipV="1">
              <a:off x="4294176" y="3249472"/>
              <a:ext cx="233442" cy="341148"/>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0192987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EFF7BA9-DDFF-4F3F-91D6-4893BA8059DF}"/>
              </a:ext>
            </a:extLst>
          </p:cNvPr>
          <p:cNvSpPr>
            <a:spLocks noGrp="1"/>
          </p:cNvSpPr>
          <p:nvPr>
            <p:ph type="title"/>
          </p:nvPr>
        </p:nvSpPr>
        <p:spPr>
          <a:xfrm>
            <a:off x="320823" y="365128"/>
            <a:ext cx="9324000" cy="754546"/>
          </a:xfrm>
        </p:spPr>
        <p:txBody>
          <a:bodyPr/>
          <a:lstStyle/>
          <a:p>
            <a:r>
              <a:rPr lang="ja-JP" altLang="en-US" dirty="0">
                <a:latin typeface="Meiryo UI" panose="020B0604030504040204" pitchFamily="50" charset="-128"/>
                <a:ea typeface="Meiryo UI" panose="020B0604030504040204" pitchFamily="50" charset="-128"/>
              </a:rPr>
              <a:t>２	リスクアセスメントと機能安全</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 xmlns:a16="http://schemas.microsoft.com/office/drawing/2014/main" id="{927412E8-91CF-4FBB-AD2E-8DA68475D384}"/>
              </a:ext>
            </a:extLst>
          </p:cNvPr>
          <p:cNvSpPr>
            <a:spLocks noGrp="1"/>
          </p:cNvSpPr>
          <p:nvPr>
            <p:ph idx="1"/>
          </p:nvPr>
        </p:nvSpPr>
        <p:spPr>
          <a:xfrm>
            <a:off x="616598" y="1184081"/>
            <a:ext cx="8672804" cy="897111"/>
          </a:xfrm>
        </p:spPr>
        <p:txBody>
          <a:bodyPr>
            <a:noAutofit/>
          </a:bodyPr>
          <a:lstStyle/>
          <a:p>
            <a:pPr marL="176213" indent="-176213">
              <a:buNone/>
            </a:pPr>
            <a:r>
              <a:rPr lang="ja-JP" altLang="en-US" sz="2400" dirty="0">
                <a:latin typeface="Meiryo UI" panose="020B0604030504040204" pitchFamily="50" charset="-128"/>
                <a:ea typeface="Meiryo UI" panose="020B0604030504040204" pitchFamily="50" charset="-128"/>
              </a:rPr>
              <a:t>・機能安全は、</a:t>
            </a:r>
            <a:r>
              <a:rPr lang="ja-JP" altLang="en-US" sz="2400" dirty="0">
                <a:solidFill>
                  <a:srgbClr val="0000FF"/>
                </a:solidFill>
                <a:latin typeface="Meiryo UI" panose="020B0604030504040204" pitchFamily="50" charset="-128"/>
                <a:ea typeface="Meiryo UI" panose="020B0604030504040204" pitchFamily="50" charset="-128"/>
              </a:rPr>
              <a:t>３ステップメソッドのステップ２の安全防護及び付加保護方策に電気・電子制御を用いた方策</a:t>
            </a:r>
            <a:r>
              <a:rPr lang="ja-JP" altLang="en-US" sz="2400" dirty="0">
                <a:latin typeface="Meiryo UI" panose="020B0604030504040204" pitchFamily="50" charset="-128"/>
                <a:ea typeface="Meiryo UI" panose="020B0604030504040204" pitchFamily="50" charset="-128"/>
              </a:rPr>
              <a:t>が</a:t>
            </a:r>
            <a:r>
              <a:rPr lang="ja-JP" altLang="en-US" sz="2400" dirty="0" smtClean="0">
                <a:latin typeface="Meiryo UI" panose="020B0604030504040204" pitchFamily="50" charset="-128"/>
                <a:ea typeface="Meiryo UI" panose="020B0604030504040204" pitchFamily="50" charset="-128"/>
              </a:rPr>
              <a:t>該当</a:t>
            </a:r>
            <a:endParaRPr lang="en-US" altLang="ja-JP" sz="2400"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 xmlns:a16="http://schemas.microsoft.com/office/drawing/2014/main" id="{377DE398-555C-4F4B-ABB3-9326C6A7B1F4}"/>
              </a:ext>
            </a:extLst>
          </p:cNvPr>
          <p:cNvSpPr>
            <a:spLocks noGrp="1"/>
          </p:cNvSpPr>
          <p:nvPr>
            <p:ph type="ftr" sz="quarter" idx="4294967295"/>
          </p:nvPr>
        </p:nvSpPr>
        <p:spPr>
          <a:xfrm>
            <a:off x="376232" y="6356352"/>
            <a:ext cx="7575006" cy="426362"/>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dirty="0"/>
          </a:p>
        </p:txBody>
      </p:sp>
      <p:sp>
        <p:nvSpPr>
          <p:cNvPr id="5" name="スライド番号プレースホルダー 4">
            <a:extLst>
              <a:ext uri="{FF2B5EF4-FFF2-40B4-BE49-F238E27FC236}">
                <a16:creationId xmlns="" xmlns:a16="http://schemas.microsoft.com/office/drawing/2014/main" id="{86E10EDC-FDCA-4BCF-BBE8-4D081D0A380E}"/>
              </a:ext>
            </a:extLst>
          </p:cNvPr>
          <p:cNvSpPr>
            <a:spLocks noGrp="1"/>
          </p:cNvSpPr>
          <p:nvPr>
            <p:ph type="sldNum" sz="quarter" idx="12"/>
          </p:nvPr>
        </p:nvSpPr>
        <p:spPr/>
        <p:txBody>
          <a:bodyPr/>
          <a:lstStyle/>
          <a:p>
            <a:fld id="{C7D9CC4D-8A97-4D11-A8F9-9712DE09FCD9}" type="slidenum">
              <a:rPr kumimoji="1" lang="ja-JP" altLang="en-US" smtClean="0"/>
              <a:t>162</a:t>
            </a:fld>
            <a:endParaRPr kumimoji="1" lang="ja-JP" altLang="en-US" dirty="0"/>
          </a:p>
        </p:txBody>
      </p:sp>
      <p:sp>
        <p:nvSpPr>
          <p:cNvPr id="7" name="テキスト ボックス 6">
            <a:extLst>
              <a:ext uri="{FF2B5EF4-FFF2-40B4-BE49-F238E27FC236}">
                <a16:creationId xmlns="" xmlns:a16="http://schemas.microsoft.com/office/drawing/2014/main" id="{2D9D7C11-EA50-4EEF-9E54-21F4018FE323}"/>
              </a:ext>
            </a:extLst>
          </p:cNvPr>
          <p:cNvSpPr txBox="1"/>
          <p:nvPr/>
        </p:nvSpPr>
        <p:spPr>
          <a:xfrm>
            <a:off x="770966" y="5549799"/>
            <a:ext cx="8390964" cy="830997"/>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機能安全では</a:t>
            </a:r>
            <a:r>
              <a:rPr kumimoji="1" lang="ja-JP" altLang="en-US" sz="2400" dirty="0">
                <a:solidFill>
                  <a:srgbClr val="0000FF"/>
                </a:solidFill>
                <a:latin typeface="Meiryo UI" panose="020B0604030504040204" pitchFamily="50" charset="-128"/>
                <a:ea typeface="Meiryo UI" panose="020B0604030504040204" pitchFamily="50" charset="-128"/>
              </a:rPr>
              <a:t>安全機能の動作失敗を確率</a:t>
            </a:r>
            <a:r>
              <a:rPr kumimoji="1" lang="ja-JP" altLang="en-US" sz="2400" dirty="0">
                <a:latin typeface="Meiryo UI" panose="020B0604030504040204" pitchFamily="50" charset="-128"/>
                <a:ea typeface="Meiryo UI" panose="020B0604030504040204" pitchFamily="50" charset="-128"/>
              </a:rPr>
              <a:t>で</a:t>
            </a:r>
            <a:r>
              <a:rPr kumimoji="1" lang="ja-JP" altLang="en-US" sz="2400" dirty="0" smtClean="0">
                <a:latin typeface="Meiryo UI" panose="020B0604030504040204" pitchFamily="50" charset="-128"/>
                <a:ea typeface="Meiryo UI" panose="020B0604030504040204" pitchFamily="50" charset="-128"/>
              </a:rPr>
              <a:t>評価</a:t>
            </a:r>
            <a:endParaRPr kumimoji="1" lang="en-US" altLang="ja-JP" sz="2400" dirty="0" smtClean="0">
              <a:latin typeface="Meiryo UI" panose="020B0604030504040204" pitchFamily="50" charset="-128"/>
              <a:ea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rPr>
              <a:t>　　　　　　　　＝</a:t>
            </a:r>
            <a:r>
              <a:rPr lang="ja-JP" altLang="en-US" sz="2400" b="1" dirty="0" smtClean="0">
                <a:solidFill>
                  <a:srgbClr val="0000FF"/>
                </a:solidFill>
                <a:latin typeface="Meiryo UI" panose="020B0604030504040204" pitchFamily="50" charset="-128"/>
                <a:ea typeface="Meiryo UI" panose="020B0604030504040204" pitchFamily="50" charset="-128"/>
              </a:rPr>
              <a:t>目標失敗尺度</a:t>
            </a:r>
            <a:r>
              <a:rPr lang="ja-JP" altLang="en-US" sz="2400" dirty="0" smtClean="0">
                <a:solidFill>
                  <a:srgbClr val="0000FF"/>
                </a:solidFill>
                <a:latin typeface="Meiryo UI" panose="020B0604030504040204" pitchFamily="50" charset="-128"/>
                <a:ea typeface="Meiryo UI" panose="020B0604030504040204" pitchFamily="50" charset="-128"/>
              </a:rPr>
              <a:t>のレベルに応じた</a:t>
            </a:r>
            <a:r>
              <a:rPr lang="ja-JP" altLang="en-US" sz="2400" b="1" dirty="0" smtClean="0">
                <a:solidFill>
                  <a:srgbClr val="0000FF"/>
                </a:solidFill>
                <a:latin typeface="Meiryo UI" panose="020B0604030504040204" pitchFamily="50" charset="-128"/>
                <a:ea typeface="Meiryo UI" panose="020B0604030504040204" pitchFamily="50" charset="-128"/>
              </a:rPr>
              <a:t>安全度水準</a:t>
            </a:r>
            <a:r>
              <a:rPr lang="ja-JP" altLang="en-US" sz="2400" dirty="0" smtClean="0">
                <a:latin typeface="Meiryo UI" panose="020B0604030504040204" pitchFamily="50" charset="-128"/>
                <a:ea typeface="Meiryo UI" panose="020B0604030504040204" pitchFamily="50" charset="-128"/>
              </a:rPr>
              <a:t>で評価</a:t>
            </a:r>
            <a:endParaRPr kumimoji="1" lang="en-US" altLang="ja-JP" sz="2400" dirty="0" smtClean="0">
              <a:latin typeface="Meiryo UI" panose="020B0604030504040204" pitchFamily="50" charset="-128"/>
              <a:ea typeface="Meiryo UI" panose="020B0604030504040204" pitchFamily="50" charset="-128"/>
            </a:endParaRPr>
          </a:p>
        </p:txBody>
      </p:sp>
      <p:grpSp>
        <p:nvGrpSpPr>
          <p:cNvPr id="26" name="グループ化 25"/>
          <p:cNvGrpSpPr/>
          <p:nvPr/>
        </p:nvGrpSpPr>
        <p:grpSpPr>
          <a:xfrm>
            <a:off x="770965" y="1939183"/>
            <a:ext cx="8390964" cy="3610616"/>
            <a:chOff x="770965" y="2046757"/>
            <a:chExt cx="8390964" cy="3610616"/>
          </a:xfrm>
        </p:grpSpPr>
        <p:grpSp>
          <p:nvGrpSpPr>
            <p:cNvPr id="24" name="グループ化 23"/>
            <p:cNvGrpSpPr/>
            <p:nvPr/>
          </p:nvGrpSpPr>
          <p:grpSpPr>
            <a:xfrm>
              <a:off x="1080796" y="2136402"/>
              <a:ext cx="7744408" cy="3431326"/>
              <a:chOff x="-485192" y="1362269"/>
              <a:chExt cx="7744408" cy="3431326"/>
            </a:xfrm>
          </p:grpSpPr>
          <p:grpSp>
            <p:nvGrpSpPr>
              <p:cNvPr id="18" name="グループ化 17"/>
              <p:cNvGrpSpPr/>
              <p:nvPr/>
            </p:nvGrpSpPr>
            <p:grpSpPr>
              <a:xfrm>
                <a:off x="1231641" y="1455575"/>
                <a:ext cx="6027575" cy="3338020"/>
                <a:chOff x="1231641" y="1455575"/>
                <a:chExt cx="6027575" cy="3338020"/>
              </a:xfrm>
            </p:grpSpPr>
            <p:sp>
              <p:nvSpPr>
                <p:cNvPr id="8" name="テキスト ボックス 7"/>
                <p:cNvSpPr txBox="1"/>
                <p:nvPr/>
              </p:nvSpPr>
              <p:spPr>
                <a:xfrm>
                  <a:off x="1231641" y="1455575"/>
                  <a:ext cx="6027575" cy="400110"/>
                </a:xfrm>
                <a:prstGeom prst="rect">
                  <a:avLst/>
                </a:prstGeom>
                <a:solidFill>
                  <a:srgbClr val="FFFF00"/>
                </a:solidFill>
              </p:spPr>
              <p:txBody>
                <a:bodyPr wrap="square" rtlCol="0">
                  <a:spAutoFit/>
                </a:bodyPr>
                <a:lstStyle/>
                <a:p>
                  <a:pPr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リスク</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アセスメント</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231641" y="2037186"/>
                  <a:ext cx="6027575" cy="1323439"/>
                </a:xfrm>
                <a:prstGeom prst="rect">
                  <a:avLst/>
                </a:prstGeom>
                <a:solidFill>
                  <a:schemeClr val="bg1">
                    <a:lumMod val="95000"/>
                  </a:schemeClr>
                </a:solid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リスク低減プロセス（</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ステップメソッド）</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・本質的安全設計</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・保護方策</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・使用上の情報</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下矢印 9"/>
                <p:cNvSpPr/>
                <p:nvPr/>
              </p:nvSpPr>
              <p:spPr>
                <a:xfrm>
                  <a:off x="3741575" y="1855685"/>
                  <a:ext cx="1007706" cy="197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231641" y="3533199"/>
                  <a:ext cx="2799183" cy="707886"/>
                </a:xfrm>
                <a:prstGeom prst="rect">
                  <a:avLst/>
                </a:prstGeom>
                <a:solidFill>
                  <a:schemeClr val="accent2">
                    <a:lumMod val="40000"/>
                    <a:lumOff val="60000"/>
                  </a:schemeClr>
                </a:solid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保護方策に電気電子制御を使用しない</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460033" y="3533199"/>
                  <a:ext cx="2799183" cy="707886"/>
                </a:xfrm>
                <a:prstGeom prst="rect">
                  <a:avLst/>
                </a:prstGeom>
                <a:solidFill>
                  <a:schemeClr val="bg1">
                    <a:lumMod val="95000"/>
                  </a:schemeClr>
                </a:solid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保護方策に電気電子制御を使用</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下矢印 13"/>
                <p:cNvSpPr/>
                <p:nvPr/>
              </p:nvSpPr>
              <p:spPr>
                <a:xfrm>
                  <a:off x="2127379" y="3334041"/>
                  <a:ext cx="1007706" cy="197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5355771" y="3336149"/>
                  <a:ext cx="1007706" cy="197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460032" y="4393485"/>
                  <a:ext cx="2799183" cy="400110"/>
                </a:xfrm>
                <a:prstGeom prst="rect">
                  <a:avLst/>
                </a:prstGeom>
                <a:solidFill>
                  <a:schemeClr val="bg1">
                    <a:lumMod val="95000"/>
                  </a:schemeClr>
                </a:solidFill>
              </p:spPr>
              <p:txBody>
                <a:bodyPr wrap="square" rtlCol="0">
                  <a:spAutoFit/>
                </a:bodyPr>
                <a:lstStyle/>
                <a:p>
                  <a:pPr algn="ctr"/>
                  <a:r>
                    <a:rPr lang="ja-JP" altLang="en-US" sz="2000"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20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安全</a:t>
                  </a:r>
                  <a:endParaRPr lang="en-US" altLang="ja-JP" sz="2000"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下矢印 16"/>
                <p:cNvSpPr/>
                <p:nvPr/>
              </p:nvSpPr>
              <p:spPr>
                <a:xfrm>
                  <a:off x="5377544" y="4216328"/>
                  <a:ext cx="1007706" cy="197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左中かっこ 18"/>
              <p:cNvSpPr/>
              <p:nvPr/>
            </p:nvSpPr>
            <p:spPr>
              <a:xfrm>
                <a:off x="802434" y="2055847"/>
                <a:ext cx="466529" cy="253769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テキスト ボックス 19"/>
              <p:cNvSpPr txBox="1"/>
              <p:nvPr/>
            </p:nvSpPr>
            <p:spPr>
              <a:xfrm>
                <a:off x="-485192" y="3133088"/>
                <a:ext cx="1287626" cy="707886"/>
              </a:xfrm>
              <a:prstGeom prst="rect">
                <a:avLst/>
              </a:prstGeom>
              <a:noFill/>
              <a:ln>
                <a:solidFill>
                  <a:schemeClr val="tx1"/>
                </a:solidFill>
              </a:ln>
            </p:spPr>
            <p:txBody>
              <a:bodyPr wrap="square" rtlCol="0">
                <a:spAutoFit/>
              </a:bodyPr>
              <a:lstStyle/>
              <a:p>
                <a:pPr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リスク低減方策</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485192" y="1362269"/>
                <a:ext cx="1287626" cy="707886"/>
              </a:xfrm>
              <a:prstGeom prst="rect">
                <a:avLst/>
              </a:prstGeom>
              <a:noFill/>
              <a:ln>
                <a:solidFill>
                  <a:schemeClr val="tx1"/>
                </a:solidFill>
              </a:ln>
            </p:spPr>
            <p:txBody>
              <a:bodyPr wrap="square" rtlCol="0">
                <a:spAutoFit/>
              </a:bodyPr>
              <a:lstStyle/>
              <a:p>
                <a:pPr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潜在危険リスク分析</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左中かっこ 22"/>
              <p:cNvSpPr/>
              <p:nvPr/>
            </p:nvSpPr>
            <p:spPr>
              <a:xfrm>
                <a:off x="802434" y="1455574"/>
                <a:ext cx="466529" cy="4530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5" name="正方形/長方形 24"/>
            <p:cNvSpPr/>
            <p:nvPr/>
          </p:nvSpPr>
          <p:spPr>
            <a:xfrm>
              <a:off x="770965" y="2046757"/>
              <a:ext cx="8390964" cy="36106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94476410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39217CF-17B6-42CE-AA68-FEFC55D86F99}"/>
              </a:ext>
            </a:extLst>
          </p:cNvPr>
          <p:cNvSpPr>
            <a:spLocks noGrp="1"/>
          </p:cNvSpPr>
          <p:nvPr>
            <p:ph type="title"/>
          </p:nvPr>
        </p:nvSpPr>
        <p:spPr>
          <a:xfrm>
            <a:off x="302161" y="319789"/>
            <a:ext cx="9324000" cy="720117"/>
          </a:xfrm>
        </p:spPr>
        <p:txBody>
          <a:bodyPr>
            <a:noAutofit/>
          </a:bodyPr>
          <a:lstStyle/>
          <a:p>
            <a:pPr marL="900113" indent="-900113"/>
            <a:r>
              <a:rPr lang="ja-JP" altLang="en-US" sz="3600" dirty="0" smtClean="0">
                <a:latin typeface="Meiryo UI" panose="020B0604030504040204" pitchFamily="50" charset="-128"/>
                <a:ea typeface="Meiryo UI" panose="020B0604030504040204" pitchFamily="50" charset="-128"/>
              </a:rPr>
              <a:t>３ 全安全</a:t>
            </a:r>
            <a:r>
              <a:rPr lang="ja-JP" altLang="en-US" sz="3600" dirty="0">
                <a:latin typeface="Meiryo UI" panose="020B0604030504040204" pitchFamily="50" charset="-128"/>
                <a:ea typeface="Meiryo UI" panose="020B0604030504040204" pitchFamily="50" charset="-128"/>
              </a:rPr>
              <a:t>ライフサイクル中の安全度水準の割当て</a:t>
            </a:r>
            <a:endParaRPr kumimoji="1" lang="ja-JP" altLang="en-US" sz="3600"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 xmlns:a16="http://schemas.microsoft.com/office/drawing/2014/main" id="{4BE188B6-F8D7-4409-9C76-31E29C1B7BF5}"/>
              </a:ext>
            </a:extLst>
          </p:cNvPr>
          <p:cNvSpPr>
            <a:spLocks noGrp="1"/>
          </p:cNvSpPr>
          <p:nvPr>
            <p:ph idx="1"/>
          </p:nvPr>
        </p:nvSpPr>
        <p:spPr>
          <a:xfrm>
            <a:off x="279918" y="1093899"/>
            <a:ext cx="9423919" cy="5271041"/>
          </a:xfrm>
        </p:spPr>
        <p:txBody>
          <a:bodyPr>
            <a:noAutofit/>
          </a:bodyPr>
          <a:lstStyle/>
          <a:p>
            <a:pPr marL="0" indent="0">
              <a:buNone/>
            </a:pPr>
            <a:r>
              <a:rPr lang="ja-JP" altLang="en-US" dirty="0">
                <a:latin typeface="Meiryo UI" panose="020B0604030504040204" pitchFamily="50" charset="-128"/>
                <a:ea typeface="Meiryo UI" panose="020B0604030504040204" pitchFamily="50" charset="-128"/>
              </a:rPr>
              <a:t>●安全度水準の</a:t>
            </a:r>
            <a:r>
              <a:rPr lang="ja-JP" altLang="en-US" dirty="0" smtClean="0">
                <a:latin typeface="Meiryo UI" panose="020B0604030504040204" pitchFamily="50" charset="-128"/>
                <a:ea typeface="Meiryo UI" panose="020B0604030504040204" pitchFamily="50" charset="-128"/>
              </a:rPr>
              <a:t>割当て</a:t>
            </a:r>
            <a:endParaRPr lang="en-US" altLang="ja-JP" dirty="0" smtClean="0">
              <a:latin typeface="Meiryo UI" panose="020B0604030504040204" pitchFamily="50" charset="-128"/>
              <a:ea typeface="Meiryo UI" panose="020B0604030504040204" pitchFamily="50" charset="-128"/>
            </a:endParaRPr>
          </a:p>
          <a:p>
            <a:pPr marL="457200" lvl="1" indent="0">
              <a:buNone/>
            </a:pPr>
            <a:r>
              <a:rPr lang="ja-JP" altLang="en-US" dirty="0" smtClean="0"/>
              <a:t>安全機能の運用モードを以下のいずかとする。</a:t>
            </a:r>
            <a:endParaRPr lang="ja-JP" altLang="en-US" dirty="0"/>
          </a:p>
          <a:p>
            <a:pPr marL="457200" lvl="1" indent="0">
              <a:buNone/>
            </a:pPr>
            <a:r>
              <a:rPr lang="ja-JP" altLang="en-US" dirty="0">
                <a:solidFill>
                  <a:srgbClr val="0000FF"/>
                </a:solidFill>
              </a:rPr>
              <a:t>・</a:t>
            </a:r>
            <a:r>
              <a:rPr lang="ja-JP" altLang="en-US" dirty="0" smtClean="0">
                <a:solidFill>
                  <a:srgbClr val="0000FF"/>
                </a:solidFill>
              </a:rPr>
              <a:t>低頻度</a:t>
            </a:r>
            <a:r>
              <a:rPr lang="ja-JP" altLang="en-US" dirty="0">
                <a:solidFill>
                  <a:srgbClr val="0000FF"/>
                </a:solidFill>
              </a:rPr>
              <a:t>作動要求</a:t>
            </a:r>
            <a:r>
              <a:rPr lang="ja-JP" altLang="en-US" dirty="0" smtClean="0">
                <a:solidFill>
                  <a:srgbClr val="0000FF"/>
                </a:solidFill>
              </a:rPr>
              <a:t>モード</a:t>
            </a:r>
            <a:endParaRPr lang="en-US" altLang="ja-JP" dirty="0">
              <a:solidFill>
                <a:srgbClr val="0000FF"/>
              </a:solidFill>
            </a:endParaRPr>
          </a:p>
          <a:p>
            <a:pPr marL="914400" lvl="2" indent="0">
              <a:buNone/>
            </a:pPr>
            <a:r>
              <a:rPr lang="ja-JP" altLang="en-US" sz="2400" dirty="0" smtClean="0"/>
              <a:t>⇒</a:t>
            </a:r>
            <a:r>
              <a:rPr lang="en-US" altLang="ja-JP" sz="2400" dirty="0" err="1" smtClean="0">
                <a:solidFill>
                  <a:srgbClr val="0000FF"/>
                </a:solidFill>
              </a:rPr>
              <a:t>PFDavg</a:t>
            </a:r>
            <a:r>
              <a:rPr lang="ja-JP" altLang="en-US" sz="2400" dirty="0" err="1" smtClean="0"/>
              <a:t>にて</a:t>
            </a:r>
            <a:r>
              <a:rPr lang="ja-JP" altLang="en-US" sz="2400" dirty="0" smtClean="0"/>
              <a:t>評価</a:t>
            </a:r>
            <a:endParaRPr lang="en-US" altLang="ja-JP" sz="2400" dirty="0"/>
          </a:p>
          <a:p>
            <a:pPr marL="914400" lvl="2" indent="0">
              <a:buNone/>
            </a:pPr>
            <a:r>
              <a:rPr lang="ja-JP" altLang="en-US" sz="2400" dirty="0" smtClean="0"/>
              <a:t>　</a:t>
            </a:r>
            <a:r>
              <a:rPr lang="en-US" altLang="ja-JP" sz="2400" dirty="0" smtClean="0"/>
              <a:t>(</a:t>
            </a:r>
            <a:r>
              <a:rPr lang="ja-JP" altLang="en-US" sz="2400" dirty="0" smtClean="0"/>
              <a:t>作動要求あたりの安全機能の危険側機能失敗の平均確率）</a:t>
            </a:r>
            <a:endParaRPr lang="ja-JP" altLang="en-US" sz="2400" dirty="0"/>
          </a:p>
          <a:p>
            <a:pPr marL="457200" lvl="1" indent="0">
              <a:buNone/>
            </a:pPr>
            <a:r>
              <a:rPr lang="ja-JP" altLang="en-US" dirty="0" smtClean="0"/>
              <a:t>・</a:t>
            </a:r>
            <a:r>
              <a:rPr lang="ja-JP" altLang="en-US" dirty="0" smtClean="0">
                <a:solidFill>
                  <a:srgbClr val="0000FF"/>
                </a:solidFill>
              </a:rPr>
              <a:t>高頻度</a:t>
            </a:r>
            <a:r>
              <a:rPr lang="ja-JP" altLang="en-US" dirty="0">
                <a:solidFill>
                  <a:srgbClr val="0000FF"/>
                </a:solidFill>
              </a:rPr>
              <a:t>作動要求又は連続</a:t>
            </a:r>
            <a:r>
              <a:rPr lang="ja-JP" altLang="en-US" dirty="0" smtClean="0">
                <a:solidFill>
                  <a:srgbClr val="0000FF"/>
                </a:solidFill>
              </a:rPr>
              <a:t>モード</a:t>
            </a:r>
            <a:endParaRPr lang="en-US" altLang="ja-JP" dirty="0" smtClean="0">
              <a:solidFill>
                <a:srgbClr val="0000FF"/>
              </a:solidFill>
            </a:endParaRPr>
          </a:p>
          <a:p>
            <a:pPr marL="914400" lvl="2" indent="0">
              <a:buNone/>
            </a:pPr>
            <a:r>
              <a:rPr lang="ja-JP" altLang="en-US" sz="2400" dirty="0"/>
              <a:t>⇒</a:t>
            </a:r>
            <a:r>
              <a:rPr lang="en-US" altLang="ja-JP" sz="2400" dirty="0" smtClean="0">
                <a:solidFill>
                  <a:srgbClr val="0000FF"/>
                </a:solidFill>
              </a:rPr>
              <a:t>PFH</a:t>
            </a:r>
            <a:r>
              <a:rPr lang="ja-JP" altLang="en-US" sz="2400" dirty="0" err="1" smtClean="0"/>
              <a:t>にて</a:t>
            </a:r>
            <a:r>
              <a:rPr lang="ja-JP" altLang="en-US" sz="2400" dirty="0" smtClean="0"/>
              <a:t>評価</a:t>
            </a:r>
            <a:endParaRPr lang="en-US" altLang="ja-JP" sz="2400" dirty="0"/>
          </a:p>
          <a:p>
            <a:pPr marL="914400" lvl="2" indent="0">
              <a:buNone/>
            </a:pPr>
            <a:r>
              <a:rPr lang="ja-JP" altLang="en-US" sz="2400" dirty="0" smtClean="0"/>
              <a:t>　</a:t>
            </a:r>
            <a:r>
              <a:rPr lang="en-US" altLang="ja-JP" sz="2400" dirty="0" smtClean="0"/>
              <a:t>(</a:t>
            </a:r>
            <a:r>
              <a:rPr lang="ja-JP" altLang="en-US" sz="2400" dirty="0" smtClean="0"/>
              <a:t>時間あたりの安全機能の危険側機能失敗の平均頻度</a:t>
            </a:r>
            <a:r>
              <a:rPr lang="ja-JP" altLang="en-US" sz="2400" dirty="0"/>
              <a:t>［</a:t>
            </a:r>
            <a:r>
              <a:rPr lang="en-US" altLang="ja-JP" sz="2400" dirty="0"/>
              <a:t>1/h</a:t>
            </a:r>
            <a:r>
              <a:rPr lang="ja-JP" altLang="en-US" sz="2400" dirty="0" smtClean="0"/>
              <a:t>］</a:t>
            </a:r>
            <a:r>
              <a:rPr lang="en-US" altLang="ja-JP" sz="2400" dirty="0" smtClean="0"/>
              <a:t>)</a:t>
            </a:r>
          </a:p>
          <a:p>
            <a:pPr marL="914400" lvl="2" indent="0">
              <a:buNone/>
            </a:pPr>
            <a:endParaRPr lang="en-US" altLang="ja-JP" sz="2400" dirty="0" smtClean="0"/>
          </a:p>
          <a:p>
            <a:pPr>
              <a:buFont typeface="Wingdings" panose="05000000000000000000" pitchFamily="2" charset="2"/>
              <a:buChar char="l"/>
            </a:pPr>
            <a:r>
              <a:rPr lang="ja-JP" altLang="en-US" dirty="0" smtClean="0"/>
              <a:t>目標機能失敗尺度</a:t>
            </a:r>
            <a:endParaRPr lang="en-US" altLang="ja-JP" dirty="0" smtClean="0"/>
          </a:p>
          <a:p>
            <a:pPr marL="457200" lvl="1" indent="0">
              <a:buNone/>
            </a:pPr>
            <a:r>
              <a:rPr lang="en-US" altLang="ja-JP" dirty="0" err="1" smtClean="0">
                <a:solidFill>
                  <a:srgbClr val="0000FF"/>
                </a:solidFill>
              </a:rPr>
              <a:t>PFDavg</a:t>
            </a:r>
            <a:r>
              <a:rPr lang="ja-JP" altLang="en-US" dirty="0" smtClean="0"/>
              <a:t>又</a:t>
            </a:r>
            <a:r>
              <a:rPr lang="ja-JP" altLang="en-US" dirty="0"/>
              <a:t>は、</a:t>
            </a:r>
            <a:r>
              <a:rPr lang="en-US" altLang="ja-JP" dirty="0">
                <a:solidFill>
                  <a:srgbClr val="0000FF"/>
                </a:solidFill>
              </a:rPr>
              <a:t>PFH</a:t>
            </a:r>
            <a:r>
              <a:rPr lang="ja-JP" altLang="en-US" dirty="0"/>
              <a:t>の目標値の</a:t>
            </a:r>
            <a:r>
              <a:rPr lang="ja-JP" altLang="en-US" dirty="0" smtClean="0"/>
              <a:t>こと</a:t>
            </a:r>
            <a:endParaRPr lang="en-US" altLang="ja-JP" dirty="0" smtClean="0"/>
          </a:p>
          <a:p>
            <a:pPr marL="457200" lvl="1" indent="0">
              <a:buNone/>
            </a:pPr>
            <a:r>
              <a:rPr lang="ja-JP" altLang="en-US" dirty="0" smtClean="0"/>
              <a:t>安全機能の作動要求が発生したときに、その安全機能が正常に動作できず失敗し、危険側故障になる確率</a:t>
            </a:r>
          </a:p>
          <a:p>
            <a:pPr>
              <a:buFont typeface="Wingdings" panose="05000000000000000000" pitchFamily="2" charset="2"/>
              <a:buChar char="l"/>
            </a:pPr>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 xmlns:a16="http://schemas.microsoft.com/office/drawing/2014/main" id="{C91847F7-357D-4409-8F08-7025C88F6DCE}"/>
              </a:ext>
            </a:extLst>
          </p:cNvPr>
          <p:cNvSpPr>
            <a:spLocks noGrp="1"/>
          </p:cNvSpPr>
          <p:nvPr>
            <p:ph type="ftr" sz="quarter" idx="4294967295"/>
          </p:nvPr>
        </p:nvSpPr>
        <p:spPr>
          <a:xfrm>
            <a:off x="376232" y="6356352"/>
            <a:ext cx="7929568" cy="365125"/>
          </a:xfrm>
          <a:prstGeom prst="rect">
            <a:avLst/>
          </a:prstGeom>
        </p:spPr>
        <p:txBody>
          <a:bodyPr/>
          <a:lstStyle/>
          <a:p>
            <a:r>
              <a:rPr kumimoji="1" lang="ja-JP" altLang="en-US" dirty="0" smtClean="0"/>
              <a:t>平成</a:t>
            </a:r>
            <a:r>
              <a:rPr kumimoji="1" lang="en-US" altLang="ja-JP" dirty="0" smtClean="0"/>
              <a:t>29</a:t>
            </a:r>
            <a:r>
              <a:rPr kumimoji="1" lang="ja-JP" altLang="en-US" dirty="0" smtClean="0"/>
              <a:t>年度厚生労働省委託　機能安全を活用した機械設備の安全対策の推進事業　機能安全活用テキスト</a:t>
            </a:r>
            <a:endParaRPr kumimoji="1" lang="ja-JP" altLang="en-US" dirty="0"/>
          </a:p>
        </p:txBody>
      </p:sp>
      <p:sp>
        <p:nvSpPr>
          <p:cNvPr id="5" name="スライド番号プレースホルダー 4">
            <a:extLst>
              <a:ext uri="{FF2B5EF4-FFF2-40B4-BE49-F238E27FC236}">
                <a16:creationId xmlns="" xmlns:a16="http://schemas.microsoft.com/office/drawing/2014/main" id="{3F7772C1-7FB9-46E9-BC81-807B4EC311E2}"/>
              </a:ext>
            </a:extLst>
          </p:cNvPr>
          <p:cNvSpPr>
            <a:spLocks noGrp="1"/>
          </p:cNvSpPr>
          <p:nvPr>
            <p:ph type="sldNum" sz="quarter" idx="12"/>
          </p:nvPr>
        </p:nvSpPr>
        <p:spPr/>
        <p:txBody>
          <a:bodyPr/>
          <a:lstStyle/>
          <a:p>
            <a:fld id="{C7D9CC4D-8A97-4D11-A8F9-9712DE09FCD9}" type="slidenum">
              <a:rPr kumimoji="1" lang="ja-JP" altLang="en-US" smtClean="0"/>
              <a:t>163</a:t>
            </a:fld>
            <a:endParaRPr kumimoji="1" lang="ja-JP" altLang="en-US"/>
          </a:p>
        </p:txBody>
      </p:sp>
    </p:spTree>
    <p:extLst>
      <p:ext uri="{BB962C8B-B14F-4D97-AF65-F5344CB8AC3E}">
        <p14:creationId xmlns:p14="http://schemas.microsoft.com/office/powerpoint/2010/main" val="397273753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56BD009-A1EA-4DFD-821F-038E967B630D}"/>
              </a:ext>
            </a:extLst>
          </p:cNvPr>
          <p:cNvSpPr>
            <a:spLocks noGrp="1"/>
          </p:cNvSpPr>
          <p:nvPr>
            <p:ph type="title"/>
          </p:nvPr>
        </p:nvSpPr>
        <p:spPr/>
        <p:txBody>
          <a:bodyPr/>
          <a:lstStyle/>
          <a:p>
            <a:pPr marL="539750" indent="-539750"/>
            <a:r>
              <a:rPr lang="en-US" altLang="ja-JP" dirty="0"/>
              <a:t>3-(2)</a:t>
            </a:r>
            <a:r>
              <a:rPr lang="zh-TW" altLang="en-US" dirty="0" smtClean="0">
                <a:latin typeface="Meiryo UI" panose="020B0604030504040204" pitchFamily="50" charset="-128"/>
                <a:ea typeface="Meiryo UI" panose="020B0604030504040204" pitchFamily="50" charset="-128"/>
              </a:rPr>
              <a:t>目標</a:t>
            </a:r>
            <a:r>
              <a:rPr lang="ja-JP" altLang="en-US" dirty="0" smtClean="0">
                <a:latin typeface="Meiryo UI" panose="020B0604030504040204" pitchFamily="50" charset="-128"/>
                <a:ea typeface="Meiryo UI" panose="020B0604030504040204" pitchFamily="50" charset="-128"/>
              </a:rPr>
              <a:t>機能</a:t>
            </a:r>
            <a:r>
              <a:rPr lang="zh-TW" altLang="en-US" dirty="0" smtClean="0">
                <a:latin typeface="Meiryo UI" panose="020B0604030504040204" pitchFamily="50" charset="-128"/>
                <a:ea typeface="Meiryo UI" panose="020B0604030504040204" pitchFamily="50" charset="-128"/>
              </a:rPr>
              <a:t>失敗</a:t>
            </a:r>
            <a:r>
              <a:rPr lang="zh-TW" altLang="en-US" dirty="0">
                <a:latin typeface="Meiryo UI" panose="020B0604030504040204" pitchFamily="50" charset="-128"/>
                <a:ea typeface="Meiryo UI" panose="020B0604030504040204" pitchFamily="50" charset="-128"/>
              </a:rPr>
              <a:t>尺度</a:t>
            </a:r>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 xmlns:a16="http://schemas.microsoft.com/office/drawing/2014/main" id="{E1089800-8A56-4D54-B8BB-BCB3779C9B23}"/>
              </a:ext>
            </a:extLst>
          </p:cNvPr>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ー 4">
            <a:extLst>
              <a:ext uri="{FF2B5EF4-FFF2-40B4-BE49-F238E27FC236}">
                <a16:creationId xmlns="" xmlns:a16="http://schemas.microsoft.com/office/drawing/2014/main" id="{2CD17708-BE94-4B3F-84E3-BE7868FE4D75}"/>
              </a:ext>
            </a:extLst>
          </p:cNvPr>
          <p:cNvSpPr>
            <a:spLocks noGrp="1"/>
          </p:cNvSpPr>
          <p:nvPr>
            <p:ph type="sldNum" sz="quarter" idx="12"/>
          </p:nvPr>
        </p:nvSpPr>
        <p:spPr/>
        <p:txBody>
          <a:bodyPr/>
          <a:lstStyle/>
          <a:p>
            <a:fld id="{C7D9CC4D-8A97-4D11-A8F9-9712DE09FCD9}" type="slidenum">
              <a:rPr kumimoji="1" lang="ja-JP" altLang="en-US" smtClean="0"/>
              <a:t>164</a:t>
            </a:fld>
            <a:endParaRPr kumimoji="1" lang="ja-JP" altLang="en-US"/>
          </a:p>
        </p:txBody>
      </p:sp>
      <p:graphicFrame>
        <p:nvGraphicFramePr>
          <p:cNvPr id="7" name="オブジェクト 6">
            <a:extLst>
              <a:ext uri="{FF2B5EF4-FFF2-40B4-BE49-F238E27FC236}">
                <a16:creationId xmlns="" xmlns:a16="http://schemas.microsoft.com/office/drawing/2014/main" id="{2819CC25-58A1-4E40-8182-9B460C72F889}"/>
              </a:ext>
            </a:extLst>
          </p:cNvPr>
          <p:cNvGraphicFramePr>
            <a:graphicFrameLocks noChangeAspect="1"/>
          </p:cNvGraphicFramePr>
          <p:nvPr>
            <p:extLst>
              <p:ext uri="{D42A27DB-BD31-4B8C-83A1-F6EECF244321}">
                <p14:modId xmlns:p14="http://schemas.microsoft.com/office/powerpoint/2010/main" val="3349771859"/>
              </p:ext>
            </p:extLst>
          </p:nvPr>
        </p:nvGraphicFramePr>
        <p:xfrm>
          <a:off x="344274" y="1378638"/>
          <a:ext cx="9407076" cy="4413150"/>
        </p:xfrm>
        <a:graphic>
          <a:graphicData uri="http://schemas.openxmlformats.org/presentationml/2006/ole">
            <mc:AlternateContent xmlns:mc="http://schemas.openxmlformats.org/markup-compatibility/2006">
              <mc:Choice xmlns:v="urn:schemas-microsoft-com:vml" Requires="v">
                <p:oleObj spid="_x0000_s2051" name="Document" r:id="rId4" imgW="5543539" imgH="3014761" progId="Word.Document.12">
                  <p:embed/>
                </p:oleObj>
              </mc:Choice>
              <mc:Fallback>
                <p:oleObj name="Document" r:id="rId4" imgW="5543539" imgH="3014761" progId="Word.Document.12">
                  <p:embed/>
                  <p:pic>
                    <p:nvPicPr>
                      <p:cNvPr id="0" name=""/>
                      <p:cNvPicPr/>
                      <p:nvPr/>
                    </p:nvPicPr>
                    <p:blipFill>
                      <a:blip r:embed="rId5"/>
                      <a:stretch>
                        <a:fillRect/>
                      </a:stretch>
                    </p:blipFill>
                    <p:spPr>
                      <a:xfrm>
                        <a:off x="344274" y="1378638"/>
                        <a:ext cx="9407076" cy="4413150"/>
                      </a:xfrm>
                      <a:prstGeom prst="rect">
                        <a:avLst/>
                      </a:prstGeom>
                    </p:spPr>
                  </p:pic>
                </p:oleObj>
              </mc:Fallback>
            </mc:AlternateContent>
          </a:graphicData>
        </a:graphic>
      </p:graphicFrame>
      <p:sp>
        <p:nvSpPr>
          <p:cNvPr id="6" name="テキスト ボックス 5"/>
          <p:cNvSpPr txBox="1"/>
          <p:nvPr/>
        </p:nvSpPr>
        <p:spPr>
          <a:xfrm>
            <a:off x="878542" y="5020234"/>
            <a:ext cx="8534709" cy="830997"/>
          </a:xfrm>
          <a:prstGeom prst="rect">
            <a:avLst/>
          </a:prstGeom>
          <a:noFill/>
        </p:spPr>
        <p:txBody>
          <a:bodyPr wrap="non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PFD</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は、規定期間内で何回失敗するかを表す．</a:t>
            </a:r>
          </a:p>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PFH</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は、１時間当たりの失敗確率で</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ある</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単位</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が違うことに</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注意）</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4945834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556B94F-ACB4-4C9C-8571-8DE44D095883}"/>
              </a:ext>
            </a:extLst>
          </p:cNvPr>
          <p:cNvSpPr>
            <a:spLocks noGrp="1"/>
          </p:cNvSpPr>
          <p:nvPr>
            <p:ph type="title"/>
          </p:nvPr>
        </p:nvSpPr>
        <p:spPr/>
        <p:txBody>
          <a:bodyPr>
            <a:noAutofit/>
          </a:bodyPr>
          <a:lstStyle/>
          <a:p>
            <a:pPr marL="539750" indent="-539750"/>
            <a:r>
              <a:rPr lang="en-US" altLang="ja-JP" dirty="0"/>
              <a:t>3-(3)</a:t>
            </a:r>
            <a:r>
              <a:rPr lang="ja-JP" altLang="en-US" dirty="0">
                <a:latin typeface="Meiryo UI" panose="020B0604030504040204" pitchFamily="50" charset="-128"/>
                <a:ea typeface="Meiryo UI" panose="020B0604030504040204" pitchFamily="50" charset="-128"/>
              </a:rPr>
              <a:t>安全度水準と共通原因</a:t>
            </a:r>
            <a:r>
              <a:rPr lang="ja-JP" altLang="en-US" dirty="0" smtClean="0">
                <a:latin typeface="Meiryo UI" panose="020B0604030504040204" pitchFamily="50" charset="-128"/>
                <a:ea typeface="Meiryo UI" panose="020B0604030504040204" pitchFamily="50" charset="-128"/>
              </a:rPr>
              <a:t>故障</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 xmlns:a16="http://schemas.microsoft.com/office/drawing/2014/main" id="{CC9FC66D-8124-40E4-A47A-E67A9384F4DE}"/>
              </a:ext>
            </a:extLst>
          </p:cNvPr>
          <p:cNvSpPr>
            <a:spLocks noGrp="1"/>
          </p:cNvSpPr>
          <p:nvPr>
            <p:ph idx="1"/>
          </p:nvPr>
        </p:nvSpPr>
        <p:spPr>
          <a:xfrm>
            <a:off x="249107" y="1690690"/>
            <a:ext cx="9396918" cy="4728039"/>
          </a:xfrm>
        </p:spPr>
        <p:txBody>
          <a:bodyPr>
            <a:noAutofit/>
          </a:bodyPr>
          <a:lstStyle/>
          <a:p>
            <a:pPr marL="352425" indent="-352425">
              <a:buNone/>
            </a:pPr>
            <a:r>
              <a:rPr lang="ja-JP" altLang="en-US" dirty="0">
                <a:latin typeface="Meiryo UI" panose="020B0604030504040204" pitchFamily="50" charset="-128"/>
                <a:ea typeface="Meiryo UI" panose="020B0604030504040204" pitchFamily="50" charset="-128"/>
              </a:rPr>
              <a:t>●安全度</a:t>
            </a:r>
            <a:r>
              <a:rPr lang="ja-JP" altLang="en-US" dirty="0" smtClean="0">
                <a:latin typeface="Meiryo UI" panose="020B0604030504040204" pitchFamily="50" charset="-128"/>
                <a:ea typeface="Meiryo UI" panose="020B0604030504040204" pitchFamily="50" charset="-128"/>
              </a:rPr>
              <a:t>水準は</a:t>
            </a:r>
            <a:endParaRPr lang="en-US" altLang="ja-JP" dirty="0"/>
          </a:p>
          <a:p>
            <a:pPr marL="809625" lvl="1" indent="-352425">
              <a:buNone/>
            </a:pPr>
            <a:r>
              <a:rPr lang="ja-JP" altLang="en-US" dirty="0" smtClean="0">
                <a:latin typeface="Meiryo UI" panose="020B0604030504040204" pitchFamily="50" charset="-128"/>
                <a:ea typeface="Meiryo UI" panose="020B0604030504040204" pitchFamily="50" charset="-128"/>
              </a:rPr>
              <a:t>・</a:t>
            </a:r>
            <a:r>
              <a:rPr lang="ja-JP" altLang="en-US" dirty="0" smtClean="0">
                <a:solidFill>
                  <a:srgbClr val="0000FF"/>
                </a:solidFill>
                <a:latin typeface="Meiryo UI" panose="020B0604030504040204" pitchFamily="50" charset="-128"/>
                <a:ea typeface="Meiryo UI" panose="020B0604030504040204" pitchFamily="50" charset="-128"/>
              </a:rPr>
              <a:t>「危険側故障確率</a:t>
            </a:r>
            <a:r>
              <a:rPr lang="en-US" altLang="ja-JP" dirty="0" smtClean="0">
                <a:solidFill>
                  <a:srgbClr val="0000FF"/>
                </a:solidFill>
                <a:latin typeface="Meiryo UI" panose="020B0604030504040204" pitchFamily="50" charset="-128"/>
                <a:ea typeface="Meiryo UI" panose="020B0604030504040204" pitchFamily="50" charset="-128"/>
              </a:rPr>
              <a:t>+</a:t>
            </a:r>
            <a:r>
              <a:rPr lang="ja-JP" altLang="en-US" dirty="0" smtClean="0">
                <a:solidFill>
                  <a:srgbClr val="0000FF"/>
                </a:solidFill>
                <a:latin typeface="Meiryo UI" panose="020B0604030504040204" pitchFamily="50" charset="-128"/>
                <a:ea typeface="Meiryo UI" panose="020B0604030504040204" pitchFamily="50" charset="-128"/>
              </a:rPr>
              <a:t>共通原因故障確率」</a:t>
            </a:r>
            <a:r>
              <a:rPr lang="ja-JP" altLang="en-US" dirty="0" smtClean="0">
                <a:latin typeface="Meiryo UI" panose="020B0604030504040204" pitchFamily="50" charset="-128"/>
                <a:ea typeface="Meiryo UI" panose="020B0604030504040204" pitchFamily="50" charset="-128"/>
              </a:rPr>
              <a:t>で判定</a:t>
            </a:r>
            <a:endParaRPr lang="en-US" altLang="ja-JP" dirty="0" smtClean="0">
              <a:latin typeface="Meiryo UI" panose="020B0604030504040204" pitchFamily="50" charset="-128"/>
              <a:ea typeface="Meiryo UI" panose="020B0604030504040204" pitchFamily="50" charset="-128"/>
            </a:endParaRPr>
          </a:p>
          <a:p>
            <a:pPr marL="809625" lvl="1" indent="-352425">
              <a:buNone/>
            </a:pPr>
            <a:r>
              <a:rPr lang="ja-JP" altLang="en-US" dirty="0" smtClean="0"/>
              <a:t>・ハードウェア</a:t>
            </a:r>
            <a:r>
              <a:rPr lang="ja-JP" altLang="en-US" dirty="0"/>
              <a:t>の構成</a:t>
            </a:r>
            <a:r>
              <a:rPr lang="en-US" altLang="ja-JP" dirty="0"/>
              <a:t>(</a:t>
            </a:r>
            <a:r>
              <a:rPr lang="en-US" altLang="ja-JP" dirty="0" err="1" smtClean="0">
                <a:solidFill>
                  <a:srgbClr val="0000FF"/>
                </a:solidFill>
              </a:rPr>
              <a:t>HFT</a:t>
            </a:r>
            <a:r>
              <a:rPr lang="en-US" altLang="ja-JP" dirty="0" err="1" smtClean="0"/>
              <a:t>:Hardware</a:t>
            </a:r>
            <a:r>
              <a:rPr lang="en-US" altLang="ja-JP" dirty="0" smtClean="0"/>
              <a:t> </a:t>
            </a:r>
            <a:r>
              <a:rPr lang="en-US" altLang="ja-JP" dirty="0"/>
              <a:t>Fault </a:t>
            </a:r>
            <a:r>
              <a:rPr lang="en-US" altLang="ja-JP" dirty="0" err="1" smtClean="0"/>
              <a:t>Torelance</a:t>
            </a:r>
            <a:r>
              <a:rPr lang="en-US" altLang="ja-JP" dirty="0"/>
              <a:t>)</a:t>
            </a:r>
            <a:r>
              <a:rPr lang="ja-JP" altLang="en-US" dirty="0" smtClean="0"/>
              <a:t>で</a:t>
            </a:r>
            <a:r>
              <a:rPr lang="ja-JP" altLang="en-US" dirty="0" smtClean="0">
                <a:solidFill>
                  <a:srgbClr val="0000FF"/>
                </a:solidFill>
              </a:rPr>
              <a:t>上限制約</a:t>
            </a:r>
            <a:endParaRPr lang="en-US" altLang="ja-JP" dirty="0">
              <a:solidFill>
                <a:srgbClr val="0000FF"/>
              </a:solidFill>
            </a:endParaRPr>
          </a:p>
          <a:p>
            <a:pPr marL="809625" lvl="1" indent="-352425">
              <a:buNone/>
            </a:pPr>
            <a:endParaRPr lang="ja-JP" altLang="en-US" dirty="0" smtClean="0">
              <a:solidFill>
                <a:srgbClr val="0000FF"/>
              </a:solidFill>
            </a:endParaRPr>
          </a:p>
          <a:p>
            <a:pPr marL="352425" indent="-352425">
              <a:buNone/>
            </a:pP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共通原因故障は</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809625" lvl="1" indent="-352425">
              <a:buNone/>
            </a:pPr>
            <a:r>
              <a:rPr lang="ja-JP" altLang="en-US" dirty="0" smtClean="0"/>
              <a:t>・</a:t>
            </a:r>
            <a:r>
              <a:rPr lang="ja-JP" altLang="en-US" dirty="0" smtClean="0">
                <a:latin typeface="Meiryo UI" panose="020B0604030504040204" pitchFamily="50" charset="-128"/>
                <a:ea typeface="Meiryo UI" panose="020B0604030504040204" pitchFamily="50" charset="-128"/>
              </a:rPr>
              <a:t>冗長</a:t>
            </a:r>
            <a:r>
              <a:rPr lang="ja-JP" altLang="en-US" dirty="0">
                <a:latin typeface="Meiryo UI" panose="020B0604030504040204" pitchFamily="50" charset="-128"/>
                <a:ea typeface="Meiryo UI" panose="020B0604030504040204" pitchFamily="50" charset="-128"/>
              </a:rPr>
              <a:t>システムチャンネルの</a:t>
            </a:r>
            <a:r>
              <a:rPr lang="ja-JP" altLang="en-US" dirty="0">
                <a:solidFill>
                  <a:srgbClr val="0000FF"/>
                </a:solidFill>
                <a:latin typeface="Meiryo UI" panose="020B0604030504040204" pitchFamily="50" charset="-128"/>
                <a:ea typeface="Meiryo UI" panose="020B0604030504040204" pitchFamily="50" charset="-128"/>
              </a:rPr>
              <a:t>複数チャンネルが同じ故障原因に</a:t>
            </a:r>
            <a:r>
              <a:rPr lang="ja-JP" altLang="en-US" dirty="0" smtClean="0">
                <a:solidFill>
                  <a:srgbClr val="0000FF"/>
                </a:solidFill>
                <a:latin typeface="Meiryo UI" panose="020B0604030504040204" pitchFamily="50" charset="-128"/>
                <a:ea typeface="Meiryo UI" panose="020B0604030504040204" pitchFamily="50" charset="-128"/>
              </a:rPr>
              <a:t>より故障</a:t>
            </a:r>
            <a:r>
              <a:rPr lang="ja-JP" altLang="en-US" dirty="0" smtClean="0">
                <a:latin typeface="Meiryo UI" panose="020B0604030504040204" pitchFamily="50" charset="-128"/>
                <a:ea typeface="Meiryo UI" panose="020B0604030504040204" pitchFamily="50" charset="-128"/>
              </a:rPr>
              <a:t>となり、故障</a:t>
            </a:r>
            <a:r>
              <a:rPr lang="ja-JP" altLang="en-US" dirty="0">
                <a:latin typeface="Meiryo UI" panose="020B0604030504040204" pitchFamily="50" charset="-128"/>
                <a:ea typeface="Meiryo UI" panose="020B0604030504040204" pitchFamily="50" charset="-128"/>
              </a:rPr>
              <a:t>状態となること．</a:t>
            </a:r>
          </a:p>
          <a:p>
            <a:pPr marL="809625" lvl="1" indent="-352425">
              <a:buNone/>
            </a:pPr>
            <a:r>
              <a:rPr lang="ja-JP" altLang="en-US" dirty="0"/>
              <a:t>・</a:t>
            </a:r>
            <a:r>
              <a:rPr lang="ja-JP" altLang="en-US" dirty="0" smtClean="0">
                <a:latin typeface="Meiryo UI" panose="020B0604030504040204" pitchFamily="50" charset="-128"/>
                <a:ea typeface="Meiryo UI" panose="020B0604030504040204" pitchFamily="50" charset="-128"/>
              </a:rPr>
              <a:t>共通</a:t>
            </a:r>
            <a:r>
              <a:rPr lang="ja-JP" altLang="en-US" dirty="0">
                <a:latin typeface="Meiryo UI" panose="020B0604030504040204" pitchFamily="50" charset="-128"/>
                <a:ea typeface="Meiryo UI" panose="020B0604030504040204" pitchFamily="50" charset="-128"/>
              </a:rPr>
              <a:t>原因故障は、</a:t>
            </a:r>
            <a:r>
              <a:rPr lang="en-US" altLang="ja-JP" dirty="0">
                <a:latin typeface="Meiryo UI" panose="020B0604030504040204" pitchFamily="50" charset="-128"/>
                <a:ea typeface="Meiryo UI" panose="020B0604030504040204" pitchFamily="50" charset="-128"/>
              </a:rPr>
              <a:t>IEC 61508</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ISO13849-1</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IEC 62061</a:t>
            </a:r>
            <a:r>
              <a:rPr lang="ja-JP" altLang="en-US" dirty="0">
                <a:latin typeface="Meiryo UI" panose="020B0604030504040204" pitchFamily="50" charset="-128"/>
                <a:ea typeface="Meiryo UI" panose="020B0604030504040204" pitchFamily="50" charset="-128"/>
              </a:rPr>
              <a:t>のチェックシートの</a:t>
            </a:r>
            <a:r>
              <a:rPr lang="ja-JP" altLang="en-US" dirty="0">
                <a:solidFill>
                  <a:srgbClr val="0000FF"/>
                </a:solidFill>
                <a:latin typeface="Meiryo UI" panose="020B0604030504040204" pitchFamily="50" charset="-128"/>
                <a:ea typeface="Meiryo UI" panose="020B0604030504040204" pitchFamily="50" charset="-128"/>
              </a:rPr>
              <a:t>点数によって評価</a:t>
            </a:r>
            <a:r>
              <a:rPr lang="ja-JP" altLang="en-US" dirty="0">
                <a:latin typeface="Meiryo UI" panose="020B0604030504040204" pitchFamily="50" charset="-128"/>
                <a:ea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endParaRPr>
          </a:p>
          <a:p>
            <a:pPr marL="809625" lvl="1" indent="-352425">
              <a:buNone/>
            </a:pPr>
            <a:r>
              <a:rPr lang="ja-JP" altLang="en-US" dirty="0"/>
              <a:t>・</a:t>
            </a:r>
            <a:r>
              <a:rPr lang="ja-JP" altLang="en-US" dirty="0" smtClean="0">
                <a:latin typeface="Meiryo UI" panose="020B0604030504040204" pitchFamily="50" charset="-128"/>
                <a:ea typeface="Meiryo UI" panose="020B0604030504040204" pitchFamily="50" charset="-128"/>
              </a:rPr>
              <a:t>冗長</a:t>
            </a:r>
            <a:r>
              <a:rPr lang="ja-JP" altLang="en-US" dirty="0">
                <a:latin typeface="Meiryo UI" panose="020B0604030504040204" pitchFamily="50" charset="-128"/>
                <a:ea typeface="Meiryo UI" panose="020B0604030504040204" pitchFamily="50" charset="-128"/>
              </a:rPr>
              <a:t>システムでも</a:t>
            </a:r>
            <a:r>
              <a:rPr lang="ja-JP" altLang="en-US" dirty="0">
                <a:solidFill>
                  <a:srgbClr val="0000FF"/>
                </a:solidFill>
                <a:latin typeface="Meiryo UI" panose="020B0604030504040204" pitchFamily="50" charset="-128"/>
                <a:ea typeface="Meiryo UI" panose="020B0604030504040204" pitchFamily="50" charset="-128"/>
              </a:rPr>
              <a:t>チャンネル間が独立なら共通原因故障は無い</a:t>
            </a:r>
            <a:r>
              <a:rPr lang="ja-JP" altLang="en-US" dirty="0" smtClean="0">
                <a:latin typeface="Meiryo UI" panose="020B0604030504040204" pitchFamily="50" charset="-128"/>
                <a:ea typeface="Meiryo UI" panose="020B0604030504040204" pitchFamily="50" charset="-128"/>
              </a:rPr>
              <a:t>．</a:t>
            </a:r>
            <a:endParaRPr lang="en-US" altLang="ja-JP" dirty="0"/>
          </a:p>
          <a:p>
            <a:pPr marL="1266825" lvl="2" indent="-352425">
              <a:buNone/>
            </a:pPr>
            <a:r>
              <a:rPr lang="ja-JP" altLang="en-US" dirty="0" smtClean="0">
                <a:latin typeface="Meiryo UI" panose="020B0604030504040204" pitchFamily="50" charset="-128"/>
                <a:ea typeface="Meiryo UI" panose="020B0604030504040204" pitchFamily="50" charset="-128"/>
              </a:rPr>
              <a:t>独立性</a:t>
            </a:r>
            <a:r>
              <a:rPr lang="ja-JP" altLang="en-US" dirty="0">
                <a:latin typeface="Meiryo UI" panose="020B0604030504040204" pitchFamily="50" charset="-128"/>
                <a:ea typeface="Meiryo UI" panose="020B0604030504040204" pitchFamily="50" charset="-128"/>
              </a:rPr>
              <a:t>とは、</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つ以上のチャンネル間の空間的，距離的分離、電気的分離</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1266825" lvl="2" indent="-352425">
              <a:buNone/>
            </a:pPr>
            <a:r>
              <a:rPr lang="ja-JP" altLang="en-US" dirty="0" smtClean="0">
                <a:latin typeface="Meiryo UI" panose="020B0604030504040204" pitchFamily="50" charset="-128"/>
                <a:ea typeface="Meiryo UI" panose="020B0604030504040204" pitchFamily="50" charset="-128"/>
              </a:rPr>
              <a:t>使用部品</a:t>
            </a:r>
            <a:r>
              <a:rPr lang="ja-JP" altLang="en-US" dirty="0">
                <a:latin typeface="Meiryo UI" panose="020B0604030504040204" pitchFamily="50" charset="-128"/>
                <a:ea typeface="Meiryo UI" panose="020B0604030504040204" pitchFamily="50" charset="-128"/>
              </a:rPr>
              <a:t>の制約条件を満たすこと</a:t>
            </a:r>
            <a:r>
              <a:rPr lang="ja-JP" altLang="en-US" sz="1600"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pPr marL="0" indent="-457200">
              <a:buNone/>
            </a:pPr>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 xmlns:a16="http://schemas.microsoft.com/office/drawing/2014/main" id="{C1BC0743-1BD8-462D-AF25-0F0A6BA411AD}"/>
              </a:ext>
            </a:extLst>
          </p:cNvPr>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dirty="0"/>
          </a:p>
        </p:txBody>
      </p:sp>
      <p:sp>
        <p:nvSpPr>
          <p:cNvPr id="5" name="スライド番号プレースホルダー 4">
            <a:extLst>
              <a:ext uri="{FF2B5EF4-FFF2-40B4-BE49-F238E27FC236}">
                <a16:creationId xmlns="" xmlns:a16="http://schemas.microsoft.com/office/drawing/2014/main" id="{9FBE8F65-1C6D-4AB3-9747-BF01509FC880}"/>
              </a:ext>
            </a:extLst>
          </p:cNvPr>
          <p:cNvSpPr>
            <a:spLocks noGrp="1"/>
          </p:cNvSpPr>
          <p:nvPr>
            <p:ph type="sldNum" sz="quarter" idx="12"/>
          </p:nvPr>
        </p:nvSpPr>
        <p:spPr/>
        <p:txBody>
          <a:bodyPr/>
          <a:lstStyle/>
          <a:p>
            <a:fld id="{C7D9CC4D-8A97-4D11-A8F9-9712DE09FCD9}" type="slidenum">
              <a:rPr kumimoji="1" lang="ja-JP" altLang="en-US" smtClean="0"/>
              <a:t>165</a:t>
            </a:fld>
            <a:endParaRPr kumimoji="1" lang="ja-JP" altLang="en-US"/>
          </a:p>
        </p:txBody>
      </p:sp>
    </p:spTree>
    <p:extLst>
      <p:ext uri="{BB962C8B-B14F-4D97-AF65-F5344CB8AC3E}">
        <p14:creationId xmlns:p14="http://schemas.microsoft.com/office/powerpoint/2010/main" val="70624696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6B0B689-39AC-4DF5-BB88-FB0C57D981CB}"/>
              </a:ext>
            </a:extLst>
          </p:cNvPr>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rPr>
              <a:t>4 </a:t>
            </a:r>
            <a:r>
              <a:rPr lang="ja-JP" altLang="ja-JP" dirty="0">
                <a:latin typeface="Meiryo UI" panose="020B0604030504040204" pitchFamily="50" charset="-128"/>
                <a:ea typeface="Meiryo UI" panose="020B0604030504040204" pitchFamily="50" charset="-128"/>
              </a:rPr>
              <a:t>ハードウェアの設計</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 xmlns:a16="http://schemas.microsoft.com/office/drawing/2014/main" id="{A4313EBE-7063-4A44-BBF9-9B763468CA9F}"/>
              </a:ext>
            </a:extLst>
          </p:cNvPr>
          <p:cNvSpPr>
            <a:spLocks noGrp="1"/>
          </p:cNvSpPr>
          <p:nvPr>
            <p:ph idx="1"/>
          </p:nvPr>
        </p:nvSpPr>
        <p:spPr>
          <a:xfrm>
            <a:off x="149902" y="2559756"/>
            <a:ext cx="3891413" cy="3591407"/>
          </a:xfrm>
        </p:spPr>
        <p:txBody>
          <a:bodyPr>
            <a:noAutofit/>
          </a:bodyPr>
          <a:lstStyle/>
          <a:p>
            <a:pPr marL="0" indent="0">
              <a:buNone/>
            </a:pPr>
            <a:r>
              <a:rPr lang="ja-JP" altLang="en-US" dirty="0">
                <a:latin typeface="Meiryo UI" panose="020B0604030504040204" pitchFamily="50" charset="-128"/>
                <a:ea typeface="Meiryo UI" panose="020B0604030504040204" pitchFamily="50" charset="-128"/>
              </a:rPr>
              <a:t>●信頼性ブロック図 </a:t>
            </a:r>
          </a:p>
          <a:p>
            <a:pPr marL="365016" indent="-365016">
              <a:buNone/>
            </a:pPr>
            <a:r>
              <a:rPr lang="en-US" altLang="ja-JP" sz="2400" dirty="0">
                <a:latin typeface="Meiryo UI" panose="020B0604030504040204" pitchFamily="50" charset="-128"/>
                <a:ea typeface="Meiryo UI" panose="020B0604030504040204" pitchFamily="50" charset="-128"/>
              </a:rPr>
              <a:t>ⅰ</a:t>
            </a:r>
            <a:r>
              <a:rPr lang="ja-JP" altLang="en-US" sz="2400" dirty="0" err="1">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入力部</a:t>
            </a:r>
            <a:r>
              <a:rPr lang="en-US" altLang="ja-JP" sz="2400" dirty="0">
                <a:latin typeface="Meiryo UI" panose="020B0604030504040204" pitchFamily="50" charset="-128"/>
                <a:ea typeface="Meiryo UI" panose="020B0604030504040204" pitchFamily="50" charset="-128"/>
              </a:rPr>
              <a:t>(Sensors</a:t>
            </a:r>
            <a:r>
              <a:rPr lang="ja-JP" altLang="en-US" sz="2400" dirty="0">
                <a:latin typeface="Meiryo UI" panose="020B0604030504040204" pitchFamily="50" charset="-128"/>
                <a:ea typeface="Meiryo UI" panose="020B0604030504040204" pitchFamily="50" charset="-128"/>
              </a:rPr>
              <a:t>：センサ</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サブシステム</a:t>
            </a:r>
          </a:p>
          <a:p>
            <a:pPr marL="365016" indent="-365016">
              <a:buNone/>
            </a:pPr>
            <a:r>
              <a:rPr lang="en-US" altLang="ja-JP" sz="2400" dirty="0">
                <a:latin typeface="Meiryo UI" panose="020B0604030504040204" pitchFamily="50" charset="-128"/>
                <a:ea typeface="Meiryo UI" panose="020B0604030504040204" pitchFamily="50" charset="-128"/>
              </a:rPr>
              <a:t>ⅱ</a:t>
            </a:r>
            <a:r>
              <a:rPr lang="ja-JP" altLang="en-US" sz="2400" dirty="0" err="1">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論理部</a:t>
            </a:r>
            <a:r>
              <a:rPr lang="en-US" altLang="ja-JP" sz="2400" dirty="0">
                <a:latin typeface="Meiryo UI" panose="020B0604030504040204" pitchFamily="50" charset="-128"/>
                <a:ea typeface="Meiryo UI" panose="020B0604030504040204" pitchFamily="50" charset="-128"/>
              </a:rPr>
              <a:t>(Logic</a:t>
            </a:r>
            <a:r>
              <a:rPr lang="ja-JP" altLang="en-US" sz="2400" dirty="0">
                <a:latin typeface="Meiryo UI" panose="020B0604030504040204" pitchFamily="50" charset="-128"/>
                <a:ea typeface="Meiryo UI" panose="020B0604030504040204" pitchFamily="50" charset="-128"/>
              </a:rPr>
              <a:t>：ロジック</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サブシステム</a:t>
            </a:r>
            <a:endParaRPr lang="en-US" altLang="ja-JP" sz="2400" dirty="0">
              <a:latin typeface="Meiryo UI" panose="020B0604030504040204" pitchFamily="50" charset="-128"/>
              <a:ea typeface="Meiryo UI" panose="020B0604030504040204" pitchFamily="50" charset="-128"/>
            </a:endParaRPr>
          </a:p>
          <a:p>
            <a:pPr marL="365016" indent="-365016">
              <a:buNone/>
            </a:pPr>
            <a:r>
              <a:rPr lang="en-US" altLang="ja-JP" sz="2400" dirty="0">
                <a:latin typeface="Meiryo UI" panose="020B0604030504040204" pitchFamily="50" charset="-128"/>
                <a:ea typeface="Meiryo UI" panose="020B0604030504040204" pitchFamily="50" charset="-128"/>
              </a:rPr>
              <a:t>ⅲ</a:t>
            </a:r>
            <a:r>
              <a:rPr lang="ja-JP" altLang="en-US" sz="2400" dirty="0" err="1">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出力部</a:t>
            </a:r>
            <a:r>
              <a:rPr lang="en-US" altLang="ja-JP" sz="2400" dirty="0">
                <a:latin typeface="Meiryo UI" panose="020B0604030504040204" pitchFamily="50" charset="-128"/>
                <a:ea typeface="Meiryo UI" panose="020B0604030504040204" pitchFamily="50" charset="-128"/>
              </a:rPr>
              <a:t>(Final elements (actuators)</a:t>
            </a:r>
            <a:r>
              <a:rPr lang="ja-JP" altLang="en-US" sz="2400" dirty="0">
                <a:latin typeface="Meiryo UI" panose="020B0604030504040204" pitchFamily="50" charset="-128"/>
                <a:ea typeface="Meiryo UI" panose="020B0604030504040204" pitchFamily="50" charset="-128"/>
              </a:rPr>
              <a:t>：最終要素</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サブシステム</a:t>
            </a:r>
            <a:endParaRPr lang="en-US" altLang="ja-JP" sz="2400"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 xmlns:a16="http://schemas.microsoft.com/office/drawing/2014/main" id="{CC07AC2B-15F4-450A-AFD0-C58B4F9B8A6C}"/>
              </a:ext>
            </a:extLst>
          </p:cNvPr>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ー 4">
            <a:extLst>
              <a:ext uri="{FF2B5EF4-FFF2-40B4-BE49-F238E27FC236}">
                <a16:creationId xmlns="" xmlns:a16="http://schemas.microsoft.com/office/drawing/2014/main" id="{CAC030BA-526F-4BFB-8EDC-6A125695AAB4}"/>
              </a:ext>
            </a:extLst>
          </p:cNvPr>
          <p:cNvSpPr>
            <a:spLocks noGrp="1"/>
          </p:cNvSpPr>
          <p:nvPr>
            <p:ph type="sldNum" sz="quarter" idx="12"/>
          </p:nvPr>
        </p:nvSpPr>
        <p:spPr/>
        <p:txBody>
          <a:bodyPr/>
          <a:lstStyle/>
          <a:p>
            <a:fld id="{C7D9CC4D-8A97-4D11-A8F9-9712DE09FCD9}" type="slidenum">
              <a:rPr kumimoji="1" lang="ja-JP" altLang="en-US" smtClean="0"/>
              <a:t>166</a:t>
            </a:fld>
            <a:endParaRPr kumimoji="1" lang="ja-JP" altLang="en-US"/>
          </a:p>
        </p:txBody>
      </p:sp>
      <p:pic>
        <p:nvPicPr>
          <p:cNvPr id="87" name="図 86">
            <a:extLst>
              <a:ext uri="{FF2B5EF4-FFF2-40B4-BE49-F238E27FC236}">
                <a16:creationId xmlns="" xmlns:a16="http://schemas.microsoft.com/office/drawing/2014/main" id="{33D7E504-7E62-4083-9599-22BEEE97205C}"/>
              </a:ext>
            </a:extLst>
          </p:cNvPr>
          <p:cNvPicPr>
            <a:picLocks noChangeAspect="1"/>
          </p:cNvPicPr>
          <p:nvPr/>
        </p:nvPicPr>
        <p:blipFill>
          <a:blip r:embed="rId3"/>
          <a:stretch>
            <a:fillRect/>
          </a:stretch>
        </p:blipFill>
        <p:spPr>
          <a:xfrm>
            <a:off x="4159192" y="3139409"/>
            <a:ext cx="5673841" cy="2994208"/>
          </a:xfrm>
          <a:prstGeom prst="rect">
            <a:avLst/>
          </a:prstGeom>
        </p:spPr>
      </p:pic>
      <p:sp>
        <p:nvSpPr>
          <p:cNvPr id="6" name="テキスト ボックス 5">
            <a:extLst>
              <a:ext uri="{FF2B5EF4-FFF2-40B4-BE49-F238E27FC236}">
                <a16:creationId xmlns="" xmlns:a16="http://schemas.microsoft.com/office/drawing/2014/main" id="{482FA813-92A6-475E-BE49-69890036338B}"/>
              </a:ext>
            </a:extLst>
          </p:cNvPr>
          <p:cNvSpPr txBox="1"/>
          <p:nvPr/>
        </p:nvSpPr>
        <p:spPr>
          <a:xfrm>
            <a:off x="149902" y="1867258"/>
            <a:ext cx="9683131" cy="954107"/>
          </a:xfrm>
          <a:prstGeom prst="rect">
            <a:avLst/>
          </a:prstGeom>
          <a:noFill/>
        </p:spPr>
        <p:txBody>
          <a:bodyPr wrap="square" rtlCol="0">
            <a:spAutoFit/>
          </a:bodyPr>
          <a:lstStyle/>
          <a:p>
            <a:r>
              <a:rPr lang="ja-JP" altLang="en-US" sz="2800" dirty="0">
                <a:latin typeface="Meiryo UI" panose="020B0604030504040204" pitchFamily="50" charset="-128"/>
                <a:ea typeface="Meiryo UI" panose="020B0604030504040204" pitchFamily="50" charset="-128"/>
              </a:rPr>
              <a:t>安全機能を実行するハードウェアは、</a:t>
            </a:r>
            <a:r>
              <a:rPr lang="en-US" altLang="ja-JP" sz="2800" dirty="0">
                <a:latin typeface="Meiryo UI" panose="020B0604030504040204" pitchFamily="50" charset="-128"/>
                <a:ea typeface="Meiryo UI" panose="020B0604030504040204" pitchFamily="50" charset="-128"/>
              </a:rPr>
              <a:t>3</a:t>
            </a:r>
            <a:r>
              <a:rPr lang="ja-JP" altLang="en-US" sz="2800" dirty="0" err="1">
                <a:latin typeface="Meiryo UI" panose="020B0604030504040204" pitchFamily="50" charset="-128"/>
                <a:ea typeface="Meiryo UI" panose="020B0604030504040204" pitchFamily="50" charset="-128"/>
              </a:rPr>
              <a:t>つの</a:t>
            </a:r>
            <a:r>
              <a:rPr lang="ja-JP" altLang="en-US" sz="2800" dirty="0">
                <a:latin typeface="Meiryo UI" panose="020B0604030504040204" pitchFamily="50" charset="-128"/>
                <a:ea typeface="Meiryo UI" panose="020B0604030504040204" pitchFamily="50" charset="-128"/>
              </a:rPr>
              <a:t>サブシステム部に分ける．</a:t>
            </a:r>
          </a:p>
          <a:p>
            <a:endParaRPr kumimoji="1" lang="ja-JP" altLang="en-US" sz="2800" dirty="0"/>
          </a:p>
        </p:txBody>
      </p:sp>
    </p:spTree>
    <p:extLst>
      <p:ext uri="{BB962C8B-B14F-4D97-AF65-F5344CB8AC3E}">
        <p14:creationId xmlns:p14="http://schemas.microsoft.com/office/powerpoint/2010/main" val="319193305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7405C0C-E210-4A21-ABA1-77AE472FBEB8}"/>
              </a:ext>
            </a:extLst>
          </p:cNvPr>
          <p:cNvSpPr>
            <a:spLocks noGrp="1"/>
          </p:cNvSpPr>
          <p:nvPr>
            <p:ph type="title"/>
          </p:nvPr>
        </p:nvSpPr>
        <p:spPr/>
        <p:txBody>
          <a:bodyPr/>
          <a:lstStyle/>
          <a:p>
            <a:pPr marL="2428875" indent="-2428875"/>
            <a:r>
              <a:rPr lang="en-US" altLang="ja-JP" dirty="0"/>
              <a:t>4-(1)-</a:t>
            </a:r>
            <a:r>
              <a:rPr lang="ja-JP" altLang="en-US" dirty="0"/>
              <a:t>イ　</a:t>
            </a:r>
            <a:r>
              <a:rPr lang="ja-JP" altLang="en-US" dirty="0">
                <a:latin typeface="Meiryo UI" panose="020B0604030504040204" pitchFamily="50" charset="-128"/>
                <a:ea typeface="Meiryo UI" panose="020B0604030504040204" pitchFamily="50" charset="-128"/>
              </a:rPr>
              <a:t>信頼性ブロック図の信頼性割合</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 xmlns:a16="http://schemas.microsoft.com/office/drawing/2014/main" id="{F4806620-F4A5-4C67-8923-3E1A00021776}"/>
              </a:ext>
            </a:extLst>
          </p:cNvPr>
          <p:cNvSpPr>
            <a:spLocks noGrp="1"/>
          </p:cNvSpPr>
          <p:nvPr>
            <p:ph idx="1"/>
          </p:nvPr>
        </p:nvSpPr>
        <p:spPr>
          <a:xfrm>
            <a:off x="681037" y="2111268"/>
            <a:ext cx="8543925" cy="4245084"/>
          </a:xfrm>
        </p:spPr>
        <p:txBody>
          <a:bodyPr>
            <a:normAutofit fontScale="85000" lnSpcReduction="20000"/>
          </a:bodyPr>
          <a:lstStyle/>
          <a:p>
            <a:r>
              <a:rPr lang="ja-JP" altLang="en-US" dirty="0">
                <a:latin typeface="Meiryo UI" panose="020B0604030504040204" pitchFamily="50" charset="-128"/>
                <a:ea typeface="Meiryo UI" panose="020B0604030504040204" pitchFamily="50" charset="-128"/>
              </a:rPr>
              <a:t>信頼性ブロック図の信頼性割合</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　システム全体の</a:t>
            </a:r>
            <a:r>
              <a:rPr kumimoji="1" lang="en-US" altLang="ja-JP" dirty="0">
                <a:latin typeface="Meiryo UI" panose="020B0604030504040204" pitchFamily="50" charset="-128"/>
                <a:ea typeface="Meiryo UI" panose="020B0604030504040204" pitchFamily="50" charset="-128"/>
              </a:rPr>
              <a:t>SIL</a:t>
            </a:r>
            <a:r>
              <a:rPr kumimoji="1" lang="ja-JP" altLang="en-US" dirty="0">
                <a:latin typeface="Meiryo UI" panose="020B0604030504040204" pitchFamily="50" charset="-128"/>
                <a:ea typeface="Meiryo UI" panose="020B0604030504040204" pitchFamily="50" charset="-128"/>
              </a:rPr>
              <a:t>は、</a:t>
            </a:r>
            <a:r>
              <a:rPr kumimoji="1" lang="en-US" altLang="ja-JP" dirty="0">
                <a:latin typeface="Meiryo UI" panose="020B0604030504040204" pitchFamily="50" charset="-128"/>
                <a:ea typeface="Meiryo UI" panose="020B0604030504040204" pitchFamily="50" charset="-128"/>
              </a:rPr>
              <a:t>PFH</a:t>
            </a:r>
            <a:r>
              <a:rPr kumimoji="1" lang="ja-JP" altLang="en-US" dirty="0">
                <a:latin typeface="Meiryo UI" panose="020B0604030504040204" pitchFamily="50" charset="-128"/>
                <a:ea typeface="Meiryo UI" panose="020B0604030504040204" pitchFamily="50" charset="-128"/>
              </a:rPr>
              <a:t>の目標値として</a:t>
            </a:r>
            <a:r>
              <a:rPr lang="ja-JP" altLang="en-US" dirty="0">
                <a:latin typeface="Meiryo UI" panose="020B0604030504040204" pitchFamily="50" charset="-128"/>
                <a:ea typeface="Meiryo UI" panose="020B0604030504040204" pitchFamily="50" charset="-128"/>
              </a:rPr>
              <a:t>、サブシステムごとに図</a:t>
            </a:r>
            <a:r>
              <a:rPr kumimoji="1" lang="ja-JP" altLang="en-US" dirty="0">
                <a:latin typeface="Meiryo UI" panose="020B0604030504040204" pitchFamily="50" charset="-128"/>
                <a:ea typeface="Meiryo UI" panose="020B0604030504040204" pitchFamily="50" charset="-128"/>
              </a:rPr>
              <a:t>の割合で割り付けるとよい</a:t>
            </a:r>
          </a:p>
        </p:txBody>
      </p:sp>
      <p:sp>
        <p:nvSpPr>
          <p:cNvPr id="4" name="フッター プレースホルダー 3">
            <a:extLst>
              <a:ext uri="{FF2B5EF4-FFF2-40B4-BE49-F238E27FC236}">
                <a16:creationId xmlns="" xmlns:a16="http://schemas.microsoft.com/office/drawing/2014/main" id="{927CF97A-311D-4544-86EA-E1603724ADD5}"/>
              </a:ext>
            </a:extLst>
          </p:cNvPr>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ー 4">
            <a:extLst>
              <a:ext uri="{FF2B5EF4-FFF2-40B4-BE49-F238E27FC236}">
                <a16:creationId xmlns="" xmlns:a16="http://schemas.microsoft.com/office/drawing/2014/main" id="{DED8DFFC-3B71-486A-8B65-160350C25B6F}"/>
              </a:ext>
            </a:extLst>
          </p:cNvPr>
          <p:cNvSpPr>
            <a:spLocks noGrp="1"/>
          </p:cNvSpPr>
          <p:nvPr>
            <p:ph type="sldNum" sz="quarter" idx="12"/>
          </p:nvPr>
        </p:nvSpPr>
        <p:spPr/>
        <p:txBody>
          <a:bodyPr/>
          <a:lstStyle/>
          <a:p>
            <a:fld id="{C7D9CC4D-8A97-4D11-A8F9-9712DE09FCD9}" type="slidenum">
              <a:rPr kumimoji="1" lang="ja-JP" altLang="en-US" smtClean="0"/>
              <a:t>167</a:t>
            </a:fld>
            <a:endParaRPr kumimoji="1" lang="ja-JP" altLang="en-US"/>
          </a:p>
        </p:txBody>
      </p:sp>
      <p:pic>
        <p:nvPicPr>
          <p:cNvPr id="17" name="図 16">
            <a:extLst>
              <a:ext uri="{FF2B5EF4-FFF2-40B4-BE49-F238E27FC236}">
                <a16:creationId xmlns="" xmlns:a16="http://schemas.microsoft.com/office/drawing/2014/main" id="{D1BDA06B-7B53-4B4C-BDEC-3FFF7BAB9C0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28277" y="2561719"/>
            <a:ext cx="8309187" cy="2923604"/>
          </a:xfrm>
          <a:prstGeom prst="rect">
            <a:avLst/>
          </a:prstGeom>
        </p:spPr>
      </p:pic>
    </p:spTree>
    <p:extLst>
      <p:ext uri="{BB962C8B-B14F-4D97-AF65-F5344CB8AC3E}">
        <p14:creationId xmlns:p14="http://schemas.microsoft.com/office/powerpoint/2010/main" val="267834078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7EBA389-A528-4E39-9EAE-8551A30594A0}"/>
              </a:ext>
            </a:extLst>
          </p:cNvPr>
          <p:cNvSpPr>
            <a:spLocks noGrp="1"/>
          </p:cNvSpPr>
          <p:nvPr>
            <p:ph type="title"/>
          </p:nvPr>
        </p:nvSpPr>
        <p:spPr>
          <a:xfrm>
            <a:off x="320823" y="305167"/>
            <a:ext cx="9324000" cy="1325563"/>
          </a:xfrm>
        </p:spPr>
        <p:txBody>
          <a:bodyPr/>
          <a:lstStyle/>
          <a:p>
            <a:r>
              <a:rPr lang="en-US" altLang="ja-JP" dirty="0"/>
              <a:t>4-(1)-</a:t>
            </a:r>
            <a:r>
              <a:rPr lang="ja-JP" altLang="en-US" dirty="0">
                <a:latin typeface="Meiryo UI" panose="020B0604030504040204" pitchFamily="50" charset="-128"/>
                <a:ea typeface="Meiryo UI" panose="020B0604030504040204" pitchFamily="50" charset="-128"/>
              </a:rPr>
              <a:t>ウ</a:t>
            </a:r>
            <a:r>
              <a:rPr lang="ja-JP" altLang="en-US" dirty="0"/>
              <a:t>　</a:t>
            </a:r>
            <a:r>
              <a:rPr lang="ja-JP" altLang="en-US" dirty="0">
                <a:latin typeface="Meiryo UI" panose="020B0604030504040204" pitchFamily="50" charset="-128"/>
                <a:ea typeface="Meiryo UI" panose="020B0604030504040204" pitchFamily="50" charset="-128"/>
              </a:rPr>
              <a:t>安全部と非安全部の分離</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 xmlns:a16="http://schemas.microsoft.com/office/drawing/2014/main" id="{CAE57CB5-6B7D-4191-9A59-E2C414533C42}"/>
              </a:ext>
            </a:extLst>
          </p:cNvPr>
          <p:cNvSpPr>
            <a:spLocks noGrp="1"/>
          </p:cNvSpPr>
          <p:nvPr>
            <p:ph idx="1"/>
          </p:nvPr>
        </p:nvSpPr>
        <p:spPr>
          <a:xfrm>
            <a:off x="681038" y="2126257"/>
            <a:ext cx="4933717" cy="3681214"/>
          </a:xfrm>
        </p:spPr>
        <p:txBody>
          <a:bodyPr>
            <a:normAutofit fontScale="92500" lnSpcReduction="20000"/>
          </a:bodyPr>
          <a:lstStyle/>
          <a:p>
            <a:pPr marL="352425" indent="-352425">
              <a:lnSpc>
                <a:spcPct val="100000"/>
              </a:lnSpc>
              <a:buNone/>
            </a:pPr>
            <a:r>
              <a:rPr lang="ja-JP" altLang="en-US" dirty="0">
                <a:latin typeface="Meiryo UI" panose="020B0604030504040204" pitchFamily="50" charset="-128"/>
                <a:ea typeface="Meiryo UI" panose="020B0604030504040204" pitchFamily="50" charset="-128"/>
              </a:rPr>
              <a:t>●安全と非安全の独立性が必要．</a:t>
            </a:r>
          </a:p>
          <a:p>
            <a:pPr marL="352425" indent="-352425">
              <a:lnSpc>
                <a:spcPct val="100000"/>
              </a:lnSpc>
              <a:buNone/>
            </a:pPr>
            <a:r>
              <a:rPr lang="ja-JP" altLang="en-US" dirty="0">
                <a:latin typeface="Meiryo UI" panose="020B0604030504040204" pitchFamily="50" charset="-128"/>
                <a:ea typeface="Meiryo UI" panose="020B0604030504040204" pitchFamily="50" charset="-128"/>
              </a:rPr>
              <a:t>●独立性とは、非安全側の故障が、安全側の危険側故障の起因とならないこと</a:t>
            </a:r>
          </a:p>
          <a:p>
            <a:pPr marL="352425" indent="-352425">
              <a:lnSpc>
                <a:spcPct val="100000"/>
              </a:lnSpc>
              <a:buNone/>
            </a:pPr>
            <a:r>
              <a:rPr lang="ja-JP" altLang="en-US" dirty="0">
                <a:latin typeface="Meiryo UI" panose="020B0604030504040204" pitchFamily="50" charset="-128"/>
                <a:ea typeface="Meiryo UI" panose="020B0604030504040204" pitchFamily="50" charset="-128"/>
              </a:rPr>
              <a:t>●そうでなければ、非安全機能部は安全関連システムとして扱う．</a:t>
            </a:r>
          </a:p>
          <a:p>
            <a:pPr marL="352425" indent="-352425">
              <a:lnSpc>
                <a:spcPct val="100000"/>
              </a:lnSpc>
              <a:buNone/>
            </a:pPr>
            <a:r>
              <a:rPr lang="ja-JP" altLang="en-US" dirty="0">
                <a:latin typeface="Meiryo UI" panose="020B0604030504040204" pitchFamily="50" charset="-128"/>
                <a:ea typeface="Meiryo UI" panose="020B0604030504040204" pitchFamily="50" charset="-128"/>
              </a:rPr>
              <a:t>●十分な独立性とは、安全部の非安全部起因の故障確率が最高のＳＩＬより十分低いこと．</a:t>
            </a:r>
          </a:p>
        </p:txBody>
      </p:sp>
      <p:sp>
        <p:nvSpPr>
          <p:cNvPr id="4" name="フッター プレースホルダー 3">
            <a:extLst>
              <a:ext uri="{FF2B5EF4-FFF2-40B4-BE49-F238E27FC236}">
                <a16:creationId xmlns="" xmlns:a16="http://schemas.microsoft.com/office/drawing/2014/main" id="{73F3B5D1-5D87-4966-B2FA-2B619D93350A}"/>
              </a:ext>
            </a:extLst>
          </p:cNvPr>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ー 4">
            <a:extLst>
              <a:ext uri="{FF2B5EF4-FFF2-40B4-BE49-F238E27FC236}">
                <a16:creationId xmlns="" xmlns:a16="http://schemas.microsoft.com/office/drawing/2014/main" id="{EE2B5A0B-0777-4529-A744-D82E069AA8A8}"/>
              </a:ext>
            </a:extLst>
          </p:cNvPr>
          <p:cNvSpPr>
            <a:spLocks noGrp="1"/>
          </p:cNvSpPr>
          <p:nvPr>
            <p:ph type="sldNum" sz="quarter" idx="12"/>
          </p:nvPr>
        </p:nvSpPr>
        <p:spPr/>
        <p:txBody>
          <a:bodyPr/>
          <a:lstStyle/>
          <a:p>
            <a:fld id="{C7D9CC4D-8A97-4D11-A8F9-9712DE09FCD9}" type="slidenum">
              <a:rPr kumimoji="1" lang="ja-JP" altLang="en-US" smtClean="0"/>
              <a:t>168</a:t>
            </a:fld>
            <a:endParaRPr kumimoji="1" lang="ja-JP" altLang="en-US"/>
          </a:p>
        </p:txBody>
      </p:sp>
      <p:pic>
        <p:nvPicPr>
          <p:cNvPr id="7" name="図 6">
            <a:extLst>
              <a:ext uri="{FF2B5EF4-FFF2-40B4-BE49-F238E27FC236}">
                <a16:creationId xmlns="" xmlns:a16="http://schemas.microsoft.com/office/drawing/2014/main" id="{B0A09BE5-5002-4C7E-BD74-5F86ED20815B}"/>
              </a:ext>
            </a:extLst>
          </p:cNvPr>
          <p:cNvPicPr>
            <a:picLocks noChangeAspect="1"/>
          </p:cNvPicPr>
          <p:nvPr/>
        </p:nvPicPr>
        <p:blipFill>
          <a:blip r:embed="rId3"/>
          <a:stretch>
            <a:fillRect/>
          </a:stretch>
        </p:blipFill>
        <p:spPr>
          <a:xfrm>
            <a:off x="5614754" y="1842420"/>
            <a:ext cx="4163322" cy="4139255"/>
          </a:xfrm>
          <a:prstGeom prst="rect">
            <a:avLst/>
          </a:prstGeom>
        </p:spPr>
      </p:pic>
    </p:spTree>
    <p:extLst>
      <p:ext uri="{BB962C8B-B14F-4D97-AF65-F5344CB8AC3E}">
        <p14:creationId xmlns:p14="http://schemas.microsoft.com/office/powerpoint/2010/main" val="315100615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F3605D0-789E-4A22-ABB2-39A24E0536CD}"/>
              </a:ext>
            </a:extLst>
          </p:cNvPr>
          <p:cNvSpPr>
            <a:spLocks noGrp="1"/>
          </p:cNvSpPr>
          <p:nvPr>
            <p:ph type="title"/>
          </p:nvPr>
        </p:nvSpPr>
        <p:spPr/>
        <p:txBody>
          <a:bodyPr/>
          <a:lstStyle/>
          <a:p>
            <a:pPr marL="2338388" indent="-2338388"/>
            <a:r>
              <a:rPr lang="en-US" altLang="ja-JP" dirty="0"/>
              <a:t>4-(1)-</a:t>
            </a:r>
            <a:r>
              <a:rPr lang="ja-JP" altLang="en-US" dirty="0"/>
              <a:t>エ </a:t>
            </a:r>
            <a:r>
              <a:rPr lang="ja-JP" altLang="en-US" dirty="0">
                <a:latin typeface="Meiryo UI" panose="020B0604030504040204" pitchFamily="50" charset="-128"/>
                <a:ea typeface="Meiryo UI" panose="020B0604030504040204" pitchFamily="50" charset="-128"/>
              </a:rPr>
              <a:t>電子等制御システム設計要求仕様の項目</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 xmlns:a16="http://schemas.microsoft.com/office/drawing/2014/main" id="{1530881E-2EA3-4BA0-8455-2357FBCA62C4}"/>
              </a:ext>
            </a:extLst>
          </p:cNvPr>
          <p:cNvSpPr>
            <a:spLocks noGrp="1"/>
          </p:cNvSpPr>
          <p:nvPr>
            <p:ph idx="1"/>
          </p:nvPr>
        </p:nvSpPr>
        <p:spPr>
          <a:xfrm>
            <a:off x="681038" y="2126258"/>
            <a:ext cx="9079469" cy="4094660"/>
          </a:xfrm>
        </p:spPr>
        <p:txBody>
          <a:bodyPr>
            <a:noAutofit/>
          </a:bodyPr>
          <a:lstStyle/>
          <a:p>
            <a:pPr marL="0" indent="0">
              <a:buNone/>
            </a:pPr>
            <a:r>
              <a:rPr lang="ja-JP" altLang="en-US" sz="2400" dirty="0">
                <a:latin typeface="Meiryo UI" panose="020B0604030504040204" pitchFamily="50" charset="-128"/>
                <a:ea typeface="Meiryo UI" panose="020B0604030504040204" pitchFamily="50" charset="-128"/>
              </a:rPr>
              <a:t>安全機能を実行するハードウェア</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ソフトウェア</a:t>
            </a:r>
            <a:r>
              <a:rPr lang="en-US" altLang="ja-JP" sz="2400" dirty="0">
                <a:latin typeface="Meiryo UI" panose="020B0604030504040204" pitchFamily="50" charset="-128"/>
                <a:ea typeface="Meiryo UI" panose="020B0604030504040204" pitchFamily="50" charset="-128"/>
              </a:rPr>
              <a:t>(H/S)</a:t>
            </a:r>
            <a:r>
              <a:rPr lang="ja-JP" altLang="en-US" sz="2400" dirty="0" err="1">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安全機能と安全度に関する仕様、及び共通原因故障について．</a:t>
            </a:r>
          </a:p>
          <a:p>
            <a:r>
              <a:rPr lang="ja-JP" altLang="en-US" sz="2400" dirty="0">
                <a:latin typeface="Meiryo UI" panose="020B0604030504040204" pitchFamily="50" charset="-128"/>
                <a:ea typeface="Meiryo UI" panose="020B0604030504040204" pitchFamily="50" charset="-128"/>
              </a:rPr>
              <a:t>各要素を結合、統合するためのインタフェース仕様</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モジュール化、構造化仕様</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安全関連システムと非安全部のインタフェース仕様</a:t>
            </a:r>
          </a:p>
          <a:p>
            <a:r>
              <a:rPr lang="ja-JP" altLang="en-US" sz="2400" dirty="0">
                <a:latin typeface="Meiryo UI" panose="020B0604030504040204" pitchFamily="50" charset="-128"/>
                <a:ea typeface="Meiryo UI" panose="020B0604030504040204" pitchFamily="50" charset="-128"/>
              </a:rPr>
              <a:t>応答時間と処理能力、及び異常時を含んだ全動作モードと仕様（故障時ふるまいやその時の応答時間</a:t>
            </a:r>
            <a:r>
              <a:rPr lang="en-US" altLang="ja-JP" sz="2400" dirty="0">
                <a:latin typeface="Meiryo UI" panose="020B0604030504040204" pitchFamily="50" charset="-128"/>
                <a:ea typeface="Meiryo UI" panose="020B0604030504040204" pitchFamily="50" charset="-128"/>
              </a:rPr>
              <a:t>)</a:t>
            </a:r>
            <a:endParaRPr lang="ja-JP" altLang="en-US"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オペレータとのインタフェース</a:t>
            </a:r>
            <a:r>
              <a:rPr lang="en-US" altLang="ja-JP" sz="2400" dirty="0">
                <a:latin typeface="Meiryo UI" panose="020B0604030504040204" pitchFamily="50" charset="-128"/>
                <a:ea typeface="Meiryo UI" panose="020B0604030504040204" pitchFamily="50" charset="-128"/>
              </a:rPr>
              <a:t>(MMI)</a:t>
            </a:r>
            <a:endParaRPr lang="ja-JP" altLang="en-US"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起動及び再起動の手順、異常解除後の再起動、不意の起動防止、起動前準備仕様</a:t>
            </a:r>
          </a:p>
        </p:txBody>
      </p:sp>
      <p:sp>
        <p:nvSpPr>
          <p:cNvPr id="4" name="フッター プレースホルダー 3">
            <a:extLst>
              <a:ext uri="{FF2B5EF4-FFF2-40B4-BE49-F238E27FC236}">
                <a16:creationId xmlns="" xmlns:a16="http://schemas.microsoft.com/office/drawing/2014/main" id="{9391C7DC-91B1-47F1-A5B1-774BA91F751E}"/>
              </a:ext>
            </a:extLst>
          </p:cNvPr>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ー 4">
            <a:extLst>
              <a:ext uri="{FF2B5EF4-FFF2-40B4-BE49-F238E27FC236}">
                <a16:creationId xmlns="" xmlns:a16="http://schemas.microsoft.com/office/drawing/2014/main" id="{9E0F6982-9C1B-4779-A224-B10B60CD43C3}"/>
              </a:ext>
            </a:extLst>
          </p:cNvPr>
          <p:cNvSpPr>
            <a:spLocks noGrp="1"/>
          </p:cNvSpPr>
          <p:nvPr>
            <p:ph type="sldNum" sz="quarter" idx="12"/>
          </p:nvPr>
        </p:nvSpPr>
        <p:spPr/>
        <p:txBody>
          <a:bodyPr/>
          <a:lstStyle/>
          <a:p>
            <a:fld id="{C7D9CC4D-8A97-4D11-A8F9-9712DE09FCD9}" type="slidenum">
              <a:rPr kumimoji="1" lang="ja-JP" altLang="en-US" smtClean="0"/>
              <a:t>169</a:t>
            </a:fld>
            <a:endParaRPr kumimoji="1" lang="ja-JP" altLang="en-US"/>
          </a:p>
        </p:txBody>
      </p:sp>
    </p:spTree>
    <p:extLst>
      <p:ext uri="{BB962C8B-B14F-4D97-AF65-F5344CB8AC3E}">
        <p14:creationId xmlns:p14="http://schemas.microsoft.com/office/powerpoint/2010/main" val="2294433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txBox="1">
            <a:spLocks/>
          </p:cNvSpPr>
          <p:nvPr/>
        </p:nvSpPr>
        <p:spPr>
          <a:xfrm>
            <a:off x="681037" y="270824"/>
            <a:ext cx="8885873" cy="675001"/>
          </a:xfrm>
          <a:prstGeom prst="rect">
            <a:avLst/>
          </a:prstGeom>
          <a:ln>
            <a:solidFill>
              <a:schemeClr val="accent4">
                <a:lumMod val="40000"/>
                <a:lumOff val="6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a:t>(4)</a:t>
            </a:r>
            <a:r>
              <a:rPr lang="ja-JP" altLang="en-US" dirty="0"/>
              <a:t>用語の定義</a:t>
            </a:r>
            <a:r>
              <a:rPr lang="en-US" altLang="ja-JP" dirty="0"/>
              <a:t>-4</a:t>
            </a:r>
            <a:r>
              <a:rPr lang="ja-JP" altLang="ja-JP" dirty="0"/>
              <a:t> </a:t>
            </a:r>
            <a:endParaRPr lang="ja-JP" altLang="en-US" dirty="0"/>
          </a:p>
        </p:txBody>
      </p:sp>
      <p:sp>
        <p:nvSpPr>
          <p:cNvPr id="2" name="コンテンツ プレースホルダー 1"/>
          <p:cNvSpPr>
            <a:spLocks noGrp="1"/>
          </p:cNvSpPr>
          <p:nvPr>
            <p:ph idx="1"/>
          </p:nvPr>
        </p:nvSpPr>
        <p:spPr>
          <a:xfrm>
            <a:off x="234721" y="1253985"/>
            <a:ext cx="9453563" cy="2390916"/>
          </a:xfrm>
          <a:ln>
            <a:solidFill>
              <a:schemeClr val="tx1"/>
            </a:solidFill>
          </a:ln>
        </p:spPr>
        <p:txBody>
          <a:bodyPr>
            <a:noAutofit/>
          </a:bodyPr>
          <a:lstStyle/>
          <a:p>
            <a:pPr marL="0" indent="0">
              <a:buNone/>
            </a:pPr>
            <a:r>
              <a:rPr lang="en-US" altLang="ja-JP" sz="2400" kern="100" dirty="0"/>
              <a:t>(17)</a:t>
            </a:r>
            <a:r>
              <a:rPr lang="ja-JP" altLang="en-US" sz="2400" b="1" kern="100" dirty="0"/>
              <a:t>検証 </a:t>
            </a:r>
            <a:endParaRPr lang="ja-JP" altLang="ja-JP" sz="2400" kern="100" dirty="0"/>
          </a:p>
          <a:p>
            <a:pPr marL="0" indent="0">
              <a:buNone/>
            </a:pPr>
            <a:r>
              <a:rPr lang="ja-JP" altLang="en-US" sz="2000" kern="100" dirty="0"/>
              <a:t>安全関連システム、サブシステム</a:t>
            </a:r>
            <a:r>
              <a:rPr lang="en-US" altLang="ja-JP" sz="2000" kern="100" dirty="0"/>
              <a:t>(</a:t>
            </a:r>
            <a:r>
              <a:rPr lang="ja-JP" altLang="en-US" sz="2000" kern="100" dirty="0"/>
              <a:t>要素を含む</a:t>
            </a:r>
            <a:r>
              <a:rPr lang="en-US" altLang="ja-JP" sz="2000" kern="100" dirty="0"/>
              <a:t>)</a:t>
            </a:r>
            <a:r>
              <a:rPr lang="ja-JP" altLang="en-US" sz="2000" kern="100" dirty="0"/>
              <a:t>が関連仕様書の要求事項に適合することを検査により確認すること。 </a:t>
            </a:r>
            <a:endParaRPr lang="ja-JP" altLang="ja-JP" sz="2000" kern="100" dirty="0"/>
          </a:p>
          <a:p>
            <a:pPr marL="0" indent="0">
              <a:buNone/>
            </a:pPr>
            <a:r>
              <a:rPr lang="en-US" altLang="ja-JP" sz="2400" kern="100" dirty="0"/>
              <a:t>(18)</a:t>
            </a:r>
            <a:r>
              <a:rPr lang="ja-JP" altLang="en-US" sz="2400" b="1" kern="100" dirty="0"/>
              <a:t>妥当性確認 </a:t>
            </a:r>
            <a:endParaRPr lang="ja-JP" altLang="ja-JP" sz="2400" kern="100" dirty="0"/>
          </a:p>
          <a:p>
            <a:pPr marL="0" indent="0">
              <a:buNone/>
            </a:pPr>
            <a:r>
              <a:rPr lang="ja-JP" altLang="en-US" sz="2000" kern="100" dirty="0"/>
              <a:t>安全関連システムが特定アプリケーションの機能安全要求事項を満たすことを検査により確認すること。 </a:t>
            </a:r>
            <a:endParaRPr lang="ja-JP" altLang="ja-JP" sz="2000" kern="100" dirty="0"/>
          </a:p>
          <a:p>
            <a:pPr marL="0" indent="0">
              <a:buNone/>
            </a:pPr>
            <a:endParaRPr lang="ja-JP" altLang="en-US" sz="2000" dirty="0"/>
          </a:p>
        </p:txBody>
      </p:sp>
      <p:sp>
        <p:nvSpPr>
          <p:cNvPr id="7" name="フッター プレースホルダー 3"/>
          <p:cNvSpPr>
            <a:spLocks noGrp="1"/>
          </p:cNvSpPr>
          <p:nvPr>
            <p:ph type="ftr" sz="quarter" idx="4294967295"/>
          </p:nvPr>
        </p:nvSpPr>
        <p:spPr>
          <a:xfrm>
            <a:off x="681037" y="6339580"/>
            <a:ext cx="8183563" cy="381901"/>
          </a:xfrm>
          <a:prstGeom prst="rect">
            <a:avLst/>
          </a:prstGeom>
        </p:spPr>
        <p:txBody>
          <a:bodyPr/>
          <a:lstStyle/>
          <a:p>
            <a:pPr algn="l"/>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44133" y="4248074"/>
            <a:ext cx="8880830" cy="923330"/>
          </a:xfrm>
          <a:prstGeom prst="rect">
            <a:avLst/>
          </a:prstGeom>
          <a:noFill/>
        </p:spPr>
        <p:txBody>
          <a:bodyPr wrap="square" rtlCol="0">
            <a:spAutoFit/>
          </a:bodyPr>
          <a:lstStyle/>
          <a:p>
            <a:pPr marL="225425" indent="-225425"/>
            <a:r>
              <a:rPr kumimoji="1"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ja-JP" dirty="0">
                <a:latin typeface="Meiryo UI" panose="020B0604030504040204" pitchFamily="50" charset="-128"/>
                <a:ea typeface="Meiryo UI" panose="020B0604030504040204" pitchFamily="50" charset="-128"/>
                <a:cs typeface="Meiryo UI" panose="020B0604030504040204" pitchFamily="50" charset="-128"/>
              </a:rPr>
              <a:t>機能安全による機械等に係る安全確保に関する技術上の指針」（平成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28</a:t>
            </a:r>
            <a:r>
              <a:rPr lang="ja-JP" altLang="ja-JP" dirty="0">
                <a:latin typeface="Meiryo UI" panose="020B0604030504040204" pitchFamily="50" charset="-128"/>
                <a:ea typeface="Meiryo UI" panose="020B0604030504040204" pitchFamily="50" charset="-128"/>
                <a:cs typeface="Meiryo UI" panose="020B0604030504040204" pitchFamily="50" charset="-128"/>
              </a:rPr>
              <a:t>年厚生働省告示第</a:t>
            </a:r>
            <a:r>
              <a:rPr lang="en-US" altLang="ja-JP" dirty="0">
                <a:latin typeface="Meiryo UI" panose="020B0604030504040204" pitchFamily="50" charset="-128"/>
                <a:ea typeface="Meiryo UI" panose="020B0604030504040204" pitchFamily="50" charset="-128"/>
                <a:cs typeface="Meiryo UI" panose="020B0604030504040204" pitchFamily="50" charset="-128"/>
              </a:rPr>
              <a:t>353</a:t>
            </a:r>
            <a:r>
              <a:rPr lang="ja-JP" altLang="ja-JP" dirty="0">
                <a:latin typeface="Meiryo UI" panose="020B0604030504040204" pitchFamily="50" charset="-128"/>
                <a:ea typeface="Meiryo UI" panose="020B0604030504040204" pitchFamily="50" charset="-128"/>
                <a:cs typeface="Meiryo UI" panose="020B0604030504040204" pitchFamily="50" charset="-128"/>
              </a:rPr>
              <a:t>号） </a:t>
            </a:r>
            <a:r>
              <a:rPr lang="ja-JP" altLang="en-US" dirty="0">
                <a:latin typeface="Meiryo UI" panose="020B0604030504040204" pitchFamily="50" charset="-128"/>
                <a:ea typeface="Meiryo UI" panose="020B0604030504040204" pitchFamily="50" charset="-128"/>
                <a:cs typeface="Meiryo UI" panose="020B0604030504040204" pitchFamily="50" charset="-128"/>
              </a:rPr>
              <a:t>に準拠。</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25425" indent="-225425"/>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その他の用語は</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JIS B 9705-1</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JIS C 0508-4</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に準じる。</a:t>
            </a:r>
          </a:p>
        </p:txBody>
      </p:sp>
    </p:spTree>
    <p:extLst>
      <p:ext uri="{BB962C8B-B14F-4D97-AF65-F5344CB8AC3E}">
        <p14:creationId xmlns:p14="http://schemas.microsoft.com/office/powerpoint/2010/main" val="126513418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7762235-FAAB-4974-9501-CA895ED50537}"/>
              </a:ext>
            </a:extLst>
          </p:cNvPr>
          <p:cNvSpPr>
            <a:spLocks noGrp="1"/>
          </p:cNvSpPr>
          <p:nvPr>
            <p:ph type="title"/>
          </p:nvPr>
        </p:nvSpPr>
        <p:spPr/>
        <p:txBody>
          <a:bodyPr/>
          <a:lstStyle/>
          <a:p>
            <a:pPr marL="3492500" indent="-3492500"/>
            <a:r>
              <a:rPr lang="en-US" altLang="ja-JP" dirty="0"/>
              <a:t>4-(1)-</a:t>
            </a:r>
            <a:r>
              <a:rPr lang="ja-JP" altLang="en-US" dirty="0"/>
              <a:t>エ</a:t>
            </a:r>
            <a:r>
              <a:rPr lang="en-US" altLang="ja-JP" dirty="0"/>
              <a:t>-(</a:t>
            </a:r>
            <a:r>
              <a:rPr lang="ja-JP" altLang="en-US" dirty="0"/>
              <a:t>イ</a:t>
            </a:r>
            <a:r>
              <a:rPr lang="en-US" altLang="ja-JP" dirty="0"/>
              <a:t>)</a:t>
            </a:r>
            <a:r>
              <a:rPr lang="ja-JP" altLang="en-US" dirty="0"/>
              <a:t>　</a:t>
            </a:r>
            <a:r>
              <a:rPr lang="ja-JP" altLang="en-US" dirty="0">
                <a:latin typeface="Meiryo UI" panose="020B0604030504040204" pitchFamily="50" charset="-128"/>
                <a:ea typeface="Meiryo UI" panose="020B0604030504040204" pitchFamily="50" charset="-128"/>
              </a:rPr>
              <a:t>安全度に関する主な項目</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 xmlns:a16="http://schemas.microsoft.com/office/drawing/2014/main" id="{6F0098BE-B8E9-4B5F-887B-7F5607E59474}"/>
              </a:ext>
            </a:extLst>
          </p:cNvPr>
          <p:cNvSpPr>
            <a:spLocks noGrp="1"/>
          </p:cNvSpPr>
          <p:nvPr>
            <p:ph idx="1"/>
          </p:nvPr>
        </p:nvSpPr>
        <p:spPr/>
        <p:txBody>
          <a:bodyPr>
            <a:noAutofit/>
          </a:bodyPr>
          <a:lstStyle/>
          <a:p>
            <a:pPr marL="0" indent="0">
              <a:buNone/>
            </a:pPr>
            <a:r>
              <a:rPr lang="ja-JP" altLang="en-US" dirty="0">
                <a:latin typeface="Meiryo UI" panose="020B0604030504040204" pitchFamily="50" charset="-128"/>
                <a:ea typeface="Meiryo UI" panose="020B0604030504040204" pitchFamily="50" charset="-128"/>
              </a:rPr>
              <a:t>ハードウェアとソフトウェアの安全度水準に影響する以下の項目を安全要求仕様作成時考慮する．</a:t>
            </a:r>
            <a:endParaRPr lang="en-US" altLang="ja-JP" dirty="0">
              <a:latin typeface="Meiryo UI" panose="020B0604030504040204" pitchFamily="50" charset="-128"/>
              <a:ea typeface="Meiryo UI" panose="020B0604030504040204" pitchFamily="50" charset="-128"/>
            </a:endParaRPr>
          </a:p>
          <a:p>
            <a:pPr marL="0" indent="0">
              <a:buNone/>
            </a:pPr>
            <a:endParaRPr lang="ja-JP" altLang="en-US"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安全度水準達成のための各サブシステムのハードウェア・アーキテクチャ</a:t>
            </a:r>
          </a:p>
          <a:p>
            <a:r>
              <a:rPr lang="ja-JP" altLang="en-US" sz="2400" dirty="0">
                <a:latin typeface="Meiryo UI" panose="020B0604030504040204" pitchFamily="50" charset="-128"/>
                <a:ea typeface="Meiryo UI" panose="020B0604030504040204" pitchFamily="50" charset="-128"/>
              </a:rPr>
              <a:t>安全度水準達成のために設定したプルーフ試験間隔などのパラメータ</a:t>
            </a:r>
          </a:p>
          <a:p>
            <a:r>
              <a:rPr lang="ja-JP" altLang="en-US" sz="2400" dirty="0">
                <a:latin typeface="Meiryo UI" panose="020B0604030504040204" pitchFamily="50" charset="-128"/>
                <a:ea typeface="Meiryo UI" panose="020B0604030504040204" pitchFamily="50" charset="-128"/>
              </a:rPr>
              <a:t>診断によって危険側故障が検出されたとき、すべき動作</a:t>
            </a:r>
          </a:p>
          <a:p>
            <a:r>
              <a:rPr lang="ja-JP" altLang="en-US" sz="2400" dirty="0">
                <a:latin typeface="Meiryo UI" panose="020B0604030504040204" pitchFamily="50" charset="-128"/>
                <a:ea typeface="Meiryo UI" panose="020B0604030504040204" pitchFamily="50" charset="-128"/>
              </a:rPr>
              <a:t>プルーフ試験ができるようにするための要求事項，制約，機能及び施設</a:t>
            </a:r>
          </a:p>
          <a:p>
            <a:r>
              <a:rPr lang="ja-JP" altLang="en-US" sz="2400" dirty="0">
                <a:latin typeface="Meiryo UI" panose="020B0604030504040204" pitchFamily="50" charset="-128"/>
                <a:ea typeface="Meiryo UI" panose="020B0604030504040204" pitchFamily="50" charset="-128"/>
              </a:rPr>
              <a:t>電磁イミュニティレベルの設定（</a:t>
            </a:r>
            <a:r>
              <a:rPr lang="en-US" altLang="ja-JP" sz="2400" dirty="0">
                <a:latin typeface="Meiryo UI" panose="020B0604030504040204" pitchFamily="50" charset="-128"/>
                <a:ea typeface="Meiryo UI" panose="020B0604030504040204" pitchFamily="50" charset="-128"/>
              </a:rPr>
              <a:t>IEC/TS 61000-1-2:2008 </a:t>
            </a:r>
            <a:r>
              <a:rPr lang="ja-JP" altLang="en-US" sz="2400" dirty="0">
                <a:latin typeface="Meiryo UI" panose="020B0604030504040204" pitchFamily="50" charset="-128"/>
                <a:ea typeface="Meiryo UI" panose="020B0604030504040204" pitchFamily="50" charset="-128"/>
              </a:rPr>
              <a:t>参照）．</a:t>
            </a:r>
          </a:p>
        </p:txBody>
      </p:sp>
      <p:sp>
        <p:nvSpPr>
          <p:cNvPr id="4" name="フッター プレースホルダー 3">
            <a:extLst>
              <a:ext uri="{FF2B5EF4-FFF2-40B4-BE49-F238E27FC236}">
                <a16:creationId xmlns="" xmlns:a16="http://schemas.microsoft.com/office/drawing/2014/main" id="{6DEA1234-6E31-4C14-8990-CA9BA9D308CD}"/>
              </a:ext>
            </a:extLst>
          </p:cNvPr>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ー 4">
            <a:extLst>
              <a:ext uri="{FF2B5EF4-FFF2-40B4-BE49-F238E27FC236}">
                <a16:creationId xmlns="" xmlns:a16="http://schemas.microsoft.com/office/drawing/2014/main" id="{34F4D4C2-C9A5-4792-9AB6-A01771902DD8}"/>
              </a:ext>
            </a:extLst>
          </p:cNvPr>
          <p:cNvSpPr>
            <a:spLocks noGrp="1"/>
          </p:cNvSpPr>
          <p:nvPr>
            <p:ph type="sldNum" sz="quarter" idx="12"/>
          </p:nvPr>
        </p:nvSpPr>
        <p:spPr/>
        <p:txBody>
          <a:bodyPr/>
          <a:lstStyle/>
          <a:p>
            <a:fld id="{C7D9CC4D-8A97-4D11-A8F9-9712DE09FCD9}" type="slidenum">
              <a:rPr kumimoji="1" lang="ja-JP" altLang="en-US" smtClean="0"/>
              <a:t>170</a:t>
            </a:fld>
            <a:endParaRPr kumimoji="1" lang="ja-JP" altLang="en-US"/>
          </a:p>
        </p:txBody>
      </p:sp>
    </p:spTree>
    <p:extLst>
      <p:ext uri="{BB962C8B-B14F-4D97-AF65-F5344CB8AC3E}">
        <p14:creationId xmlns:p14="http://schemas.microsoft.com/office/powerpoint/2010/main" val="237751457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7A4903B-82C9-4E2E-B229-47FA5BBEE53E}"/>
              </a:ext>
            </a:extLst>
          </p:cNvPr>
          <p:cNvSpPr>
            <a:spLocks noGrp="1"/>
          </p:cNvSpPr>
          <p:nvPr>
            <p:ph type="title"/>
          </p:nvPr>
        </p:nvSpPr>
        <p:spPr>
          <a:xfrm>
            <a:off x="320822" y="365127"/>
            <a:ext cx="9585177" cy="1325563"/>
          </a:xfrm>
          <a:ln>
            <a:noFill/>
          </a:ln>
        </p:spPr>
        <p:txBody>
          <a:bodyPr/>
          <a:lstStyle/>
          <a:p>
            <a:pPr marL="2428875" indent="-2428875"/>
            <a:r>
              <a:rPr lang="en-US" altLang="ja-JP" dirty="0"/>
              <a:t>4-(1)-</a:t>
            </a:r>
            <a:r>
              <a:rPr lang="ja-JP" altLang="en-US" dirty="0"/>
              <a:t>オ 電子等制御システムの設計と開発</a:t>
            </a:r>
            <a:r>
              <a:rPr lang="en-US" altLang="ja-JP" dirty="0"/>
              <a:t>(1/3)</a:t>
            </a:r>
            <a:endParaRPr kumimoji="1" lang="ja-JP" altLang="en-US" dirty="0"/>
          </a:p>
        </p:txBody>
      </p:sp>
      <p:sp>
        <p:nvSpPr>
          <p:cNvPr id="3" name="コンテンツ プレースホルダー 2">
            <a:extLst>
              <a:ext uri="{FF2B5EF4-FFF2-40B4-BE49-F238E27FC236}">
                <a16:creationId xmlns="" xmlns:a16="http://schemas.microsoft.com/office/drawing/2014/main" id="{02F6A463-9A2D-4346-BE90-EFF988F26402}"/>
              </a:ext>
            </a:extLst>
          </p:cNvPr>
          <p:cNvSpPr>
            <a:spLocks noGrp="1"/>
          </p:cNvSpPr>
          <p:nvPr>
            <p:ph idx="1"/>
          </p:nvPr>
        </p:nvSpPr>
        <p:spPr>
          <a:ln>
            <a:noFill/>
          </a:ln>
        </p:spPr>
        <p:txBody>
          <a:bodyPr/>
          <a:lstStyle/>
          <a:p>
            <a:r>
              <a:rPr lang="ja-JP" altLang="en-US" dirty="0"/>
              <a:t>ハードウェア構造</a:t>
            </a:r>
            <a:endParaRPr kumimoji="1" lang="ja-JP" altLang="en-US" dirty="0"/>
          </a:p>
        </p:txBody>
      </p:sp>
      <p:sp>
        <p:nvSpPr>
          <p:cNvPr id="4" name="フッター プレースホルダー 3">
            <a:extLst>
              <a:ext uri="{FF2B5EF4-FFF2-40B4-BE49-F238E27FC236}">
                <a16:creationId xmlns="" xmlns:a16="http://schemas.microsoft.com/office/drawing/2014/main" id="{10BC4910-AEFA-48F6-99AE-F067133AADA8}"/>
              </a:ext>
            </a:extLst>
          </p:cNvPr>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ー 4">
            <a:extLst>
              <a:ext uri="{FF2B5EF4-FFF2-40B4-BE49-F238E27FC236}">
                <a16:creationId xmlns="" xmlns:a16="http://schemas.microsoft.com/office/drawing/2014/main" id="{45A7264E-A80D-4405-B848-D63BC469F0D6}"/>
              </a:ext>
            </a:extLst>
          </p:cNvPr>
          <p:cNvSpPr>
            <a:spLocks noGrp="1"/>
          </p:cNvSpPr>
          <p:nvPr>
            <p:ph type="sldNum" sz="quarter" idx="12"/>
          </p:nvPr>
        </p:nvSpPr>
        <p:spPr/>
        <p:txBody>
          <a:bodyPr/>
          <a:lstStyle/>
          <a:p>
            <a:fld id="{C7D9CC4D-8A97-4D11-A8F9-9712DE09FCD9}" type="slidenum">
              <a:rPr kumimoji="1" lang="ja-JP" altLang="en-US" smtClean="0"/>
              <a:t>171</a:t>
            </a:fld>
            <a:endParaRPr kumimoji="1" lang="ja-JP" altLang="en-US"/>
          </a:p>
        </p:txBody>
      </p:sp>
      <p:pic>
        <p:nvPicPr>
          <p:cNvPr id="6" name="図 5">
            <a:extLst>
              <a:ext uri="{FF2B5EF4-FFF2-40B4-BE49-F238E27FC236}">
                <a16:creationId xmlns="" xmlns:a16="http://schemas.microsoft.com/office/drawing/2014/main" id="{4202F70F-C123-44D9-B20D-E633769E3534}"/>
              </a:ext>
            </a:extLst>
          </p:cNvPr>
          <p:cNvPicPr>
            <a:picLocks noChangeAspect="1"/>
          </p:cNvPicPr>
          <p:nvPr/>
        </p:nvPicPr>
        <p:blipFill>
          <a:blip r:embed="rId3"/>
          <a:stretch>
            <a:fillRect/>
          </a:stretch>
        </p:blipFill>
        <p:spPr>
          <a:xfrm>
            <a:off x="376232" y="2565017"/>
            <a:ext cx="9150844" cy="3296137"/>
          </a:xfrm>
          <a:prstGeom prst="rect">
            <a:avLst/>
          </a:prstGeom>
          <a:ln>
            <a:noFill/>
          </a:ln>
        </p:spPr>
      </p:pic>
    </p:spTree>
    <p:extLst>
      <p:ext uri="{BB962C8B-B14F-4D97-AF65-F5344CB8AC3E}">
        <p14:creationId xmlns:p14="http://schemas.microsoft.com/office/powerpoint/2010/main" val="279118713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D397B25-FA3A-47BA-A385-6DC506920F56}"/>
              </a:ext>
            </a:extLst>
          </p:cNvPr>
          <p:cNvSpPr>
            <a:spLocks noGrp="1"/>
          </p:cNvSpPr>
          <p:nvPr>
            <p:ph type="title"/>
          </p:nvPr>
        </p:nvSpPr>
        <p:spPr>
          <a:xfrm>
            <a:off x="320822" y="365127"/>
            <a:ext cx="9585177" cy="1325563"/>
          </a:xfrm>
        </p:spPr>
        <p:txBody>
          <a:bodyPr/>
          <a:lstStyle/>
          <a:p>
            <a:r>
              <a:rPr lang="en-US" altLang="ja-JP" dirty="0"/>
              <a:t>4-(1)-</a:t>
            </a:r>
            <a:r>
              <a:rPr lang="ja-JP" altLang="en-US" dirty="0"/>
              <a:t>オ 電子等制御システムの設計と開発</a:t>
            </a:r>
            <a:r>
              <a:rPr lang="en-US" altLang="ja-JP" dirty="0"/>
              <a:t>(2/3)</a:t>
            </a:r>
            <a:endParaRPr kumimoji="1" lang="ja-JP" altLang="en-US" dirty="0"/>
          </a:p>
        </p:txBody>
      </p:sp>
      <p:sp>
        <p:nvSpPr>
          <p:cNvPr id="3" name="コンテンツ プレースホルダー 2">
            <a:extLst>
              <a:ext uri="{FF2B5EF4-FFF2-40B4-BE49-F238E27FC236}">
                <a16:creationId xmlns="" xmlns:a16="http://schemas.microsoft.com/office/drawing/2014/main" id="{44A5FC8A-81FD-4F7D-A6F9-6451B1BF5233}"/>
              </a:ext>
            </a:extLst>
          </p:cNvPr>
          <p:cNvSpPr>
            <a:spLocks noGrp="1"/>
          </p:cNvSpPr>
          <p:nvPr>
            <p:ph idx="1"/>
          </p:nvPr>
        </p:nvSpPr>
        <p:spPr/>
        <p:txBody>
          <a:bodyPr/>
          <a:lstStyle/>
          <a:p>
            <a:r>
              <a:rPr lang="ja-JP" altLang="en-US" dirty="0"/>
              <a:t>以下のハードウェア構造は、ハードウェアフォールトトレランス</a:t>
            </a:r>
            <a:r>
              <a:rPr lang="en-US" altLang="ja-JP" dirty="0"/>
              <a:t>(HFT: Hardware Fault Tolerance)</a:t>
            </a:r>
            <a:r>
              <a:rPr lang="ja-JP" altLang="en-US" dirty="0"/>
              <a:t>と安全側故障割合</a:t>
            </a:r>
            <a:r>
              <a:rPr lang="en-US" altLang="ja-JP" dirty="0"/>
              <a:t>(SFF)</a:t>
            </a:r>
            <a:r>
              <a:rPr lang="ja-JP" altLang="en-US" dirty="0"/>
              <a:t>と、要求される安全度水準により選択される．</a:t>
            </a:r>
            <a:endParaRPr kumimoji="1" lang="ja-JP" altLang="en-US" dirty="0"/>
          </a:p>
        </p:txBody>
      </p:sp>
      <p:sp>
        <p:nvSpPr>
          <p:cNvPr id="4" name="フッター プレースホルダー 3">
            <a:extLst>
              <a:ext uri="{FF2B5EF4-FFF2-40B4-BE49-F238E27FC236}">
                <a16:creationId xmlns="" xmlns:a16="http://schemas.microsoft.com/office/drawing/2014/main" id="{14B48342-7CD2-443B-BA7C-108AFC4D2E3C}"/>
              </a:ext>
            </a:extLst>
          </p:cNvPr>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ー 4">
            <a:extLst>
              <a:ext uri="{FF2B5EF4-FFF2-40B4-BE49-F238E27FC236}">
                <a16:creationId xmlns="" xmlns:a16="http://schemas.microsoft.com/office/drawing/2014/main" id="{388E4694-6143-43A9-AFB4-8A625E850028}"/>
              </a:ext>
            </a:extLst>
          </p:cNvPr>
          <p:cNvSpPr>
            <a:spLocks noGrp="1"/>
          </p:cNvSpPr>
          <p:nvPr>
            <p:ph type="sldNum" sz="quarter" idx="12"/>
          </p:nvPr>
        </p:nvSpPr>
        <p:spPr/>
        <p:txBody>
          <a:bodyPr/>
          <a:lstStyle/>
          <a:p>
            <a:fld id="{C7D9CC4D-8A97-4D11-A8F9-9712DE09FCD9}" type="slidenum">
              <a:rPr kumimoji="1" lang="ja-JP" altLang="en-US" smtClean="0"/>
              <a:t>172</a:t>
            </a:fld>
            <a:endParaRPr kumimoji="1" lang="ja-JP" altLang="en-US"/>
          </a:p>
        </p:txBody>
      </p:sp>
      <p:pic>
        <p:nvPicPr>
          <p:cNvPr id="7" name="図 6">
            <a:extLst>
              <a:ext uri="{FF2B5EF4-FFF2-40B4-BE49-F238E27FC236}">
                <a16:creationId xmlns="" xmlns:a16="http://schemas.microsoft.com/office/drawing/2014/main" id="{96D2E8D6-7C49-4DB8-A9BF-076304F9D9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6" t="22829" r="1988" b="45066"/>
          <a:stretch/>
        </p:blipFill>
        <p:spPr>
          <a:xfrm>
            <a:off x="711750" y="3132337"/>
            <a:ext cx="4241250" cy="1786615"/>
          </a:xfrm>
          <a:prstGeom prst="rect">
            <a:avLst/>
          </a:prstGeom>
          <a:ln>
            <a:solidFill>
              <a:schemeClr val="tx1"/>
            </a:solidFill>
          </a:ln>
        </p:spPr>
      </p:pic>
      <p:pic>
        <p:nvPicPr>
          <p:cNvPr id="8" name="図 7">
            <a:extLst>
              <a:ext uri="{FF2B5EF4-FFF2-40B4-BE49-F238E27FC236}">
                <a16:creationId xmlns="" xmlns:a16="http://schemas.microsoft.com/office/drawing/2014/main" id="{D0D53D56-8BD8-4D9B-AE88-9B4A5D623971}"/>
              </a:ext>
            </a:extLst>
          </p:cNvPr>
          <p:cNvPicPr>
            <a:picLocks noChangeAspect="1"/>
          </p:cNvPicPr>
          <p:nvPr/>
        </p:nvPicPr>
        <p:blipFill rotWithShape="1">
          <a:blip r:embed="rId3"/>
          <a:srcRect l="3315" t="56409" r="1847" b="13413"/>
          <a:stretch/>
        </p:blipFill>
        <p:spPr>
          <a:xfrm>
            <a:off x="5070085" y="3132337"/>
            <a:ext cx="4241250" cy="1681154"/>
          </a:xfrm>
          <a:prstGeom prst="rect">
            <a:avLst/>
          </a:prstGeom>
          <a:ln>
            <a:solidFill>
              <a:schemeClr val="tx1"/>
            </a:solidFill>
          </a:ln>
        </p:spPr>
      </p:pic>
    </p:spTree>
    <p:extLst>
      <p:ext uri="{BB962C8B-B14F-4D97-AF65-F5344CB8AC3E}">
        <p14:creationId xmlns:p14="http://schemas.microsoft.com/office/powerpoint/2010/main" val="258115738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51E8B07-7BA6-4CE4-8FD3-4735B44EF2E9}"/>
              </a:ext>
            </a:extLst>
          </p:cNvPr>
          <p:cNvSpPr>
            <a:spLocks noGrp="1"/>
          </p:cNvSpPr>
          <p:nvPr>
            <p:ph type="title"/>
          </p:nvPr>
        </p:nvSpPr>
        <p:spPr>
          <a:xfrm>
            <a:off x="320822" y="365127"/>
            <a:ext cx="9585177" cy="1325563"/>
          </a:xfrm>
        </p:spPr>
        <p:txBody>
          <a:bodyPr/>
          <a:lstStyle/>
          <a:p>
            <a:r>
              <a:rPr lang="en-US" altLang="ja-JP" dirty="0"/>
              <a:t>4-(1)-</a:t>
            </a:r>
            <a:r>
              <a:rPr lang="ja-JP" altLang="en-US" dirty="0"/>
              <a:t>オ 電子等制御システムの設計と開発</a:t>
            </a:r>
            <a:r>
              <a:rPr lang="en-US" altLang="ja-JP" dirty="0"/>
              <a:t>(3/3)</a:t>
            </a:r>
            <a:endParaRPr kumimoji="1" lang="ja-JP" altLang="en-US" dirty="0"/>
          </a:p>
        </p:txBody>
      </p:sp>
      <p:sp>
        <p:nvSpPr>
          <p:cNvPr id="84" name="コンテンツ プレースホルダー 83">
            <a:extLst>
              <a:ext uri="{FF2B5EF4-FFF2-40B4-BE49-F238E27FC236}">
                <a16:creationId xmlns="" xmlns:a16="http://schemas.microsoft.com/office/drawing/2014/main" id="{7A70C5B2-10EC-4564-A06D-2C2BDA7517C9}"/>
              </a:ext>
            </a:extLst>
          </p:cNvPr>
          <p:cNvSpPr>
            <a:spLocks noGrp="1"/>
          </p:cNvSpPr>
          <p:nvPr>
            <p:ph idx="1"/>
          </p:nvPr>
        </p:nvSpPr>
        <p:spPr>
          <a:xfrm>
            <a:off x="681038" y="2126258"/>
            <a:ext cx="8543925" cy="3535463"/>
          </a:xfrm>
        </p:spPr>
        <p:txBody>
          <a:bodyPr/>
          <a:lstStyle/>
          <a:p>
            <a:r>
              <a:rPr lang="ja-JP" altLang="en-US" dirty="0"/>
              <a:t>以下のハードウェア構造は、ハードウェアフォールトトレランス</a:t>
            </a:r>
            <a:r>
              <a:rPr lang="en-US" altLang="ja-JP" dirty="0"/>
              <a:t>(HFT: Hardware Fault Tolerance)</a:t>
            </a:r>
            <a:r>
              <a:rPr lang="ja-JP" altLang="en-US" dirty="0"/>
              <a:t>と安全側故障割合</a:t>
            </a:r>
            <a:r>
              <a:rPr lang="en-US" altLang="ja-JP" dirty="0"/>
              <a:t>(SFF)</a:t>
            </a:r>
            <a:r>
              <a:rPr lang="ja-JP" altLang="en-US" dirty="0"/>
              <a:t>と、要求される安全度水準により選択される．</a:t>
            </a:r>
          </a:p>
          <a:p>
            <a:endParaRPr lang="ja-JP" altLang="en-US" dirty="0"/>
          </a:p>
        </p:txBody>
      </p:sp>
      <p:sp>
        <p:nvSpPr>
          <p:cNvPr id="4" name="フッター プレースホルダー 3">
            <a:extLst>
              <a:ext uri="{FF2B5EF4-FFF2-40B4-BE49-F238E27FC236}">
                <a16:creationId xmlns="" xmlns:a16="http://schemas.microsoft.com/office/drawing/2014/main" id="{0BEA68AC-AE94-4DE0-9B07-E850DF9CB0F4}"/>
              </a:ext>
            </a:extLst>
          </p:cNvPr>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ー 4">
            <a:extLst>
              <a:ext uri="{FF2B5EF4-FFF2-40B4-BE49-F238E27FC236}">
                <a16:creationId xmlns="" xmlns:a16="http://schemas.microsoft.com/office/drawing/2014/main" id="{4A9FB766-DA8A-4BD5-86F5-5156B25B9D7D}"/>
              </a:ext>
            </a:extLst>
          </p:cNvPr>
          <p:cNvSpPr>
            <a:spLocks noGrp="1"/>
          </p:cNvSpPr>
          <p:nvPr>
            <p:ph type="sldNum" sz="quarter" idx="12"/>
          </p:nvPr>
        </p:nvSpPr>
        <p:spPr/>
        <p:txBody>
          <a:bodyPr/>
          <a:lstStyle/>
          <a:p>
            <a:fld id="{C7D9CC4D-8A97-4D11-A8F9-9712DE09FCD9}" type="slidenum">
              <a:rPr kumimoji="1" lang="ja-JP" altLang="en-US" smtClean="0"/>
              <a:t>173</a:t>
            </a:fld>
            <a:endParaRPr kumimoji="1" lang="ja-JP" altLang="en-US"/>
          </a:p>
        </p:txBody>
      </p:sp>
      <p:pic>
        <p:nvPicPr>
          <p:cNvPr id="82" name="図 81">
            <a:extLst>
              <a:ext uri="{FF2B5EF4-FFF2-40B4-BE49-F238E27FC236}">
                <a16:creationId xmlns="" xmlns:a16="http://schemas.microsoft.com/office/drawing/2014/main" id="{D29172DE-92A6-49A2-9F64-560DACAE09A3}"/>
              </a:ext>
            </a:extLst>
          </p:cNvPr>
          <p:cNvPicPr>
            <a:picLocks noChangeAspect="1"/>
          </p:cNvPicPr>
          <p:nvPr/>
        </p:nvPicPr>
        <p:blipFill rotWithShape="1">
          <a:blip r:embed="rId3"/>
          <a:srcRect l="3044" b="54020"/>
          <a:stretch/>
        </p:blipFill>
        <p:spPr>
          <a:xfrm>
            <a:off x="681038" y="3455743"/>
            <a:ext cx="4241250" cy="2006951"/>
          </a:xfrm>
          <a:prstGeom prst="rect">
            <a:avLst/>
          </a:prstGeom>
          <a:ln>
            <a:solidFill>
              <a:schemeClr val="tx1"/>
            </a:solidFill>
          </a:ln>
        </p:spPr>
      </p:pic>
      <p:pic>
        <p:nvPicPr>
          <p:cNvPr id="85" name="図 84">
            <a:extLst>
              <a:ext uri="{FF2B5EF4-FFF2-40B4-BE49-F238E27FC236}">
                <a16:creationId xmlns="" xmlns:a16="http://schemas.microsoft.com/office/drawing/2014/main" id="{D8F65961-722C-435B-B70C-A09E87476D3C}"/>
              </a:ext>
            </a:extLst>
          </p:cNvPr>
          <p:cNvPicPr>
            <a:picLocks noChangeAspect="1"/>
          </p:cNvPicPr>
          <p:nvPr/>
        </p:nvPicPr>
        <p:blipFill rotWithShape="1">
          <a:blip r:embed="rId3"/>
          <a:srcRect l="2569" t="45100"/>
          <a:stretch/>
        </p:blipFill>
        <p:spPr>
          <a:xfrm>
            <a:off x="5030274" y="3474187"/>
            <a:ext cx="4241250" cy="2384635"/>
          </a:xfrm>
          <a:prstGeom prst="rect">
            <a:avLst/>
          </a:prstGeom>
          <a:ln>
            <a:solidFill>
              <a:schemeClr val="tx1"/>
            </a:solidFill>
          </a:ln>
        </p:spPr>
      </p:pic>
    </p:spTree>
    <p:extLst>
      <p:ext uri="{BB962C8B-B14F-4D97-AF65-F5344CB8AC3E}">
        <p14:creationId xmlns:p14="http://schemas.microsoft.com/office/powerpoint/2010/main" val="70728747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31FF45E-0845-4D8F-9936-896B72B7FC23}"/>
              </a:ext>
            </a:extLst>
          </p:cNvPr>
          <p:cNvSpPr>
            <a:spLocks noGrp="1"/>
          </p:cNvSpPr>
          <p:nvPr>
            <p:ph type="title"/>
          </p:nvPr>
        </p:nvSpPr>
        <p:spPr/>
        <p:txBody>
          <a:bodyPr>
            <a:normAutofit/>
          </a:bodyPr>
          <a:lstStyle/>
          <a:p>
            <a:pPr marL="1619250" indent="-1619250"/>
            <a:r>
              <a:rPr lang="en-US" altLang="ja-JP" dirty="0"/>
              <a:t>4-(2) </a:t>
            </a:r>
            <a:r>
              <a:rPr lang="ja-JP" altLang="en-US" dirty="0"/>
              <a:t>ハードウェアの安全構造の制約</a:t>
            </a:r>
            <a:r>
              <a:rPr lang="en-US" altLang="ja-JP" dirty="0"/>
              <a:t>(1/3)</a:t>
            </a:r>
            <a:endParaRPr kumimoji="1" lang="ja-JP" altLang="en-US" dirty="0"/>
          </a:p>
        </p:txBody>
      </p:sp>
      <p:graphicFrame>
        <p:nvGraphicFramePr>
          <p:cNvPr id="8" name="コンテンツ プレースホルダー 7">
            <a:extLst>
              <a:ext uri="{FF2B5EF4-FFF2-40B4-BE49-F238E27FC236}">
                <a16:creationId xmlns="" xmlns:a16="http://schemas.microsoft.com/office/drawing/2014/main" id="{6EDFCC4C-D90C-462A-B9B5-C0EE9AF03D25}"/>
              </a:ext>
            </a:extLst>
          </p:cNvPr>
          <p:cNvGraphicFramePr>
            <a:graphicFrameLocks noGrp="1"/>
          </p:cNvGraphicFramePr>
          <p:nvPr>
            <p:ph idx="1"/>
            <p:extLst>
              <p:ext uri="{D42A27DB-BD31-4B8C-83A1-F6EECF244321}">
                <p14:modId xmlns:p14="http://schemas.microsoft.com/office/powerpoint/2010/main" val="1335797644"/>
              </p:ext>
            </p:extLst>
          </p:nvPr>
        </p:nvGraphicFramePr>
        <p:xfrm>
          <a:off x="681038" y="2358278"/>
          <a:ext cx="8543927" cy="2939023"/>
        </p:xfrm>
        <a:graphic>
          <a:graphicData uri="http://schemas.openxmlformats.org/drawingml/2006/table">
            <a:tbl>
              <a:tblPr firstRow="1" firstCol="1" bandRow="1">
                <a:tableStyleId>{5940675A-B579-460E-94D1-54222C63F5DA}</a:tableStyleId>
              </a:tblPr>
              <a:tblGrid>
                <a:gridCol w="1885256">
                  <a:extLst>
                    <a:ext uri="{9D8B030D-6E8A-4147-A177-3AD203B41FA5}">
                      <a16:colId xmlns="" xmlns:a16="http://schemas.microsoft.com/office/drawing/2014/main" val="648839052"/>
                    </a:ext>
                  </a:extLst>
                </a:gridCol>
                <a:gridCol w="6658671">
                  <a:extLst>
                    <a:ext uri="{9D8B030D-6E8A-4147-A177-3AD203B41FA5}">
                      <a16:colId xmlns="" xmlns:a16="http://schemas.microsoft.com/office/drawing/2014/main" val="2306270958"/>
                    </a:ext>
                  </a:extLst>
                </a:gridCol>
              </a:tblGrid>
              <a:tr h="1175609">
                <a:tc>
                  <a:txBody>
                    <a:bodyPr/>
                    <a:lstStyle/>
                    <a:p>
                      <a:pPr marL="141605" algn="just">
                        <a:spcAft>
                          <a:spcPts val="0"/>
                        </a:spcAft>
                      </a:pPr>
                      <a:r>
                        <a:rPr lang="ja-JP" sz="2200" kern="100">
                          <a:effectLst/>
                        </a:rPr>
                        <a:t>ルート</a:t>
                      </a:r>
                      <a:r>
                        <a:rPr lang="en-US" sz="2200" kern="100">
                          <a:effectLst/>
                        </a:rPr>
                        <a:t>1H</a:t>
                      </a:r>
                      <a:r>
                        <a:rPr lang="ja-JP" sz="2200" kern="100">
                          <a:effectLst/>
                        </a:rPr>
                        <a:t>；</a:t>
                      </a:r>
                      <a:endParaRPr lang="ja-JP" sz="2200" kern="100">
                        <a:effectLst/>
                        <a:latin typeface="+mn-ea"/>
                        <a:ea typeface="+mn-ea"/>
                        <a:cs typeface="Times New Roman" panose="02020603050405020304" pitchFamily="18" charset="0"/>
                      </a:endParaRPr>
                    </a:p>
                  </a:txBody>
                  <a:tcPr marL="55721" marR="55721" marT="0" marB="0" anchor="ctr"/>
                </a:tc>
                <a:tc>
                  <a:txBody>
                    <a:bodyPr/>
                    <a:lstStyle/>
                    <a:p>
                      <a:pPr marL="69850" algn="just">
                        <a:spcAft>
                          <a:spcPts val="0"/>
                        </a:spcAft>
                      </a:pPr>
                      <a:r>
                        <a:rPr lang="ja-JP" sz="2200" kern="100">
                          <a:effectLst/>
                        </a:rPr>
                        <a:t>ハードウェアフォールトトレランス</a:t>
                      </a:r>
                      <a:r>
                        <a:rPr lang="en-US" sz="2200" kern="100">
                          <a:effectLst/>
                        </a:rPr>
                        <a:t>(HFT: Hardware Fault Tolerance)</a:t>
                      </a:r>
                      <a:r>
                        <a:rPr lang="ja-JP" sz="2200" kern="100">
                          <a:effectLst/>
                        </a:rPr>
                        <a:t>と安全側故障割合を算出する方法</a:t>
                      </a:r>
                      <a:endParaRPr lang="ja-JP" sz="2200" kern="100">
                        <a:effectLst/>
                        <a:latin typeface="+mn-ea"/>
                        <a:ea typeface="+mn-ea"/>
                        <a:cs typeface="Times New Roman" panose="02020603050405020304" pitchFamily="18" charset="0"/>
                      </a:endParaRPr>
                    </a:p>
                  </a:txBody>
                  <a:tcPr marL="55721" marR="55721" marT="0" marB="0"/>
                </a:tc>
                <a:extLst>
                  <a:ext uri="{0D108BD9-81ED-4DB2-BD59-A6C34878D82A}">
                    <a16:rowId xmlns="" xmlns:a16="http://schemas.microsoft.com/office/drawing/2014/main" val="142521195"/>
                  </a:ext>
                </a:extLst>
              </a:tr>
              <a:tr h="1763414">
                <a:tc>
                  <a:txBody>
                    <a:bodyPr/>
                    <a:lstStyle/>
                    <a:p>
                      <a:pPr marL="141605" algn="just">
                        <a:spcAft>
                          <a:spcPts val="0"/>
                        </a:spcAft>
                      </a:pPr>
                      <a:r>
                        <a:rPr lang="ja-JP" sz="2200" kern="100">
                          <a:effectLst/>
                        </a:rPr>
                        <a:t>ルート</a:t>
                      </a:r>
                      <a:r>
                        <a:rPr lang="en-US" sz="2200" kern="100">
                          <a:effectLst/>
                        </a:rPr>
                        <a:t>2H</a:t>
                      </a:r>
                      <a:r>
                        <a:rPr lang="ja-JP" sz="2200" kern="100">
                          <a:effectLst/>
                        </a:rPr>
                        <a:t>；</a:t>
                      </a:r>
                      <a:endParaRPr lang="ja-JP" sz="2200" kern="100">
                        <a:effectLst/>
                        <a:latin typeface="+mn-ea"/>
                        <a:ea typeface="+mn-ea"/>
                        <a:cs typeface="Times New Roman" panose="02020603050405020304" pitchFamily="18" charset="0"/>
                      </a:endParaRPr>
                    </a:p>
                  </a:txBody>
                  <a:tcPr marL="55721" marR="55721" marT="0" marB="0" anchor="ctr"/>
                </a:tc>
                <a:tc>
                  <a:txBody>
                    <a:bodyPr/>
                    <a:lstStyle/>
                    <a:p>
                      <a:pPr marL="69850" algn="just">
                        <a:spcAft>
                          <a:spcPts val="0"/>
                        </a:spcAft>
                      </a:pPr>
                      <a:r>
                        <a:rPr lang="ja-JP" sz="2200" kern="100" dirty="0">
                          <a:effectLst/>
                        </a:rPr>
                        <a:t>規定された安全度水準に対して、更に高い信頼性水準とハードウェアーフォルトトレランス</a:t>
                      </a:r>
                      <a:r>
                        <a:rPr lang="en-US" sz="2200" kern="100" dirty="0">
                          <a:effectLst/>
                        </a:rPr>
                        <a:t>(HFT)</a:t>
                      </a:r>
                      <a:r>
                        <a:rPr lang="ja-JP" sz="2200" kern="100" dirty="0">
                          <a:effectLst/>
                        </a:rPr>
                        <a:t>に関するエンドユーザからフィードバックされたコンポーネントの信頼性データに基づく方法</a:t>
                      </a:r>
                      <a:endParaRPr lang="ja-JP" sz="2200" kern="100" dirty="0">
                        <a:effectLst/>
                        <a:latin typeface="+mn-ea"/>
                        <a:ea typeface="+mn-ea"/>
                        <a:cs typeface="Times New Roman" panose="02020603050405020304" pitchFamily="18" charset="0"/>
                      </a:endParaRPr>
                    </a:p>
                  </a:txBody>
                  <a:tcPr marL="55721" marR="55721" marT="0" marB="0"/>
                </a:tc>
                <a:extLst>
                  <a:ext uri="{0D108BD9-81ED-4DB2-BD59-A6C34878D82A}">
                    <a16:rowId xmlns="" xmlns:a16="http://schemas.microsoft.com/office/drawing/2014/main" val="683715583"/>
                  </a:ext>
                </a:extLst>
              </a:tr>
            </a:tbl>
          </a:graphicData>
        </a:graphic>
      </p:graphicFrame>
      <p:sp>
        <p:nvSpPr>
          <p:cNvPr id="4" name="フッター プレースホルダー 3">
            <a:extLst>
              <a:ext uri="{FF2B5EF4-FFF2-40B4-BE49-F238E27FC236}">
                <a16:creationId xmlns="" xmlns:a16="http://schemas.microsoft.com/office/drawing/2014/main" id="{6209BAFA-AC2F-4F4A-9D5B-DAC0428A4C24}"/>
              </a:ext>
            </a:extLst>
          </p:cNvPr>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ー 4">
            <a:extLst>
              <a:ext uri="{FF2B5EF4-FFF2-40B4-BE49-F238E27FC236}">
                <a16:creationId xmlns="" xmlns:a16="http://schemas.microsoft.com/office/drawing/2014/main" id="{153546AC-FE6D-426E-9F24-3F859C161F12}"/>
              </a:ext>
            </a:extLst>
          </p:cNvPr>
          <p:cNvSpPr>
            <a:spLocks noGrp="1"/>
          </p:cNvSpPr>
          <p:nvPr>
            <p:ph type="sldNum" sz="quarter" idx="12"/>
          </p:nvPr>
        </p:nvSpPr>
        <p:spPr/>
        <p:txBody>
          <a:bodyPr/>
          <a:lstStyle/>
          <a:p>
            <a:fld id="{C7D9CC4D-8A97-4D11-A8F9-9712DE09FCD9}" type="slidenum">
              <a:rPr kumimoji="1" lang="ja-JP" altLang="en-US" smtClean="0"/>
              <a:t>174</a:t>
            </a:fld>
            <a:endParaRPr kumimoji="1" lang="ja-JP" altLang="en-US"/>
          </a:p>
        </p:txBody>
      </p:sp>
    </p:spTree>
    <p:extLst>
      <p:ext uri="{BB962C8B-B14F-4D97-AF65-F5344CB8AC3E}">
        <p14:creationId xmlns:p14="http://schemas.microsoft.com/office/powerpoint/2010/main" val="87367850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DD419AD-DA60-4A8C-8499-CCD0D56AF895}"/>
              </a:ext>
            </a:extLst>
          </p:cNvPr>
          <p:cNvSpPr>
            <a:spLocks noGrp="1"/>
          </p:cNvSpPr>
          <p:nvPr>
            <p:ph type="title"/>
          </p:nvPr>
        </p:nvSpPr>
        <p:spPr/>
        <p:txBody>
          <a:bodyPr>
            <a:normAutofit/>
          </a:bodyPr>
          <a:lstStyle/>
          <a:p>
            <a:pPr marL="1528763" indent="-1528763"/>
            <a:r>
              <a:rPr lang="en-US" altLang="ja-JP" dirty="0"/>
              <a:t>4-(2) </a:t>
            </a:r>
            <a:r>
              <a:rPr lang="ja-JP" altLang="en-US" dirty="0"/>
              <a:t>ハードウェアの安全構造の制約</a:t>
            </a:r>
            <a:r>
              <a:rPr lang="en-US" altLang="ja-JP" dirty="0"/>
              <a:t>(2/3)</a:t>
            </a:r>
            <a:endParaRPr kumimoji="1" lang="ja-JP" altLang="en-US" dirty="0"/>
          </a:p>
        </p:txBody>
      </p:sp>
      <p:sp>
        <p:nvSpPr>
          <p:cNvPr id="3" name="コンテンツ プレースホルダー 2">
            <a:extLst>
              <a:ext uri="{FF2B5EF4-FFF2-40B4-BE49-F238E27FC236}">
                <a16:creationId xmlns="" xmlns:a16="http://schemas.microsoft.com/office/drawing/2014/main" id="{AB5AF2C8-F45C-4313-8EAA-F17D373BA6AD}"/>
              </a:ext>
            </a:extLst>
          </p:cNvPr>
          <p:cNvSpPr>
            <a:spLocks noGrp="1"/>
          </p:cNvSpPr>
          <p:nvPr>
            <p:ph idx="1"/>
          </p:nvPr>
        </p:nvSpPr>
        <p:spPr/>
        <p:txBody>
          <a:bodyPr>
            <a:noAutofit/>
          </a:bodyPr>
          <a:lstStyle/>
          <a:p>
            <a:pPr marL="0" indent="0">
              <a:buNone/>
            </a:pPr>
            <a:r>
              <a:rPr lang="ja-JP" altLang="en-US" dirty="0">
                <a:latin typeface="Meiryo UI" panose="020B0604030504040204" pitchFamily="50" charset="-128"/>
                <a:ea typeface="Meiryo UI" panose="020B0604030504040204" pitchFamily="50" charset="-128"/>
              </a:rPr>
              <a:t>●タイプ</a:t>
            </a:r>
            <a:r>
              <a:rPr lang="en-US" altLang="ja-JP" dirty="0">
                <a:latin typeface="Meiryo UI" panose="020B0604030504040204" pitchFamily="50" charset="-128"/>
                <a:ea typeface="Meiryo UI" panose="020B0604030504040204" pitchFamily="50" charset="-128"/>
              </a:rPr>
              <a:t>A</a:t>
            </a:r>
          </a:p>
          <a:p>
            <a:pPr marL="0" indent="0">
              <a:buNone/>
            </a:pPr>
            <a:r>
              <a:rPr lang="ja-JP" altLang="en-US" dirty="0">
                <a:latin typeface="Meiryo UI" panose="020B0604030504040204" pitchFamily="50" charset="-128"/>
                <a:ea typeface="Meiryo UI" panose="020B0604030504040204" pitchFamily="50" charset="-128"/>
              </a:rPr>
              <a:t>安全機能を実行するコンポーネント要素の特徴．</a:t>
            </a:r>
          </a:p>
          <a:p>
            <a:r>
              <a:rPr lang="ja-JP" altLang="en-US" dirty="0">
                <a:latin typeface="Meiryo UI" panose="020B0604030504040204" pitchFamily="50" charset="-128"/>
                <a:ea typeface="Meiryo UI" panose="020B0604030504040204" pitchFamily="50" charset="-128"/>
              </a:rPr>
              <a:t>コンポーネントのすべての故障モードが正しく定義されている．</a:t>
            </a:r>
          </a:p>
          <a:p>
            <a:r>
              <a:rPr lang="ja-JP" altLang="en-US" dirty="0">
                <a:latin typeface="Meiryo UI" panose="020B0604030504040204" pitchFamily="50" charset="-128"/>
                <a:ea typeface="Meiryo UI" panose="020B0604030504040204" pitchFamily="50" charset="-128"/>
              </a:rPr>
              <a:t>フォールト状態での要素の挙動が、完全に決まっている．</a:t>
            </a:r>
          </a:p>
          <a:p>
            <a:r>
              <a:rPr lang="ja-JP" altLang="en-US" dirty="0">
                <a:latin typeface="Meiryo UI" panose="020B0604030504040204" pitchFamily="50" charset="-128"/>
                <a:ea typeface="Meiryo UI" panose="020B0604030504040204" pitchFamily="50" charset="-128"/>
              </a:rPr>
              <a:t>「検出された」と「検出されない」危険側故障が要求される故障確率を満たしていることを示す十分な信頼できる故障データがある．</a:t>
            </a:r>
          </a:p>
          <a:p>
            <a:r>
              <a:rPr lang="ja-JP" altLang="en-US" dirty="0">
                <a:latin typeface="Meiryo UI" panose="020B0604030504040204" pitchFamily="50" charset="-128"/>
                <a:ea typeface="Meiryo UI" panose="020B0604030504040204" pitchFamily="50" charset="-128"/>
              </a:rPr>
              <a:t>タイプ</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の電気、電子コンポーネントは、リレー、抵抗、コンデンサ、コイル、トランジスタやダイオードなどのディスクリート部品が主に相当する．</a:t>
            </a:r>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 xmlns:a16="http://schemas.microsoft.com/office/drawing/2014/main" id="{9A5B5A85-D6BE-4387-8EF8-5C11B5420F71}"/>
              </a:ext>
            </a:extLst>
          </p:cNvPr>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ー 4">
            <a:extLst>
              <a:ext uri="{FF2B5EF4-FFF2-40B4-BE49-F238E27FC236}">
                <a16:creationId xmlns="" xmlns:a16="http://schemas.microsoft.com/office/drawing/2014/main" id="{6733969E-EFB9-4EB1-956A-B45259A44ED3}"/>
              </a:ext>
            </a:extLst>
          </p:cNvPr>
          <p:cNvSpPr>
            <a:spLocks noGrp="1"/>
          </p:cNvSpPr>
          <p:nvPr>
            <p:ph type="sldNum" sz="quarter" idx="12"/>
          </p:nvPr>
        </p:nvSpPr>
        <p:spPr/>
        <p:txBody>
          <a:bodyPr/>
          <a:lstStyle/>
          <a:p>
            <a:fld id="{C7D9CC4D-8A97-4D11-A8F9-9712DE09FCD9}" type="slidenum">
              <a:rPr kumimoji="1" lang="ja-JP" altLang="en-US" smtClean="0"/>
              <a:t>175</a:t>
            </a:fld>
            <a:endParaRPr kumimoji="1" lang="ja-JP" altLang="en-US"/>
          </a:p>
        </p:txBody>
      </p:sp>
    </p:spTree>
    <p:extLst>
      <p:ext uri="{BB962C8B-B14F-4D97-AF65-F5344CB8AC3E}">
        <p14:creationId xmlns:p14="http://schemas.microsoft.com/office/powerpoint/2010/main" val="261650849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93FDF24-1E15-49B1-9025-D935404FB4C5}"/>
              </a:ext>
            </a:extLst>
          </p:cNvPr>
          <p:cNvSpPr>
            <a:spLocks noGrp="1"/>
          </p:cNvSpPr>
          <p:nvPr>
            <p:ph type="title"/>
          </p:nvPr>
        </p:nvSpPr>
        <p:spPr/>
        <p:txBody>
          <a:bodyPr/>
          <a:lstStyle/>
          <a:p>
            <a:pPr marL="1619250" indent="-1619250"/>
            <a:r>
              <a:rPr lang="en-US" altLang="ja-JP" dirty="0"/>
              <a:t>4-(2) </a:t>
            </a:r>
            <a:r>
              <a:rPr lang="ja-JP" altLang="en-US" dirty="0"/>
              <a:t>ハードウェアの安全構造の制約</a:t>
            </a:r>
            <a:r>
              <a:rPr lang="en-US" altLang="ja-JP" dirty="0"/>
              <a:t>(3/3)</a:t>
            </a:r>
            <a:endParaRPr kumimoji="1" lang="ja-JP" altLang="en-US" dirty="0"/>
          </a:p>
        </p:txBody>
      </p:sp>
      <p:sp>
        <p:nvSpPr>
          <p:cNvPr id="7" name="コンテンツ プレースホルダー 2">
            <a:extLst>
              <a:ext uri="{FF2B5EF4-FFF2-40B4-BE49-F238E27FC236}">
                <a16:creationId xmlns="" xmlns:a16="http://schemas.microsoft.com/office/drawing/2014/main" id="{BA49BC7E-6B5F-44BC-819A-F9F665F341B1}"/>
              </a:ext>
            </a:extLst>
          </p:cNvPr>
          <p:cNvSpPr>
            <a:spLocks noGrp="1"/>
          </p:cNvSpPr>
          <p:nvPr>
            <p:ph idx="1"/>
          </p:nvPr>
        </p:nvSpPr>
        <p:spPr/>
        <p:txBody>
          <a:bodyPr>
            <a:noAutofit/>
          </a:bodyPr>
          <a:lstStyle/>
          <a:p>
            <a:pPr marL="0" indent="0">
              <a:buNone/>
            </a:pPr>
            <a:r>
              <a:rPr lang="ja-JP" altLang="en-US" dirty="0">
                <a:latin typeface="Meiryo UI" panose="020B0604030504040204" pitchFamily="50" charset="-128"/>
                <a:ea typeface="Meiryo UI" panose="020B0604030504040204" pitchFamily="50" charset="-128"/>
              </a:rPr>
              <a:t>●タイプ</a:t>
            </a:r>
            <a:r>
              <a:rPr lang="en-US" altLang="ja-JP" dirty="0">
                <a:latin typeface="Meiryo UI" panose="020B0604030504040204" pitchFamily="50" charset="-128"/>
                <a:ea typeface="Meiryo UI" panose="020B0604030504040204" pitchFamily="50" charset="-128"/>
              </a:rPr>
              <a:t>B</a:t>
            </a:r>
          </a:p>
          <a:p>
            <a:pPr marL="0" indent="0">
              <a:buNone/>
            </a:pPr>
            <a:r>
              <a:rPr lang="ja-JP" altLang="en-US" dirty="0">
                <a:latin typeface="Meiryo UI" panose="020B0604030504040204" pitchFamily="50" charset="-128"/>
                <a:ea typeface="Meiryo UI" panose="020B0604030504040204" pitchFamily="50" charset="-128"/>
              </a:rPr>
              <a:t>安全機能を実行するコンポーネント要素の特徴．</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つ以上のコンポーネント要素の故障モードが正しく定義されていない</a:t>
            </a:r>
          </a:p>
          <a:p>
            <a:r>
              <a:rPr lang="ja-JP" altLang="en-US" dirty="0">
                <a:latin typeface="Meiryo UI" panose="020B0604030504040204" pitchFamily="50" charset="-128"/>
                <a:ea typeface="Meiryo UI" panose="020B0604030504040204" pitchFamily="50" charset="-128"/>
              </a:rPr>
              <a:t>フォールト条件の下での要素の挙動を完全に決められない</a:t>
            </a:r>
          </a:p>
          <a:p>
            <a:r>
              <a:rPr lang="ja-JP" altLang="en-US" dirty="0">
                <a:latin typeface="Meiryo UI" panose="020B0604030504040204" pitchFamily="50" charset="-128"/>
                <a:ea typeface="Meiryo UI" panose="020B0604030504040204" pitchFamily="50" charset="-128"/>
              </a:rPr>
              <a:t>「検出された」と「検出されない」危険側故障が要求される故障率の根拠となる信頼性データが不十分である．</a:t>
            </a:r>
          </a:p>
          <a:p>
            <a:r>
              <a:rPr lang="ja-JP" altLang="en-US" dirty="0">
                <a:latin typeface="Meiryo UI" panose="020B0604030504040204" pitchFamily="50" charset="-128"/>
                <a:ea typeface="Meiryo UI" panose="020B0604030504040204" pitchFamily="50" charset="-128"/>
              </a:rPr>
              <a:t>　タイプ</a:t>
            </a:r>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のコンポーネントは、主に、</a:t>
            </a:r>
            <a:r>
              <a:rPr lang="en-US" altLang="ja-JP" dirty="0">
                <a:latin typeface="Meiryo UI" panose="020B0604030504040204" pitchFamily="50" charset="-128"/>
                <a:ea typeface="Meiryo UI" panose="020B0604030504040204" pitchFamily="50" charset="-128"/>
              </a:rPr>
              <a:t>IC</a:t>
            </a:r>
            <a:r>
              <a:rPr lang="ja-JP" altLang="en-US" dirty="0">
                <a:latin typeface="Meiryo UI" panose="020B0604030504040204" pitchFamily="50" charset="-128"/>
                <a:ea typeface="Meiryo UI" panose="020B0604030504040204" pitchFamily="50" charset="-128"/>
              </a:rPr>
              <a:t>や</a:t>
            </a:r>
            <a:r>
              <a:rPr lang="en-US" altLang="ja-JP" dirty="0">
                <a:latin typeface="Meiryo UI" panose="020B0604030504040204" pitchFamily="50" charset="-128"/>
                <a:ea typeface="Meiryo UI" panose="020B0604030504040204" pitchFamily="50" charset="-128"/>
              </a:rPr>
              <a:t>LSI</a:t>
            </a:r>
            <a:r>
              <a:rPr lang="ja-JP" altLang="en-US" dirty="0">
                <a:latin typeface="Meiryo UI" panose="020B0604030504040204" pitchFamily="50" charset="-128"/>
                <a:ea typeface="Meiryo UI" panose="020B0604030504040204" pitchFamily="50" charset="-128"/>
              </a:rPr>
              <a:t>などが該当する．</a:t>
            </a:r>
          </a:p>
        </p:txBody>
      </p:sp>
      <p:sp>
        <p:nvSpPr>
          <p:cNvPr id="4" name="フッター プレースホルダー 3">
            <a:extLst>
              <a:ext uri="{FF2B5EF4-FFF2-40B4-BE49-F238E27FC236}">
                <a16:creationId xmlns="" xmlns:a16="http://schemas.microsoft.com/office/drawing/2014/main" id="{63E1CF5C-014F-4BBA-80D8-9E01AF949EEB}"/>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84EF2D69-779C-4DFB-A77B-CBFA66796A22}"/>
              </a:ext>
            </a:extLst>
          </p:cNvPr>
          <p:cNvSpPr>
            <a:spLocks noGrp="1"/>
          </p:cNvSpPr>
          <p:nvPr>
            <p:ph type="sldNum" sz="quarter" idx="12"/>
          </p:nvPr>
        </p:nvSpPr>
        <p:spPr/>
        <p:txBody>
          <a:bodyPr/>
          <a:lstStyle/>
          <a:p>
            <a:fld id="{C7D9CC4D-8A97-4D11-A8F9-9712DE09FCD9}" type="slidenum">
              <a:rPr kumimoji="1" lang="ja-JP" altLang="en-US" smtClean="0"/>
              <a:t>176</a:t>
            </a:fld>
            <a:endParaRPr kumimoji="1" lang="ja-JP" altLang="en-US"/>
          </a:p>
        </p:txBody>
      </p:sp>
    </p:spTree>
    <p:extLst>
      <p:ext uri="{BB962C8B-B14F-4D97-AF65-F5344CB8AC3E}">
        <p14:creationId xmlns:p14="http://schemas.microsoft.com/office/powerpoint/2010/main" val="158852046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16C272B-488A-4CCA-AA8B-0489BDC28C71}"/>
              </a:ext>
            </a:extLst>
          </p:cNvPr>
          <p:cNvSpPr>
            <a:spLocks noGrp="1"/>
          </p:cNvSpPr>
          <p:nvPr>
            <p:ph type="title"/>
          </p:nvPr>
        </p:nvSpPr>
        <p:spPr/>
        <p:txBody>
          <a:bodyPr/>
          <a:lstStyle/>
          <a:p>
            <a:r>
              <a:rPr lang="en-US" altLang="ja-JP" dirty="0"/>
              <a:t>4-(2)-</a:t>
            </a:r>
            <a:r>
              <a:rPr lang="ja-JP" altLang="en-US" dirty="0"/>
              <a:t>ウ </a:t>
            </a:r>
            <a:r>
              <a:rPr lang="en-US" altLang="ja-JP" dirty="0">
                <a:latin typeface="Meiryo UI" panose="020B0604030504040204" pitchFamily="50" charset="-128"/>
                <a:ea typeface="Meiryo UI" panose="020B0604030504040204" pitchFamily="50" charset="-128"/>
              </a:rPr>
              <a:t>SFF</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HFT</a:t>
            </a:r>
            <a:r>
              <a:rPr lang="ja-JP" altLang="en-US" dirty="0">
                <a:latin typeface="Meiryo UI" panose="020B0604030504040204" pitchFamily="50" charset="-128"/>
                <a:ea typeface="Meiryo UI" panose="020B0604030504040204" pitchFamily="50" charset="-128"/>
              </a:rPr>
              <a:t>の関係表</a:t>
            </a:r>
            <a:endParaRPr kumimoji="1" lang="ja-JP" altLang="en-US" dirty="0">
              <a:latin typeface="Meiryo UI" panose="020B0604030504040204" pitchFamily="50" charset="-128"/>
              <a:ea typeface="Meiryo UI" panose="020B0604030504040204" pitchFamily="50" charset="-128"/>
            </a:endParaRPr>
          </a:p>
        </p:txBody>
      </p:sp>
      <p:graphicFrame>
        <p:nvGraphicFramePr>
          <p:cNvPr id="6" name="コンテンツ プレースホルダー 5">
            <a:extLst>
              <a:ext uri="{FF2B5EF4-FFF2-40B4-BE49-F238E27FC236}">
                <a16:creationId xmlns="" xmlns:a16="http://schemas.microsoft.com/office/drawing/2014/main" id="{1C4FB640-E17B-491E-B78E-449C0CCE5E97}"/>
              </a:ext>
            </a:extLst>
          </p:cNvPr>
          <p:cNvGraphicFramePr>
            <a:graphicFrameLocks noGrp="1"/>
          </p:cNvGraphicFramePr>
          <p:nvPr>
            <p:ph idx="1"/>
            <p:extLst>
              <p:ext uri="{D42A27DB-BD31-4B8C-83A1-F6EECF244321}">
                <p14:modId xmlns:p14="http://schemas.microsoft.com/office/powerpoint/2010/main" val="2347004737"/>
              </p:ext>
            </p:extLst>
          </p:nvPr>
        </p:nvGraphicFramePr>
        <p:xfrm>
          <a:off x="320823" y="1858781"/>
          <a:ext cx="9324000" cy="2010799"/>
        </p:xfrm>
        <a:graphic>
          <a:graphicData uri="http://schemas.openxmlformats.org/drawingml/2006/table">
            <a:tbl>
              <a:tblPr firstRow="1" firstCol="1" bandRow="1">
                <a:tableStyleId>{5940675A-B579-460E-94D1-54222C63F5DA}</a:tableStyleId>
              </a:tblPr>
              <a:tblGrid>
                <a:gridCol w="2962023">
                  <a:extLst>
                    <a:ext uri="{9D8B030D-6E8A-4147-A177-3AD203B41FA5}">
                      <a16:colId xmlns="" xmlns:a16="http://schemas.microsoft.com/office/drawing/2014/main" val="2319344079"/>
                    </a:ext>
                  </a:extLst>
                </a:gridCol>
                <a:gridCol w="2120659">
                  <a:extLst>
                    <a:ext uri="{9D8B030D-6E8A-4147-A177-3AD203B41FA5}">
                      <a16:colId xmlns="" xmlns:a16="http://schemas.microsoft.com/office/drawing/2014/main" val="80848585"/>
                    </a:ext>
                  </a:extLst>
                </a:gridCol>
                <a:gridCol w="2120659">
                  <a:extLst>
                    <a:ext uri="{9D8B030D-6E8A-4147-A177-3AD203B41FA5}">
                      <a16:colId xmlns="" xmlns:a16="http://schemas.microsoft.com/office/drawing/2014/main" val="3249284372"/>
                    </a:ext>
                  </a:extLst>
                </a:gridCol>
                <a:gridCol w="2120659">
                  <a:extLst>
                    <a:ext uri="{9D8B030D-6E8A-4147-A177-3AD203B41FA5}">
                      <a16:colId xmlns="" xmlns:a16="http://schemas.microsoft.com/office/drawing/2014/main" val="864957789"/>
                    </a:ext>
                  </a:extLst>
                </a:gridCol>
              </a:tblGrid>
              <a:tr h="287257">
                <a:tc gridSpan="4">
                  <a:txBody>
                    <a:bodyPr/>
                    <a:lstStyle/>
                    <a:p>
                      <a:pPr algn="just">
                        <a:spcAft>
                          <a:spcPts val="0"/>
                        </a:spcAft>
                      </a:pPr>
                      <a:r>
                        <a:rPr lang="ja-JP" sz="1600" kern="100" dirty="0">
                          <a:effectLst/>
                        </a:rPr>
                        <a:t>表</a:t>
                      </a:r>
                      <a:r>
                        <a:rPr lang="en-US" sz="1600" kern="100" dirty="0">
                          <a:effectLst/>
                        </a:rPr>
                        <a:t>5-3 </a:t>
                      </a:r>
                      <a:r>
                        <a:rPr lang="ja-JP" sz="1600" kern="100" dirty="0">
                          <a:effectLst/>
                        </a:rPr>
                        <a:t>タイプ</a:t>
                      </a:r>
                      <a:r>
                        <a:rPr lang="en-US" sz="1600" kern="100" dirty="0">
                          <a:effectLst/>
                        </a:rPr>
                        <a:t>A</a:t>
                      </a:r>
                      <a:r>
                        <a:rPr lang="ja-JP" sz="1600" kern="100" dirty="0">
                          <a:effectLst/>
                        </a:rPr>
                        <a:t>　安全関連要素やサブシステムで許される安全度水準の最大値　　</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2823447835"/>
                  </a:ext>
                </a:extLst>
              </a:tr>
              <a:tr h="287257">
                <a:tc rowSpan="2">
                  <a:txBody>
                    <a:bodyPr/>
                    <a:lstStyle/>
                    <a:p>
                      <a:pPr marL="141605" algn="just">
                        <a:spcAft>
                          <a:spcPts val="0"/>
                        </a:spcAft>
                      </a:pPr>
                      <a:r>
                        <a:rPr lang="ja-JP" sz="1600" kern="100" dirty="0">
                          <a:effectLst/>
                        </a:rPr>
                        <a:t>要素の</a:t>
                      </a:r>
                      <a:r>
                        <a:rPr lang="en-US" sz="1600" kern="100" dirty="0">
                          <a:effectLst/>
                        </a:rPr>
                        <a:t>SFF</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gridSpan="3">
                  <a:txBody>
                    <a:bodyPr/>
                    <a:lstStyle/>
                    <a:p>
                      <a:pPr marL="141605" algn="just">
                        <a:spcAft>
                          <a:spcPts val="0"/>
                        </a:spcAft>
                      </a:pPr>
                      <a:r>
                        <a:rPr lang="en-US" sz="1600" kern="100" dirty="0">
                          <a:effectLst/>
                        </a:rPr>
                        <a:t>HFT(</a:t>
                      </a:r>
                      <a:r>
                        <a:rPr lang="ja-JP" sz="1600" kern="100" dirty="0">
                          <a:effectLst/>
                        </a:rPr>
                        <a:t>ハードウェアフォールトトレランス</a:t>
                      </a:r>
                      <a:r>
                        <a:rPr lang="en-US" sz="1600" kern="100" dirty="0">
                          <a:effectLst/>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3422768973"/>
                  </a:ext>
                </a:extLst>
              </a:tr>
              <a:tr h="287257">
                <a:tc vMerge="1">
                  <a:txBody>
                    <a:bodyPr/>
                    <a:lstStyle/>
                    <a:p>
                      <a:endParaRPr kumimoji="1" lang="ja-JP" altLang="en-US"/>
                    </a:p>
                  </a:txBody>
                  <a:tcPr/>
                </a:tc>
                <a:tc>
                  <a:txBody>
                    <a:bodyPr/>
                    <a:lstStyle/>
                    <a:p>
                      <a:pPr marL="141605" algn="just">
                        <a:spcAft>
                          <a:spcPts val="0"/>
                        </a:spcAft>
                      </a:pPr>
                      <a:r>
                        <a:rPr lang="en-US" sz="1600" kern="100" dirty="0">
                          <a:effectLst/>
                        </a:rPr>
                        <a:t>0</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tc>
                  <a:txBody>
                    <a:bodyPr/>
                    <a:lstStyle/>
                    <a:p>
                      <a:pPr marL="141605" algn="just">
                        <a:spcAft>
                          <a:spcPts val="0"/>
                        </a:spcAft>
                      </a:pPr>
                      <a:r>
                        <a:rPr lang="en-US" sz="1600" kern="100" dirty="0">
                          <a:effectLst/>
                        </a:rPr>
                        <a:t>1</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tc>
                  <a:txBody>
                    <a:bodyPr/>
                    <a:lstStyle/>
                    <a:p>
                      <a:pPr marL="141605" algn="just">
                        <a:spcAft>
                          <a:spcPts val="0"/>
                        </a:spcAft>
                      </a:pPr>
                      <a:r>
                        <a:rPr lang="en-US" sz="1600" kern="100" dirty="0">
                          <a:effectLst/>
                        </a:rPr>
                        <a:t>2</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extLst>
                  <a:ext uri="{0D108BD9-81ED-4DB2-BD59-A6C34878D82A}">
                    <a16:rowId xmlns="" xmlns:a16="http://schemas.microsoft.com/office/drawing/2014/main" val="1651428422"/>
                  </a:ext>
                </a:extLst>
              </a:tr>
              <a:tr h="287257">
                <a:tc>
                  <a:txBody>
                    <a:bodyPr/>
                    <a:lstStyle/>
                    <a:p>
                      <a:pPr marL="141605" algn="just">
                        <a:spcAft>
                          <a:spcPts val="0"/>
                        </a:spcAft>
                      </a:pPr>
                      <a:r>
                        <a:rPr lang="en-US" sz="1600" kern="100">
                          <a:effectLst/>
                        </a:rPr>
                        <a:t>&lt; 60 %</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tc>
                  <a:txBody>
                    <a:bodyPr/>
                    <a:lstStyle/>
                    <a:p>
                      <a:pPr marL="141605" algn="just">
                        <a:spcAft>
                          <a:spcPts val="0"/>
                        </a:spcAft>
                      </a:pPr>
                      <a:r>
                        <a:rPr lang="en-US" sz="1600" kern="100">
                          <a:effectLst/>
                        </a:rPr>
                        <a:t>SIL 1</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tc>
                  <a:txBody>
                    <a:bodyPr/>
                    <a:lstStyle/>
                    <a:p>
                      <a:pPr marL="141605" algn="just">
                        <a:spcAft>
                          <a:spcPts val="0"/>
                        </a:spcAft>
                      </a:pPr>
                      <a:r>
                        <a:rPr lang="en-US" sz="1600" kern="100" dirty="0">
                          <a:effectLst/>
                        </a:rPr>
                        <a:t>SIL 2</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tc>
                  <a:txBody>
                    <a:bodyPr/>
                    <a:lstStyle/>
                    <a:p>
                      <a:pPr marL="141605" algn="just">
                        <a:spcAft>
                          <a:spcPts val="0"/>
                        </a:spcAft>
                      </a:pPr>
                      <a:r>
                        <a:rPr lang="en-US" sz="1600" kern="100" dirty="0">
                          <a:effectLst/>
                        </a:rPr>
                        <a:t>SIL 3</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extLst>
                  <a:ext uri="{0D108BD9-81ED-4DB2-BD59-A6C34878D82A}">
                    <a16:rowId xmlns="" xmlns:a16="http://schemas.microsoft.com/office/drawing/2014/main" val="805411991"/>
                  </a:ext>
                </a:extLst>
              </a:tr>
              <a:tr h="287257">
                <a:tc>
                  <a:txBody>
                    <a:bodyPr/>
                    <a:lstStyle/>
                    <a:p>
                      <a:pPr marL="141605" algn="just">
                        <a:spcAft>
                          <a:spcPts val="0"/>
                        </a:spcAft>
                      </a:pPr>
                      <a:r>
                        <a:rPr lang="en-US" sz="1600" kern="100">
                          <a:effectLst/>
                        </a:rPr>
                        <a:t>≥ 60 % – &lt; 90 %</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tc>
                  <a:txBody>
                    <a:bodyPr/>
                    <a:lstStyle/>
                    <a:p>
                      <a:pPr marL="141605" algn="just">
                        <a:spcAft>
                          <a:spcPts val="0"/>
                        </a:spcAft>
                      </a:pPr>
                      <a:r>
                        <a:rPr lang="en-US" sz="1600" kern="100">
                          <a:effectLst/>
                        </a:rPr>
                        <a:t>SIL 2</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tc>
                  <a:txBody>
                    <a:bodyPr/>
                    <a:lstStyle/>
                    <a:p>
                      <a:pPr marL="141605" algn="just">
                        <a:spcAft>
                          <a:spcPts val="0"/>
                        </a:spcAft>
                      </a:pPr>
                      <a:r>
                        <a:rPr lang="en-US" sz="1600" kern="100" dirty="0">
                          <a:effectLst/>
                        </a:rPr>
                        <a:t>SIL 3</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tc>
                  <a:txBody>
                    <a:bodyPr/>
                    <a:lstStyle/>
                    <a:p>
                      <a:pPr marL="141605" algn="just">
                        <a:spcAft>
                          <a:spcPts val="0"/>
                        </a:spcAft>
                      </a:pPr>
                      <a:r>
                        <a:rPr lang="en-US" sz="1600" kern="100" dirty="0">
                          <a:effectLst/>
                        </a:rPr>
                        <a:t>SIL 4</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extLst>
                  <a:ext uri="{0D108BD9-81ED-4DB2-BD59-A6C34878D82A}">
                    <a16:rowId xmlns="" xmlns:a16="http://schemas.microsoft.com/office/drawing/2014/main" val="1154814359"/>
                  </a:ext>
                </a:extLst>
              </a:tr>
              <a:tr h="287257">
                <a:tc>
                  <a:txBody>
                    <a:bodyPr/>
                    <a:lstStyle/>
                    <a:p>
                      <a:pPr marL="141605" algn="just">
                        <a:spcAft>
                          <a:spcPts val="0"/>
                        </a:spcAft>
                      </a:pPr>
                      <a:r>
                        <a:rPr lang="en-US" sz="1600" kern="100">
                          <a:effectLst/>
                        </a:rPr>
                        <a:t>≥ 90 % – &lt; 99 %</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tc>
                  <a:txBody>
                    <a:bodyPr/>
                    <a:lstStyle/>
                    <a:p>
                      <a:pPr marL="141605" algn="just">
                        <a:spcAft>
                          <a:spcPts val="0"/>
                        </a:spcAft>
                      </a:pPr>
                      <a:r>
                        <a:rPr lang="en-US" sz="1600" kern="100">
                          <a:effectLst/>
                        </a:rPr>
                        <a:t>SIL 3</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tc>
                  <a:txBody>
                    <a:bodyPr/>
                    <a:lstStyle/>
                    <a:p>
                      <a:pPr marL="141605" algn="just">
                        <a:spcAft>
                          <a:spcPts val="0"/>
                        </a:spcAft>
                      </a:pPr>
                      <a:r>
                        <a:rPr lang="en-US" sz="1600" kern="100">
                          <a:effectLst/>
                        </a:rPr>
                        <a:t>SIL 4</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tc>
                  <a:txBody>
                    <a:bodyPr/>
                    <a:lstStyle/>
                    <a:p>
                      <a:pPr marL="141605" algn="just">
                        <a:spcAft>
                          <a:spcPts val="0"/>
                        </a:spcAft>
                      </a:pPr>
                      <a:r>
                        <a:rPr lang="en-US" sz="1600" kern="100" dirty="0">
                          <a:effectLst/>
                        </a:rPr>
                        <a:t>SIL 4</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extLst>
                  <a:ext uri="{0D108BD9-81ED-4DB2-BD59-A6C34878D82A}">
                    <a16:rowId xmlns="" xmlns:a16="http://schemas.microsoft.com/office/drawing/2014/main" val="2134971"/>
                  </a:ext>
                </a:extLst>
              </a:tr>
              <a:tr h="287257">
                <a:tc>
                  <a:txBody>
                    <a:bodyPr/>
                    <a:lstStyle/>
                    <a:p>
                      <a:pPr marL="141605" algn="just">
                        <a:spcAft>
                          <a:spcPts val="0"/>
                        </a:spcAft>
                      </a:pPr>
                      <a:r>
                        <a:rPr lang="en-US" sz="1600" kern="100" dirty="0">
                          <a:effectLst/>
                        </a:rPr>
                        <a:t>≥ 99 %</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tc>
                  <a:txBody>
                    <a:bodyPr/>
                    <a:lstStyle/>
                    <a:p>
                      <a:pPr marL="141605" algn="just">
                        <a:spcAft>
                          <a:spcPts val="0"/>
                        </a:spcAft>
                      </a:pPr>
                      <a:r>
                        <a:rPr lang="en-US" sz="1600" kern="100">
                          <a:effectLst/>
                        </a:rPr>
                        <a:t>SIL 3</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tc>
                  <a:txBody>
                    <a:bodyPr/>
                    <a:lstStyle/>
                    <a:p>
                      <a:pPr marL="141605" algn="just">
                        <a:spcAft>
                          <a:spcPts val="0"/>
                        </a:spcAft>
                      </a:pPr>
                      <a:r>
                        <a:rPr lang="en-US" sz="1600" kern="100">
                          <a:effectLst/>
                        </a:rPr>
                        <a:t>SIL 4</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tc>
                  <a:txBody>
                    <a:bodyPr/>
                    <a:lstStyle/>
                    <a:p>
                      <a:pPr marL="141605" algn="just">
                        <a:spcAft>
                          <a:spcPts val="0"/>
                        </a:spcAft>
                      </a:pPr>
                      <a:r>
                        <a:rPr lang="en-US" sz="1600" kern="100" dirty="0">
                          <a:effectLst/>
                        </a:rPr>
                        <a:t>SIL 4</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extLst>
                  <a:ext uri="{0D108BD9-81ED-4DB2-BD59-A6C34878D82A}">
                    <a16:rowId xmlns="" xmlns:a16="http://schemas.microsoft.com/office/drawing/2014/main" val="2296447695"/>
                  </a:ext>
                </a:extLst>
              </a:tr>
            </a:tbl>
          </a:graphicData>
        </a:graphic>
      </p:graphicFrame>
      <p:sp>
        <p:nvSpPr>
          <p:cNvPr id="4" name="フッター プレースホルダー 3">
            <a:extLst>
              <a:ext uri="{FF2B5EF4-FFF2-40B4-BE49-F238E27FC236}">
                <a16:creationId xmlns="" xmlns:a16="http://schemas.microsoft.com/office/drawing/2014/main" id="{988A4A6A-E88D-4D89-987D-289DEE176DFC}"/>
              </a:ext>
            </a:extLst>
          </p:cNvPr>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ー 4">
            <a:extLst>
              <a:ext uri="{FF2B5EF4-FFF2-40B4-BE49-F238E27FC236}">
                <a16:creationId xmlns="" xmlns:a16="http://schemas.microsoft.com/office/drawing/2014/main" id="{9F204216-B875-4746-9223-31323B640D85}"/>
              </a:ext>
            </a:extLst>
          </p:cNvPr>
          <p:cNvSpPr>
            <a:spLocks noGrp="1"/>
          </p:cNvSpPr>
          <p:nvPr>
            <p:ph type="sldNum" sz="quarter" idx="12"/>
          </p:nvPr>
        </p:nvSpPr>
        <p:spPr/>
        <p:txBody>
          <a:bodyPr/>
          <a:lstStyle/>
          <a:p>
            <a:fld id="{C7D9CC4D-8A97-4D11-A8F9-9712DE09FCD9}" type="slidenum">
              <a:rPr kumimoji="1" lang="ja-JP" altLang="en-US" smtClean="0"/>
              <a:t>177</a:t>
            </a:fld>
            <a:endParaRPr kumimoji="1" lang="ja-JP" altLang="en-US"/>
          </a:p>
        </p:txBody>
      </p:sp>
      <p:graphicFrame>
        <p:nvGraphicFramePr>
          <p:cNvPr id="7" name="表 6">
            <a:extLst>
              <a:ext uri="{FF2B5EF4-FFF2-40B4-BE49-F238E27FC236}">
                <a16:creationId xmlns="" xmlns:a16="http://schemas.microsoft.com/office/drawing/2014/main" id="{8F6838D9-F37B-406F-97FF-B84C83324297}"/>
              </a:ext>
            </a:extLst>
          </p:cNvPr>
          <p:cNvGraphicFramePr>
            <a:graphicFrameLocks noGrp="1"/>
          </p:cNvGraphicFramePr>
          <p:nvPr>
            <p:extLst>
              <p:ext uri="{D42A27DB-BD31-4B8C-83A1-F6EECF244321}">
                <p14:modId xmlns:p14="http://schemas.microsoft.com/office/powerpoint/2010/main" val="1965719743"/>
              </p:ext>
            </p:extLst>
          </p:nvPr>
        </p:nvGraphicFramePr>
        <p:xfrm>
          <a:off x="320823" y="3967968"/>
          <a:ext cx="9323998" cy="2282931"/>
        </p:xfrm>
        <a:graphic>
          <a:graphicData uri="http://schemas.openxmlformats.org/drawingml/2006/table">
            <a:tbl>
              <a:tblPr firstRow="1" firstCol="1" bandRow="1">
                <a:tableStyleId>{5940675A-B579-460E-94D1-54222C63F5DA}</a:tableStyleId>
              </a:tblPr>
              <a:tblGrid>
                <a:gridCol w="2940925">
                  <a:extLst>
                    <a:ext uri="{9D8B030D-6E8A-4147-A177-3AD203B41FA5}">
                      <a16:colId xmlns="" xmlns:a16="http://schemas.microsoft.com/office/drawing/2014/main" val="3787994103"/>
                    </a:ext>
                  </a:extLst>
                </a:gridCol>
                <a:gridCol w="2127691">
                  <a:extLst>
                    <a:ext uri="{9D8B030D-6E8A-4147-A177-3AD203B41FA5}">
                      <a16:colId xmlns="" xmlns:a16="http://schemas.microsoft.com/office/drawing/2014/main" val="3371989792"/>
                    </a:ext>
                  </a:extLst>
                </a:gridCol>
                <a:gridCol w="2127691">
                  <a:extLst>
                    <a:ext uri="{9D8B030D-6E8A-4147-A177-3AD203B41FA5}">
                      <a16:colId xmlns="" xmlns:a16="http://schemas.microsoft.com/office/drawing/2014/main" val="1748053244"/>
                    </a:ext>
                  </a:extLst>
                </a:gridCol>
                <a:gridCol w="2127691">
                  <a:extLst>
                    <a:ext uri="{9D8B030D-6E8A-4147-A177-3AD203B41FA5}">
                      <a16:colId xmlns="" xmlns:a16="http://schemas.microsoft.com/office/drawing/2014/main" val="599858030"/>
                    </a:ext>
                  </a:extLst>
                </a:gridCol>
              </a:tblGrid>
              <a:tr h="326133">
                <a:tc gridSpan="4">
                  <a:txBody>
                    <a:bodyPr/>
                    <a:lstStyle/>
                    <a:p>
                      <a:pPr algn="just">
                        <a:spcAft>
                          <a:spcPts val="0"/>
                        </a:spcAft>
                      </a:pPr>
                      <a:r>
                        <a:rPr lang="ja-JP" sz="1600" kern="100" dirty="0">
                          <a:effectLst/>
                        </a:rPr>
                        <a:t>表</a:t>
                      </a:r>
                      <a:r>
                        <a:rPr lang="en-US" sz="1600" kern="100" dirty="0">
                          <a:effectLst/>
                        </a:rPr>
                        <a:t>5-4 </a:t>
                      </a:r>
                      <a:r>
                        <a:rPr lang="ja-JP" sz="1600" kern="100" dirty="0">
                          <a:effectLst/>
                        </a:rPr>
                        <a:t>タイプ</a:t>
                      </a:r>
                      <a:r>
                        <a:rPr lang="en-US" sz="1600" kern="100" dirty="0">
                          <a:effectLst/>
                        </a:rPr>
                        <a:t>B</a:t>
                      </a:r>
                      <a:r>
                        <a:rPr lang="ja-JP" sz="1600" kern="100" dirty="0">
                          <a:effectLst/>
                        </a:rPr>
                        <a:t>　　安全関連要素やサブシステムで許される安全度水準の最大値　　</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4241321312"/>
                  </a:ext>
                </a:extLst>
              </a:tr>
              <a:tr h="326133">
                <a:tc rowSpan="2">
                  <a:txBody>
                    <a:bodyPr/>
                    <a:lstStyle/>
                    <a:p>
                      <a:pPr marL="141605" algn="just">
                        <a:spcAft>
                          <a:spcPts val="0"/>
                        </a:spcAft>
                      </a:pPr>
                      <a:r>
                        <a:rPr lang="ja-JP" sz="1600" kern="100">
                          <a:effectLst/>
                        </a:rPr>
                        <a:t>要素の</a:t>
                      </a:r>
                      <a:r>
                        <a:rPr lang="en-US" sz="1600" kern="100">
                          <a:effectLst/>
                        </a:rPr>
                        <a:t>SFF</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gridSpan="3">
                  <a:txBody>
                    <a:bodyPr/>
                    <a:lstStyle/>
                    <a:p>
                      <a:pPr marL="141605" algn="just">
                        <a:spcAft>
                          <a:spcPts val="0"/>
                        </a:spcAft>
                      </a:pPr>
                      <a:r>
                        <a:rPr lang="en-US" sz="1600" kern="100" dirty="0">
                          <a:effectLst/>
                        </a:rPr>
                        <a:t>HFT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241195029"/>
                  </a:ext>
                </a:extLst>
              </a:tr>
              <a:tr h="326133">
                <a:tc vMerge="1">
                  <a:txBody>
                    <a:bodyPr/>
                    <a:lstStyle/>
                    <a:p>
                      <a:endParaRPr kumimoji="1" lang="ja-JP" altLang="en-US"/>
                    </a:p>
                  </a:txBody>
                  <a:tcPr/>
                </a:tc>
                <a:tc>
                  <a:txBody>
                    <a:bodyPr/>
                    <a:lstStyle/>
                    <a:p>
                      <a:pPr marL="141605" algn="just">
                        <a:spcAft>
                          <a:spcPts val="0"/>
                        </a:spcAft>
                      </a:pPr>
                      <a:r>
                        <a:rPr lang="en-US" sz="1600" kern="100" dirty="0">
                          <a:effectLst/>
                        </a:rPr>
                        <a:t>0</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marL="141605" algn="just">
                        <a:spcAft>
                          <a:spcPts val="0"/>
                        </a:spcAft>
                      </a:pPr>
                      <a:r>
                        <a:rPr lang="en-US" sz="1600" kern="100">
                          <a:effectLst/>
                        </a:rPr>
                        <a:t>1</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marL="141605" algn="just">
                        <a:spcAft>
                          <a:spcPts val="0"/>
                        </a:spcAft>
                      </a:pPr>
                      <a:r>
                        <a:rPr lang="en-US" sz="1600" kern="100" dirty="0">
                          <a:effectLst/>
                        </a:rPr>
                        <a:t>2</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extLst>
                  <a:ext uri="{0D108BD9-81ED-4DB2-BD59-A6C34878D82A}">
                    <a16:rowId xmlns="" xmlns:a16="http://schemas.microsoft.com/office/drawing/2014/main" val="86828949"/>
                  </a:ext>
                </a:extLst>
              </a:tr>
              <a:tr h="326133">
                <a:tc>
                  <a:txBody>
                    <a:bodyPr/>
                    <a:lstStyle/>
                    <a:p>
                      <a:pPr marL="141605" algn="just">
                        <a:spcAft>
                          <a:spcPts val="0"/>
                        </a:spcAft>
                      </a:pPr>
                      <a:r>
                        <a:rPr lang="en-US" sz="1600" kern="100" dirty="0">
                          <a:effectLst/>
                        </a:rPr>
                        <a:t>&lt;60 %</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marL="141605" algn="just">
                        <a:spcAft>
                          <a:spcPts val="0"/>
                        </a:spcAft>
                      </a:pPr>
                      <a:r>
                        <a:rPr lang="ja-JP" sz="1600" kern="100" dirty="0">
                          <a:effectLst/>
                        </a:rPr>
                        <a:t>不可</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marL="141605" algn="just">
                        <a:spcAft>
                          <a:spcPts val="0"/>
                        </a:spcAft>
                      </a:pPr>
                      <a:r>
                        <a:rPr lang="en-US" sz="1600" kern="100" dirty="0">
                          <a:effectLst/>
                        </a:rPr>
                        <a:t>SIL 1</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marL="141605" algn="just">
                        <a:spcAft>
                          <a:spcPts val="0"/>
                        </a:spcAft>
                      </a:pPr>
                      <a:r>
                        <a:rPr lang="en-US" sz="1600" kern="100">
                          <a:effectLst/>
                        </a:rPr>
                        <a:t>SIL 2</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extLst>
                  <a:ext uri="{0D108BD9-81ED-4DB2-BD59-A6C34878D82A}">
                    <a16:rowId xmlns="" xmlns:a16="http://schemas.microsoft.com/office/drawing/2014/main" val="1519425418"/>
                  </a:ext>
                </a:extLst>
              </a:tr>
              <a:tr h="326133">
                <a:tc>
                  <a:txBody>
                    <a:bodyPr/>
                    <a:lstStyle/>
                    <a:p>
                      <a:pPr marL="141605" algn="just">
                        <a:spcAft>
                          <a:spcPts val="0"/>
                        </a:spcAft>
                      </a:pPr>
                      <a:r>
                        <a:rPr lang="en-US" sz="1600" kern="100">
                          <a:effectLst/>
                        </a:rPr>
                        <a:t>≥ 60 % – &lt;90 %</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marL="141605" algn="just">
                        <a:spcAft>
                          <a:spcPts val="0"/>
                        </a:spcAft>
                      </a:pPr>
                      <a:r>
                        <a:rPr lang="en-US" sz="1600" kern="100">
                          <a:effectLst/>
                        </a:rPr>
                        <a:t>SIL 1</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marL="141605" algn="just">
                        <a:spcAft>
                          <a:spcPts val="0"/>
                        </a:spcAft>
                      </a:pPr>
                      <a:r>
                        <a:rPr lang="en-US" sz="1600" kern="100" dirty="0">
                          <a:effectLst/>
                        </a:rPr>
                        <a:t>SIL 2</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marL="141605" algn="just">
                        <a:spcAft>
                          <a:spcPts val="0"/>
                        </a:spcAft>
                      </a:pPr>
                      <a:r>
                        <a:rPr lang="en-US" sz="1600" kern="100">
                          <a:effectLst/>
                        </a:rPr>
                        <a:t>SIL 3</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extLst>
                  <a:ext uri="{0D108BD9-81ED-4DB2-BD59-A6C34878D82A}">
                    <a16:rowId xmlns="" xmlns:a16="http://schemas.microsoft.com/office/drawing/2014/main" val="4014699383"/>
                  </a:ext>
                </a:extLst>
              </a:tr>
              <a:tr h="326133">
                <a:tc>
                  <a:txBody>
                    <a:bodyPr/>
                    <a:lstStyle/>
                    <a:p>
                      <a:pPr marL="141605" algn="just">
                        <a:spcAft>
                          <a:spcPts val="0"/>
                        </a:spcAft>
                      </a:pPr>
                      <a:r>
                        <a:rPr lang="en-US" sz="1600" kern="100">
                          <a:effectLst/>
                        </a:rPr>
                        <a:t>≥ 90 % – &lt;99 %</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marL="141605" algn="just">
                        <a:spcAft>
                          <a:spcPts val="0"/>
                        </a:spcAft>
                      </a:pPr>
                      <a:r>
                        <a:rPr lang="en-US" sz="1600" kern="100">
                          <a:effectLst/>
                        </a:rPr>
                        <a:t>SIL 2</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marL="141605" algn="just">
                        <a:spcAft>
                          <a:spcPts val="0"/>
                        </a:spcAft>
                      </a:pPr>
                      <a:r>
                        <a:rPr lang="en-US" sz="1600" kern="100" dirty="0">
                          <a:effectLst/>
                        </a:rPr>
                        <a:t>SIL 3</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marL="141605" algn="just">
                        <a:spcAft>
                          <a:spcPts val="0"/>
                        </a:spcAft>
                      </a:pPr>
                      <a:r>
                        <a:rPr lang="en-US" sz="1600" kern="100" dirty="0">
                          <a:effectLst/>
                        </a:rPr>
                        <a:t>SIL 4</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extLst>
                  <a:ext uri="{0D108BD9-81ED-4DB2-BD59-A6C34878D82A}">
                    <a16:rowId xmlns="" xmlns:a16="http://schemas.microsoft.com/office/drawing/2014/main" val="387893786"/>
                  </a:ext>
                </a:extLst>
              </a:tr>
              <a:tr h="326133">
                <a:tc>
                  <a:txBody>
                    <a:bodyPr/>
                    <a:lstStyle/>
                    <a:p>
                      <a:pPr marL="141605" algn="just">
                        <a:spcAft>
                          <a:spcPts val="0"/>
                        </a:spcAft>
                      </a:pPr>
                      <a:r>
                        <a:rPr lang="en-US" sz="1600" kern="100" dirty="0">
                          <a:effectLst/>
                        </a:rPr>
                        <a:t>≥ 99 %</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marL="141605" algn="just">
                        <a:spcAft>
                          <a:spcPts val="0"/>
                        </a:spcAft>
                      </a:pPr>
                      <a:r>
                        <a:rPr lang="en-US" sz="1600" kern="100">
                          <a:effectLst/>
                        </a:rPr>
                        <a:t>SIL 3</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marL="141605" algn="just">
                        <a:spcAft>
                          <a:spcPts val="0"/>
                        </a:spcAft>
                      </a:pPr>
                      <a:r>
                        <a:rPr lang="en-US" sz="1600" kern="100">
                          <a:effectLst/>
                        </a:rPr>
                        <a:t>SIL 4</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marL="141605" algn="just">
                        <a:spcAft>
                          <a:spcPts val="0"/>
                        </a:spcAft>
                      </a:pPr>
                      <a:r>
                        <a:rPr lang="en-US" sz="1600" kern="100" dirty="0">
                          <a:effectLst/>
                        </a:rPr>
                        <a:t>SIL 4</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extLst>
                  <a:ext uri="{0D108BD9-81ED-4DB2-BD59-A6C34878D82A}">
                    <a16:rowId xmlns="" xmlns:a16="http://schemas.microsoft.com/office/drawing/2014/main" val="407832971"/>
                  </a:ext>
                </a:extLst>
              </a:tr>
            </a:tbl>
          </a:graphicData>
        </a:graphic>
      </p:graphicFrame>
      <p:sp>
        <p:nvSpPr>
          <p:cNvPr id="3" name="四角形: 角を丸くする 2">
            <a:extLst>
              <a:ext uri="{FF2B5EF4-FFF2-40B4-BE49-F238E27FC236}">
                <a16:creationId xmlns="" xmlns:a16="http://schemas.microsoft.com/office/drawing/2014/main" id="{D90A3F87-6B80-4C17-919A-36009978FB09}"/>
              </a:ext>
            </a:extLst>
          </p:cNvPr>
          <p:cNvSpPr/>
          <p:nvPr/>
        </p:nvSpPr>
        <p:spPr>
          <a:xfrm>
            <a:off x="3200400" y="4917688"/>
            <a:ext cx="1906859" cy="3679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2724664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B871361-16D8-407F-84AE-35FE2A131F85}"/>
              </a:ext>
            </a:extLst>
          </p:cNvPr>
          <p:cNvSpPr>
            <a:spLocks noGrp="1"/>
          </p:cNvSpPr>
          <p:nvPr>
            <p:ph type="title"/>
          </p:nvPr>
        </p:nvSpPr>
        <p:spPr/>
        <p:txBody>
          <a:bodyPr>
            <a:normAutofit/>
          </a:bodyPr>
          <a:lstStyle/>
          <a:p>
            <a:r>
              <a:rPr lang="en-US" altLang="ja-JP" dirty="0"/>
              <a:t>4-(2)-</a:t>
            </a:r>
            <a:r>
              <a:rPr lang="ja-JP" altLang="en-US" dirty="0"/>
              <a:t>ウ</a:t>
            </a:r>
            <a:r>
              <a:rPr lang="en-US" altLang="ja-JP" dirty="0"/>
              <a:t>-(</a:t>
            </a:r>
            <a:r>
              <a:rPr lang="ja-JP" altLang="en-US" dirty="0"/>
              <a:t>イ</a:t>
            </a:r>
            <a:r>
              <a:rPr lang="en-US" altLang="ja-JP" dirty="0"/>
              <a:t>) </a:t>
            </a:r>
            <a:r>
              <a:rPr lang="en-US" altLang="ja-JP" dirty="0">
                <a:latin typeface="Meiryo UI" panose="020B0604030504040204" pitchFamily="50" charset="-128"/>
                <a:ea typeface="Meiryo UI" panose="020B0604030504040204" pitchFamily="50" charset="-128"/>
              </a:rPr>
              <a:t>SFF</a:t>
            </a:r>
            <a:r>
              <a:rPr lang="ja-JP" altLang="ja-JP" dirty="0">
                <a:latin typeface="Meiryo UI" panose="020B0604030504040204" pitchFamily="50" charset="-128"/>
                <a:ea typeface="Meiryo UI" panose="020B0604030504040204" pitchFamily="50" charset="-128"/>
              </a:rPr>
              <a:t>：安全側故障割合</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 xmlns:a16="http://schemas.microsoft.com/office/drawing/2014/main" id="{48F26041-1BE6-4EC5-A86C-4F5E58CDA734}"/>
              </a:ext>
            </a:extLst>
          </p:cNvPr>
          <p:cNvSpPr>
            <a:spLocks noGrp="1"/>
          </p:cNvSpPr>
          <p:nvPr>
            <p:ph idx="1"/>
          </p:nvPr>
        </p:nvSpPr>
        <p:spPr>
          <a:xfrm>
            <a:off x="376232" y="1825625"/>
            <a:ext cx="5644740" cy="4351338"/>
          </a:xfrm>
        </p:spPr>
        <p:txBody>
          <a:bodyPr>
            <a:noAutofit/>
          </a:bodyPr>
          <a:lstStyle/>
          <a:p>
            <a:pPr marL="0" indent="0">
              <a:buNone/>
            </a:pP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SFF(Safe Failure Fraction</a:t>
            </a:r>
            <a:r>
              <a:rPr lang="ja-JP" altLang="en-US" dirty="0">
                <a:latin typeface="Meiryo UI" panose="020B0604030504040204" pitchFamily="50" charset="-128"/>
                <a:ea typeface="Meiryo UI" panose="020B0604030504040204" pitchFamily="50" charset="-128"/>
              </a:rPr>
              <a:t>：安全側故障割合</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　故障は、安全側故障率、自己診断によって検出される危険側故障率、検出されない危険側故障率に分類できる．</a:t>
            </a:r>
          </a:p>
          <a:p>
            <a:r>
              <a:rPr lang="ja-JP" altLang="en-US" dirty="0">
                <a:latin typeface="Meiryo UI" panose="020B0604030504040204" pitchFamily="50" charset="-128"/>
                <a:ea typeface="Meiryo UI" panose="020B0604030504040204" pitchFamily="50" charset="-128"/>
              </a:rPr>
              <a:t>検出された危険側故障率は、安全側故障として扱う</a:t>
            </a:r>
            <a:endParaRPr lang="en-US" altLang="ja-JP" dirty="0">
              <a:latin typeface="Meiryo UI" panose="020B0604030504040204" pitchFamily="50" charset="-128"/>
              <a:ea typeface="Meiryo UI" panose="020B0604030504040204" pitchFamily="50" charset="-128"/>
            </a:endParaRPr>
          </a:p>
          <a:p>
            <a:r>
              <a:rPr lang="en-US" altLang="ja-JP" b="1" dirty="0">
                <a:solidFill>
                  <a:srgbClr val="0000FF"/>
                </a:solidFill>
                <a:latin typeface="Meiryo UI" panose="020B0604030504040204" pitchFamily="50" charset="-128"/>
                <a:ea typeface="Meiryo UI" panose="020B0604030504040204" pitchFamily="50" charset="-128"/>
              </a:rPr>
              <a:t>SFF=(</a:t>
            </a:r>
            <a:r>
              <a:rPr lang="en-US" altLang="ja-JP" b="1" dirty="0" err="1">
                <a:solidFill>
                  <a:srgbClr val="0000FF"/>
                </a:solidFill>
                <a:latin typeface="Meiryo UI" panose="020B0604030504040204" pitchFamily="50" charset="-128"/>
                <a:ea typeface="Meiryo UI" panose="020B0604030504040204" pitchFamily="50" charset="-128"/>
              </a:rPr>
              <a:t>Σλ</a:t>
            </a:r>
            <a:r>
              <a:rPr lang="en-US" altLang="ja-JP" b="1" baseline="-25000" dirty="0" err="1">
                <a:solidFill>
                  <a:srgbClr val="0000FF"/>
                </a:solidFill>
                <a:latin typeface="Meiryo UI" panose="020B0604030504040204" pitchFamily="50" charset="-128"/>
                <a:ea typeface="Meiryo UI" panose="020B0604030504040204" pitchFamily="50" charset="-128"/>
              </a:rPr>
              <a:t>DD</a:t>
            </a:r>
            <a:r>
              <a:rPr lang="en-US" altLang="ja-JP" b="1" dirty="0" err="1">
                <a:solidFill>
                  <a:srgbClr val="0000FF"/>
                </a:solidFill>
                <a:latin typeface="Meiryo UI" panose="020B0604030504040204" pitchFamily="50" charset="-128"/>
                <a:ea typeface="Meiryo UI" panose="020B0604030504040204" pitchFamily="50" charset="-128"/>
              </a:rPr>
              <a:t>+Σλ</a:t>
            </a:r>
            <a:r>
              <a:rPr lang="en-US" altLang="ja-JP" b="1" baseline="-25000" dirty="0" err="1">
                <a:solidFill>
                  <a:srgbClr val="0000FF"/>
                </a:solidFill>
                <a:latin typeface="Meiryo UI" panose="020B0604030504040204" pitchFamily="50" charset="-128"/>
                <a:ea typeface="Meiryo UI" panose="020B0604030504040204" pitchFamily="50" charset="-128"/>
              </a:rPr>
              <a:t>S</a:t>
            </a:r>
            <a:r>
              <a:rPr lang="en-US" altLang="ja-JP" b="1" dirty="0">
                <a:solidFill>
                  <a:srgbClr val="0000FF"/>
                </a:solidFill>
                <a:latin typeface="Meiryo UI" panose="020B0604030504040204" pitchFamily="50" charset="-128"/>
                <a:ea typeface="Meiryo UI" panose="020B0604030504040204" pitchFamily="50" charset="-128"/>
              </a:rPr>
              <a:t>)/( </a:t>
            </a:r>
            <a:r>
              <a:rPr lang="en-US" altLang="ja-JP" b="1" dirty="0" err="1">
                <a:solidFill>
                  <a:srgbClr val="0000FF"/>
                </a:solidFill>
                <a:latin typeface="Meiryo UI" panose="020B0604030504040204" pitchFamily="50" charset="-128"/>
                <a:ea typeface="Meiryo UI" panose="020B0604030504040204" pitchFamily="50" charset="-128"/>
              </a:rPr>
              <a:t>Σλ</a:t>
            </a:r>
            <a:r>
              <a:rPr lang="en-US" altLang="ja-JP" b="1" baseline="-25000" dirty="0" err="1">
                <a:solidFill>
                  <a:srgbClr val="0000FF"/>
                </a:solidFill>
                <a:latin typeface="Meiryo UI" panose="020B0604030504040204" pitchFamily="50" charset="-128"/>
                <a:ea typeface="Meiryo UI" panose="020B0604030504040204" pitchFamily="50" charset="-128"/>
              </a:rPr>
              <a:t>DU</a:t>
            </a:r>
            <a:r>
              <a:rPr lang="en-US" altLang="ja-JP" b="1" dirty="0" err="1">
                <a:solidFill>
                  <a:srgbClr val="0000FF"/>
                </a:solidFill>
                <a:latin typeface="Meiryo UI" panose="020B0604030504040204" pitchFamily="50" charset="-128"/>
                <a:ea typeface="Meiryo UI" panose="020B0604030504040204" pitchFamily="50" charset="-128"/>
              </a:rPr>
              <a:t>+Σλ</a:t>
            </a:r>
            <a:r>
              <a:rPr lang="en-US" altLang="ja-JP" b="1" baseline="-25000" dirty="0" err="1">
                <a:solidFill>
                  <a:srgbClr val="0000FF"/>
                </a:solidFill>
                <a:latin typeface="Meiryo UI" panose="020B0604030504040204" pitchFamily="50" charset="-128"/>
                <a:ea typeface="Meiryo UI" panose="020B0604030504040204" pitchFamily="50" charset="-128"/>
              </a:rPr>
              <a:t>DD</a:t>
            </a:r>
            <a:r>
              <a:rPr lang="en-US" altLang="ja-JP" b="1" dirty="0" err="1">
                <a:solidFill>
                  <a:srgbClr val="0000FF"/>
                </a:solidFill>
                <a:latin typeface="Meiryo UI" panose="020B0604030504040204" pitchFamily="50" charset="-128"/>
                <a:ea typeface="Meiryo UI" panose="020B0604030504040204" pitchFamily="50" charset="-128"/>
              </a:rPr>
              <a:t>+Σλ</a:t>
            </a:r>
            <a:r>
              <a:rPr lang="en-US" altLang="ja-JP" b="1" baseline="-25000" dirty="0" err="1">
                <a:solidFill>
                  <a:srgbClr val="0000FF"/>
                </a:solidFill>
                <a:latin typeface="Meiryo UI" panose="020B0604030504040204" pitchFamily="50" charset="-128"/>
                <a:ea typeface="Meiryo UI" panose="020B0604030504040204" pitchFamily="50" charset="-128"/>
              </a:rPr>
              <a:t>S</a:t>
            </a:r>
            <a:r>
              <a:rPr lang="en-US" altLang="ja-JP" b="1" dirty="0">
                <a:solidFill>
                  <a:srgbClr val="0000FF"/>
                </a:solidFill>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 xmlns:a16="http://schemas.microsoft.com/office/drawing/2014/main" id="{3EB634E6-CFE5-4CC3-A093-D98D64D46CB7}"/>
              </a:ext>
            </a:extLst>
          </p:cNvPr>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ー 4">
            <a:extLst>
              <a:ext uri="{FF2B5EF4-FFF2-40B4-BE49-F238E27FC236}">
                <a16:creationId xmlns="" xmlns:a16="http://schemas.microsoft.com/office/drawing/2014/main" id="{289E939E-4672-4CD0-B8CA-84F30A3211B6}"/>
              </a:ext>
            </a:extLst>
          </p:cNvPr>
          <p:cNvSpPr>
            <a:spLocks noGrp="1"/>
          </p:cNvSpPr>
          <p:nvPr>
            <p:ph type="sldNum" sz="quarter" idx="12"/>
          </p:nvPr>
        </p:nvSpPr>
        <p:spPr/>
        <p:txBody>
          <a:bodyPr/>
          <a:lstStyle/>
          <a:p>
            <a:fld id="{C7D9CC4D-8A97-4D11-A8F9-9712DE09FCD9}" type="slidenum">
              <a:rPr kumimoji="1" lang="ja-JP" altLang="en-US" smtClean="0"/>
              <a:t>178</a:t>
            </a:fld>
            <a:endParaRPr kumimoji="1" lang="ja-JP" altLang="en-US"/>
          </a:p>
        </p:txBody>
      </p:sp>
      <p:pic>
        <p:nvPicPr>
          <p:cNvPr id="26" name="図 25">
            <a:extLst>
              <a:ext uri="{FF2B5EF4-FFF2-40B4-BE49-F238E27FC236}">
                <a16:creationId xmlns="" xmlns:a16="http://schemas.microsoft.com/office/drawing/2014/main" id="{53152279-FF4F-459D-A456-D19781C60CB3}"/>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766610" y="2051637"/>
            <a:ext cx="4139390" cy="4304715"/>
          </a:xfrm>
          <a:prstGeom prst="rect">
            <a:avLst/>
          </a:prstGeom>
        </p:spPr>
      </p:pic>
      <p:sp>
        <p:nvSpPr>
          <p:cNvPr id="7" name="円/楕円 6"/>
          <p:cNvSpPr>
            <a:spLocks noChangeAspect="1"/>
          </p:cNvSpPr>
          <p:nvPr/>
        </p:nvSpPr>
        <p:spPr>
          <a:xfrm>
            <a:off x="5811859" y="2423062"/>
            <a:ext cx="4068000" cy="39616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183521036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AC23638-DE08-40C7-9FB0-2041E5BECCC3}"/>
              </a:ext>
            </a:extLst>
          </p:cNvPr>
          <p:cNvSpPr>
            <a:spLocks noGrp="1"/>
          </p:cNvSpPr>
          <p:nvPr>
            <p:ph type="title"/>
          </p:nvPr>
        </p:nvSpPr>
        <p:spPr>
          <a:xfrm>
            <a:off x="320822" y="365127"/>
            <a:ext cx="9379410" cy="1325563"/>
          </a:xfrm>
        </p:spPr>
        <p:txBody>
          <a:bodyPr>
            <a:normAutofit/>
          </a:bodyPr>
          <a:lstStyle/>
          <a:p>
            <a:r>
              <a:rPr lang="en-US" altLang="ja-JP" dirty="0"/>
              <a:t>4-(2)-</a:t>
            </a:r>
            <a:r>
              <a:rPr lang="ja-JP" altLang="en-US" dirty="0"/>
              <a:t>ウ</a:t>
            </a:r>
            <a:r>
              <a:rPr lang="en-US" altLang="ja-JP" dirty="0"/>
              <a:t>-(</a:t>
            </a:r>
            <a:r>
              <a:rPr lang="ja-JP" altLang="en-US" dirty="0"/>
              <a:t>ウ</a:t>
            </a:r>
            <a:r>
              <a:rPr lang="en-US" altLang="ja-JP" dirty="0"/>
              <a:t>) </a:t>
            </a:r>
            <a:r>
              <a:rPr lang="en-US" altLang="ja-JP" dirty="0">
                <a:latin typeface="Meiryo UI" panose="020B0604030504040204" pitchFamily="50" charset="-128"/>
                <a:ea typeface="Meiryo UI" panose="020B0604030504040204" pitchFamily="50" charset="-128"/>
              </a:rPr>
              <a:t>DC:</a:t>
            </a:r>
            <a:r>
              <a:rPr lang="ja-JP" altLang="ja-JP" dirty="0">
                <a:latin typeface="Meiryo UI" panose="020B0604030504040204" pitchFamily="50" charset="-128"/>
                <a:ea typeface="Meiryo UI" panose="020B0604030504040204" pitchFamily="50" charset="-128"/>
              </a:rPr>
              <a:t>診断カバー率</a:t>
            </a:r>
            <a:r>
              <a:rPr lang="en-US" altLang="ja-JP" dirty="0">
                <a:latin typeface="Meiryo UI" panose="020B0604030504040204" pitchFamily="50" charset="-128"/>
                <a:ea typeface="Meiryo UI" panose="020B0604030504040204" pitchFamily="50" charset="-128"/>
              </a:rPr>
              <a:t>(1/2)</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 xmlns:a16="http://schemas.microsoft.com/office/drawing/2014/main" id="{E570CFF9-C9C1-4DF2-9E2E-A85434F7A96D}"/>
              </a:ext>
            </a:extLst>
          </p:cNvPr>
          <p:cNvSpPr>
            <a:spLocks noGrp="1"/>
          </p:cNvSpPr>
          <p:nvPr>
            <p:ph idx="1"/>
          </p:nvPr>
        </p:nvSpPr>
        <p:spPr/>
        <p:txBody>
          <a:bodyPr/>
          <a:lstStyle/>
          <a:p>
            <a:pPr marL="0" indent="0" algn="just">
              <a:buNone/>
            </a:pPr>
            <a:r>
              <a:rPr kumimoji="1" lang="ja-JP" altLang="en-US" dirty="0">
                <a:latin typeface="Meiryo UI" panose="020B0604030504040204" pitchFamily="50" charset="-128"/>
                <a:ea typeface="Meiryo UI" panose="020B0604030504040204" pitchFamily="50" charset="-128"/>
              </a:rPr>
              <a:t>●</a:t>
            </a:r>
            <a:r>
              <a:rPr lang="en-US" altLang="ja-JP" kern="100" dirty="0"/>
              <a:t>DC(Diagnostic Coverage)</a:t>
            </a:r>
            <a:r>
              <a:rPr lang="ja-JP" altLang="en-US" kern="100" dirty="0">
                <a:latin typeface="Meiryo UI" panose="020B0604030504040204" pitchFamily="50" charset="-128"/>
                <a:ea typeface="Meiryo UI" panose="020B0604030504040204" pitchFamily="50" charset="-128"/>
              </a:rPr>
              <a:t>は、診断カバー率であり、危険側故障の内、検出可能な危険側故障の割合である．</a:t>
            </a:r>
          </a:p>
          <a:p>
            <a:pPr algn="just"/>
            <a:r>
              <a:rPr lang="en-US" altLang="ja-JP" kern="100" dirty="0">
                <a:latin typeface="Meiryo UI" panose="020B0604030504040204" pitchFamily="50" charset="-128"/>
                <a:ea typeface="Meiryo UI" panose="020B0604030504040204" pitchFamily="50" charset="-128"/>
              </a:rPr>
              <a:t>DC=</a:t>
            </a:r>
            <a:r>
              <a:rPr lang="el-GR" altLang="ja-JP" kern="100" dirty="0">
                <a:latin typeface="Meiryo UI" panose="020B0604030504040204" pitchFamily="50" charset="-128"/>
                <a:ea typeface="Meiryo UI" panose="020B0604030504040204" pitchFamily="50" charset="-128"/>
              </a:rPr>
              <a:t>Σλ</a:t>
            </a:r>
            <a:r>
              <a:rPr lang="en-US" altLang="ja-JP" kern="100" baseline="-25000" dirty="0">
                <a:latin typeface="Meiryo UI" panose="020B0604030504040204" pitchFamily="50" charset="-128"/>
                <a:ea typeface="Meiryo UI" panose="020B0604030504040204" pitchFamily="50" charset="-128"/>
              </a:rPr>
              <a:t>DD</a:t>
            </a:r>
            <a:r>
              <a:rPr lang="en-US" altLang="ja-JP" kern="100" dirty="0">
                <a:latin typeface="Meiryo UI" panose="020B0604030504040204" pitchFamily="50" charset="-128"/>
                <a:ea typeface="Meiryo UI" panose="020B0604030504040204" pitchFamily="50" charset="-128"/>
              </a:rPr>
              <a:t>/(</a:t>
            </a:r>
            <a:r>
              <a:rPr lang="el-GR" altLang="ja-JP" kern="100" dirty="0">
                <a:latin typeface="Meiryo UI" panose="020B0604030504040204" pitchFamily="50" charset="-128"/>
                <a:ea typeface="Meiryo UI" panose="020B0604030504040204" pitchFamily="50" charset="-128"/>
              </a:rPr>
              <a:t>Σλ</a:t>
            </a:r>
            <a:r>
              <a:rPr lang="en-US" altLang="ja-JP" kern="100" baseline="-25000" dirty="0">
                <a:latin typeface="Meiryo UI" panose="020B0604030504040204" pitchFamily="50" charset="-128"/>
                <a:ea typeface="Meiryo UI" panose="020B0604030504040204" pitchFamily="50" charset="-128"/>
              </a:rPr>
              <a:t>DD</a:t>
            </a:r>
            <a:r>
              <a:rPr lang="en-US" altLang="ja-JP" kern="100" dirty="0">
                <a:latin typeface="Meiryo UI" panose="020B0604030504040204" pitchFamily="50" charset="-128"/>
                <a:ea typeface="Meiryo UI" panose="020B0604030504040204" pitchFamily="50" charset="-128"/>
              </a:rPr>
              <a:t>+</a:t>
            </a:r>
            <a:r>
              <a:rPr lang="el-GR" altLang="ja-JP" kern="100" dirty="0">
                <a:latin typeface="Meiryo UI" panose="020B0604030504040204" pitchFamily="50" charset="-128"/>
                <a:ea typeface="Meiryo UI" panose="020B0604030504040204" pitchFamily="50" charset="-128"/>
              </a:rPr>
              <a:t>Σλ</a:t>
            </a:r>
            <a:r>
              <a:rPr lang="en-US" altLang="ja-JP" kern="100" baseline="-25000" dirty="0">
                <a:latin typeface="Meiryo UI" panose="020B0604030504040204" pitchFamily="50" charset="-128"/>
                <a:ea typeface="Meiryo UI" panose="020B0604030504040204" pitchFamily="50" charset="-128"/>
              </a:rPr>
              <a:t>DU</a:t>
            </a:r>
            <a:r>
              <a:rPr lang="en-US" altLang="ja-JP" kern="100" dirty="0">
                <a:latin typeface="Meiryo UI" panose="020B0604030504040204" pitchFamily="50" charset="-128"/>
                <a:ea typeface="Meiryo UI" panose="020B0604030504040204" pitchFamily="50" charset="-128"/>
              </a:rPr>
              <a:t>)= </a:t>
            </a:r>
            <a:r>
              <a:rPr lang="el-GR" altLang="ja-JP" kern="100" dirty="0">
                <a:latin typeface="Meiryo UI" panose="020B0604030504040204" pitchFamily="50" charset="-128"/>
                <a:ea typeface="Meiryo UI" panose="020B0604030504040204" pitchFamily="50" charset="-128"/>
              </a:rPr>
              <a:t>Σλ</a:t>
            </a:r>
            <a:r>
              <a:rPr lang="en-US" altLang="ja-JP" kern="100" baseline="-25000" dirty="0">
                <a:latin typeface="Meiryo UI" panose="020B0604030504040204" pitchFamily="50" charset="-128"/>
                <a:ea typeface="Meiryo UI" panose="020B0604030504040204" pitchFamily="50" charset="-128"/>
              </a:rPr>
              <a:t>DD</a:t>
            </a:r>
            <a:r>
              <a:rPr lang="en-US" altLang="ja-JP" kern="100" dirty="0">
                <a:latin typeface="Meiryo UI" panose="020B0604030504040204" pitchFamily="50" charset="-128"/>
                <a:ea typeface="Meiryo UI" panose="020B0604030504040204" pitchFamily="50" charset="-128"/>
              </a:rPr>
              <a:t>/(</a:t>
            </a:r>
            <a:r>
              <a:rPr lang="el-GR" altLang="ja-JP" kern="100" dirty="0">
                <a:latin typeface="Meiryo UI" panose="020B0604030504040204" pitchFamily="50" charset="-128"/>
                <a:ea typeface="Meiryo UI" panose="020B0604030504040204" pitchFamily="50" charset="-128"/>
              </a:rPr>
              <a:t>Σλ</a:t>
            </a:r>
            <a:r>
              <a:rPr lang="en-US" altLang="ja-JP" kern="100" baseline="-25000" dirty="0">
                <a:latin typeface="Meiryo UI" panose="020B0604030504040204" pitchFamily="50" charset="-128"/>
                <a:ea typeface="Meiryo UI" panose="020B0604030504040204" pitchFamily="50" charset="-128"/>
              </a:rPr>
              <a:t>D</a:t>
            </a:r>
            <a:r>
              <a:rPr lang="en-US" altLang="ja-JP" kern="100" dirty="0">
                <a:latin typeface="Meiryo UI" panose="020B0604030504040204" pitchFamily="50" charset="-128"/>
                <a:ea typeface="Meiryo UI" panose="020B0604030504040204" pitchFamily="50" charset="-128"/>
              </a:rPr>
              <a:t>)</a:t>
            </a:r>
          </a:p>
          <a:p>
            <a:pPr marL="0" indent="0" algn="just">
              <a:buNone/>
            </a:pPr>
            <a:r>
              <a:rPr lang="ja-JP" altLang="en-US" kern="100" dirty="0">
                <a:latin typeface="Meiryo UI" panose="020B0604030504040204" pitchFamily="50" charset="-128"/>
                <a:ea typeface="Meiryo UI" panose="020B0604030504040204" pitchFamily="50" charset="-128"/>
              </a:rPr>
              <a:t>　ここに、</a:t>
            </a:r>
            <a:r>
              <a:rPr lang="en-US" altLang="ja-JP" kern="100" dirty="0">
                <a:latin typeface="Meiryo UI" panose="020B0604030504040204" pitchFamily="50" charset="-128"/>
                <a:ea typeface="Meiryo UI" panose="020B0604030504040204" pitchFamily="50" charset="-128"/>
              </a:rPr>
              <a:t>(1-DC)= </a:t>
            </a:r>
            <a:r>
              <a:rPr lang="en-US" altLang="ja-JP" kern="100" dirty="0" err="1">
                <a:latin typeface="Meiryo UI" panose="020B0604030504040204" pitchFamily="50" charset="-128"/>
                <a:ea typeface="Meiryo UI" panose="020B0604030504040204" pitchFamily="50" charset="-128"/>
              </a:rPr>
              <a:t>λ</a:t>
            </a:r>
            <a:r>
              <a:rPr lang="en-US" altLang="ja-JP" kern="100" baseline="-25000" dirty="0" err="1">
                <a:latin typeface="Meiryo UI" panose="020B0604030504040204" pitchFamily="50" charset="-128"/>
                <a:ea typeface="Meiryo UI" panose="020B0604030504040204" pitchFamily="50" charset="-128"/>
              </a:rPr>
              <a:t>DU</a:t>
            </a:r>
            <a:r>
              <a:rPr lang="en-US" altLang="ja-JP" kern="100" dirty="0">
                <a:latin typeface="Meiryo UI" panose="020B0604030504040204" pitchFamily="50" charset="-128"/>
                <a:ea typeface="Meiryo UI" panose="020B0604030504040204" pitchFamily="50" charset="-128"/>
              </a:rPr>
              <a:t>/</a:t>
            </a:r>
            <a:r>
              <a:rPr lang="en-US" altLang="ja-JP" kern="100" dirty="0" err="1">
                <a:latin typeface="Meiryo UI" panose="020B0604030504040204" pitchFamily="50" charset="-128"/>
                <a:ea typeface="Meiryo UI" panose="020B0604030504040204" pitchFamily="50" charset="-128"/>
              </a:rPr>
              <a:t>λ</a:t>
            </a:r>
            <a:r>
              <a:rPr lang="en-US" altLang="ja-JP" kern="100" baseline="-25000" dirty="0" err="1">
                <a:latin typeface="Meiryo UI" panose="020B0604030504040204" pitchFamily="50" charset="-128"/>
                <a:ea typeface="Meiryo UI" panose="020B0604030504040204" pitchFamily="50" charset="-128"/>
              </a:rPr>
              <a:t>D</a:t>
            </a:r>
            <a:r>
              <a:rPr lang="ja-JP" altLang="en-US" kern="100" dirty="0">
                <a:latin typeface="Meiryo UI" panose="020B0604030504040204" pitchFamily="50" charset="-128"/>
                <a:ea typeface="Meiryo UI" panose="020B0604030504040204" pitchFamily="50" charset="-128"/>
              </a:rPr>
              <a:t>である．</a:t>
            </a:r>
          </a:p>
          <a:p>
            <a:pPr marL="0" indent="0">
              <a:buNone/>
            </a:pPr>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 xmlns:a16="http://schemas.microsoft.com/office/drawing/2014/main" id="{10027BF9-E409-4E3C-8995-95C1BD038CED}"/>
              </a:ext>
            </a:extLst>
          </p:cNvPr>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ー 4">
            <a:extLst>
              <a:ext uri="{FF2B5EF4-FFF2-40B4-BE49-F238E27FC236}">
                <a16:creationId xmlns="" xmlns:a16="http://schemas.microsoft.com/office/drawing/2014/main" id="{4FF41145-C57E-4D5E-B608-CDFB38C2EB5D}"/>
              </a:ext>
            </a:extLst>
          </p:cNvPr>
          <p:cNvSpPr>
            <a:spLocks noGrp="1"/>
          </p:cNvSpPr>
          <p:nvPr>
            <p:ph type="sldNum" sz="quarter" idx="12"/>
          </p:nvPr>
        </p:nvSpPr>
        <p:spPr/>
        <p:txBody>
          <a:bodyPr/>
          <a:lstStyle/>
          <a:p>
            <a:fld id="{C7D9CC4D-8A97-4D11-A8F9-9712DE09FCD9}" type="slidenum">
              <a:rPr kumimoji="1" lang="ja-JP" altLang="en-US" smtClean="0"/>
              <a:t>179</a:t>
            </a:fld>
            <a:endParaRPr kumimoji="1" lang="ja-JP" altLang="en-US"/>
          </a:p>
        </p:txBody>
      </p:sp>
      <p:pic>
        <p:nvPicPr>
          <p:cNvPr id="6" name="図 5">
            <a:extLst>
              <a:ext uri="{FF2B5EF4-FFF2-40B4-BE49-F238E27FC236}">
                <a16:creationId xmlns="" xmlns:a16="http://schemas.microsoft.com/office/drawing/2014/main" id="{FEADCA91-74B2-4105-8879-D3E598A65C47}"/>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340652" y="2648607"/>
            <a:ext cx="3565347" cy="3707745"/>
          </a:xfrm>
          <a:prstGeom prst="rect">
            <a:avLst/>
          </a:prstGeom>
        </p:spPr>
      </p:pic>
      <p:sp>
        <p:nvSpPr>
          <p:cNvPr id="7" name="弦 6">
            <a:extLst>
              <a:ext uri="{FF2B5EF4-FFF2-40B4-BE49-F238E27FC236}">
                <a16:creationId xmlns="" xmlns:a16="http://schemas.microsoft.com/office/drawing/2014/main" id="{DA56686D-60C8-4812-AEFF-8DC95AD9CE73}"/>
              </a:ext>
            </a:extLst>
          </p:cNvPr>
          <p:cNvSpPr/>
          <p:nvPr/>
        </p:nvSpPr>
        <p:spPr>
          <a:xfrm>
            <a:off x="6321975" y="2969610"/>
            <a:ext cx="3615455" cy="3405352"/>
          </a:xfrm>
          <a:prstGeom prst="chord">
            <a:avLst>
              <a:gd name="adj1" fmla="val 5345921"/>
              <a:gd name="adj2" fmla="val 16237364"/>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四角形 7">
            <a:extLst>
              <a:ext uri="{FF2B5EF4-FFF2-40B4-BE49-F238E27FC236}">
                <a16:creationId xmlns="" xmlns:a16="http://schemas.microsoft.com/office/drawing/2014/main" id="{804D4B36-EA7E-48C5-A00F-656DCFE5DAF0}"/>
              </a:ext>
            </a:extLst>
          </p:cNvPr>
          <p:cNvSpPr/>
          <p:nvPr/>
        </p:nvSpPr>
        <p:spPr>
          <a:xfrm>
            <a:off x="2585545" y="4524703"/>
            <a:ext cx="3200400" cy="1245476"/>
          </a:xfrm>
          <a:prstGeom prst="wedgeRectCallout">
            <a:avLst>
              <a:gd name="adj1" fmla="val 66359"/>
              <a:gd name="adj2" fmla="val -64082"/>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ＤＣは危険側故障率だけで求める</a:t>
            </a:r>
          </a:p>
        </p:txBody>
      </p:sp>
    </p:spTree>
    <p:extLst>
      <p:ext uri="{BB962C8B-B14F-4D97-AF65-F5344CB8AC3E}">
        <p14:creationId xmlns:p14="http://schemas.microsoft.com/office/powerpoint/2010/main" val="3007813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9" y="2064584"/>
            <a:ext cx="8543925" cy="1281105"/>
          </a:xfrm>
        </p:spPr>
        <p:txBody>
          <a:bodyPr/>
          <a:lstStyle/>
          <a:p>
            <a:r>
              <a:rPr kumimoji="1" lang="ja-JP" altLang="en-US" dirty="0" smtClean="0"/>
              <a:t>第２章　法令と規格体系</a:t>
            </a:r>
            <a:endParaRPr kumimoji="1" lang="ja-JP" altLang="en-US" dirty="0"/>
          </a:p>
        </p:txBody>
      </p:sp>
      <p:sp>
        <p:nvSpPr>
          <p:cNvPr id="3" name="テキスト プレースホルダー 2"/>
          <p:cNvSpPr>
            <a:spLocks noGrp="1"/>
          </p:cNvSpPr>
          <p:nvPr>
            <p:ph type="body" idx="1"/>
          </p:nvPr>
        </p:nvSpPr>
        <p:spPr>
          <a:xfrm>
            <a:off x="675879" y="783450"/>
            <a:ext cx="8543925" cy="611182"/>
          </a:xfrm>
        </p:spPr>
        <p:txBody>
          <a:bodyPr>
            <a:normAutofit/>
          </a:bodyPr>
          <a:lstStyle/>
          <a:p>
            <a:r>
              <a:rPr kumimoji="1" lang="ja-JP" altLang="en-US" sz="3200" dirty="0" smtClean="0">
                <a:solidFill>
                  <a:schemeClr val="tx1"/>
                </a:solidFill>
              </a:rPr>
              <a:t>機能安全活用テキスト</a:t>
            </a:r>
            <a:endParaRPr kumimoji="1" lang="ja-JP" altLang="en-US" sz="3200" dirty="0">
              <a:solidFill>
                <a:schemeClr val="tx1"/>
              </a:solidFill>
            </a:endParaRPr>
          </a:p>
        </p:txBody>
      </p:sp>
      <p:sp>
        <p:nvSpPr>
          <p:cNvPr id="4" name="フッター プレースホルダー 3"/>
          <p:cNvSpPr>
            <a:spLocks noGrp="1"/>
          </p:cNvSpPr>
          <p:nvPr>
            <p:ph type="ftr" sz="quarter" idx="4294967295"/>
          </p:nvPr>
        </p:nvSpPr>
        <p:spPr>
          <a:xfrm>
            <a:off x="650479" y="6243053"/>
            <a:ext cx="7340600" cy="346081"/>
          </a:xfrm>
          <a:prstGeom prst="rect">
            <a:avLst/>
          </a:prstGeom>
        </p:spPr>
        <p:txBody>
          <a:bodyPr/>
          <a:lstStyle/>
          <a:p>
            <a:r>
              <a:rPr kumimoji="1" lang="ja-JP" altLang="en-US" dirty="0" smtClean="0"/>
              <a:t>平成</a:t>
            </a:r>
            <a:r>
              <a:rPr kumimoji="1" lang="en-US" altLang="ja-JP" dirty="0" smtClean="0"/>
              <a:t>29</a:t>
            </a:r>
            <a:r>
              <a:rPr kumimoji="1" lang="ja-JP" altLang="en-US" dirty="0" smtClean="0"/>
              <a:t>年度厚生労働省委託　機能安全を活用した機械設備の安全対策の推進事業　機能安全活用テキスト</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18</a:t>
            </a:fld>
            <a:endParaRPr kumimoji="1" lang="ja-JP" altLang="en-US"/>
          </a:p>
        </p:txBody>
      </p:sp>
      <p:sp>
        <p:nvSpPr>
          <p:cNvPr id="7" name="テキスト ボックス 6"/>
          <p:cNvSpPr txBox="1"/>
          <p:nvPr/>
        </p:nvSpPr>
        <p:spPr>
          <a:xfrm>
            <a:off x="675879" y="3791297"/>
            <a:ext cx="7315200" cy="1754326"/>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（注）本スライドの使用上の注意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本スライドを利用する際は出典を記載してください。</a:t>
            </a: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編集・加工等して利用する場合は、上記出典とは別に、編集・加工等を行ったことを記載してください。また編集・加工した情報を、あたかも厚生労働省又は中央労働災害防止協会が作成したかのような態様で公表・利用してはいけません。</a:t>
            </a:r>
            <a:endParaRPr kumimoji="1" lang="ja-JP" altLang="en-US" dirty="0"/>
          </a:p>
        </p:txBody>
      </p:sp>
    </p:spTree>
    <p:extLst>
      <p:ext uri="{BB962C8B-B14F-4D97-AF65-F5344CB8AC3E}">
        <p14:creationId xmlns:p14="http://schemas.microsoft.com/office/powerpoint/2010/main" val="88697490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96FC590-04E0-4C60-AF78-3E42CE0C8AF9}"/>
              </a:ext>
            </a:extLst>
          </p:cNvPr>
          <p:cNvSpPr>
            <a:spLocks noGrp="1"/>
          </p:cNvSpPr>
          <p:nvPr>
            <p:ph type="title"/>
          </p:nvPr>
        </p:nvSpPr>
        <p:spPr/>
        <p:txBody>
          <a:bodyPr>
            <a:normAutofit/>
          </a:bodyPr>
          <a:lstStyle/>
          <a:p>
            <a:r>
              <a:rPr lang="en-US" altLang="ja-JP" dirty="0"/>
              <a:t>4-(2)-</a:t>
            </a:r>
            <a:r>
              <a:rPr lang="ja-JP" altLang="en-US" dirty="0"/>
              <a:t>ウ</a:t>
            </a:r>
            <a:r>
              <a:rPr lang="en-US" altLang="ja-JP" dirty="0"/>
              <a:t>-(</a:t>
            </a:r>
            <a:r>
              <a:rPr lang="ja-JP" altLang="en-US" dirty="0"/>
              <a:t>ウ</a:t>
            </a:r>
            <a:r>
              <a:rPr lang="en-US" altLang="ja-JP" dirty="0"/>
              <a:t>) DC:</a:t>
            </a:r>
            <a:r>
              <a:rPr lang="ja-JP" altLang="ja-JP" dirty="0"/>
              <a:t>診断カバー率</a:t>
            </a:r>
            <a:r>
              <a:rPr lang="en-US" altLang="ja-JP" dirty="0"/>
              <a:t>(2/2)</a:t>
            </a:r>
            <a:endParaRPr kumimoji="1" lang="ja-JP" altLang="en-US" dirty="0"/>
          </a:p>
        </p:txBody>
      </p:sp>
      <p:graphicFrame>
        <p:nvGraphicFramePr>
          <p:cNvPr id="6" name="コンテンツ プレースホルダー 5">
            <a:extLst>
              <a:ext uri="{FF2B5EF4-FFF2-40B4-BE49-F238E27FC236}">
                <a16:creationId xmlns="" xmlns:a16="http://schemas.microsoft.com/office/drawing/2014/main" id="{591DE91E-EE04-42AE-A979-B25B8D40A43D}"/>
              </a:ext>
            </a:extLst>
          </p:cNvPr>
          <p:cNvGraphicFramePr>
            <a:graphicFrameLocks noGrp="1"/>
          </p:cNvGraphicFramePr>
          <p:nvPr>
            <p:ph idx="1"/>
            <p:extLst>
              <p:ext uri="{D42A27DB-BD31-4B8C-83A1-F6EECF244321}">
                <p14:modId xmlns:p14="http://schemas.microsoft.com/office/powerpoint/2010/main" val="711921481"/>
              </p:ext>
            </p:extLst>
          </p:nvPr>
        </p:nvGraphicFramePr>
        <p:xfrm>
          <a:off x="320824" y="1690690"/>
          <a:ext cx="9324000" cy="5003138"/>
        </p:xfrm>
        <a:graphic>
          <a:graphicData uri="http://schemas.openxmlformats.org/drawingml/2006/table">
            <a:tbl>
              <a:tblPr firstRow="1" firstCol="1" bandRow="1"/>
              <a:tblGrid>
                <a:gridCol w="1144833">
                  <a:extLst>
                    <a:ext uri="{9D8B030D-6E8A-4147-A177-3AD203B41FA5}">
                      <a16:colId xmlns="" xmlns:a16="http://schemas.microsoft.com/office/drawing/2014/main" val="3728802630"/>
                    </a:ext>
                  </a:extLst>
                </a:gridCol>
                <a:gridCol w="8179167">
                  <a:extLst>
                    <a:ext uri="{9D8B030D-6E8A-4147-A177-3AD203B41FA5}">
                      <a16:colId xmlns="" xmlns:a16="http://schemas.microsoft.com/office/drawing/2014/main" val="3649810953"/>
                    </a:ext>
                  </a:extLst>
                </a:gridCol>
              </a:tblGrid>
              <a:tr h="488311">
                <a:tc gridSpan="2">
                  <a:txBody>
                    <a:bodyPr/>
                    <a:lstStyle/>
                    <a:p>
                      <a:pPr marL="108000" algn="l">
                        <a:spcAft>
                          <a:spcPts val="1200"/>
                        </a:spcAft>
                      </a:pPr>
                      <a:r>
                        <a:rPr kumimoji="1" lang="ja-JP" altLang="en-US" sz="28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2800" kern="1200" dirty="0">
                          <a:solidFill>
                            <a:schemeClr val="tx1"/>
                          </a:solidFill>
                          <a:effectLst/>
                          <a:latin typeface="Meiryo UI" panose="020B0604030504040204" pitchFamily="50" charset="-128"/>
                          <a:ea typeface="Meiryo UI" panose="020B0604030504040204" pitchFamily="50" charset="-128"/>
                          <a:cs typeface="+mn-cs"/>
                        </a:rPr>
                        <a:t>診断</a:t>
                      </a:r>
                      <a:r>
                        <a:rPr kumimoji="1" lang="ja-JP" altLang="en-US" sz="2800" kern="1200" dirty="0">
                          <a:solidFill>
                            <a:schemeClr val="tx1"/>
                          </a:solidFill>
                          <a:effectLst/>
                          <a:latin typeface="Meiryo UI" panose="020B0604030504040204" pitchFamily="50" charset="-128"/>
                          <a:ea typeface="Meiryo UI" panose="020B0604030504040204" pitchFamily="50" charset="-128"/>
                          <a:cs typeface="+mn-cs"/>
                        </a:rPr>
                        <a:t>項目</a:t>
                      </a:r>
                      <a:r>
                        <a:rPr kumimoji="1" lang="ja-JP" altLang="ja-JP" sz="2800" kern="1200" dirty="0">
                          <a:solidFill>
                            <a:schemeClr val="tx1"/>
                          </a:solidFill>
                          <a:effectLst/>
                          <a:latin typeface="Meiryo UI" panose="020B0604030504040204" pitchFamily="50" charset="-128"/>
                          <a:ea typeface="Meiryo UI" panose="020B0604030504040204" pitchFamily="50" charset="-128"/>
                          <a:cs typeface="+mn-cs"/>
                        </a:rPr>
                        <a:t>はアプリケーションに依存する</a:t>
                      </a:r>
                      <a:r>
                        <a:rPr kumimoji="1" lang="ja-JP" altLang="en-US" sz="2800" kern="1200" dirty="0">
                          <a:solidFill>
                            <a:schemeClr val="tx1"/>
                          </a:solidFill>
                          <a:effectLst/>
                          <a:latin typeface="Meiryo UI" panose="020B0604030504040204" pitchFamily="50" charset="-128"/>
                          <a:ea typeface="Meiryo UI" panose="020B0604030504040204" pitchFamily="50" charset="-128"/>
                          <a:cs typeface="+mn-cs"/>
                        </a:rPr>
                        <a:t>．主なものは以下．</a:t>
                      </a:r>
                      <a:endParaRPr kumimoji="1" lang="en-US" altLang="ja-JP" sz="2800" kern="1200" dirty="0">
                        <a:solidFill>
                          <a:schemeClr val="tx1"/>
                        </a:solidFill>
                        <a:effectLst/>
                        <a:latin typeface="Meiryo UI" panose="020B0604030504040204" pitchFamily="50" charset="-128"/>
                        <a:ea typeface="Meiryo UI" panose="020B0604030504040204" pitchFamily="50" charset="-128"/>
                        <a:cs typeface="+mn-cs"/>
                      </a:endParaRPr>
                    </a:p>
                    <a:p>
                      <a:pPr marL="108000" algn="l">
                        <a:spcAft>
                          <a:spcPts val="1200"/>
                        </a:spcAft>
                      </a:pPr>
                      <a:endParaRPr lang="ja-JP" sz="1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2300118110"/>
                  </a:ext>
                </a:extLst>
              </a:tr>
              <a:tr h="488311">
                <a:tc>
                  <a:txBody>
                    <a:bodyPr/>
                    <a:lstStyle/>
                    <a:p>
                      <a:pPr marL="108000" algn="l">
                        <a:spcAft>
                          <a:spcPts val="0"/>
                        </a:spcAft>
                      </a:pPr>
                      <a:r>
                        <a:rPr lang="en-US" sz="2800" kern="100">
                          <a:effectLst/>
                          <a:latin typeface="Meiryo UI" panose="020B0604030504040204" pitchFamily="50" charset="-128"/>
                          <a:ea typeface="Meiryo UI" panose="020B0604030504040204" pitchFamily="50" charset="-128"/>
                          <a:cs typeface="Times New Roman" panose="02020603050405020304" pitchFamily="18" charset="0"/>
                        </a:rPr>
                        <a:t>No.1</a:t>
                      </a:r>
                      <a:endParaRPr lang="ja-JP" sz="2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spcAft>
                          <a:spcPts val="0"/>
                        </a:spcAft>
                      </a:pPr>
                      <a:r>
                        <a:rPr lang="ja-JP" sz="2800" kern="100" dirty="0">
                          <a:effectLst/>
                          <a:latin typeface="Meiryo UI" panose="020B0604030504040204" pitchFamily="50" charset="-128"/>
                          <a:ea typeface="Meiryo UI" panose="020B0604030504040204" pitchFamily="50" charset="-128"/>
                          <a:cs typeface="Times New Roman" panose="02020603050405020304" pitchFamily="18" charset="0"/>
                        </a:rPr>
                        <a:t>冗長</a:t>
                      </a:r>
                      <a:r>
                        <a:rPr lang="ja-JP" altLang="en-US" sz="2800" kern="100" dirty="0">
                          <a:effectLst/>
                          <a:latin typeface="Meiryo UI" panose="020B0604030504040204" pitchFamily="50" charset="-128"/>
                          <a:ea typeface="Meiryo UI" panose="020B0604030504040204" pitchFamily="50" charset="-128"/>
                          <a:cs typeface="Times New Roman" panose="02020603050405020304" pitchFamily="18" charset="0"/>
                        </a:rPr>
                        <a:t>システム</a:t>
                      </a:r>
                      <a:r>
                        <a:rPr lang="ja-JP" sz="2800" kern="100" dirty="0">
                          <a:effectLst/>
                          <a:latin typeface="Meiryo UI" panose="020B0604030504040204" pitchFamily="50" charset="-128"/>
                          <a:ea typeface="Meiryo UI" panose="020B0604030504040204" pitchFamily="50" charset="-128"/>
                          <a:cs typeface="Times New Roman" panose="02020603050405020304" pitchFamily="18" charset="0"/>
                        </a:rPr>
                        <a:t>の相互信号比較、相互監視のような比較チェック</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91978886"/>
                  </a:ext>
                </a:extLst>
              </a:tr>
              <a:tr h="488311">
                <a:tc>
                  <a:txBody>
                    <a:bodyPr/>
                    <a:lstStyle/>
                    <a:p>
                      <a:pPr marL="108000" algn="l">
                        <a:spcAft>
                          <a:spcPts val="0"/>
                        </a:spcAft>
                      </a:pPr>
                      <a:r>
                        <a:rPr lang="en-US" sz="2800" kern="100">
                          <a:effectLst/>
                          <a:latin typeface="Meiryo UI" panose="020B0604030504040204" pitchFamily="50" charset="-128"/>
                          <a:ea typeface="Meiryo UI" panose="020B0604030504040204" pitchFamily="50" charset="-128"/>
                          <a:cs typeface="Times New Roman" panose="02020603050405020304" pitchFamily="18" charset="0"/>
                        </a:rPr>
                        <a:t>No.2</a:t>
                      </a:r>
                      <a:endParaRPr lang="ja-JP" sz="2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spcAft>
                          <a:spcPts val="0"/>
                        </a:spcAft>
                      </a:pPr>
                      <a:r>
                        <a:rPr lang="ja-JP" sz="2800" kern="100">
                          <a:effectLst/>
                          <a:latin typeface="Meiryo UI" panose="020B0604030504040204" pitchFamily="50" charset="-128"/>
                          <a:ea typeface="Meiryo UI" panose="020B0604030504040204" pitchFamily="50" charset="-128"/>
                          <a:cs typeface="Times New Roman" panose="02020603050405020304" pitchFamily="18" charset="0"/>
                        </a:rPr>
                        <a:t>メモリチェックサムのような診断</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05367952"/>
                  </a:ext>
                </a:extLst>
              </a:tr>
              <a:tr h="488311">
                <a:tc>
                  <a:txBody>
                    <a:bodyPr/>
                    <a:lstStyle/>
                    <a:p>
                      <a:pPr marL="108000" algn="l">
                        <a:spcAft>
                          <a:spcPts val="0"/>
                        </a:spcAft>
                      </a:pPr>
                      <a:r>
                        <a:rPr lang="en-US" sz="2800" kern="100">
                          <a:effectLst/>
                          <a:latin typeface="Meiryo UI" panose="020B0604030504040204" pitchFamily="50" charset="-128"/>
                          <a:ea typeface="Meiryo UI" panose="020B0604030504040204" pitchFamily="50" charset="-128"/>
                          <a:cs typeface="Times New Roman" panose="02020603050405020304" pitchFamily="18" charset="0"/>
                        </a:rPr>
                        <a:t>No.3</a:t>
                      </a:r>
                      <a:endParaRPr lang="ja-JP" sz="2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spcAft>
                          <a:spcPts val="0"/>
                        </a:spcAft>
                      </a:pPr>
                      <a:r>
                        <a:rPr lang="en-US" sz="2800" kern="100" dirty="0">
                          <a:effectLst/>
                          <a:latin typeface="Meiryo UI" panose="020B0604030504040204" pitchFamily="50" charset="-128"/>
                          <a:ea typeface="Meiryo UI" panose="020B0604030504040204" pitchFamily="50" charset="-128"/>
                          <a:cs typeface="Times New Roman" panose="02020603050405020304" pitchFamily="18" charset="0"/>
                        </a:rPr>
                        <a:t>I/O</a:t>
                      </a:r>
                      <a:r>
                        <a:rPr lang="ja-JP" sz="2800" kern="100" dirty="0">
                          <a:effectLst/>
                          <a:latin typeface="Meiryo UI" panose="020B0604030504040204" pitchFamily="50" charset="-128"/>
                          <a:ea typeface="Meiryo UI" panose="020B0604030504040204" pitchFamily="50" charset="-128"/>
                          <a:cs typeface="Times New Roman" panose="02020603050405020304" pitchFamily="18" charset="0"/>
                        </a:rPr>
                        <a:t>信号へのチェックパルスによる導通試験</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68085738"/>
                  </a:ext>
                </a:extLst>
              </a:tr>
              <a:tr h="976622">
                <a:tc>
                  <a:txBody>
                    <a:bodyPr/>
                    <a:lstStyle/>
                    <a:p>
                      <a:pPr marL="108000" algn="l">
                        <a:spcAft>
                          <a:spcPts val="0"/>
                        </a:spcAft>
                      </a:pPr>
                      <a:r>
                        <a:rPr lang="en-US" sz="2800" kern="100">
                          <a:effectLst/>
                          <a:latin typeface="Meiryo UI" panose="020B0604030504040204" pitchFamily="50" charset="-128"/>
                          <a:ea typeface="Meiryo UI" panose="020B0604030504040204" pitchFamily="50" charset="-128"/>
                          <a:cs typeface="Times New Roman" panose="02020603050405020304" pitchFamily="18" charset="0"/>
                        </a:rPr>
                        <a:t>No.4</a:t>
                      </a:r>
                      <a:endParaRPr lang="ja-JP" sz="2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spcAft>
                          <a:spcPts val="0"/>
                        </a:spcAft>
                      </a:pPr>
                      <a:r>
                        <a:rPr lang="ja-JP" sz="2800" kern="100" dirty="0">
                          <a:effectLst/>
                          <a:latin typeface="Meiryo UI" panose="020B0604030504040204" pitchFamily="50" charset="-128"/>
                          <a:ea typeface="Meiryo UI" panose="020B0604030504040204" pitchFamily="50" charset="-128"/>
                          <a:cs typeface="Times New Roman" panose="02020603050405020304" pitchFamily="18" charset="0"/>
                        </a:rPr>
                        <a:t>アナログ信号の連続監視</a:t>
                      </a:r>
                      <a:r>
                        <a:rPr lang="ja-JP" altLang="en-US" sz="2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2800" kern="100" dirty="0">
                          <a:effectLst/>
                          <a:latin typeface="Meiryo UI" panose="020B0604030504040204" pitchFamily="50" charset="-128"/>
                          <a:ea typeface="Meiryo UI" panose="020B0604030504040204" pitchFamily="50" charset="-128"/>
                          <a:cs typeface="Times New Roman" panose="02020603050405020304" pitchFamily="18" charset="0"/>
                        </a:rPr>
                        <a:t>規定の信号範囲にあるかのモニタによる範囲外故障検出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02245464"/>
                  </a:ext>
                </a:extLst>
              </a:tr>
              <a:tr h="1464934">
                <a:tc>
                  <a:txBody>
                    <a:bodyPr/>
                    <a:lstStyle/>
                    <a:p>
                      <a:pPr marL="108000" algn="l">
                        <a:spcAft>
                          <a:spcPts val="0"/>
                        </a:spcAft>
                      </a:pPr>
                      <a:r>
                        <a:rPr lang="en-US" sz="2800" kern="100">
                          <a:effectLst/>
                          <a:latin typeface="Meiryo UI" panose="020B0604030504040204" pitchFamily="50" charset="-128"/>
                          <a:ea typeface="Meiryo UI" panose="020B0604030504040204" pitchFamily="50" charset="-128"/>
                          <a:cs typeface="Times New Roman" panose="02020603050405020304" pitchFamily="18" charset="0"/>
                        </a:rPr>
                        <a:t>No.5</a:t>
                      </a:r>
                      <a:endParaRPr lang="ja-JP" sz="2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000" algn="l">
                        <a:spcAft>
                          <a:spcPts val="0"/>
                        </a:spcAft>
                      </a:pPr>
                      <a:r>
                        <a:rPr lang="ja-JP" sz="2800" kern="100" dirty="0">
                          <a:effectLst/>
                          <a:latin typeface="Meiryo UI" panose="020B0604030504040204" pitchFamily="50" charset="-128"/>
                          <a:ea typeface="Meiryo UI" panose="020B0604030504040204" pitchFamily="50" charset="-128"/>
                          <a:cs typeface="Times New Roman" panose="02020603050405020304" pitchFamily="18" charset="0"/>
                        </a:rPr>
                        <a:t>電源投入時のステータスチェック、電源電圧チェック、ウォッチドグの動作確認、論理部試験、</a:t>
                      </a:r>
                      <a:r>
                        <a:rPr lang="en-US" sz="2800" kern="100" dirty="0">
                          <a:effectLst/>
                          <a:latin typeface="Meiryo UI" panose="020B0604030504040204" pitchFamily="50" charset="-128"/>
                          <a:ea typeface="Meiryo UI" panose="020B0604030504040204" pitchFamily="50" charset="-128"/>
                          <a:cs typeface="Times New Roman" panose="02020603050405020304" pitchFamily="18" charset="0"/>
                        </a:rPr>
                        <a:t>I/O</a:t>
                      </a:r>
                      <a:r>
                        <a:rPr lang="ja-JP" sz="2800" kern="100" dirty="0">
                          <a:effectLst/>
                          <a:latin typeface="Meiryo UI" panose="020B0604030504040204" pitchFamily="50" charset="-128"/>
                          <a:ea typeface="Meiryo UI" panose="020B0604030504040204" pitchFamily="50" charset="-128"/>
                          <a:cs typeface="Times New Roman" panose="02020603050405020304" pitchFamily="18" charset="0"/>
                        </a:rPr>
                        <a:t>部動作確認、メモリチェック、アプリケーション特有な仕組みのチェック</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63266831"/>
                  </a:ext>
                </a:extLst>
              </a:tr>
            </a:tbl>
          </a:graphicData>
        </a:graphic>
      </p:graphicFrame>
      <p:sp>
        <p:nvSpPr>
          <p:cNvPr id="4" name="フッター プレースホルダー 3">
            <a:extLst>
              <a:ext uri="{FF2B5EF4-FFF2-40B4-BE49-F238E27FC236}">
                <a16:creationId xmlns="" xmlns:a16="http://schemas.microsoft.com/office/drawing/2014/main" id="{E9BAE1A4-802E-4157-9E39-0920E69DAD86}"/>
              </a:ext>
            </a:extLst>
          </p:cNvPr>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ー 4">
            <a:extLst>
              <a:ext uri="{FF2B5EF4-FFF2-40B4-BE49-F238E27FC236}">
                <a16:creationId xmlns="" xmlns:a16="http://schemas.microsoft.com/office/drawing/2014/main" id="{71E6C393-181F-456E-88BC-8863FCCB6BDE}"/>
              </a:ext>
            </a:extLst>
          </p:cNvPr>
          <p:cNvSpPr>
            <a:spLocks noGrp="1"/>
          </p:cNvSpPr>
          <p:nvPr>
            <p:ph type="sldNum" sz="quarter" idx="12"/>
          </p:nvPr>
        </p:nvSpPr>
        <p:spPr/>
        <p:txBody>
          <a:bodyPr/>
          <a:lstStyle/>
          <a:p>
            <a:fld id="{C7D9CC4D-8A97-4D11-A8F9-9712DE09FCD9}" type="slidenum">
              <a:rPr kumimoji="1" lang="ja-JP" altLang="en-US" smtClean="0"/>
              <a:t>180</a:t>
            </a:fld>
            <a:endParaRPr kumimoji="1" lang="ja-JP" altLang="en-US"/>
          </a:p>
        </p:txBody>
      </p:sp>
    </p:spTree>
    <p:extLst>
      <p:ext uri="{BB962C8B-B14F-4D97-AF65-F5344CB8AC3E}">
        <p14:creationId xmlns:p14="http://schemas.microsoft.com/office/powerpoint/2010/main" val="4147779768"/>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a:r>
              <a:rPr lang="en-US" altLang="ja-JP" dirty="0"/>
              <a:t>4-(2)-</a:t>
            </a:r>
            <a:r>
              <a:rPr lang="ja-JP" altLang="en-US" dirty="0"/>
              <a:t>ウ</a:t>
            </a:r>
            <a:r>
              <a:rPr lang="en-US" altLang="ja-JP" dirty="0"/>
              <a:t>-(</a:t>
            </a:r>
            <a:r>
              <a:rPr lang="ja-JP" altLang="en-US" dirty="0"/>
              <a:t>エ</a:t>
            </a:r>
            <a:r>
              <a:rPr lang="en-US" altLang="ja-JP" dirty="0"/>
              <a:t>)</a:t>
            </a:r>
            <a:r>
              <a:rPr lang="ja-JP" altLang="en-US" dirty="0"/>
              <a:t>　</a:t>
            </a:r>
            <a:r>
              <a:rPr lang="ja-JP" altLang="ja-JP" dirty="0"/>
              <a:t>ＳＦＦの信頼性の確認</a:t>
            </a:r>
            <a:r>
              <a:rPr lang="en-US" altLang="ja-JP" dirty="0"/>
              <a:t>(1/2)</a:t>
            </a:r>
            <a:endParaRPr lang="ja-JP" altLang="ja-JP" b="1" dirty="0"/>
          </a:p>
        </p:txBody>
      </p:sp>
      <p:sp>
        <p:nvSpPr>
          <p:cNvPr id="3" name="コンテンツ プレースホルダー 2"/>
          <p:cNvSpPr>
            <a:spLocks noGrp="1"/>
          </p:cNvSpPr>
          <p:nvPr>
            <p:ph idx="1"/>
          </p:nvPr>
        </p:nvSpPr>
        <p:spPr>
          <a:xfrm>
            <a:off x="376232" y="1825625"/>
            <a:ext cx="9324000" cy="4553041"/>
          </a:xfrm>
        </p:spPr>
        <p:txBody>
          <a:bodyPr>
            <a:spAutoFit/>
          </a:bodyPr>
          <a:lstStyle/>
          <a:p>
            <a:r>
              <a:rPr lang="ja-JP" altLang="en-US" dirty="0"/>
              <a:t>ハードウェアフォールトトレランス</a:t>
            </a:r>
            <a:r>
              <a:rPr lang="en-US" altLang="ja-JP" dirty="0"/>
              <a:t>(HFT)</a:t>
            </a:r>
            <a:r>
              <a:rPr lang="ja-JP" altLang="en-US" dirty="0"/>
              <a:t>が</a:t>
            </a:r>
            <a:r>
              <a:rPr lang="en-US" altLang="ja-JP" dirty="0"/>
              <a:t>0 </a:t>
            </a:r>
          </a:p>
          <a:p>
            <a:r>
              <a:rPr lang="ja-JP" altLang="en-US" dirty="0"/>
              <a:t>高頻度作動要求モード又は連続モードで動作する要素</a:t>
            </a:r>
          </a:p>
          <a:p>
            <a:pPr marL="0" indent="0">
              <a:buNone/>
            </a:pPr>
            <a:r>
              <a:rPr lang="en-US" altLang="ja-JP" sz="2400" dirty="0"/>
              <a:t>ⅰ. </a:t>
            </a:r>
            <a:r>
              <a:rPr lang="ja-JP" altLang="en-US" sz="2400" dirty="0"/>
              <a:t>診断テスト間隔と作動要求</a:t>
            </a:r>
            <a:r>
              <a:rPr lang="en-US" altLang="ja-JP" sz="2400" dirty="0"/>
              <a:t>(</a:t>
            </a:r>
            <a:r>
              <a:rPr lang="ja-JP" altLang="en-US" sz="2400" dirty="0"/>
              <a:t>デマンド</a:t>
            </a:r>
            <a:r>
              <a:rPr lang="en-US" altLang="ja-JP" sz="2400" dirty="0"/>
              <a:t>)</a:t>
            </a:r>
            <a:r>
              <a:rPr lang="ja-JP" altLang="en-US" sz="2400" dirty="0"/>
              <a:t>より安全機能が動作し、安全機能を達成するまでのプロセス合計時間がプロセスセーフティタイムより長い場合．</a:t>
            </a:r>
          </a:p>
          <a:p>
            <a:endParaRPr lang="en-US" altLang="ja-JP" sz="1800" dirty="0"/>
          </a:p>
          <a:p>
            <a:endParaRPr lang="en-US" altLang="ja-JP" sz="1800" dirty="0"/>
          </a:p>
          <a:p>
            <a:pPr marL="0" indent="0">
              <a:buNone/>
            </a:pPr>
            <a:endParaRPr lang="en-US" altLang="ja-JP" sz="1800" dirty="0"/>
          </a:p>
          <a:p>
            <a:endParaRPr lang="ja-JP" altLang="en-US" sz="1800" dirty="0"/>
          </a:p>
          <a:p>
            <a:r>
              <a:rPr lang="ja-JP" altLang="en-US" sz="1800" dirty="0"/>
              <a:t>プロセスセーフティタイムは、安全機能発動のデマンド発生から安全状態になるまでの時間である．これは、安全要求仕様で決定する．</a:t>
            </a:r>
          </a:p>
          <a:p>
            <a:r>
              <a:rPr lang="ja-JP" altLang="en-US" sz="1800" dirty="0"/>
              <a:t>診断テスト直後に故障が生じた場合、次の診断テストまで故障が検出できないので、最悪値の診断テスト時間で評価する．</a:t>
            </a:r>
          </a:p>
        </p:txBody>
      </p:sp>
      <p:sp>
        <p:nvSpPr>
          <p:cNvPr id="4" name="フッター プレースホルダー 3"/>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181</a:t>
            </a:fld>
            <a:endParaRPr kumimoji="1" lang="ja-JP" altLang="en-US"/>
          </a:p>
        </p:txBody>
      </p:sp>
      <p:pic>
        <p:nvPicPr>
          <p:cNvPr id="36" name="図 35"/>
          <p:cNvPicPr>
            <a:picLocks noChangeAspect="1"/>
          </p:cNvPicPr>
          <p:nvPr/>
        </p:nvPicPr>
        <p:blipFill>
          <a:blip r:embed="rId3"/>
          <a:stretch>
            <a:fillRect/>
          </a:stretch>
        </p:blipFill>
        <p:spPr>
          <a:xfrm>
            <a:off x="320823" y="3582775"/>
            <a:ext cx="9324000" cy="1548000"/>
          </a:xfrm>
          <a:prstGeom prst="rect">
            <a:avLst/>
          </a:prstGeom>
        </p:spPr>
      </p:pic>
      <p:sp>
        <p:nvSpPr>
          <p:cNvPr id="6" name="テキスト ボックス 5">
            <a:extLst>
              <a:ext uri="{FF2B5EF4-FFF2-40B4-BE49-F238E27FC236}">
                <a16:creationId xmlns="" xmlns:a16="http://schemas.microsoft.com/office/drawing/2014/main" id="{5B25F18D-7729-4F88-872F-8D5A962EE5A4}"/>
              </a:ext>
            </a:extLst>
          </p:cNvPr>
          <p:cNvSpPr txBox="1"/>
          <p:nvPr/>
        </p:nvSpPr>
        <p:spPr>
          <a:xfrm>
            <a:off x="6996113" y="1363960"/>
            <a:ext cx="2759528" cy="646331"/>
          </a:xfrm>
          <a:prstGeom prst="rect">
            <a:avLst/>
          </a:prstGeom>
          <a:noFill/>
        </p:spPr>
        <p:txBody>
          <a:bodyPr wrap="square" rtlCol="0">
            <a:spAutoFit/>
          </a:bodyPr>
          <a:lstStyle/>
          <a:p>
            <a:r>
              <a:rPr lang="ja-JP" altLang="en-US" dirty="0">
                <a:solidFill>
                  <a:srgbClr val="FF0000"/>
                </a:solidFill>
              </a:rPr>
              <a:t>安全機能実行の応答速度は診断間隔より短い事</a:t>
            </a:r>
            <a:endParaRPr kumimoji="1" lang="ja-JP" altLang="en-US" dirty="0">
              <a:solidFill>
                <a:srgbClr val="FF0000"/>
              </a:solidFill>
            </a:endParaRPr>
          </a:p>
        </p:txBody>
      </p:sp>
    </p:spTree>
    <p:extLst>
      <p:ext uri="{BB962C8B-B14F-4D97-AF65-F5344CB8AC3E}">
        <p14:creationId xmlns:p14="http://schemas.microsoft.com/office/powerpoint/2010/main" val="246422804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320823" y="3399756"/>
            <a:ext cx="8904140" cy="2174615"/>
          </a:xfrm>
          <a:prstGeom prst="rect">
            <a:avLst/>
          </a:prstGeom>
        </p:spPr>
      </p:pic>
      <p:sp>
        <p:nvSpPr>
          <p:cNvPr id="2" name="タイトル 1"/>
          <p:cNvSpPr>
            <a:spLocks noGrp="1"/>
          </p:cNvSpPr>
          <p:nvPr>
            <p:ph type="title"/>
          </p:nvPr>
        </p:nvSpPr>
        <p:spPr/>
        <p:txBody>
          <a:bodyPr/>
          <a:lstStyle/>
          <a:p>
            <a:r>
              <a:rPr lang="en-US" altLang="ja-JP" dirty="0"/>
              <a:t>4-(2)-</a:t>
            </a:r>
            <a:r>
              <a:rPr lang="ja-JP" altLang="en-US" dirty="0"/>
              <a:t>ウ</a:t>
            </a:r>
            <a:r>
              <a:rPr lang="en-US" altLang="ja-JP" dirty="0"/>
              <a:t>-(</a:t>
            </a:r>
            <a:r>
              <a:rPr lang="ja-JP" altLang="en-US" dirty="0"/>
              <a:t>エ</a:t>
            </a:r>
            <a:r>
              <a:rPr lang="en-US" altLang="ja-JP" dirty="0"/>
              <a:t>)</a:t>
            </a:r>
            <a:r>
              <a:rPr lang="ja-JP" altLang="en-US" dirty="0"/>
              <a:t>　</a:t>
            </a:r>
            <a:r>
              <a:rPr lang="ja-JP" altLang="ja-JP" dirty="0"/>
              <a:t>ＳＦＦの信頼性の確認</a:t>
            </a:r>
            <a:r>
              <a:rPr lang="en-US" altLang="ja-JP" dirty="0"/>
              <a:t>(2/2)</a:t>
            </a:r>
            <a:endParaRPr kumimoji="1" lang="ja-JP" altLang="en-US" dirty="0"/>
          </a:p>
        </p:txBody>
      </p:sp>
      <p:sp>
        <p:nvSpPr>
          <p:cNvPr id="3" name="コンテンツ プレースホルダー 2"/>
          <p:cNvSpPr>
            <a:spLocks noGrp="1"/>
          </p:cNvSpPr>
          <p:nvPr>
            <p:ph idx="1"/>
          </p:nvPr>
        </p:nvSpPr>
        <p:spPr>
          <a:xfrm>
            <a:off x="376232" y="1825625"/>
            <a:ext cx="9324000" cy="5303503"/>
          </a:xfrm>
        </p:spPr>
        <p:txBody>
          <a:bodyPr>
            <a:spAutoFit/>
          </a:bodyPr>
          <a:lstStyle/>
          <a:p>
            <a:pPr>
              <a:spcBef>
                <a:spcPts val="0"/>
              </a:spcBef>
            </a:pPr>
            <a:r>
              <a:rPr lang="ja-JP" altLang="en-US" dirty="0"/>
              <a:t>ハードウェアフォールトトレランス</a:t>
            </a:r>
            <a:r>
              <a:rPr lang="en-US" altLang="ja-JP" dirty="0"/>
              <a:t>(HFT)</a:t>
            </a:r>
            <a:r>
              <a:rPr lang="ja-JP" altLang="en-US" dirty="0"/>
              <a:t>が</a:t>
            </a:r>
            <a:r>
              <a:rPr lang="en-US" altLang="ja-JP" dirty="0"/>
              <a:t>0 </a:t>
            </a:r>
          </a:p>
          <a:p>
            <a:pPr>
              <a:spcBef>
                <a:spcPts val="0"/>
              </a:spcBef>
            </a:pPr>
            <a:r>
              <a:rPr lang="ja-JP" altLang="en-US" dirty="0"/>
              <a:t>高頻度作動要求モード又は連続モードで動作する要素</a:t>
            </a:r>
            <a:endParaRPr lang="en-US" altLang="ja-JP" dirty="0"/>
          </a:p>
          <a:p>
            <a:pPr marL="0" indent="0">
              <a:spcBef>
                <a:spcPts val="0"/>
              </a:spcBef>
              <a:buNone/>
            </a:pPr>
            <a:r>
              <a:rPr lang="ja-JP" altLang="ja-JP" dirty="0"/>
              <a:t>高頻度作動要求モードである時、作動要求</a:t>
            </a:r>
            <a:r>
              <a:rPr lang="en-US" altLang="ja-JP" dirty="0"/>
              <a:t>(</a:t>
            </a:r>
            <a:r>
              <a:rPr lang="ja-JP" altLang="ja-JP" dirty="0"/>
              <a:t>デマンド</a:t>
            </a:r>
            <a:r>
              <a:rPr lang="en-US" altLang="ja-JP" dirty="0"/>
              <a:t>)</a:t>
            </a:r>
            <a:r>
              <a:rPr lang="ja-JP" altLang="ja-JP" dirty="0"/>
              <a:t>率に対する診断テスト率の比が</a:t>
            </a:r>
            <a:r>
              <a:rPr lang="en-US" altLang="ja-JP" dirty="0"/>
              <a:t>100 </a:t>
            </a:r>
            <a:r>
              <a:rPr lang="ja-JP" altLang="ja-JP" dirty="0"/>
              <a:t>以上である場合</a:t>
            </a:r>
            <a:r>
              <a:rPr lang="ja-JP" altLang="en-US" dirty="0"/>
              <a:t>．</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sz="1800" dirty="0"/>
          </a:p>
          <a:p>
            <a:pPr marL="0" indent="0">
              <a:lnSpc>
                <a:spcPts val="1900"/>
              </a:lnSpc>
              <a:spcBef>
                <a:spcPts val="0"/>
              </a:spcBef>
              <a:buNone/>
            </a:pPr>
            <a:endParaRPr lang="en-US" altLang="ja-JP" sz="1800" dirty="0"/>
          </a:p>
          <a:p>
            <a:pPr marL="0" indent="0">
              <a:lnSpc>
                <a:spcPts val="1900"/>
              </a:lnSpc>
              <a:spcBef>
                <a:spcPts val="0"/>
              </a:spcBef>
              <a:buNone/>
            </a:pPr>
            <a:r>
              <a:rPr lang="ja-JP" altLang="en-US" sz="1600" dirty="0"/>
              <a:t>作動要求間隔：</a:t>
            </a:r>
            <a:r>
              <a:rPr lang="en-US" altLang="ja-JP" sz="1600" dirty="0"/>
              <a:t>DT</a:t>
            </a:r>
            <a:r>
              <a:rPr lang="ja-JP" altLang="en-US" sz="1600" dirty="0"/>
              <a:t>　診断テスト間隔を</a:t>
            </a:r>
            <a:r>
              <a:rPr lang="en-US" altLang="ja-JP" sz="1600" dirty="0"/>
              <a:t>DPT</a:t>
            </a:r>
            <a:r>
              <a:rPr lang="ja-JP" altLang="en-US" sz="1600" dirty="0"/>
              <a:t>とする．</a:t>
            </a:r>
          </a:p>
          <a:p>
            <a:pPr marL="0" indent="0">
              <a:lnSpc>
                <a:spcPts val="1900"/>
              </a:lnSpc>
              <a:spcBef>
                <a:spcPts val="0"/>
              </a:spcBef>
              <a:buNone/>
            </a:pPr>
            <a:r>
              <a:rPr lang="ja-JP" altLang="en-US" sz="1600" dirty="0"/>
              <a:t>作動要求率：</a:t>
            </a:r>
            <a:r>
              <a:rPr lang="en-US" altLang="ja-JP" sz="1600" dirty="0"/>
              <a:t>1/DT</a:t>
            </a:r>
            <a:r>
              <a:rPr lang="ja-JP" altLang="en-US" sz="1600" dirty="0"/>
              <a:t>　診断テスト率：</a:t>
            </a:r>
            <a:r>
              <a:rPr lang="en-US" altLang="ja-JP" sz="1600" dirty="0"/>
              <a:t>1/DPT</a:t>
            </a:r>
            <a:r>
              <a:rPr lang="ja-JP" altLang="en-US" sz="1600" dirty="0"/>
              <a:t>　</a:t>
            </a:r>
            <a:r>
              <a:rPr lang="en-US" altLang="ja-JP" sz="1600" dirty="0"/>
              <a:t>(1/DT)/(1/DPT)=DPT/DT</a:t>
            </a:r>
            <a:r>
              <a:rPr lang="ja-JP" altLang="en-US" sz="1600" dirty="0"/>
              <a:t>＞</a:t>
            </a:r>
            <a:r>
              <a:rPr lang="en-US" altLang="ja-JP" sz="1600" dirty="0"/>
              <a:t>100%</a:t>
            </a:r>
            <a:r>
              <a:rPr lang="ja-JP" altLang="en-US" sz="1600" dirty="0"/>
              <a:t>は</a:t>
            </a:r>
            <a:r>
              <a:rPr lang="en-US" altLang="ja-JP" sz="2000" b="1" dirty="0">
                <a:solidFill>
                  <a:srgbClr val="FF0000"/>
                </a:solidFill>
              </a:rPr>
              <a:t>×</a:t>
            </a:r>
            <a:r>
              <a:rPr lang="ja-JP" altLang="en-US" sz="1600" dirty="0" err="1"/>
              <a:t>．</a:t>
            </a:r>
            <a:endParaRPr lang="ja-JP" altLang="en-US" sz="1600" dirty="0"/>
          </a:p>
          <a:p>
            <a:pPr marL="0" indent="0">
              <a:lnSpc>
                <a:spcPts val="1900"/>
              </a:lnSpc>
              <a:spcBef>
                <a:spcPts val="0"/>
              </a:spcBef>
              <a:buNone/>
            </a:pPr>
            <a:r>
              <a:rPr lang="ja-JP" altLang="en-US" sz="1600" dirty="0"/>
              <a:t>このことは、ある時間内のデマンド回数と診断テスト回数を比べた時、デマンド回数より診断テスト回数が多くなければならないことである．</a:t>
            </a:r>
          </a:p>
          <a:p>
            <a:pPr marL="0" indent="0">
              <a:buNone/>
            </a:pPr>
            <a:endParaRPr lang="ja-JP" altLang="ja-JP" dirty="0"/>
          </a:p>
        </p:txBody>
      </p:sp>
      <p:sp>
        <p:nvSpPr>
          <p:cNvPr id="4" name="フッター プレースホルダー 3"/>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182</a:t>
            </a:fld>
            <a:endParaRPr kumimoji="1" lang="ja-JP" altLang="en-US"/>
          </a:p>
        </p:txBody>
      </p:sp>
      <p:sp>
        <p:nvSpPr>
          <p:cNvPr id="6" name="テキスト ボックス 5">
            <a:extLst>
              <a:ext uri="{FF2B5EF4-FFF2-40B4-BE49-F238E27FC236}">
                <a16:creationId xmlns="" xmlns:a16="http://schemas.microsoft.com/office/drawing/2014/main" id="{94258802-E5BE-4B2E-AAF2-E498F126A946}"/>
              </a:ext>
            </a:extLst>
          </p:cNvPr>
          <p:cNvSpPr txBox="1"/>
          <p:nvPr/>
        </p:nvSpPr>
        <p:spPr>
          <a:xfrm>
            <a:off x="6996113" y="1363960"/>
            <a:ext cx="2704119" cy="646331"/>
          </a:xfrm>
          <a:prstGeom prst="rect">
            <a:avLst/>
          </a:prstGeom>
          <a:noFill/>
        </p:spPr>
        <p:txBody>
          <a:bodyPr wrap="square" rtlCol="0">
            <a:spAutoFit/>
          </a:bodyPr>
          <a:lstStyle/>
          <a:p>
            <a:r>
              <a:rPr kumimoji="1" lang="ja-JP" altLang="en-US" dirty="0">
                <a:solidFill>
                  <a:srgbClr val="FF0000"/>
                </a:solidFill>
              </a:rPr>
              <a:t>時間当たりの診断回数よりデマンド数が少ない事</a:t>
            </a:r>
          </a:p>
        </p:txBody>
      </p:sp>
    </p:spTree>
    <p:extLst>
      <p:ext uri="{BB962C8B-B14F-4D97-AF65-F5344CB8AC3E}">
        <p14:creationId xmlns:p14="http://schemas.microsoft.com/office/powerpoint/2010/main" val="27058339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9270950-CFED-454F-A08C-893C029A706C}"/>
              </a:ext>
            </a:extLst>
          </p:cNvPr>
          <p:cNvSpPr>
            <a:spLocks noGrp="1"/>
          </p:cNvSpPr>
          <p:nvPr>
            <p:ph type="title"/>
          </p:nvPr>
        </p:nvSpPr>
        <p:spPr/>
        <p:txBody>
          <a:bodyPr/>
          <a:lstStyle/>
          <a:p>
            <a:r>
              <a:rPr lang="en-US" altLang="ja-JP" dirty="0"/>
              <a:t>4-(3) </a:t>
            </a:r>
            <a:r>
              <a:rPr lang="en-US" altLang="ja-JP" dirty="0">
                <a:effectLst>
                  <a:glow>
                    <a:srgbClr val="000000"/>
                  </a:glow>
                  <a:reflection stA="0" endPos="0" fadeDir="0" sx="0" sy="0"/>
                </a:effectLst>
                <a:latin typeface="Meiryo UI" panose="020B0604030504040204" pitchFamily="50" charset="-128"/>
                <a:ea typeface="Meiryo UI" panose="020B0604030504040204" pitchFamily="50" charset="-128"/>
              </a:rPr>
              <a:t>SIL</a:t>
            </a:r>
            <a:r>
              <a:rPr lang="ja-JP" altLang="ja-JP" dirty="0">
                <a:effectLst>
                  <a:glow>
                    <a:srgbClr val="000000"/>
                  </a:glow>
                  <a:reflection stA="0" endPos="0" fadeDir="0" sx="0" sy="0"/>
                </a:effectLst>
                <a:latin typeface="Meiryo UI" panose="020B0604030504040204" pitchFamily="50" charset="-128"/>
                <a:ea typeface="Meiryo UI" panose="020B0604030504040204" pitchFamily="50" charset="-128"/>
              </a:rPr>
              <a:t>の簡易決定</a:t>
            </a:r>
            <a:r>
              <a:rPr lang="en-US" altLang="ja-JP" dirty="0">
                <a:effectLst>
                  <a:glow>
                    <a:srgbClr val="000000"/>
                  </a:glow>
                  <a:reflection stA="0" endPos="0" fadeDir="0" sx="0" sy="0"/>
                </a:effectLst>
                <a:latin typeface="Meiryo UI" panose="020B0604030504040204" pitchFamily="50" charset="-128"/>
                <a:ea typeface="Meiryo UI" panose="020B0604030504040204" pitchFamily="50" charset="-128"/>
              </a:rPr>
              <a:t>(1/2)</a:t>
            </a:r>
            <a:endParaRPr kumimoji="1" lang="ja-JP" altLang="en-US" dirty="0">
              <a:effectLst>
                <a:glow>
                  <a:srgbClr val="000000"/>
                </a:glow>
                <a:reflection stA="0" endPos="0" fadeDir="0" sx="0" sy="0"/>
              </a:effectLst>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 xmlns:a16="http://schemas.microsoft.com/office/drawing/2014/main" id="{B02E0259-5553-4417-8BC4-7233A917B65C}"/>
              </a:ext>
            </a:extLst>
          </p:cNvPr>
          <p:cNvSpPr>
            <a:spLocks noGrp="1"/>
          </p:cNvSpPr>
          <p:nvPr>
            <p:ph idx="1"/>
          </p:nvPr>
        </p:nvSpPr>
        <p:spPr>
          <a:xfrm>
            <a:off x="291000" y="1658941"/>
            <a:ext cx="9324000" cy="4351338"/>
          </a:xfrm>
        </p:spPr>
        <p:txBody>
          <a:bodyPr/>
          <a:lstStyle/>
          <a:p>
            <a:r>
              <a:rPr lang="ja-JP" altLang="ja-JP" dirty="0">
                <a:effectLst>
                  <a:glow>
                    <a:srgbClr val="000000"/>
                  </a:glow>
                  <a:outerShdw sx="0" sy="0">
                    <a:srgbClr val="000000"/>
                  </a:outerShdw>
                  <a:reflection stA="0" endPos="0" fadeDir="0" sx="0" sy="0"/>
                </a:effectLst>
                <a:latin typeface="Meiryo UI" panose="020B0604030504040204" pitchFamily="50" charset="-128"/>
                <a:ea typeface="Meiryo UI" panose="020B0604030504040204" pitchFamily="50" charset="-128"/>
              </a:rPr>
              <a:t>サブシステムの直列接続</a:t>
            </a:r>
          </a:p>
          <a:p>
            <a:pPr marL="0" indent="0">
              <a:buNone/>
            </a:pPr>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 xmlns:a16="http://schemas.microsoft.com/office/drawing/2014/main" id="{C9B8E898-4D0D-451E-8F27-3AC99C41E3FD}"/>
              </a:ext>
            </a:extLst>
          </p:cNvPr>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dirty="0"/>
          </a:p>
        </p:txBody>
      </p:sp>
      <p:sp>
        <p:nvSpPr>
          <p:cNvPr id="5" name="スライド番号プレースホルダー 4">
            <a:extLst>
              <a:ext uri="{FF2B5EF4-FFF2-40B4-BE49-F238E27FC236}">
                <a16:creationId xmlns="" xmlns:a16="http://schemas.microsoft.com/office/drawing/2014/main" id="{1583E792-9E2A-4B8E-BC58-0CB39762C7D9}"/>
              </a:ext>
            </a:extLst>
          </p:cNvPr>
          <p:cNvSpPr>
            <a:spLocks noGrp="1"/>
          </p:cNvSpPr>
          <p:nvPr>
            <p:ph type="sldNum" sz="quarter" idx="12"/>
          </p:nvPr>
        </p:nvSpPr>
        <p:spPr/>
        <p:txBody>
          <a:bodyPr/>
          <a:lstStyle/>
          <a:p>
            <a:fld id="{C7D9CC4D-8A97-4D11-A8F9-9712DE09FCD9}" type="slidenum">
              <a:rPr kumimoji="1" lang="ja-JP" altLang="en-US" smtClean="0"/>
              <a:t>183</a:t>
            </a:fld>
            <a:endParaRPr kumimoji="1" lang="ja-JP" altLang="en-US"/>
          </a:p>
        </p:txBody>
      </p:sp>
      <p:pic>
        <p:nvPicPr>
          <p:cNvPr id="7" name="図 6">
            <a:extLst>
              <a:ext uri="{FF2B5EF4-FFF2-40B4-BE49-F238E27FC236}">
                <a16:creationId xmlns="" xmlns:a16="http://schemas.microsoft.com/office/drawing/2014/main" id="{BB92FB77-32D9-4894-B782-A8BB0A9B4179}"/>
              </a:ext>
            </a:extLst>
          </p:cNvPr>
          <p:cNvPicPr>
            <a:picLocks noChangeAspect="1"/>
          </p:cNvPicPr>
          <p:nvPr/>
        </p:nvPicPr>
        <p:blipFill>
          <a:blip r:embed="rId3"/>
          <a:stretch>
            <a:fillRect/>
          </a:stretch>
        </p:blipFill>
        <p:spPr>
          <a:xfrm>
            <a:off x="645651" y="2209331"/>
            <a:ext cx="8969349" cy="3954986"/>
          </a:xfrm>
          <a:prstGeom prst="rect">
            <a:avLst/>
          </a:prstGeom>
        </p:spPr>
      </p:pic>
      <p:cxnSp>
        <p:nvCxnSpPr>
          <p:cNvPr id="10" name="直線コネクタ 9">
            <a:extLst>
              <a:ext uri="{FF2B5EF4-FFF2-40B4-BE49-F238E27FC236}">
                <a16:creationId xmlns="" xmlns:a16="http://schemas.microsoft.com/office/drawing/2014/main" id="{1E7D9090-DCB4-4B8D-AA3D-F3A9A6B85E9C}"/>
              </a:ext>
            </a:extLst>
          </p:cNvPr>
          <p:cNvCxnSpPr/>
          <p:nvPr/>
        </p:nvCxnSpPr>
        <p:spPr>
          <a:xfrm>
            <a:off x="3783724" y="5376041"/>
            <a:ext cx="28409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677386"/>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E317BED-48F0-47E2-BD7D-83919B158015}"/>
              </a:ext>
            </a:extLst>
          </p:cNvPr>
          <p:cNvSpPr>
            <a:spLocks noGrp="1"/>
          </p:cNvSpPr>
          <p:nvPr>
            <p:ph type="title"/>
          </p:nvPr>
        </p:nvSpPr>
        <p:spPr/>
        <p:txBody>
          <a:bodyPr/>
          <a:lstStyle/>
          <a:p>
            <a:r>
              <a:rPr lang="en-US" altLang="ja-JP" dirty="0"/>
              <a:t>4-(3) </a:t>
            </a:r>
            <a:r>
              <a:rPr lang="en-US" altLang="ja-JP" dirty="0">
                <a:effectLst>
                  <a:glow>
                    <a:srgbClr val="000000"/>
                  </a:glow>
                  <a:reflection stA="0" endPos="0" fadeDir="0" sx="0" sy="0"/>
                </a:effectLst>
              </a:rPr>
              <a:t>SIL</a:t>
            </a:r>
            <a:r>
              <a:rPr lang="ja-JP" altLang="ja-JP" dirty="0">
                <a:effectLst>
                  <a:glow>
                    <a:srgbClr val="000000"/>
                  </a:glow>
                  <a:reflection stA="0" endPos="0" fadeDir="0" sx="0" sy="0"/>
                </a:effectLst>
              </a:rPr>
              <a:t>の簡易決定</a:t>
            </a:r>
            <a:r>
              <a:rPr lang="en-US" altLang="ja-JP" dirty="0">
                <a:effectLst>
                  <a:glow>
                    <a:srgbClr val="000000"/>
                  </a:glow>
                  <a:reflection stA="0" endPos="0" fadeDir="0" sx="0" sy="0"/>
                </a:effectLst>
              </a:rPr>
              <a:t>(2/2)</a:t>
            </a:r>
            <a:endParaRPr kumimoji="1" lang="ja-JP" altLang="en-US" dirty="0"/>
          </a:p>
        </p:txBody>
      </p:sp>
      <p:sp>
        <p:nvSpPr>
          <p:cNvPr id="3" name="コンテンツ プレースホルダー 2">
            <a:extLst>
              <a:ext uri="{FF2B5EF4-FFF2-40B4-BE49-F238E27FC236}">
                <a16:creationId xmlns="" xmlns:a16="http://schemas.microsoft.com/office/drawing/2014/main" id="{F4355D36-ABA2-4410-8D40-91727AF3E76B}"/>
              </a:ext>
            </a:extLst>
          </p:cNvPr>
          <p:cNvSpPr>
            <a:spLocks noGrp="1"/>
          </p:cNvSpPr>
          <p:nvPr>
            <p:ph idx="1"/>
          </p:nvPr>
        </p:nvSpPr>
        <p:spPr/>
        <p:txBody>
          <a:bodyPr/>
          <a:lstStyle/>
          <a:p>
            <a:r>
              <a:rPr lang="ja-JP" altLang="ja-JP" dirty="0"/>
              <a:t>要素の並列接続</a:t>
            </a:r>
            <a:endParaRPr kumimoji="1" lang="ja-JP" altLang="en-US" dirty="0"/>
          </a:p>
        </p:txBody>
      </p:sp>
      <p:sp>
        <p:nvSpPr>
          <p:cNvPr id="4" name="フッター プレースホルダー 3">
            <a:extLst>
              <a:ext uri="{FF2B5EF4-FFF2-40B4-BE49-F238E27FC236}">
                <a16:creationId xmlns="" xmlns:a16="http://schemas.microsoft.com/office/drawing/2014/main" id="{20CB830C-F467-4DA0-B2EC-6A4E577D8B5F}"/>
              </a:ext>
            </a:extLst>
          </p:cNvPr>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ー 4">
            <a:extLst>
              <a:ext uri="{FF2B5EF4-FFF2-40B4-BE49-F238E27FC236}">
                <a16:creationId xmlns="" xmlns:a16="http://schemas.microsoft.com/office/drawing/2014/main" id="{524E44C1-BE83-4508-9E4C-561620C08F8A}"/>
              </a:ext>
            </a:extLst>
          </p:cNvPr>
          <p:cNvSpPr>
            <a:spLocks noGrp="1"/>
          </p:cNvSpPr>
          <p:nvPr>
            <p:ph type="sldNum" sz="quarter" idx="12"/>
          </p:nvPr>
        </p:nvSpPr>
        <p:spPr/>
        <p:txBody>
          <a:bodyPr/>
          <a:lstStyle/>
          <a:p>
            <a:fld id="{C7D9CC4D-8A97-4D11-A8F9-9712DE09FCD9}" type="slidenum">
              <a:rPr kumimoji="1" lang="ja-JP" altLang="en-US" smtClean="0"/>
              <a:t>184</a:t>
            </a:fld>
            <a:endParaRPr kumimoji="1" lang="ja-JP" altLang="en-US"/>
          </a:p>
        </p:txBody>
      </p:sp>
      <p:pic>
        <p:nvPicPr>
          <p:cNvPr id="8" name="図 7">
            <a:extLst>
              <a:ext uri="{FF2B5EF4-FFF2-40B4-BE49-F238E27FC236}">
                <a16:creationId xmlns="" xmlns:a16="http://schemas.microsoft.com/office/drawing/2014/main" id="{CE595A74-FF89-4379-BDFE-9FA5CEC79D16}"/>
              </a:ext>
            </a:extLst>
          </p:cNvPr>
          <p:cNvPicPr>
            <a:picLocks noChangeAspect="1"/>
          </p:cNvPicPr>
          <p:nvPr/>
        </p:nvPicPr>
        <p:blipFill>
          <a:blip r:embed="rId3"/>
          <a:stretch>
            <a:fillRect/>
          </a:stretch>
        </p:blipFill>
        <p:spPr>
          <a:xfrm>
            <a:off x="320823" y="2487613"/>
            <a:ext cx="5297786" cy="2040430"/>
          </a:xfrm>
          <a:prstGeom prst="rect">
            <a:avLst/>
          </a:prstGeom>
        </p:spPr>
      </p:pic>
      <p:pic>
        <p:nvPicPr>
          <p:cNvPr id="25" name="図 24">
            <a:extLst>
              <a:ext uri="{FF2B5EF4-FFF2-40B4-BE49-F238E27FC236}">
                <a16:creationId xmlns="" xmlns:a16="http://schemas.microsoft.com/office/drawing/2014/main" id="{88EE2B7F-F830-424C-8413-BC8036064ADD}"/>
              </a:ext>
            </a:extLst>
          </p:cNvPr>
          <p:cNvPicPr>
            <a:picLocks noChangeAspect="1"/>
          </p:cNvPicPr>
          <p:nvPr/>
        </p:nvPicPr>
        <p:blipFill>
          <a:blip r:embed="rId4"/>
          <a:stretch>
            <a:fillRect/>
          </a:stretch>
        </p:blipFill>
        <p:spPr>
          <a:xfrm>
            <a:off x="5715034" y="2455376"/>
            <a:ext cx="4040607" cy="1545918"/>
          </a:xfrm>
          <a:prstGeom prst="rect">
            <a:avLst/>
          </a:prstGeom>
        </p:spPr>
      </p:pic>
      <p:pic>
        <p:nvPicPr>
          <p:cNvPr id="28" name="図 27">
            <a:extLst>
              <a:ext uri="{FF2B5EF4-FFF2-40B4-BE49-F238E27FC236}">
                <a16:creationId xmlns="" xmlns:a16="http://schemas.microsoft.com/office/drawing/2014/main" id="{8152AC31-CDEE-4CF8-9BD9-171739E98BAF}"/>
              </a:ext>
            </a:extLst>
          </p:cNvPr>
          <p:cNvPicPr>
            <a:picLocks noChangeAspect="1"/>
          </p:cNvPicPr>
          <p:nvPr/>
        </p:nvPicPr>
        <p:blipFill>
          <a:blip r:embed="rId5"/>
          <a:stretch>
            <a:fillRect/>
          </a:stretch>
        </p:blipFill>
        <p:spPr>
          <a:xfrm>
            <a:off x="5610015" y="4885817"/>
            <a:ext cx="4040607" cy="941854"/>
          </a:xfrm>
          <a:prstGeom prst="rect">
            <a:avLst/>
          </a:prstGeom>
        </p:spPr>
      </p:pic>
      <p:sp>
        <p:nvSpPr>
          <p:cNvPr id="29" name="吹き出し: 四角形 28">
            <a:extLst>
              <a:ext uri="{FF2B5EF4-FFF2-40B4-BE49-F238E27FC236}">
                <a16:creationId xmlns="" xmlns:a16="http://schemas.microsoft.com/office/drawing/2014/main" id="{BEBFE5BB-FEFB-4CDE-BB64-8191FE38F884}"/>
              </a:ext>
            </a:extLst>
          </p:cNvPr>
          <p:cNvSpPr/>
          <p:nvPr/>
        </p:nvSpPr>
        <p:spPr>
          <a:xfrm>
            <a:off x="376232" y="4707432"/>
            <a:ext cx="4862308" cy="954107"/>
          </a:xfrm>
          <a:prstGeom prst="wedgeRectCallout">
            <a:avLst>
              <a:gd name="adj1" fmla="val 71194"/>
              <a:gd name="adj2" fmla="val -15255"/>
            </a:avLst>
          </a:prstGeom>
        </p:spPr>
        <p:style>
          <a:lnRef idx="2">
            <a:schemeClr val="dk1"/>
          </a:lnRef>
          <a:fillRef idx="1">
            <a:schemeClr val="lt1"/>
          </a:fillRef>
          <a:effectRef idx="0">
            <a:schemeClr val="dk1"/>
          </a:effectRef>
          <a:fontRef idx="minor">
            <a:schemeClr val="dk1"/>
          </a:fontRef>
        </p:style>
        <p:txBody>
          <a:bodyPr rtlCol="0" anchor="ctr">
            <a:spAutoFit/>
          </a:bodyPr>
          <a:lstStyle/>
          <a:p>
            <a:r>
              <a:rPr lang="ja-JP" altLang="ja-JP" sz="2800" dirty="0">
                <a:latin typeface="Meiryo UI" panose="020B0604030504040204" pitchFamily="50" charset="-128"/>
                <a:ea typeface="Meiryo UI" panose="020B0604030504040204" pitchFamily="50" charset="-128"/>
              </a:rPr>
              <a:t>並列チャンネル要素の安全度水準の最高値に</a:t>
            </a:r>
            <a:r>
              <a:rPr lang="en-US" altLang="ja-JP" sz="2800" dirty="0">
                <a:latin typeface="Meiryo UI" panose="020B0604030504040204" pitchFamily="50" charset="-128"/>
                <a:ea typeface="Meiryo UI" panose="020B0604030504040204" pitchFamily="50" charset="-128"/>
              </a:rPr>
              <a:t>HFT</a:t>
            </a:r>
            <a:r>
              <a:rPr lang="ja-JP" altLang="en-US" sz="2800" dirty="0">
                <a:latin typeface="Meiryo UI" panose="020B0604030504040204" pitchFamily="50" charset="-128"/>
                <a:ea typeface="Meiryo UI" panose="020B0604030504040204" pitchFamily="50" charset="-128"/>
              </a:rPr>
              <a:t>の値</a:t>
            </a:r>
            <a:r>
              <a:rPr lang="ja-JP" altLang="ja-JP" sz="2800" dirty="0">
                <a:latin typeface="Meiryo UI" panose="020B0604030504040204" pitchFamily="50" charset="-128"/>
                <a:ea typeface="Meiryo UI" panose="020B0604030504040204" pitchFamily="50" charset="-128"/>
              </a:rPr>
              <a:t>を加える</a:t>
            </a:r>
            <a:r>
              <a:rPr lang="ja-JP" altLang="en-US" sz="2800" dirty="0">
                <a:latin typeface="Meiryo UI" panose="020B0604030504040204" pitchFamily="50" charset="-128"/>
                <a:ea typeface="Meiryo UI" panose="020B0604030504040204" pitchFamily="50" charset="-128"/>
              </a:rPr>
              <a:t>．</a:t>
            </a:r>
            <a:endParaRPr lang="ja-JP" altLang="ja-JP" sz="2800" dirty="0">
              <a:latin typeface="Meiryo UI" panose="020B0604030504040204" pitchFamily="50" charset="-128"/>
              <a:ea typeface="Meiryo UI" panose="020B0604030504040204" pitchFamily="50" charset="-128"/>
            </a:endParaRPr>
          </a:p>
        </p:txBody>
      </p:sp>
      <p:sp>
        <p:nvSpPr>
          <p:cNvPr id="30" name="矢印: 右 29">
            <a:extLst>
              <a:ext uri="{FF2B5EF4-FFF2-40B4-BE49-F238E27FC236}">
                <a16:creationId xmlns="" xmlns:a16="http://schemas.microsoft.com/office/drawing/2014/main" id="{AB4F9EE0-A2A7-44F7-93DC-174BD7DEA3E9}"/>
              </a:ext>
            </a:extLst>
          </p:cNvPr>
          <p:cNvSpPr/>
          <p:nvPr/>
        </p:nvSpPr>
        <p:spPr>
          <a:xfrm>
            <a:off x="5554606" y="3228335"/>
            <a:ext cx="294401" cy="772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下 30">
            <a:extLst>
              <a:ext uri="{FF2B5EF4-FFF2-40B4-BE49-F238E27FC236}">
                <a16:creationId xmlns="" xmlns:a16="http://schemas.microsoft.com/office/drawing/2014/main" id="{F6C62D0E-A0D6-4E4E-B17B-387989844852}"/>
              </a:ext>
            </a:extLst>
          </p:cNvPr>
          <p:cNvSpPr/>
          <p:nvPr/>
        </p:nvSpPr>
        <p:spPr>
          <a:xfrm>
            <a:off x="6516940" y="4345530"/>
            <a:ext cx="811104" cy="4794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 xmlns:a16="http://schemas.microsoft.com/office/drawing/2014/main" id="{DC40ED9F-47AD-4D7D-A9D8-941ED574D5FE}"/>
              </a:ext>
            </a:extLst>
          </p:cNvPr>
          <p:cNvSpPr/>
          <p:nvPr/>
        </p:nvSpPr>
        <p:spPr>
          <a:xfrm>
            <a:off x="6040492" y="2030278"/>
            <a:ext cx="1764000" cy="2197203"/>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420381725"/>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838BBC7-3B24-4BC7-8598-EABA4F7466B8}"/>
              </a:ext>
            </a:extLst>
          </p:cNvPr>
          <p:cNvSpPr>
            <a:spLocks noGrp="1"/>
          </p:cNvSpPr>
          <p:nvPr>
            <p:ph type="title"/>
          </p:nvPr>
        </p:nvSpPr>
        <p:spPr/>
        <p:txBody>
          <a:bodyPr/>
          <a:lstStyle/>
          <a:p>
            <a:r>
              <a:rPr lang="en-US" altLang="ja-JP" dirty="0"/>
              <a:t>4-(4) </a:t>
            </a:r>
            <a:r>
              <a:rPr lang="ja-JP" altLang="ja-JP" dirty="0"/>
              <a:t>ルート</a:t>
            </a:r>
            <a:r>
              <a:rPr lang="en-US" altLang="ja-JP" dirty="0"/>
              <a:t>2H</a:t>
            </a:r>
            <a:endParaRPr kumimoji="1" lang="ja-JP" altLang="en-US" dirty="0"/>
          </a:p>
        </p:txBody>
      </p:sp>
      <p:sp>
        <p:nvSpPr>
          <p:cNvPr id="3" name="コンテンツ プレースホルダー 2">
            <a:extLst>
              <a:ext uri="{FF2B5EF4-FFF2-40B4-BE49-F238E27FC236}">
                <a16:creationId xmlns="" xmlns:a16="http://schemas.microsoft.com/office/drawing/2014/main" id="{F995CA0C-6312-456F-8B48-F0C59220C137}"/>
              </a:ext>
            </a:extLst>
          </p:cNvPr>
          <p:cNvSpPr>
            <a:spLocks noGrp="1"/>
          </p:cNvSpPr>
          <p:nvPr>
            <p:ph idx="1"/>
          </p:nvPr>
        </p:nvSpPr>
        <p:spPr>
          <a:xfrm>
            <a:off x="376232" y="1746795"/>
            <a:ext cx="9324000" cy="4351338"/>
          </a:xfrm>
        </p:spPr>
        <p:txBody>
          <a:bodyPr>
            <a:noAutofit/>
          </a:bodyPr>
          <a:lstStyle/>
          <a:p>
            <a:pPr marL="0" indent="0">
              <a:buNone/>
            </a:pPr>
            <a:r>
              <a:rPr lang="ja-JP" altLang="en-US" dirty="0">
                <a:latin typeface="Meiryo UI" panose="020B0604030504040204" pitchFamily="50" charset="-128"/>
                <a:ea typeface="Meiryo UI" panose="020B0604030504040204" pitchFamily="50" charset="-128"/>
              </a:rPr>
              <a:t>●ハードウェアのランダム故障の影響を定量化する</a:t>
            </a:r>
          </a:p>
          <a:p>
            <a:r>
              <a:rPr lang="ja-JP" altLang="en-US" dirty="0">
                <a:latin typeface="Meiryo UI" panose="020B0604030504040204" pitchFamily="50" charset="-128"/>
                <a:ea typeface="Meiryo UI" panose="020B0604030504040204" pitchFamily="50" charset="-128"/>
              </a:rPr>
              <a:t>類似の要素のフィールドフィードバックデータを基にする．</a:t>
            </a:r>
          </a:p>
          <a:p>
            <a:r>
              <a:rPr lang="ja-JP" altLang="en-US" dirty="0">
                <a:latin typeface="Meiryo UI" panose="020B0604030504040204" pitchFamily="50" charset="-128"/>
                <a:ea typeface="Meiryo UI" panose="020B0604030504040204" pitchFamily="50" charset="-128"/>
              </a:rPr>
              <a:t>国際規格</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例えば、</a:t>
            </a:r>
            <a:r>
              <a:rPr lang="en-US" altLang="ja-JP" dirty="0">
                <a:latin typeface="Meiryo UI" panose="020B0604030504040204" pitchFamily="50" charset="-128"/>
                <a:ea typeface="Meiryo UI" panose="020B0604030504040204" pitchFamily="50" charset="-128"/>
              </a:rPr>
              <a:t>IEC 60300-3-2(JIS C 5750-3-2)</a:t>
            </a:r>
            <a:r>
              <a:rPr lang="ja-JP" altLang="en-US" dirty="0">
                <a:latin typeface="Meiryo UI" panose="020B0604030504040204" pitchFamily="50" charset="-128"/>
                <a:ea typeface="Meiryo UI" panose="020B0604030504040204" pitchFamily="50" charset="-128"/>
              </a:rPr>
              <a:t>や</a:t>
            </a:r>
            <a:r>
              <a:rPr lang="en-US" altLang="ja-JP" dirty="0">
                <a:latin typeface="Meiryo UI" panose="020B0604030504040204" pitchFamily="50" charset="-128"/>
                <a:ea typeface="Meiryo UI" panose="020B0604030504040204" pitchFamily="50" charset="-128"/>
              </a:rPr>
              <a:t>ISO 14224)</a:t>
            </a:r>
            <a:r>
              <a:rPr lang="ja-JP" altLang="en-US" dirty="0">
                <a:latin typeface="Meiryo UI" panose="020B0604030504040204" pitchFamily="50" charset="-128"/>
                <a:ea typeface="Meiryo UI" panose="020B0604030504040204" pitchFamily="50" charset="-128"/>
              </a:rPr>
              <a:t>に従って収集したデータを基にする．</a:t>
            </a:r>
          </a:p>
          <a:p>
            <a:pPr marL="0" indent="0">
              <a:buNone/>
            </a:pPr>
            <a:r>
              <a:rPr lang="ja-JP" altLang="en-US" dirty="0">
                <a:latin typeface="Meiryo UI" panose="020B0604030504040204" pitchFamily="50" charset="-128"/>
                <a:ea typeface="Meiryo UI" panose="020B0604030504040204" pitchFamily="50" charset="-128"/>
              </a:rPr>
              <a:t>●信頼性を確保する．</a:t>
            </a:r>
          </a:p>
          <a:p>
            <a:r>
              <a:rPr lang="ja-JP" altLang="en-US" dirty="0">
                <a:latin typeface="Meiryo UI" panose="020B0604030504040204" pitchFamily="50" charset="-128"/>
                <a:ea typeface="Meiryo UI" panose="020B0604030504040204" pitchFamily="50" charset="-128"/>
              </a:rPr>
              <a:t>フィールドフィードバックデータの量</a:t>
            </a:r>
            <a:endParaRPr lang="en-US" altLang="ja-JP" dirty="0">
              <a:latin typeface="Meiryo UI" panose="020B0604030504040204" pitchFamily="50" charset="-128"/>
              <a:ea typeface="Meiryo UI" panose="020B0604030504040204" pitchFamily="50" charset="-128"/>
            </a:endParaRPr>
          </a:p>
          <a:p>
            <a:pPr marL="441325" indent="0">
              <a:buNone/>
            </a:pPr>
            <a:r>
              <a:rPr lang="ja-JP" altLang="en-US" sz="2000" dirty="0">
                <a:latin typeface="Meiryo UI" panose="020B0604030504040204" pitchFamily="50" charset="-128"/>
                <a:ea typeface="Meiryo UI" panose="020B0604030504040204" pitchFamily="50" charset="-128"/>
              </a:rPr>
              <a:t>計算に使用するそれぞれの信頼性変数</a:t>
            </a:r>
            <a:r>
              <a:rPr lang="en-US" altLang="ja-JP" sz="2000" dirty="0">
                <a:latin typeface="Meiryo UI" panose="020B0604030504040204" pitchFamily="50" charset="-128"/>
                <a:ea typeface="Meiryo UI" panose="020B0604030504040204" pitchFamily="50" charset="-128"/>
              </a:rPr>
              <a:t>(e.g.</a:t>
            </a:r>
            <a:r>
              <a:rPr lang="ja-JP" altLang="en-US" sz="2000" dirty="0">
                <a:latin typeface="Meiryo UI" panose="020B0604030504040204" pitchFamily="50" charset="-128"/>
                <a:ea typeface="Meiryo UI" panose="020B0604030504040204" pitchFamily="50" charset="-128"/>
              </a:rPr>
              <a:t>故障率</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の平均値や不確定性レベルについては、</a:t>
            </a:r>
            <a:r>
              <a:rPr lang="en-US" altLang="ja-JP" sz="2000" dirty="0">
                <a:latin typeface="Meiryo UI" panose="020B0604030504040204" pitchFamily="50" charset="-128"/>
                <a:ea typeface="Meiryo UI" panose="020B0604030504040204" pitchFamily="50" charset="-128"/>
              </a:rPr>
              <a:t>90%</a:t>
            </a:r>
            <a:r>
              <a:rPr lang="ja-JP" altLang="en-US" sz="2000" dirty="0">
                <a:latin typeface="Meiryo UI" panose="020B0604030504040204" pitchFamily="50" charset="-128"/>
                <a:ea typeface="Meiryo UI" panose="020B0604030504040204" pitchFamily="50" charset="-128"/>
              </a:rPr>
              <a:t>信頼区間での評価が最低条件である</a:t>
            </a:r>
          </a:p>
          <a:p>
            <a:r>
              <a:rPr lang="ja-JP" altLang="en-US" dirty="0">
                <a:latin typeface="Meiryo UI" panose="020B0604030504040204" pitchFamily="50" charset="-128"/>
                <a:ea typeface="Meiryo UI" panose="020B0604030504040204" pitchFamily="50" charset="-128"/>
              </a:rPr>
              <a:t>信頼性確認試験の実施．</a:t>
            </a:r>
          </a:p>
          <a:p>
            <a:r>
              <a:rPr lang="ja-JP" altLang="en-US" dirty="0">
                <a:latin typeface="Meiryo UI" panose="020B0604030504040204" pitchFamily="50" charset="-128"/>
                <a:ea typeface="Meiryo UI" panose="020B0604030504040204" pitchFamily="50" charset="-128"/>
              </a:rPr>
              <a:t>専門家の判定の結果</a:t>
            </a: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 xmlns:a16="http://schemas.microsoft.com/office/drawing/2014/main" id="{EE76DBCA-4E7E-4611-BE1A-454D3C20890A}"/>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B0241670-5114-43EE-865D-95C60110806F}"/>
              </a:ext>
            </a:extLst>
          </p:cNvPr>
          <p:cNvSpPr>
            <a:spLocks noGrp="1"/>
          </p:cNvSpPr>
          <p:nvPr>
            <p:ph type="sldNum" sz="quarter" idx="12"/>
          </p:nvPr>
        </p:nvSpPr>
        <p:spPr/>
        <p:txBody>
          <a:bodyPr/>
          <a:lstStyle/>
          <a:p>
            <a:fld id="{C7D9CC4D-8A97-4D11-A8F9-9712DE09FCD9}" type="slidenum">
              <a:rPr kumimoji="1" lang="ja-JP" altLang="en-US" smtClean="0"/>
              <a:t>185</a:t>
            </a:fld>
            <a:endParaRPr kumimoji="1" lang="ja-JP" altLang="en-US"/>
          </a:p>
        </p:txBody>
      </p:sp>
    </p:spTree>
    <p:extLst>
      <p:ext uri="{BB962C8B-B14F-4D97-AF65-F5344CB8AC3E}">
        <p14:creationId xmlns:p14="http://schemas.microsoft.com/office/powerpoint/2010/main" val="422548673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A630A27-9565-48C2-9F4C-510630408273}"/>
              </a:ext>
            </a:extLst>
          </p:cNvPr>
          <p:cNvSpPr>
            <a:spLocks noGrp="1"/>
          </p:cNvSpPr>
          <p:nvPr>
            <p:ph type="title"/>
          </p:nvPr>
        </p:nvSpPr>
        <p:spPr/>
        <p:txBody>
          <a:bodyPr>
            <a:normAutofit fontScale="90000"/>
          </a:bodyPr>
          <a:lstStyle/>
          <a:p>
            <a:pPr marL="1528763" indent="-1528763"/>
            <a:r>
              <a:rPr lang="en-US" altLang="ja-JP" sz="4900" dirty="0"/>
              <a:t>4-</a:t>
            </a:r>
            <a:r>
              <a:rPr lang="en-US" altLang="ja-JP" dirty="0">
                <a:latin typeface="Meiryo UI" panose="020B0604030504040204" pitchFamily="50" charset="-128"/>
                <a:ea typeface="Meiryo UI" panose="020B0604030504040204" pitchFamily="50" charset="-128"/>
              </a:rPr>
              <a:t>(5) </a:t>
            </a:r>
            <a:r>
              <a:rPr lang="ja-JP" altLang="en-US" dirty="0">
                <a:latin typeface="Meiryo UI" panose="020B0604030504040204" pitchFamily="50" charset="-128"/>
                <a:ea typeface="Meiryo UI" panose="020B0604030504040204" pitchFamily="50" charset="-128"/>
              </a:rPr>
              <a:t>ハードウェアランダム故障の影響の定量化</a:t>
            </a:r>
            <a:endParaRPr kumimoji="1" lang="ja-JP" altLang="en-US" dirty="0">
              <a:latin typeface="Meiryo UI" panose="020B0604030504040204" pitchFamily="50" charset="-128"/>
              <a:ea typeface="Meiryo UI" panose="020B0604030504040204" pitchFamily="50" charset="-128"/>
            </a:endParaRPr>
          </a:p>
        </p:txBody>
      </p:sp>
      <p:pic>
        <p:nvPicPr>
          <p:cNvPr id="6" name="コンテンツ プレースホルダー 5">
            <a:extLst>
              <a:ext uri="{FF2B5EF4-FFF2-40B4-BE49-F238E27FC236}">
                <a16:creationId xmlns="" xmlns:a16="http://schemas.microsoft.com/office/drawing/2014/main" id="{F9EBB3BA-F631-4AF7-9C75-3B1ECBCE04BA}"/>
              </a:ext>
            </a:extLst>
          </p:cNvPr>
          <p:cNvPicPr>
            <a:picLocks noGrp="1" noChangeAspect="1"/>
          </p:cNvPicPr>
          <p:nvPr>
            <p:ph idx="1"/>
          </p:nvPr>
        </p:nvPicPr>
        <p:blipFill>
          <a:blip r:embed="rId3"/>
          <a:stretch>
            <a:fillRect/>
          </a:stretch>
        </p:blipFill>
        <p:spPr>
          <a:xfrm>
            <a:off x="1531882" y="1690691"/>
            <a:ext cx="6842235" cy="4801354"/>
          </a:xfrm>
          <a:prstGeom prst="rect">
            <a:avLst/>
          </a:prstGeom>
        </p:spPr>
      </p:pic>
      <p:sp>
        <p:nvSpPr>
          <p:cNvPr id="4" name="フッター プレースホルダー 3">
            <a:extLst>
              <a:ext uri="{FF2B5EF4-FFF2-40B4-BE49-F238E27FC236}">
                <a16:creationId xmlns="" xmlns:a16="http://schemas.microsoft.com/office/drawing/2014/main" id="{E3447453-073A-4459-84EA-C97C672DFB35}"/>
              </a:ext>
            </a:extLst>
          </p:cNvPr>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ー 4">
            <a:extLst>
              <a:ext uri="{FF2B5EF4-FFF2-40B4-BE49-F238E27FC236}">
                <a16:creationId xmlns="" xmlns:a16="http://schemas.microsoft.com/office/drawing/2014/main" id="{82F4BFDA-9FE8-4BCF-ACB8-00CA1758FC66}"/>
              </a:ext>
            </a:extLst>
          </p:cNvPr>
          <p:cNvSpPr>
            <a:spLocks noGrp="1"/>
          </p:cNvSpPr>
          <p:nvPr>
            <p:ph type="sldNum" sz="quarter" idx="12"/>
          </p:nvPr>
        </p:nvSpPr>
        <p:spPr/>
        <p:txBody>
          <a:bodyPr/>
          <a:lstStyle/>
          <a:p>
            <a:fld id="{C7D9CC4D-8A97-4D11-A8F9-9712DE09FCD9}" type="slidenum">
              <a:rPr kumimoji="1" lang="ja-JP" altLang="en-US" smtClean="0"/>
              <a:t>186</a:t>
            </a:fld>
            <a:endParaRPr kumimoji="1" lang="ja-JP" altLang="en-US"/>
          </a:p>
        </p:txBody>
      </p:sp>
      <p:sp>
        <p:nvSpPr>
          <p:cNvPr id="3" name="四角形: 角を丸くする 2">
            <a:extLst>
              <a:ext uri="{FF2B5EF4-FFF2-40B4-BE49-F238E27FC236}">
                <a16:creationId xmlns="" xmlns:a16="http://schemas.microsoft.com/office/drawing/2014/main" id="{319377D8-B95E-4D10-AA29-18EA277AE792}"/>
              </a:ext>
            </a:extLst>
          </p:cNvPr>
          <p:cNvSpPr/>
          <p:nvPr/>
        </p:nvSpPr>
        <p:spPr>
          <a:xfrm>
            <a:off x="3611104" y="3882140"/>
            <a:ext cx="2016000" cy="5813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折線 6">
            <a:extLst>
              <a:ext uri="{FF2B5EF4-FFF2-40B4-BE49-F238E27FC236}">
                <a16:creationId xmlns="" xmlns:a16="http://schemas.microsoft.com/office/drawing/2014/main" id="{2347B310-1594-4D5B-B6FC-5C6D79545C03}"/>
              </a:ext>
            </a:extLst>
          </p:cNvPr>
          <p:cNvSpPr/>
          <p:nvPr/>
        </p:nvSpPr>
        <p:spPr>
          <a:xfrm>
            <a:off x="7041185" y="1690690"/>
            <a:ext cx="1968285" cy="712922"/>
          </a:xfrm>
          <a:prstGeom prst="borderCallout2">
            <a:avLst>
              <a:gd name="adj1" fmla="val 18750"/>
              <a:gd name="adj2" fmla="val -459"/>
              <a:gd name="adj3" fmla="val 18750"/>
              <a:gd name="adj4" fmla="val -16667"/>
              <a:gd name="adj5" fmla="val 297283"/>
              <a:gd name="adj6" fmla="val -80525"/>
            </a:avLst>
          </a:pr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lumMod val="95000"/>
                    <a:lumOff val="5000"/>
                  </a:schemeClr>
                </a:solidFill>
                <a:latin typeface="Meiryo UI" panose="020B0604030504040204" pitchFamily="50" charset="-128"/>
                <a:ea typeface="Meiryo UI" panose="020B0604030504040204" pitchFamily="50" charset="-128"/>
              </a:rPr>
              <a:t>機能安全は偶発故障期間が対象</a:t>
            </a:r>
          </a:p>
        </p:txBody>
      </p:sp>
    </p:spTree>
    <p:extLst>
      <p:ext uri="{BB962C8B-B14F-4D97-AF65-F5344CB8AC3E}">
        <p14:creationId xmlns:p14="http://schemas.microsoft.com/office/powerpoint/2010/main" val="394525286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36F28EE-ACFD-4236-B160-C231CBD3A11C}"/>
              </a:ext>
            </a:extLst>
          </p:cNvPr>
          <p:cNvSpPr>
            <a:spLocks noGrp="1"/>
          </p:cNvSpPr>
          <p:nvPr>
            <p:ph type="title"/>
          </p:nvPr>
        </p:nvSpPr>
        <p:spPr>
          <a:xfrm>
            <a:off x="320823" y="317830"/>
            <a:ext cx="9324000" cy="1325563"/>
          </a:xfrm>
        </p:spPr>
        <p:txBody>
          <a:bodyPr/>
          <a:lstStyle/>
          <a:p>
            <a:r>
              <a:rPr lang="en-US" altLang="ja-JP" dirty="0"/>
              <a:t>4-(5)-</a:t>
            </a:r>
            <a:r>
              <a:rPr lang="ja-JP" altLang="en-US" dirty="0">
                <a:latin typeface="Meiryo UI" panose="020B0604030504040204" pitchFamily="50" charset="-128"/>
                <a:ea typeface="Meiryo UI" panose="020B0604030504040204" pitchFamily="50" charset="-128"/>
              </a:rPr>
              <a:t>イ 目標機能失敗尺度</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 xmlns:a16="http://schemas.microsoft.com/office/drawing/2014/main" id="{38649105-B451-4DE6-90F6-B247E51AE723}"/>
              </a:ext>
            </a:extLst>
          </p:cNvPr>
          <p:cNvSpPr>
            <a:spLocks noGrp="1"/>
          </p:cNvSpPr>
          <p:nvPr>
            <p:ph idx="1"/>
          </p:nvPr>
        </p:nvSpPr>
        <p:spPr/>
        <p:txBody>
          <a:bodyPr>
            <a:noAutofit/>
          </a:bodyPr>
          <a:lstStyle/>
          <a:p>
            <a:pPr marL="0" indent="0">
              <a:buNone/>
            </a:pPr>
            <a:r>
              <a:rPr lang="ja-JP" altLang="en-US" dirty="0">
                <a:latin typeface="Meiryo UI" panose="020B0604030504040204" pitchFamily="50" charset="-128"/>
                <a:ea typeface="Meiryo UI" panose="020B0604030504040204" pitchFamily="50" charset="-128"/>
              </a:rPr>
              <a:t>●目標機能失敗尺度（</a:t>
            </a:r>
            <a:r>
              <a:rPr lang="en-US" altLang="ja-JP" dirty="0">
                <a:latin typeface="Meiryo UI" panose="020B0604030504040204" pitchFamily="50" charset="-128"/>
                <a:ea typeface="Meiryo UI" panose="020B0604030504040204" pitchFamily="50" charset="-128"/>
              </a:rPr>
              <a:t>target failure measure</a:t>
            </a:r>
            <a:r>
              <a:rPr lang="ja-JP" altLang="en-US" dirty="0">
                <a:latin typeface="Meiryo UI" panose="020B0604030504040204" pitchFamily="50" charset="-128"/>
                <a:ea typeface="Meiryo UI" panose="020B0604030504040204" pitchFamily="50" charset="-128"/>
              </a:rPr>
              <a:t>）</a:t>
            </a:r>
          </a:p>
          <a:p>
            <a:pPr>
              <a:spcBef>
                <a:spcPts val="600"/>
              </a:spcBef>
            </a:pPr>
            <a:r>
              <a:rPr lang="ja-JP" altLang="en-US" dirty="0"/>
              <a:t>故障時、又は故障状態での安全機能の危険側機能失敗の目標確率である．</a:t>
            </a:r>
            <a:endParaRPr lang="en-US" altLang="ja-JP" dirty="0"/>
          </a:p>
          <a:p>
            <a:pPr>
              <a:spcBef>
                <a:spcPts val="600"/>
              </a:spcBef>
            </a:pPr>
            <a:r>
              <a:rPr lang="ja-JP" altLang="en-US" dirty="0"/>
              <a:t>安全機能の運用モードにより</a:t>
            </a:r>
            <a:r>
              <a:rPr lang="en-US" altLang="ja-JP" dirty="0"/>
              <a:t>2</a:t>
            </a:r>
            <a:r>
              <a:rPr lang="ja-JP" altLang="en-US" dirty="0"/>
              <a:t>種類の目標確機能失敗確率がある．</a:t>
            </a:r>
          </a:p>
          <a:p>
            <a:pPr marL="0" indent="0">
              <a:spcBef>
                <a:spcPts val="600"/>
              </a:spcBef>
              <a:buNone/>
            </a:pPr>
            <a:r>
              <a:rPr lang="ja-JP" altLang="en-US" dirty="0"/>
              <a:t>　</a:t>
            </a:r>
            <a:r>
              <a:rPr lang="en-US" altLang="ja-JP" dirty="0"/>
              <a:t>ⅰ</a:t>
            </a:r>
            <a:r>
              <a:rPr lang="ja-JP" altLang="en-US" dirty="0"/>
              <a:t> 低頻度作動要求モード</a:t>
            </a:r>
            <a:r>
              <a:rPr lang="en-US" altLang="ja-JP" dirty="0"/>
              <a:t>----------------------PFD</a:t>
            </a:r>
            <a:endParaRPr lang="ja-JP" altLang="en-US" dirty="0"/>
          </a:p>
          <a:p>
            <a:pPr marL="536575" indent="0">
              <a:spcBef>
                <a:spcPts val="600"/>
              </a:spcBef>
              <a:buNone/>
            </a:pPr>
            <a:r>
              <a:rPr lang="ja-JP" altLang="en-US" sz="2400" dirty="0"/>
              <a:t>   作動要求当たりの，安全機能の危険側機能失敗の平均確率</a:t>
            </a:r>
            <a:endParaRPr lang="en-US" altLang="ja-JP" sz="2400" dirty="0"/>
          </a:p>
          <a:p>
            <a:pPr marL="536575" indent="0">
              <a:spcBef>
                <a:spcPts val="600"/>
              </a:spcBef>
              <a:buNone/>
            </a:pPr>
            <a:r>
              <a:rPr lang="en-US" altLang="ja-JP" sz="2400" dirty="0"/>
              <a:t>   </a:t>
            </a:r>
            <a:r>
              <a:rPr lang="ja-JP" altLang="en-US" sz="2400" dirty="0"/>
              <a:t>単位は回数</a:t>
            </a:r>
            <a:endParaRPr lang="en-US" altLang="ja-JP" sz="2400" dirty="0"/>
          </a:p>
          <a:p>
            <a:pPr marL="0" indent="0">
              <a:spcBef>
                <a:spcPts val="600"/>
              </a:spcBef>
              <a:buNone/>
            </a:pPr>
            <a:r>
              <a:rPr lang="ja-JP" altLang="en-US" dirty="0"/>
              <a:t>　</a:t>
            </a:r>
            <a:r>
              <a:rPr lang="en-US" altLang="ja-JP" dirty="0"/>
              <a:t>ⅱ </a:t>
            </a:r>
            <a:r>
              <a:rPr lang="ja-JP" altLang="en-US" dirty="0"/>
              <a:t>高頻度作動要求モード又は連続モード</a:t>
            </a:r>
            <a:r>
              <a:rPr lang="en-US" altLang="ja-JP" dirty="0"/>
              <a:t>--------PFH</a:t>
            </a:r>
          </a:p>
          <a:p>
            <a:pPr marL="0" indent="0">
              <a:spcBef>
                <a:spcPts val="600"/>
              </a:spcBef>
              <a:buNone/>
            </a:pPr>
            <a:r>
              <a:rPr lang="ja-JP" altLang="en-US" dirty="0"/>
              <a:t>       </a:t>
            </a:r>
            <a:r>
              <a:rPr lang="ja-JP" altLang="en-US" sz="2400" dirty="0"/>
              <a:t>時間当たり</a:t>
            </a:r>
            <a:r>
              <a:rPr lang="en-US" altLang="ja-JP" sz="2400" dirty="0"/>
              <a:t>[1/h]</a:t>
            </a:r>
            <a:r>
              <a:rPr lang="ja-JP" altLang="en-US" sz="2400" dirty="0"/>
              <a:t>の危険側機能失敗の平均頻度</a:t>
            </a:r>
            <a:endParaRPr kumimoji="1" lang="ja-JP" altLang="en-US" sz="2400" dirty="0"/>
          </a:p>
        </p:txBody>
      </p:sp>
      <p:sp>
        <p:nvSpPr>
          <p:cNvPr id="4" name="フッター プレースホルダー 3">
            <a:extLst>
              <a:ext uri="{FF2B5EF4-FFF2-40B4-BE49-F238E27FC236}">
                <a16:creationId xmlns="" xmlns:a16="http://schemas.microsoft.com/office/drawing/2014/main" id="{CF3A13A6-D30C-4FFC-AA47-3C8BE19F2F57}"/>
              </a:ext>
            </a:extLst>
          </p:cNvPr>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ー 4">
            <a:extLst>
              <a:ext uri="{FF2B5EF4-FFF2-40B4-BE49-F238E27FC236}">
                <a16:creationId xmlns="" xmlns:a16="http://schemas.microsoft.com/office/drawing/2014/main" id="{1F4582BD-0828-4254-BA31-9FEFA334CD84}"/>
              </a:ext>
            </a:extLst>
          </p:cNvPr>
          <p:cNvSpPr>
            <a:spLocks noGrp="1"/>
          </p:cNvSpPr>
          <p:nvPr>
            <p:ph type="sldNum" sz="quarter" idx="12"/>
          </p:nvPr>
        </p:nvSpPr>
        <p:spPr/>
        <p:txBody>
          <a:bodyPr/>
          <a:lstStyle/>
          <a:p>
            <a:fld id="{C7D9CC4D-8A97-4D11-A8F9-9712DE09FCD9}" type="slidenum">
              <a:rPr kumimoji="1" lang="ja-JP" altLang="en-US" smtClean="0"/>
              <a:t>187</a:t>
            </a:fld>
            <a:endParaRPr kumimoji="1" lang="ja-JP" altLang="en-US"/>
          </a:p>
        </p:txBody>
      </p:sp>
    </p:spTree>
    <p:extLst>
      <p:ext uri="{BB962C8B-B14F-4D97-AF65-F5344CB8AC3E}">
        <p14:creationId xmlns:p14="http://schemas.microsoft.com/office/powerpoint/2010/main" val="3685160125"/>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4AAE028-F39A-455C-BA94-37774C00CCCD}"/>
              </a:ext>
            </a:extLst>
          </p:cNvPr>
          <p:cNvSpPr>
            <a:spLocks noGrp="1"/>
          </p:cNvSpPr>
          <p:nvPr>
            <p:ph type="title"/>
          </p:nvPr>
        </p:nvSpPr>
        <p:spPr/>
        <p:txBody>
          <a:bodyPr/>
          <a:lstStyle/>
          <a:p>
            <a:r>
              <a:rPr lang="en-US" altLang="ja-JP" dirty="0"/>
              <a:t>4-(5)-</a:t>
            </a:r>
            <a:r>
              <a:rPr lang="ja-JP" altLang="en-US" dirty="0"/>
              <a:t>イ</a:t>
            </a:r>
            <a:r>
              <a:rPr lang="en-US" altLang="ja-JP" dirty="0"/>
              <a:t>-(</a:t>
            </a:r>
            <a:r>
              <a:rPr lang="ja-JP" altLang="en-US" dirty="0"/>
              <a:t>イ</a:t>
            </a:r>
            <a:r>
              <a:rPr lang="en-US" altLang="ja-JP" dirty="0"/>
              <a:t>)</a:t>
            </a:r>
            <a:r>
              <a:rPr lang="ja-JP" altLang="en-US" dirty="0"/>
              <a:t> </a:t>
            </a:r>
            <a:r>
              <a:rPr lang="en-US" altLang="ja-JP" dirty="0"/>
              <a:t>PFH</a:t>
            </a:r>
            <a:r>
              <a:rPr lang="ja-JP" altLang="en-US" dirty="0"/>
              <a:t>について</a:t>
            </a:r>
            <a:r>
              <a:rPr lang="en-US" altLang="ja-JP" dirty="0"/>
              <a:t>(1/2)</a:t>
            </a:r>
            <a:endParaRPr kumimoji="1" lang="ja-JP" altLang="en-US" dirty="0"/>
          </a:p>
        </p:txBody>
      </p:sp>
      <p:sp>
        <p:nvSpPr>
          <p:cNvPr id="8" name="コンテンツ プレースホルダー 7">
            <a:extLst>
              <a:ext uri="{FF2B5EF4-FFF2-40B4-BE49-F238E27FC236}">
                <a16:creationId xmlns="" xmlns:a16="http://schemas.microsoft.com/office/drawing/2014/main" id="{14BB65D0-552B-44D1-ABA3-8C69C50B0185}"/>
              </a:ext>
            </a:extLst>
          </p:cNvPr>
          <p:cNvSpPr>
            <a:spLocks noGrp="1"/>
          </p:cNvSpPr>
          <p:nvPr>
            <p:ph idx="1"/>
          </p:nvPr>
        </p:nvSpPr>
        <p:spPr/>
        <p:txBody>
          <a:bodyPr/>
          <a:lstStyle/>
          <a:p>
            <a:endParaRPr lang="ja-JP" altLang="en-US" dirty="0"/>
          </a:p>
        </p:txBody>
      </p:sp>
      <p:sp>
        <p:nvSpPr>
          <p:cNvPr id="4" name="フッター プレースホルダー 3">
            <a:extLst>
              <a:ext uri="{FF2B5EF4-FFF2-40B4-BE49-F238E27FC236}">
                <a16:creationId xmlns="" xmlns:a16="http://schemas.microsoft.com/office/drawing/2014/main" id="{6940F6BF-7008-4416-BC37-58C6E1291800}"/>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dirty="0"/>
          </a:p>
        </p:txBody>
      </p:sp>
      <p:sp>
        <p:nvSpPr>
          <p:cNvPr id="5" name="スライド番号プレースホルダー 4">
            <a:extLst>
              <a:ext uri="{FF2B5EF4-FFF2-40B4-BE49-F238E27FC236}">
                <a16:creationId xmlns="" xmlns:a16="http://schemas.microsoft.com/office/drawing/2014/main" id="{3E4E467F-EEC1-4895-A2D2-9D024EFBD13F}"/>
              </a:ext>
            </a:extLst>
          </p:cNvPr>
          <p:cNvSpPr>
            <a:spLocks noGrp="1"/>
          </p:cNvSpPr>
          <p:nvPr>
            <p:ph type="sldNum" sz="quarter" idx="12"/>
          </p:nvPr>
        </p:nvSpPr>
        <p:spPr/>
        <p:txBody>
          <a:bodyPr/>
          <a:lstStyle/>
          <a:p>
            <a:fld id="{C7D9CC4D-8A97-4D11-A8F9-9712DE09FCD9}" type="slidenum">
              <a:rPr kumimoji="1" lang="ja-JP" altLang="en-US" smtClean="0"/>
              <a:t>188</a:t>
            </a:fld>
            <a:endParaRPr kumimoji="1" lang="ja-JP" altLang="en-US" dirty="0"/>
          </a:p>
        </p:txBody>
      </p:sp>
      <p:grpSp>
        <p:nvGrpSpPr>
          <p:cNvPr id="7" name="グループ化 6">
            <a:extLst>
              <a:ext uri="{FF2B5EF4-FFF2-40B4-BE49-F238E27FC236}">
                <a16:creationId xmlns="" xmlns:a16="http://schemas.microsoft.com/office/drawing/2014/main" id="{C9D637C2-2E82-4DA1-AFC8-79976E01463D}"/>
              </a:ext>
            </a:extLst>
          </p:cNvPr>
          <p:cNvGrpSpPr/>
          <p:nvPr/>
        </p:nvGrpSpPr>
        <p:grpSpPr>
          <a:xfrm>
            <a:off x="376232" y="4042389"/>
            <a:ext cx="9402443" cy="2200602"/>
            <a:chOff x="250825" y="3815946"/>
            <a:chExt cx="9704386" cy="2797752"/>
          </a:xfrm>
        </p:grpSpPr>
        <p:cxnSp>
          <p:nvCxnSpPr>
            <p:cNvPr id="10" name="直線コネクタ 21">
              <a:extLst>
                <a:ext uri="{FF2B5EF4-FFF2-40B4-BE49-F238E27FC236}">
                  <a16:creationId xmlns="" xmlns:a16="http://schemas.microsoft.com/office/drawing/2014/main" id="{BAE0B516-3F19-4B47-8FEA-5D7CC2E1C2ED}"/>
                </a:ext>
              </a:extLst>
            </p:cNvPr>
            <p:cNvCxnSpPr>
              <a:cxnSpLocks noChangeShapeType="1"/>
            </p:cNvCxnSpPr>
            <p:nvPr/>
          </p:nvCxnSpPr>
          <p:spPr bwMode="auto">
            <a:xfrm>
              <a:off x="2058988" y="4149725"/>
              <a:ext cx="0" cy="2159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 name="直線コネクタ 22">
              <a:extLst>
                <a:ext uri="{FF2B5EF4-FFF2-40B4-BE49-F238E27FC236}">
                  <a16:creationId xmlns="" xmlns:a16="http://schemas.microsoft.com/office/drawing/2014/main" id="{2619E8B4-125F-4E8D-89EA-2C96B135403D}"/>
                </a:ext>
              </a:extLst>
            </p:cNvPr>
            <p:cNvCxnSpPr>
              <a:cxnSpLocks noChangeShapeType="1"/>
            </p:cNvCxnSpPr>
            <p:nvPr/>
          </p:nvCxnSpPr>
          <p:spPr bwMode="auto">
            <a:xfrm>
              <a:off x="1987550" y="6092825"/>
              <a:ext cx="44640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2" name="直線コネクタ 23">
              <a:extLst>
                <a:ext uri="{FF2B5EF4-FFF2-40B4-BE49-F238E27FC236}">
                  <a16:creationId xmlns="" xmlns:a16="http://schemas.microsoft.com/office/drawing/2014/main" id="{5A01ECB6-475D-44F1-A636-12001171E19F}"/>
                </a:ext>
              </a:extLst>
            </p:cNvPr>
            <p:cNvCxnSpPr>
              <a:cxnSpLocks noChangeShapeType="1"/>
            </p:cNvCxnSpPr>
            <p:nvPr/>
          </p:nvCxnSpPr>
          <p:spPr bwMode="auto">
            <a:xfrm>
              <a:off x="6235700" y="4005263"/>
              <a:ext cx="0" cy="22002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3" name="テキスト ボックス 24">
              <a:extLst>
                <a:ext uri="{FF2B5EF4-FFF2-40B4-BE49-F238E27FC236}">
                  <a16:creationId xmlns="" xmlns:a16="http://schemas.microsoft.com/office/drawing/2014/main" id="{5B25B4F1-828D-4A49-AF68-BFD43AB9FD67}"/>
                </a:ext>
              </a:extLst>
            </p:cNvPr>
            <p:cNvSpPr txBox="1">
              <a:spLocks noChangeArrowheads="1"/>
            </p:cNvSpPr>
            <p:nvPr/>
          </p:nvSpPr>
          <p:spPr bwMode="auto">
            <a:xfrm>
              <a:off x="1692275" y="5837238"/>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Meiryo UI" panose="020B0604030504040204" pitchFamily="50" charset="-128"/>
                  <a:ea typeface="Meiryo UI" panose="020B0604030504040204" pitchFamily="50" charset="-128"/>
                </a:rPr>
                <a:t>0</a:t>
              </a:r>
              <a:endParaRPr lang="ja-JP" altLang="en-US" dirty="0">
                <a:latin typeface="Meiryo UI" panose="020B0604030504040204" pitchFamily="50" charset="-128"/>
                <a:ea typeface="Meiryo UI" panose="020B0604030504040204" pitchFamily="50" charset="-128"/>
              </a:endParaRPr>
            </a:p>
          </p:txBody>
        </p:sp>
        <p:sp>
          <p:nvSpPr>
            <p:cNvPr id="14" name="フリーフォーム 46">
              <a:extLst>
                <a:ext uri="{FF2B5EF4-FFF2-40B4-BE49-F238E27FC236}">
                  <a16:creationId xmlns="" xmlns:a16="http://schemas.microsoft.com/office/drawing/2014/main" id="{86D49B86-14A9-470B-8686-B823563D0FB7}"/>
                </a:ext>
              </a:extLst>
            </p:cNvPr>
            <p:cNvSpPr>
              <a:spLocks/>
            </p:cNvSpPr>
            <p:nvPr/>
          </p:nvSpPr>
          <p:spPr bwMode="auto">
            <a:xfrm>
              <a:off x="2065338" y="4508500"/>
              <a:ext cx="3005137" cy="393700"/>
            </a:xfrm>
            <a:custGeom>
              <a:avLst/>
              <a:gdLst>
                <a:gd name="T0" fmla="*/ 0 w 895562"/>
                <a:gd name="T1" fmla="*/ 10744 h 393405"/>
                <a:gd name="T2" fmla="*/ 2147483647 w 895562"/>
                <a:gd name="T3" fmla="*/ 0 h 393405"/>
                <a:gd name="T4" fmla="*/ 2147483647 w 895562"/>
                <a:gd name="T5" fmla="*/ 397555 h 393405"/>
                <a:gd name="T6" fmla="*/ 2147483647 w 895562"/>
                <a:gd name="T7" fmla="*/ 397555 h 393405"/>
                <a:gd name="T8" fmla="*/ 0 60000 65536"/>
                <a:gd name="T9" fmla="*/ 0 60000 65536"/>
                <a:gd name="T10" fmla="*/ 0 60000 65536"/>
                <a:gd name="T11" fmla="*/ 0 60000 65536"/>
                <a:gd name="T12" fmla="*/ 0 w 895562"/>
                <a:gd name="T13" fmla="*/ 0 h 393405"/>
                <a:gd name="T14" fmla="*/ 895562 w 895562"/>
                <a:gd name="T15" fmla="*/ 393405 h 393405"/>
              </a:gdLst>
              <a:ahLst/>
              <a:cxnLst>
                <a:cxn ang="T8">
                  <a:pos x="T0" y="T1"/>
                </a:cxn>
                <a:cxn ang="T9">
                  <a:pos x="T2" y="T3"/>
                </a:cxn>
                <a:cxn ang="T10">
                  <a:pos x="T4" y="T5"/>
                </a:cxn>
                <a:cxn ang="T11">
                  <a:pos x="T6" y="T7"/>
                </a:cxn>
              </a:cxnLst>
              <a:rect l="T12" t="T13" r="T14" b="T15"/>
              <a:pathLst>
                <a:path w="895562" h="393405">
                  <a:moveTo>
                    <a:pt x="0" y="10632"/>
                  </a:moveTo>
                  <a:lnTo>
                    <a:pt x="776177" y="0"/>
                  </a:lnTo>
                  <a:lnTo>
                    <a:pt x="776177" y="393405"/>
                  </a:lnTo>
                  <a:lnTo>
                    <a:pt x="895562" y="393405"/>
                  </a:ln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latin typeface="Meiryo UI" panose="020B0604030504040204" pitchFamily="50" charset="-128"/>
                <a:ea typeface="Meiryo UI" panose="020B0604030504040204" pitchFamily="50" charset="-128"/>
              </a:endParaRPr>
            </a:p>
          </p:txBody>
        </p:sp>
        <p:sp>
          <p:nvSpPr>
            <p:cNvPr id="15" name="四角形吹き出し 47">
              <a:extLst>
                <a:ext uri="{FF2B5EF4-FFF2-40B4-BE49-F238E27FC236}">
                  <a16:creationId xmlns="" xmlns:a16="http://schemas.microsoft.com/office/drawing/2014/main" id="{C415935D-0B99-418A-B6FA-AE5FE7028D0C}"/>
                </a:ext>
              </a:extLst>
            </p:cNvPr>
            <p:cNvSpPr>
              <a:spLocks noChangeArrowheads="1"/>
            </p:cNvSpPr>
            <p:nvPr/>
          </p:nvSpPr>
          <p:spPr bwMode="auto">
            <a:xfrm>
              <a:off x="4887913" y="4140199"/>
              <a:ext cx="1012825" cy="430423"/>
            </a:xfrm>
            <a:prstGeom prst="wedgeRectCallout">
              <a:avLst>
                <a:gd name="adj1" fmla="val -71995"/>
                <a:gd name="adj2" fmla="val 105019"/>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en-US" altLang="ja-JP" sz="1600" dirty="0">
                  <a:latin typeface="Meiryo UI" panose="020B0604030504040204" pitchFamily="50" charset="-128"/>
                  <a:ea typeface="Meiryo UI" panose="020B0604030504040204" pitchFamily="50" charset="-128"/>
                </a:rPr>
                <a:t>DU</a:t>
              </a:r>
              <a:r>
                <a:rPr kumimoji="0" lang="ja-JP" altLang="en-US" sz="1600" dirty="0">
                  <a:latin typeface="Meiryo UI" panose="020B0604030504040204" pitchFamily="50" charset="-128"/>
                  <a:ea typeface="Meiryo UI" panose="020B0604030504040204" pitchFamily="50" charset="-128"/>
                </a:rPr>
                <a:t>故障</a:t>
              </a:r>
            </a:p>
          </p:txBody>
        </p:sp>
        <p:sp>
          <p:nvSpPr>
            <p:cNvPr id="16" name="四角形吹き出し 48">
              <a:extLst>
                <a:ext uri="{FF2B5EF4-FFF2-40B4-BE49-F238E27FC236}">
                  <a16:creationId xmlns="" xmlns:a16="http://schemas.microsoft.com/office/drawing/2014/main" id="{8CAF842E-6CDD-46CE-9217-9D729551D505}"/>
                </a:ext>
              </a:extLst>
            </p:cNvPr>
            <p:cNvSpPr>
              <a:spLocks noChangeArrowheads="1"/>
            </p:cNvSpPr>
            <p:nvPr/>
          </p:nvSpPr>
          <p:spPr bwMode="auto">
            <a:xfrm>
              <a:off x="4787900" y="5003800"/>
              <a:ext cx="1157288" cy="430423"/>
            </a:xfrm>
            <a:prstGeom prst="wedgeRectCallout">
              <a:avLst>
                <a:gd name="adj1" fmla="val -40824"/>
                <a:gd name="adj2" fmla="val -7634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ja-JP" altLang="en-US" sz="1600" dirty="0">
                  <a:latin typeface="Meiryo UI" panose="020B0604030504040204" pitchFamily="50" charset="-128"/>
                  <a:ea typeface="Meiryo UI" panose="020B0604030504040204" pitchFamily="50" charset="-128"/>
                </a:rPr>
                <a:t>危険状態</a:t>
              </a:r>
            </a:p>
          </p:txBody>
        </p:sp>
        <p:sp>
          <p:nvSpPr>
            <p:cNvPr id="17" name="正方形/長方形 53">
              <a:extLst>
                <a:ext uri="{FF2B5EF4-FFF2-40B4-BE49-F238E27FC236}">
                  <a16:creationId xmlns="" xmlns:a16="http://schemas.microsoft.com/office/drawing/2014/main" id="{747B019B-B55D-4C64-8202-46CDFEA49E2D}"/>
                </a:ext>
              </a:extLst>
            </p:cNvPr>
            <p:cNvSpPr>
              <a:spLocks noChangeArrowheads="1"/>
            </p:cNvSpPr>
            <p:nvPr/>
          </p:nvSpPr>
          <p:spPr bwMode="auto">
            <a:xfrm>
              <a:off x="3411538" y="5773738"/>
              <a:ext cx="71437"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18" name="正方形/長方形 54">
              <a:extLst>
                <a:ext uri="{FF2B5EF4-FFF2-40B4-BE49-F238E27FC236}">
                  <a16:creationId xmlns="" xmlns:a16="http://schemas.microsoft.com/office/drawing/2014/main" id="{755CA321-D721-4EBB-94A3-6EF79A1E23FF}"/>
                </a:ext>
              </a:extLst>
            </p:cNvPr>
            <p:cNvSpPr>
              <a:spLocks noChangeArrowheads="1"/>
            </p:cNvSpPr>
            <p:nvPr/>
          </p:nvSpPr>
          <p:spPr bwMode="auto">
            <a:xfrm>
              <a:off x="5153025" y="5773738"/>
              <a:ext cx="71438"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19" name="四角形吹き出し 55">
              <a:extLst>
                <a:ext uri="{FF2B5EF4-FFF2-40B4-BE49-F238E27FC236}">
                  <a16:creationId xmlns="" xmlns:a16="http://schemas.microsoft.com/office/drawing/2014/main" id="{D28E8FCC-C5F9-4B85-9F3F-7A7A35CD763B}"/>
                </a:ext>
              </a:extLst>
            </p:cNvPr>
            <p:cNvSpPr>
              <a:spLocks noChangeArrowheads="1"/>
            </p:cNvSpPr>
            <p:nvPr/>
          </p:nvSpPr>
          <p:spPr bwMode="auto">
            <a:xfrm>
              <a:off x="2247900" y="5075238"/>
              <a:ext cx="1100138" cy="430423"/>
            </a:xfrm>
            <a:prstGeom prst="wedgeRectCallout">
              <a:avLst>
                <a:gd name="adj1" fmla="val 22870"/>
                <a:gd name="adj2" fmla="val 13093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ja-JP" altLang="en-US" sz="1600" dirty="0">
                  <a:latin typeface="Meiryo UI" panose="020B0604030504040204" pitchFamily="50" charset="-128"/>
                  <a:ea typeface="Meiryo UI" panose="020B0604030504040204" pitchFamily="50" charset="-128"/>
                </a:rPr>
                <a:t>作動要求</a:t>
              </a:r>
            </a:p>
          </p:txBody>
        </p:sp>
        <p:sp>
          <p:nvSpPr>
            <p:cNvPr id="20" name="正方形/長方形 56">
              <a:extLst>
                <a:ext uri="{FF2B5EF4-FFF2-40B4-BE49-F238E27FC236}">
                  <a16:creationId xmlns="" xmlns:a16="http://schemas.microsoft.com/office/drawing/2014/main" id="{46FF8CEC-C436-46E1-B3BC-F9AD8761CEFE}"/>
                </a:ext>
              </a:extLst>
            </p:cNvPr>
            <p:cNvSpPr>
              <a:spLocks noChangeArrowheads="1"/>
            </p:cNvSpPr>
            <p:nvPr/>
          </p:nvSpPr>
          <p:spPr bwMode="auto">
            <a:xfrm>
              <a:off x="2124075" y="5773738"/>
              <a:ext cx="71438"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21" name="正方形/長方形 57">
              <a:extLst>
                <a:ext uri="{FF2B5EF4-FFF2-40B4-BE49-F238E27FC236}">
                  <a16:creationId xmlns="" xmlns:a16="http://schemas.microsoft.com/office/drawing/2014/main" id="{41DB5B89-92BB-4330-8C00-1326EC7A5677}"/>
                </a:ext>
              </a:extLst>
            </p:cNvPr>
            <p:cNvSpPr>
              <a:spLocks noChangeArrowheads="1"/>
            </p:cNvSpPr>
            <p:nvPr/>
          </p:nvSpPr>
          <p:spPr bwMode="auto">
            <a:xfrm>
              <a:off x="3851275" y="5773738"/>
              <a:ext cx="73025"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22" name="正方形/長方形 58">
              <a:extLst>
                <a:ext uri="{FF2B5EF4-FFF2-40B4-BE49-F238E27FC236}">
                  <a16:creationId xmlns="" xmlns:a16="http://schemas.microsoft.com/office/drawing/2014/main" id="{76759A68-0674-4FB7-B84F-15CD96595E18}"/>
                </a:ext>
              </a:extLst>
            </p:cNvPr>
            <p:cNvSpPr>
              <a:spLocks noChangeArrowheads="1"/>
            </p:cNvSpPr>
            <p:nvPr/>
          </p:nvSpPr>
          <p:spPr bwMode="auto">
            <a:xfrm>
              <a:off x="3563938" y="5773738"/>
              <a:ext cx="71437"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23" name="正方形/長方形 59">
              <a:extLst>
                <a:ext uri="{FF2B5EF4-FFF2-40B4-BE49-F238E27FC236}">
                  <a16:creationId xmlns="" xmlns:a16="http://schemas.microsoft.com/office/drawing/2014/main" id="{032B1403-BCD8-4BA2-99E0-5E3F185657CE}"/>
                </a:ext>
              </a:extLst>
            </p:cNvPr>
            <p:cNvSpPr>
              <a:spLocks noChangeArrowheads="1"/>
            </p:cNvSpPr>
            <p:nvPr/>
          </p:nvSpPr>
          <p:spPr bwMode="auto">
            <a:xfrm>
              <a:off x="5305425" y="5773738"/>
              <a:ext cx="71438"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24" name="正方形/長方形 60">
              <a:extLst>
                <a:ext uri="{FF2B5EF4-FFF2-40B4-BE49-F238E27FC236}">
                  <a16:creationId xmlns="" xmlns:a16="http://schemas.microsoft.com/office/drawing/2014/main" id="{55C53819-17A2-438F-9DCC-00A498E7898F}"/>
                </a:ext>
              </a:extLst>
            </p:cNvPr>
            <p:cNvSpPr>
              <a:spLocks noChangeArrowheads="1"/>
            </p:cNvSpPr>
            <p:nvPr/>
          </p:nvSpPr>
          <p:spPr bwMode="auto">
            <a:xfrm>
              <a:off x="2268538" y="5773738"/>
              <a:ext cx="71437"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25" name="正方形/長方形 61">
              <a:extLst>
                <a:ext uri="{FF2B5EF4-FFF2-40B4-BE49-F238E27FC236}">
                  <a16:creationId xmlns="" xmlns:a16="http://schemas.microsoft.com/office/drawing/2014/main" id="{3D03465C-8A16-4981-A9F2-927D165C68B8}"/>
                </a:ext>
              </a:extLst>
            </p:cNvPr>
            <p:cNvSpPr>
              <a:spLocks noChangeArrowheads="1"/>
            </p:cNvSpPr>
            <p:nvPr/>
          </p:nvSpPr>
          <p:spPr bwMode="auto">
            <a:xfrm>
              <a:off x="3995738" y="5773738"/>
              <a:ext cx="71437"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26" name="正方形/長方形 62">
              <a:extLst>
                <a:ext uri="{FF2B5EF4-FFF2-40B4-BE49-F238E27FC236}">
                  <a16:creationId xmlns="" xmlns:a16="http://schemas.microsoft.com/office/drawing/2014/main" id="{297BA813-D69D-4829-BCA0-21308F763C2C}"/>
                </a:ext>
              </a:extLst>
            </p:cNvPr>
            <p:cNvSpPr>
              <a:spLocks noChangeArrowheads="1"/>
            </p:cNvSpPr>
            <p:nvPr/>
          </p:nvSpPr>
          <p:spPr bwMode="auto">
            <a:xfrm>
              <a:off x="3716338" y="5773738"/>
              <a:ext cx="71437"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27" name="正方形/長方形 63">
              <a:extLst>
                <a:ext uri="{FF2B5EF4-FFF2-40B4-BE49-F238E27FC236}">
                  <a16:creationId xmlns="" xmlns:a16="http://schemas.microsoft.com/office/drawing/2014/main" id="{B8C47F69-6B0D-4C20-B04B-B1DDB69E3F51}"/>
                </a:ext>
              </a:extLst>
            </p:cNvPr>
            <p:cNvSpPr>
              <a:spLocks noChangeArrowheads="1"/>
            </p:cNvSpPr>
            <p:nvPr/>
          </p:nvSpPr>
          <p:spPr bwMode="auto">
            <a:xfrm>
              <a:off x="5457825" y="5773738"/>
              <a:ext cx="71438"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28" name="正方形/長方形 64">
              <a:extLst>
                <a:ext uri="{FF2B5EF4-FFF2-40B4-BE49-F238E27FC236}">
                  <a16:creationId xmlns="" xmlns:a16="http://schemas.microsoft.com/office/drawing/2014/main" id="{7AE2EB71-DC08-418C-A950-612131DFB060}"/>
                </a:ext>
              </a:extLst>
            </p:cNvPr>
            <p:cNvSpPr>
              <a:spLocks noChangeArrowheads="1"/>
            </p:cNvSpPr>
            <p:nvPr/>
          </p:nvSpPr>
          <p:spPr bwMode="auto">
            <a:xfrm>
              <a:off x="2411413" y="5773738"/>
              <a:ext cx="73025"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29" name="正方形/長方形 65">
              <a:extLst>
                <a:ext uri="{FF2B5EF4-FFF2-40B4-BE49-F238E27FC236}">
                  <a16:creationId xmlns="" xmlns:a16="http://schemas.microsoft.com/office/drawing/2014/main" id="{3954086C-99A0-4FE9-868F-B9EC373F97D4}"/>
                </a:ext>
              </a:extLst>
            </p:cNvPr>
            <p:cNvSpPr>
              <a:spLocks noChangeArrowheads="1"/>
            </p:cNvSpPr>
            <p:nvPr/>
          </p:nvSpPr>
          <p:spPr bwMode="auto">
            <a:xfrm>
              <a:off x="5610225" y="5773738"/>
              <a:ext cx="71438"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30" name="正方形/長方形 66">
              <a:extLst>
                <a:ext uri="{FF2B5EF4-FFF2-40B4-BE49-F238E27FC236}">
                  <a16:creationId xmlns="" xmlns:a16="http://schemas.microsoft.com/office/drawing/2014/main" id="{93F00850-ED55-41A3-9E9A-F0595B055C88}"/>
                </a:ext>
              </a:extLst>
            </p:cNvPr>
            <p:cNvSpPr>
              <a:spLocks noChangeArrowheads="1"/>
            </p:cNvSpPr>
            <p:nvPr/>
          </p:nvSpPr>
          <p:spPr bwMode="auto">
            <a:xfrm>
              <a:off x="2555875" y="5773738"/>
              <a:ext cx="71438"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31" name="正方形/長方形 67">
              <a:extLst>
                <a:ext uri="{FF2B5EF4-FFF2-40B4-BE49-F238E27FC236}">
                  <a16:creationId xmlns="" xmlns:a16="http://schemas.microsoft.com/office/drawing/2014/main" id="{20EA89D6-74A5-4E65-A668-A5EF24208DA7}"/>
                </a:ext>
              </a:extLst>
            </p:cNvPr>
            <p:cNvSpPr>
              <a:spLocks noChangeArrowheads="1"/>
            </p:cNvSpPr>
            <p:nvPr/>
          </p:nvSpPr>
          <p:spPr bwMode="auto">
            <a:xfrm>
              <a:off x="4275138" y="5773738"/>
              <a:ext cx="73025"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32" name="正方形/長方形 68">
              <a:extLst>
                <a:ext uri="{FF2B5EF4-FFF2-40B4-BE49-F238E27FC236}">
                  <a16:creationId xmlns="" xmlns:a16="http://schemas.microsoft.com/office/drawing/2014/main" id="{B48B43BF-8660-41ED-8F21-A48B01A5A43B}"/>
                </a:ext>
              </a:extLst>
            </p:cNvPr>
            <p:cNvSpPr>
              <a:spLocks noChangeArrowheads="1"/>
            </p:cNvSpPr>
            <p:nvPr/>
          </p:nvSpPr>
          <p:spPr bwMode="auto">
            <a:xfrm>
              <a:off x="5762625" y="5773738"/>
              <a:ext cx="71438"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33" name="正方形/長方形 69">
              <a:extLst>
                <a:ext uri="{FF2B5EF4-FFF2-40B4-BE49-F238E27FC236}">
                  <a16:creationId xmlns="" xmlns:a16="http://schemas.microsoft.com/office/drawing/2014/main" id="{37358012-0CC2-4FE1-B76F-4DDA68821F2C}"/>
                </a:ext>
              </a:extLst>
            </p:cNvPr>
            <p:cNvSpPr>
              <a:spLocks noChangeArrowheads="1"/>
            </p:cNvSpPr>
            <p:nvPr/>
          </p:nvSpPr>
          <p:spPr bwMode="auto">
            <a:xfrm>
              <a:off x="2700338" y="5773738"/>
              <a:ext cx="71437"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34" name="正方形/長方形 70">
              <a:extLst>
                <a:ext uri="{FF2B5EF4-FFF2-40B4-BE49-F238E27FC236}">
                  <a16:creationId xmlns="" xmlns:a16="http://schemas.microsoft.com/office/drawing/2014/main" id="{66861E77-0992-48C4-BE3F-CD4A26AC8CA1}"/>
                </a:ext>
              </a:extLst>
            </p:cNvPr>
            <p:cNvSpPr>
              <a:spLocks noChangeArrowheads="1"/>
            </p:cNvSpPr>
            <p:nvPr/>
          </p:nvSpPr>
          <p:spPr bwMode="auto">
            <a:xfrm>
              <a:off x="4427538" y="5773738"/>
              <a:ext cx="73025"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35" name="正方形/長方形 71">
              <a:extLst>
                <a:ext uri="{FF2B5EF4-FFF2-40B4-BE49-F238E27FC236}">
                  <a16:creationId xmlns="" xmlns:a16="http://schemas.microsoft.com/office/drawing/2014/main" id="{E1FDBC0C-E938-4FA6-ACC0-BD1145F6050B}"/>
                </a:ext>
              </a:extLst>
            </p:cNvPr>
            <p:cNvSpPr>
              <a:spLocks noChangeArrowheads="1"/>
            </p:cNvSpPr>
            <p:nvPr/>
          </p:nvSpPr>
          <p:spPr bwMode="auto">
            <a:xfrm>
              <a:off x="4138613" y="5773738"/>
              <a:ext cx="73025"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36" name="正方形/長方形 72">
              <a:extLst>
                <a:ext uri="{FF2B5EF4-FFF2-40B4-BE49-F238E27FC236}">
                  <a16:creationId xmlns="" xmlns:a16="http://schemas.microsoft.com/office/drawing/2014/main" id="{623A4D69-E753-4459-987F-5E3321E4E455}"/>
                </a:ext>
              </a:extLst>
            </p:cNvPr>
            <p:cNvSpPr>
              <a:spLocks noChangeArrowheads="1"/>
            </p:cNvSpPr>
            <p:nvPr/>
          </p:nvSpPr>
          <p:spPr bwMode="auto">
            <a:xfrm>
              <a:off x="5915025" y="5773738"/>
              <a:ext cx="71438"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37" name="正方形/長方形 73">
              <a:extLst>
                <a:ext uri="{FF2B5EF4-FFF2-40B4-BE49-F238E27FC236}">
                  <a16:creationId xmlns="" xmlns:a16="http://schemas.microsoft.com/office/drawing/2014/main" id="{97948BB4-C492-411B-A93C-A665803C8DED}"/>
                </a:ext>
              </a:extLst>
            </p:cNvPr>
            <p:cNvSpPr>
              <a:spLocks noChangeArrowheads="1"/>
            </p:cNvSpPr>
            <p:nvPr/>
          </p:nvSpPr>
          <p:spPr bwMode="auto">
            <a:xfrm>
              <a:off x="2843213" y="5773738"/>
              <a:ext cx="73025"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38" name="正方形/長方形 74">
              <a:extLst>
                <a:ext uri="{FF2B5EF4-FFF2-40B4-BE49-F238E27FC236}">
                  <a16:creationId xmlns="" xmlns:a16="http://schemas.microsoft.com/office/drawing/2014/main" id="{723BE9B7-3958-436D-828A-26A6F014C792}"/>
                </a:ext>
              </a:extLst>
            </p:cNvPr>
            <p:cNvSpPr>
              <a:spLocks noChangeArrowheads="1"/>
            </p:cNvSpPr>
            <p:nvPr/>
          </p:nvSpPr>
          <p:spPr bwMode="auto">
            <a:xfrm>
              <a:off x="6067425" y="5773738"/>
              <a:ext cx="71438"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39" name="正方形/長方形 75">
              <a:extLst>
                <a:ext uri="{FF2B5EF4-FFF2-40B4-BE49-F238E27FC236}">
                  <a16:creationId xmlns="" xmlns:a16="http://schemas.microsoft.com/office/drawing/2014/main" id="{D42294C8-1AFB-4A37-B2C3-7D43349C410A}"/>
                </a:ext>
              </a:extLst>
            </p:cNvPr>
            <p:cNvSpPr>
              <a:spLocks noChangeArrowheads="1"/>
            </p:cNvSpPr>
            <p:nvPr/>
          </p:nvSpPr>
          <p:spPr bwMode="auto">
            <a:xfrm>
              <a:off x="2987675" y="5773738"/>
              <a:ext cx="71438"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40" name="正方形/長方形 76">
              <a:extLst>
                <a:ext uri="{FF2B5EF4-FFF2-40B4-BE49-F238E27FC236}">
                  <a16:creationId xmlns="" xmlns:a16="http://schemas.microsoft.com/office/drawing/2014/main" id="{E5210D8A-86CA-4EEE-9247-806492AFB659}"/>
                </a:ext>
              </a:extLst>
            </p:cNvPr>
            <p:cNvSpPr>
              <a:spLocks noChangeArrowheads="1"/>
            </p:cNvSpPr>
            <p:nvPr/>
          </p:nvSpPr>
          <p:spPr bwMode="auto">
            <a:xfrm>
              <a:off x="4699000" y="5773738"/>
              <a:ext cx="73025"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41" name="正方形/長方形 77">
              <a:extLst>
                <a:ext uri="{FF2B5EF4-FFF2-40B4-BE49-F238E27FC236}">
                  <a16:creationId xmlns="" xmlns:a16="http://schemas.microsoft.com/office/drawing/2014/main" id="{9038B09F-A853-4687-80A3-2759EB9B3955}"/>
                </a:ext>
              </a:extLst>
            </p:cNvPr>
            <p:cNvSpPr>
              <a:spLocks noChangeArrowheads="1"/>
            </p:cNvSpPr>
            <p:nvPr/>
          </p:nvSpPr>
          <p:spPr bwMode="auto">
            <a:xfrm>
              <a:off x="3132138" y="5773738"/>
              <a:ext cx="71437"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42" name="正方形/長方形 78">
              <a:extLst>
                <a:ext uri="{FF2B5EF4-FFF2-40B4-BE49-F238E27FC236}">
                  <a16:creationId xmlns="" xmlns:a16="http://schemas.microsoft.com/office/drawing/2014/main" id="{C8C821E4-93DA-4061-95F1-ED0C6235E6BE}"/>
                </a:ext>
              </a:extLst>
            </p:cNvPr>
            <p:cNvSpPr>
              <a:spLocks noChangeArrowheads="1"/>
            </p:cNvSpPr>
            <p:nvPr/>
          </p:nvSpPr>
          <p:spPr bwMode="auto">
            <a:xfrm>
              <a:off x="4851400" y="5773738"/>
              <a:ext cx="73025"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43" name="正方形/長方形 79">
              <a:extLst>
                <a:ext uri="{FF2B5EF4-FFF2-40B4-BE49-F238E27FC236}">
                  <a16:creationId xmlns="" xmlns:a16="http://schemas.microsoft.com/office/drawing/2014/main" id="{A5C54CAF-7A3A-4BA5-8783-2EA51E3A2F37}"/>
                </a:ext>
              </a:extLst>
            </p:cNvPr>
            <p:cNvSpPr>
              <a:spLocks noChangeArrowheads="1"/>
            </p:cNvSpPr>
            <p:nvPr/>
          </p:nvSpPr>
          <p:spPr bwMode="auto">
            <a:xfrm>
              <a:off x="4562475" y="5773738"/>
              <a:ext cx="73025"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44" name="正方形/長方形 80">
              <a:extLst>
                <a:ext uri="{FF2B5EF4-FFF2-40B4-BE49-F238E27FC236}">
                  <a16:creationId xmlns="" xmlns:a16="http://schemas.microsoft.com/office/drawing/2014/main" id="{210B95E5-2E28-4431-A01F-7BB01361462D}"/>
                </a:ext>
              </a:extLst>
            </p:cNvPr>
            <p:cNvSpPr>
              <a:spLocks noChangeArrowheads="1"/>
            </p:cNvSpPr>
            <p:nvPr/>
          </p:nvSpPr>
          <p:spPr bwMode="auto">
            <a:xfrm>
              <a:off x="3276600" y="5773738"/>
              <a:ext cx="71438"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45" name="正方形/長方形 81">
              <a:extLst>
                <a:ext uri="{FF2B5EF4-FFF2-40B4-BE49-F238E27FC236}">
                  <a16:creationId xmlns="" xmlns:a16="http://schemas.microsoft.com/office/drawing/2014/main" id="{CAC76175-E63F-47EC-BBD0-7F11CA3AA450}"/>
                </a:ext>
              </a:extLst>
            </p:cNvPr>
            <p:cNvSpPr>
              <a:spLocks noChangeArrowheads="1"/>
            </p:cNvSpPr>
            <p:nvPr/>
          </p:nvSpPr>
          <p:spPr bwMode="auto">
            <a:xfrm>
              <a:off x="5003800" y="5773738"/>
              <a:ext cx="73025"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46" name="テキスト ボックス 83">
              <a:extLst>
                <a:ext uri="{FF2B5EF4-FFF2-40B4-BE49-F238E27FC236}">
                  <a16:creationId xmlns="" xmlns:a16="http://schemas.microsoft.com/office/drawing/2014/main" id="{123BE7AE-4E45-4846-9508-47D100E03642}"/>
                </a:ext>
              </a:extLst>
            </p:cNvPr>
            <p:cNvSpPr txBox="1">
              <a:spLocks noChangeArrowheads="1"/>
            </p:cNvSpPr>
            <p:nvPr/>
          </p:nvSpPr>
          <p:spPr bwMode="auto">
            <a:xfrm>
              <a:off x="250825" y="4437063"/>
              <a:ext cx="1724488" cy="193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Meiryo UI" panose="020B0604030504040204" pitchFamily="50" charset="-128"/>
                  <a:ea typeface="Meiryo UI" panose="020B0604030504040204" pitchFamily="50" charset="-128"/>
                </a:rPr>
                <a:t>PFH</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eaLnBrk="1" hangingPunct="1"/>
              <a:r>
                <a:rPr lang="ja-JP" altLang="en-US" dirty="0">
                  <a:latin typeface="Meiryo UI" panose="020B0604030504040204" pitchFamily="50" charset="-128"/>
                  <a:ea typeface="Meiryo UI" panose="020B0604030504040204" pitchFamily="50" charset="-128"/>
                </a:rPr>
                <a:t>プルーフテスト間隔の間に</a:t>
              </a:r>
              <a:r>
                <a:rPr lang="en-US" altLang="ja-JP" dirty="0">
                  <a:latin typeface="Meiryo UI" panose="020B0604030504040204" pitchFamily="50" charset="-128"/>
                  <a:ea typeface="Meiryo UI" panose="020B0604030504040204" pitchFamily="50" charset="-128"/>
                </a:rPr>
                <a:t>DU</a:t>
              </a:r>
              <a:r>
                <a:rPr lang="ja-JP" altLang="en-US" dirty="0">
                  <a:latin typeface="Meiryo UI" panose="020B0604030504040204" pitchFamily="50" charset="-128"/>
                  <a:ea typeface="Meiryo UI" panose="020B0604030504040204" pitchFamily="50" charset="-128"/>
                </a:rPr>
                <a:t>故障が起きる確率</a:t>
              </a:r>
              <a:endParaRPr lang="en-US" altLang="ja-JP" dirty="0">
                <a:latin typeface="Meiryo UI" panose="020B0604030504040204" pitchFamily="50" charset="-128"/>
                <a:ea typeface="Meiryo UI" panose="020B0604030504040204" pitchFamily="50" charset="-128"/>
              </a:endParaRPr>
            </a:p>
            <a:p>
              <a:pPr eaLnBrk="1" hangingPunct="1">
                <a:spcBef>
                  <a:spcPts val="600"/>
                </a:spcBef>
              </a:pPr>
              <a:r>
                <a:rPr lang="en-US" altLang="ja-JP" sz="1600" dirty="0">
                  <a:latin typeface="Meiryo UI" panose="020B0604030504040204" pitchFamily="50" charset="-128"/>
                  <a:ea typeface="Meiryo UI" panose="020B0604030504040204" pitchFamily="50" charset="-128"/>
                </a:rPr>
                <a:t>1/</a:t>
              </a:r>
              <a:r>
                <a:rPr lang="en-US" altLang="ja-JP" sz="1600" dirty="0" err="1">
                  <a:latin typeface="Meiryo UI" panose="020B0604030504040204" pitchFamily="50" charset="-128"/>
                  <a:ea typeface="Meiryo UI" panose="020B0604030504040204" pitchFamily="50" charset="-128"/>
                </a:rPr>
                <a:t>MTTFd</a:t>
              </a:r>
              <a:r>
                <a:rPr lang="ja-JP" altLang="en-US" sz="1600" dirty="0">
                  <a:latin typeface="Meiryo UI" panose="020B0604030504040204" pitchFamily="50" charset="-128"/>
                  <a:ea typeface="Meiryo UI" panose="020B0604030504040204" pitchFamily="50" charset="-128"/>
                </a:rPr>
                <a:t>に相当</a:t>
              </a:r>
            </a:p>
          </p:txBody>
        </p:sp>
        <p:cxnSp>
          <p:nvCxnSpPr>
            <p:cNvPr id="47" name="直線矢印コネクタ 84">
              <a:extLst>
                <a:ext uri="{FF2B5EF4-FFF2-40B4-BE49-F238E27FC236}">
                  <a16:creationId xmlns="" xmlns:a16="http://schemas.microsoft.com/office/drawing/2014/main" id="{9E2F06FA-9677-4DFC-B7D5-31567362ED61}"/>
                </a:ext>
              </a:extLst>
            </p:cNvPr>
            <p:cNvCxnSpPr>
              <a:cxnSpLocks noChangeShapeType="1"/>
            </p:cNvCxnSpPr>
            <p:nvPr/>
          </p:nvCxnSpPr>
          <p:spPr bwMode="auto">
            <a:xfrm flipV="1">
              <a:off x="2079625" y="6443663"/>
              <a:ext cx="4176713"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48" name="テキスト ボックス 85">
              <a:extLst>
                <a:ext uri="{FF2B5EF4-FFF2-40B4-BE49-F238E27FC236}">
                  <a16:creationId xmlns="" xmlns:a16="http://schemas.microsoft.com/office/drawing/2014/main" id="{4CA23694-89F1-4D5E-A925-FFBE450041E4}"/>
                </a:ext>
              </a:extLst>
            </p:cNvPr>
            <p:cNvSpPr txBox="1">
              <a:spLocks noChangeArrowheads="1"/>
            </p:cNvSpPr>
            <p:nvPr/>
          </p:nvSpPr>
          <p:spPr bwMode="auto">
            <a:xfrm>
              <a:off x="3160713" y="6083300"/>
              <a:ext cx="2480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Meiryo UI" panose="020B0604030504040204" pitchFamily="50" charset="-128"/>
                  <a:ea typeface="Meiryo UI" panose="020B0604030504040204" pitchFamily="50" charset="-128"/>
                </a:rPr>
                <a:t>T</a:t>
              </a:r>
              <a:r>
                <a:rPr lang="ja-JP" altLang="en-US" dirty="0">
                  <a:latin typeface="Meiryo UI" panose="020B0604030504040204" pitchFamily="50" charset="-128"/>
                  <a:ea typeface="Meiryo UI" panose="020B0604030504040204" pitchFamily="50" charset="-128"/>
                </a:rPr>
                <a:t>（プルーフテスト間隔）</a:t>
              </a:r>
            </a:p>
          </p:txBody>
        </p:sp>
        <p:sp>
          <p:nvSpPr>
            <p:cNvPr id="49" name="テキスト ボックス 48">
              <a:extLst>
                <a:ext uri="{FF2B5EF4-FFF2-40B4-BE49-F238E27FC236}">
                  <a16:creationId xmlns="" xmlns:a16="http://schemas.microsoft.com/office/drawing/2014/main" id="{C6DAAB55-F088-4790-A2CA-DB711FB4A60E}"/>
                </a:ext>
              </a:extLst>
            </p:cNvPr>
            <p:cNvSpPr txBox="1"/>
            <p:nvPr/>
          </p:nvSpPr>
          <p:spPr>
            <a:xfrm>
              <a:off x="6408364" y="3815946"/>
              <a:ext cx="3546847" cy="2797752"/>
            </a:xfrm>
            <a:prstGeom prst="rect">
              <a:avLst/>
            </a:prstGeom>
            <a:noFill/>
          </p:spPr>
          <p:txBody>
            <a:bodyPr wrap="square">
              <a:spAutoFit/>
            </a:bodyPr>
            <a:lstStyle/>
            <a:p>
              <a:pPr fontAlgn="auto">
                <a:spcBef>
                  <a:spcPts val="0"/>
                </a:spcBef>
                <a:spcAft>
                  <a:spcPts val="0"/>
                </a:spcAft>
                <a:defRPr/>
              </a:pPr>
              <a:r>
                <a:rPr lang="ja-JP" altLang="en-US" sz="1600" dirty="0">
                  <a:latin typeface="Meiryo UI" panose="020B0604030504040204" pitchFamily="50" charset="-128"/>
                  <a:ea typeface="Meiryo UI" panose="020B0604030504040204" pitchFamily="50" charset="-128"/>
                </a:rPr>
                <a:t>作動要求：</a:t>
              </a:r>
              <a:endParaRPr lang="en-US" altLang="ja-JP" sz="1600" dirty="0">
                <a:latin typeface="Meiryo UI" panose="020B0604030504040204" pitchFamily="50" charset="-128"/>
                <a:ea typeface="Meiryo UI" panose="020B0604030504040204" pitchFamily="50" charset="-128"/>
              </a:endParaRPr>
            </a:p>
            <a:p>
              <a:pPr marL="361950" indent="-180975" fontAlgn="auto">
                <a:spcBef>
                  <a:spcPts val="0"/>
                </a:spcBef>
                <a:spcAft>
                  <a:spcPts val="0"/>
                </a:spcAft>
                <a:defRPr/>
              </a:pPr>
              <a:r>
                <a:rPr lang="en-US" altLang="ja-JP" sz="1600" dirty="0">
                  <a:latin typeface="Meiryo UI" panose="020B0604030504040204" pitchFamily="50" charset="-128"/>
                  <a:ea typeface="Meiryo UI" panose="020B0604030504040204" pitchFamily="50" charset="-128"/>
                </a:rPr>
                <a:t>PFD:1</a:t>
              </a:r>
              <a:r>
                <a:rPr lang="ja-JP" altLang="en-US" sz="1600" dirty="0">
                  <a:latin typeface="Meiryo UI" panose="020B0604030504040204" pitchFamily="50" charset="-128"/>
                  <a:ea typeface="Meiryo UI" panose="020B0604030504040204" pitchFamily="50" charset="-128"/>
                </a:rPr>
                <a:t>回</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年より少ない</a:t>
              </a:r>
              <a:endParaRPr lang="en-US" altLang="ja-JP" sz="1600" dirty="0">
                <a:latin typeface="Meiryo UI" panose="020B0604030504040204" pitchFamily="50" charset="-128"/>
                <a:ea typeface="Meiryo UI" panose="020B0604030504040204" pitchFamily="50" charset="-128"/>
              </a:endParaRPr>
            </a:p>
            <a:p>
              <a:pPr marL="542925" indent="-361950" fontAlgn="auto">
                <a:spcBef>
                  <a:spcPts val="0"/>
                </a:spcBef>
                <a:spcAft>
                  <a:spcPts val="0"/>
                </a:spcAft>
                <a:defRPr/>
              </a:pPr>
              <a:r>
                <a:rPr lang="en-US" altLang="ja-JP" sz="1600" dirty="0">
                  <a:latin typeface="Meiryo UI" panose="020B0604030504040204" pitchFamily="50" charset="-128"/>
                  <a:ea typeface="Meiryo UI" panose="020B0604030504040204" pitchFamily="50" charset="-128"/>
                </a:rPr>
                <a:t>PFH:1</a:t>
              </a:r>
              <a:r>
                <a:rPr lang="ja-JP" altLang="en-US" sz="1600" dirty="0">
                  <a:latin typeface="Meiryo UI" panose="020B0604030504040204" pitchFamily="50" charset="-128"/>
                  <a:ea typeface="Meiryo UI" panose="020B0604030504040204" pitchFamily="50" charset="-128"/>
                </a:rPr>
                <a:t>回</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年より多い、連続的に発生</a:t>
              </a:r>
            </a:p>
            <a:p>
              <a:pPr fontAlgn="auto">
                <a:spcBef>
                  <a:spcPts val="0"/>
                </a:spcBef>
                <a:spcAft>
                  <a:spcPts val="0"/>
                </a:spcAft>
                <a:defRPr/>
              </a:pPr>
              <a:endParaRPr lang="en-US" altLang="ja-JP" sz="900" dirty="0">
                <a:latin typeface="Meiryo UI" panose="020B0604030504040204" pitchFamily="50" charset="-128"/>
                <a:ea typeface="Meiryo UI" panose="020B0604030504040204" pitchFamily="50" charset="-128"/>
              </a:endParaRPr>
            </a:p>
            <a:p>
              <a:pPr fontAlgn="auto">
                <a:spcBef>
                  <a:spcPts val="0"/>
                </a:spcBef>
                <a:spcAft>
                  <a:spcPts val="0"/>
                </a:spcAft>
                <a:defRPr/>
              </a:pPr>
              <a:r>
                <a:rPr lang="ja-JP" altLang="en-US" sz="1600" dirty="0">
                  <a:latin typeface="Meiryo UI" panose="020B0604030504040204" pitchFamily="50" charset="-128"/>
                  <a:ea typeface="Meiryo UI" panose="020B0604030504040204" pitchFamily="50" charset="-128"/>
                </a:rPr>
                <a:t>診断による故障分類</a:t>
              </a:r>
              <a:endParaRPr lang="en-US" altLang="ja-JP" sz="1600" dirty="0">
                <a:latin typeface="Meiryo UI" panose="020B0604030504040204" pitchFamily="50" charset="-128"/>
                <a:ea typeface="Meiryo UI" panose="020B0604030504040204" pitchFamily="50" charset="-128"/>
              </a:endParaRPr>
            </a:p>
            <a:p>
              <a:pPr indent="180975" fontAlgn="auto">
                <a:spcBef>
                  <a:spcPts val="0"/>
                </a:spcBef>
                <a:spcAft>
                  <a:spcPts val="0"/>
                </a:spcAft>
                <a:defRPr/>
              </a:pPr>
              <a:r>
                <a:rPr lang="en-US" altLang="ja-JP" sz="1600" dirty="0">
                  <a:latin typeface="Meiryo UI" panose="020B0604030504040204" pitchFamily="50" charset="-128"/>
                  <a:ea typeface="Meiryo UI" panose="020B0604030504040204" pitchFamily="50" charset="-128"/>
                </a:rPr>
                <a:t>DD</a:t>
              </a:r>
              <a:r>
                <a:rPr lang="ja-JP" altLang="en-US" sz="1600" dirty="0">
                  <a:latin typeface="Meiryo UI" panose="020B0604030504040204" pitchFamily="50" charset="-128"/>
                  <a:ea typeface="Meiryo UI" panose="020B0604030504040204" pitchFamily="50" charset="-128"/>
                </a:rPr>
                <a:t>故障：</a:t>
              </a:r>
              <a:endParaRPr lang="en-US" altLang="ja-JP" sz="1600" dirty="0">
                <a:latin typeface="Meiryo UI" panose="020B0604030504040204" pitchFamily="50" charset="-128"/>
                <a:ea typeface="Meiryo UI" panose="020B0604030504040204" pitchFamily="50" charset="-128"/>
              </a:endParaRPr>
            </a:p>
            <a:p>
              <a:pPr indent="361950" fontAlgn="auto">
                <a:spcBef>
                  <a:spcPts val="0"/>
                </a:spcBef>
                <a:spcAft>
                  <a:spcPts val="0"/>
                </a:spcAft>
                <a:defRPr/>
              </a:pPr>
              <a:r>
                <a:rPr lang="ja-JP" altLang="en-US" sz="1600" dirty="0">
                  <a:latin typeface="Meiryo UI" panose="020B0604030504040204" pitchFamily="50" charset="-128"/>
                  <a:ea typeface="Meiryo UI" panose="020B0604030504040204" pitchFamily="50" charset="-128"/>
                </a:rPr>
                <a:t>検出された危険側故障</a:t>
              </a:r>
              <a:endParaRPr lang="en-US" altLang="ja-JP" sz="1600" dirty="0">
                <a:latin typeface="Meiryo UI" panose="020B0604030504040204" pitchFamily="50" charset="-128"/>
                <a:ea typeface="Meiryo UI" panose="020B0604030504040204" pitchFamily="50" charset="-128"/>
              </a:endParaRPr>
            </a:p>
            <a:p>
              <a:pPr indent="180975" fontAlgn="auto">
                <a:spcBef>
                  <a:spcPts val="0"/>
                </a:spcBef>
                <a:spcAft>
                  <a:spcPts val="0"/>
                </a:spcAft>
                <a:defRPr/>
              </a:pPr>
              <a:r>
                <a:rPr lang="en-US" altLang="ja-JP" sz="1600" dirty="0">
                  <a:latin typeface="Meiryo UI" panose="020B0604030504040204" pitchFamily="50" charset="-128"/>
                  <a:ea typeface="Meiryo UI" panose="020B0604030504040204" pitchFamily="50" charset="-128"/>
                </a:rPr>
                <a:t>DU</a:t>
              </a:r>
              <a:r>
                <a:rPr lang="ja-JP" altLang="en-US" sz="1600" dirty="0">
                  <a:latin typeface="Meiryo UI" panose="020B0604030504040204" pitchFamily="50" charset="-128"/>
                  <a:ea typeface="Meiryo UI" panose="020B0604030504040204" pitchFamily="50" charset="-128"/>
                </a:rPr>
                <a:t>故障</a:t>
              </a:r>
              <a:endParaRPr lang="en-US" altLang="ja-JP" sz="1600" dirty="0">
                <a:latin typeface="Meiryo UI" panose="020B0604030504040204" pitchFamily="50" charset="-128"/>
                <a:ea typeface="Meiryo UI" panose="020B0604030504040204" pitchFamily="50" charset="-128"/>
              </a:endParaRPr>
            </a:p>
            <a:p>
              <a:pPr indent="361950" fontAlgn="auto">
                <a:spcBef>
                  <a:spcPts val="0"/>
                </a:spcBef>
                <a:spcAft>
                  <a:spcPts val="0"/>
                </a:spcAft>
                <a:defRPr/>
              </a:pPr>
              <a:r>
                <a:rPr lang="ja-JP" altLang="en-US" sz="1600" dirty="0">
                  <a:latin typeface="Meiryo UI" panose="020B0604030504040204" pitchFamily="50" charset="-128"/>
                  <a:ea typeface="Meiryo UI" panose="020B0604030504040204" pitchFamily="50" charset="-128"/>
                </a:rPr>
                <a:t>検出されない危険側故</a:t>
              </a:r>
            </a:p>
          </p:txBody>
        </p:sp>
      </p:grpSp>
      <p:grpSp>
        <p:nvGrpSpPr>
          <p:cNvPr id="50" name="グループ化 49">
            <a:extLst>
              <a:ext uri="{FF2B5EF4-FFF2-40B4-BE49-F238E27FC236}">
                <a16:creationId xmlns="" xmlns:a16="http://schemas.microsoft.com/office/drawing/2014/main" id="{5FE710C0-3C96-4361-8C18-E21688454705}"/>
              </a:ext>
            </a:extLst>
          </p:cNvPr>
          <p:cNvGrpSpPr/>
          <p:nvPr/>
        </p:nvGrpSpPr>
        <p:grpSpPr>
          <a:xfrm>
            <a:off x="320823" y="1870079"/>
            <a:ext cx="8667384" cy="2253904"/>
            <a:chOff x="179388" y="1109663"/>
            <a:chExt cx="8808819" cy="2713890"/>
          </a:xfrm>
        </p:grpSpPr>
        <p:cxnSp>
          <p:nvCxnSpPr>
            <p:cNvPr id="51" name="直線コネクタ 17">
              <a:extLst>
                <a:ext uri="{FF2B5EF4-FFF2-40B4-BE49-F238E27FC236}">
                  <a16:creationId xmlns="" xmlns:a16="http://schemas.microsoft.com/office/drawing/2014/main" id="{293B56AE-9C91-462F-8EAF-FA5EE2261232}"/>
                </a:ext>
              </a:extLst>
            </p:cNvPr>
            <p:cNvCxnSpPr>
              <a:cxnSpLocks noChangeShapeType="1"/>
            </p:cNvCxnSpPr>
            <p:nvPr/>
          </p:nvCxnSpPr>
          <p:spPr bwMode="auto">
            <a:xfrm>
              <a:off x="2063750" y="1484313"/>
              <a:ext cx="0" cy="22320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2" name="直線コネクタ 18">
              <a:extLst>
                <a:ext uri="{FF2B5EF4-FFF2-40B4-BE49-F238E27FC236}">
                  <a16:creationId xmlns="" xmlns:a16="http://schemas.microsoft.com/office/drawing/2014/main" id="{5FA01DFB-6A3F-4C4C-B4E3-BCC977A0EB77}"/>
                </a:ext>
              </a:extLst>
            </p:cNvPr>
            <p:cNvCxnSpPr>
              <a:cxnSpLocks noChangeShapeType="1"/>
            </p:cNvCxnSpPr>
            <p:nvPr/>
          </p:nvCxnSpPr>
          <p:spPr bwMode="auto">
            <a:xfrm>
              <a:off x="1992313" y="3213100"/>
              <a:ext cx="68040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 name="直線コネクタ 19">
              <a:extLst>
                <a:ext uri="{FF2B5EF4-FFF2-40B4-BE49-F238E27FC236}">
                  <a16:creationId xmlns="" xmlns:a16="http://schemas.microsoft.com/office/drawing/2014/main" id="{26E27E34-17FE-4959-93A0-400D452DC9C0}"/>
                </a:ext>
              </a:extLst>
            </p:cNvPr>
            <p:cNvCxnSpPr>
              <a:cxnSpLocks noChangeShapeType="1"/>
            </p:cNvCxnSpPr>
            <p:nvPr/>
          </p:nvCxnSpPr>
          <p:spPr bwMode="auto">
            <a:xfrm>
              <a:off x="6227763" y="1484313"/>
              <a:ext cx="0" cy="23050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4" name="テキスト ボックス 20">
              <a:extLst>
                <a:ext uri="{FF2B5EF4-FFF2-40B4-BE49-F238E27FC236}">
                  <a16:creationId xmlns="" xmlns:a16="http://schemas.microsoft.com/office/drawing/2014/main" id="{D4BAF010-FEA1-4F11-9BA5-A312FC4525C6}"/>
                </a:ext>
              </a:extLst>
            </p:cNvPr>
            <p:cNvSpPr txBox="1">
              <a:spLocks noChangeArrowheads="1"/>
            </p:cNvSpPr>
            <p:nvPr/>
          </p:nvSpPr>
          <p:spPr bwMode="auto">
            <a:xfrm>
              <a:off x="1692275" y="2997200"/>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Meiryo UI" panose="020B0604030504040204" pitchFamily="50" charset="-128"/>
                  <a:ea typeface="Meiryo UI" panose="020B0604030504040204" pitchFamily="50" charset="-128"/>
                </a:rPr>
                <a:t>0</a:t>
              </a:r>
              <a:endParaRPr lang="ja-JP" altLang="en-US" dirty="0">
                <a:latin typeface="Meiryo UI" panose="020B0604030504040204" pitchFamily="50" charset="-128"/>
                <a:ea typeface="Meiryo UI" panose="020B0604030504040204" pitchFamily="50" charset="-128"/>
              </a:endParaRPr>
            </a:p>
          </p:txBody>
        </p:sp>
        <p:cxnSp>
          <p:nvCxnSpPr>
            <p:cNvPr id="55" name="直線矢印コネクタ 27">
              <a:extLst>
                <a:ext uri="{FF2B5EF4-FFF2-40B4-BE49-F238E27FC236}">
                  <a16:creationId xmlns="" xmlns:a16="http://schemas.microsoft.com/office/drawing/2014/main" id="{98322BDB-E478-4F7F-883E-ECCFD6657A27}"/>
                </a:ext>
              </a:extLst>
            </p:cNvPr>
            <p:cNvCxnSpPr>
              <a:cxnSpLocks noChangeShapeType="1"/>
            </p:cNvCxnSpPr>
            <p:nvPr/>
          </p:nvCxnSpPr>
          <p:spPr bwMode="auto">
            <a:xfrm flipV="1">
              <a:off x="2063750" y="3644900"/>
              <a:ext cx="4176713"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6" name="テキスト ボックス 30">
              <a:extLst>
                <a:ext uri="{FF2B5EF4-FFF2-40B4-BE49-F238E27FC236}">
                  <a16:creationId xmlns="" xmlns:a16="http://schemas.microsoft.com/office/drawing/2014/main" id="{32FDA5AD-66D1-4407-8818-E72B762CD461}"/>
                </a:ext>
              </a:extLst>
            </p:cNvPr>
            <p:cNvSpPr txBox="1">
              <a:spLocks noChangeArrowheads="1"/>
            </p:cNvSpPr>
            <p:nvPr/>
          </p:nvSpPr>
          <p:spPr bwMode="auto">
            <a:xfrm>
              <a:off x="3143250" y="3284538"/>
              <a:ext cx="2480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Meiryo UI" panose="020B0604030504040204" pitchFamily="50" charset="-128"/>
                  <a:ea typeface="Meiryo UI" panose="020B0604030504040204" pitchFamily="50" charset="-128"/>
                </a:rPr>
                <a:t>T</a:t>
              </a:r>
              <a:r>
                <a:rPr lang="ja-JP" altLang="en-US" dirty="0">
                  <a:latin typeface="Meiryo UI" panose="020B0604030504040204" pitchFamily="50" charset="-128"/>
                  <a:ea typeface="Meiryo UI" panose="020B0604030504040204" pitchFamily="50" charset="-128"/>
                </a:rPr>
                <a:t>（プルーフテスト間隔）</a:t>
              </a:r>
            </a:p>
          </p:txBody>
        </p:sp>
        <p:sp>
          <p:nvSpPr>
            <p:cNvPr id="57" name="フリーフォーム 31">
              <a:extLst>
                <a:ext uri="{FF2B5EF4-FFF2-40B4-BE49-F238E27FC236}">
                  <a16:creationId xmlns="" xmlns:a16="http://schemas.microsoft.com/office/drawing/2014/main" id="{6D426A72-E054-4AFB-B5BA-9748AF4E86D3}"/>
                </a:ext>
              </a:extLst>
            </p:cNvPr>
            <p:cNvSpPr>
              <a:spLocks/>
            </p:cNvSpPr>
            <p:nvPr/>
          </p:nvSpPr>
          <p:spPr bwMode="auto">
            <a:xfrm>
              <a:off x="2065338" y="1989138"/>
              <a:ext cx="4175125" cy="393700"/>
            </a:xfrm>
            <a:custGeom>
              <a:avLst/>
              <a:gdLst>
                <a:gd name="T0" fmla="*/ 0 w 4827181"/>
                <a:gd name="T1" fmla="*/ 10744 h 393405"/>
                <a:gd name="T2" fmla="*/ 88033 w 4827181"/>
                <a:gd name="T3" fmla="*/ 0 h 393405"/>
                <a:gd name="T4" fmla="*/ 88033 w 4827181"/>
                <a:gd name="T5" fmla="*/ 397555 h 393405"/>
                <a:gd name="T6" fmla="*/ 141094 w 4827181"/>
                <a:gd name="T7" fmla="*/ 397555 h 393405"/>
                <a:gd name="T8" fmla="*/ 141094 w 4827181"/>
                <a:gd name="T9" fmla="*/ 10744 h 393405"/>
                <a:gd name="T10" fmla="*/ 319573 w 4827181"/>
                <a:gd name="T11" fmla="*/ 0 h 393405"/>
                <a:gd name="T12" fmla="*/ 319573 w 4827181"/>
                <a:gd name="T13" fmla="*/ 397555 h 393405"/>
                <a:gd name="T14" fmla="*/ 367811 w 4827181"/>
                <a:gd name="T15" fmla="*/ 397555 h 393405"/>
                <a:gd name="T16" fmla="*/ 410018 w 4827181"/>
                <a:gd name="T17" fmla="*/ 397555 h 393405"/>
                <a:gd name="T18" fmla="*/ 410018 w 4827181"/>
                <a:gd name="T19" fmla="*/ 21489 h 393405"/>
                <a:gd name="T20" fmla="*/ 547494 w 4827181"/>
                <a:gd name="T21" fmla="*/ 21489 h 393405"/>
                <a:gd name="T22" fmla="*/ 547494 w 4827181"/>
                <a:gd name="T23" fmla="*/ 21489 h 3934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27181"/>
                <a:gd name="T37" fmla="*/ 0 h 393405"/>
                <a:gd name="T38" fmla="*/ 4827181 w 4827181"/>
                <a:gd name="T39" fmla="*/ 393405 h 3934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27181" h="393405">
                  <a:moveTo>
                    <a:pt x="0" y="10632"/>
                  </a:moveTo>
                  <a:lnTo>
                    <a:pt x="776177" y="0"/>
                  </a:lnTo>
                  <a:lnTo>
                    <a:pt x="776177" y="393405"/>
                  </a:lnTo>
                  <a:lnTo>
                    <a:pt x="1244009" y="393405"/>
                  </a:lnTo>
                  <a:lnTo>
                    <a:pt x="1244009" y="10632"/>
                  </a:lnTo>
                  <a:lnTo>
                    <a:pt x="2817628" y="0"/>
                  </a:lnTo>
                  <a:lnTo>
                    <a:pt x="2817628" y="393405"/>
                  </a:lnTo>
                  <a:lnTo>
                    <a:pt x="3242930" y="393405"/>
                  </a:lnTo>
                  <a:lnTo>
                    <a:pt x="3615070" y="393405"/>
                  </a:lnTo>
                  <a:lnTo>
                    <a:pt x="3615070" y="21265"/>
                  </a:lnTo>
                  <a:lnTo>
                    <a:pt x="4827181" y="21265"/>
                  </a:ln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latin typeface="Meiryo UI" panose="020B0604030504040204" pitchFamily="50" charset="-128"/>
                <a:ea typeface="Meiryo UI" panose="020B0604030504040204" pitchFamily="50" charset="-128"/>
              </a:endParaRPr>
            </a:p>
          </p:txBody>
        </p:sp>
        <p:sp>
          <p:nvSpPr>
            <p:cNvPr id="58" name="四角形吹き出し 32">
              <a:extLst>
                <a:ext uri="{FF2B5EF4-FFF2-40B4-BE49-F238E27FC236}">
                  <a16:creationId xmlns="" xmlns:a16="http://schemas.microsoft.com/office/drawing/2014/main" id="{C52C877F-A6B4-4A5C-A8FE-8076D34AE9BF}"/>
                </a:ext>
              </a:extLst>
            </p:cNvPr>
            <p:cNvSpPr>
              <a:spLocks noChangeArrowheads="1"/>
            </p:cNvSpPr>
            <p:nvPr/>
          </p:nvSpPr>
          <p:spPr bwMode="auto">
            <a:xfrm>
              <a:off x="2927350" y="1484313"/>
              <a:ext cx="1012825" cy="407647"/>
            </a:xfrm>
            <a:prstGeom prst="wedgeRectCallout">
              <a:avLst>
                <a:gd name="adj1" fmla="val -71995"/>
                <a:gd name="adj2" fmla="val 105019"/>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en-US" altLang="ja-JP" sz="1600" dirty="0">
                  <a:latin typeface="Meiryo UI" panose="020B0604030504040204" pitchFamily="50" charset="-128"/>
                  <a:ea typeface="Meiryo UI" panose="020B0604030504040204" pitchFamily="50" charset="-128"/>
                </a:rPr>
                <a:t>DD</a:t>
              </a:r>
              <a:r>
                <a:rPr kumimoji="0" lang="ja-JP" altLang="en-US" sz="1600" dirty="0">
                  <a:latin typeface="Meiryo UI" panose="020B0604030504040204" pitchFamily="50" charset="-128"/>
                  <a:ea typeface="Meiryo UI" panose="020B0604030504040204" pitchFamily="50" charset="-128"/>
                </a:rPr>
                <a:t>故障</a:t>
              </a:r>
            </a:p>
          </p:txBody>
        </p:sp>
        <p:sp>
          <p:nvSpPr>
            <p:cNvPr id="59" name="四角形吹き出し 33">
              <a:extLst>
                <a:ext uri="{FF2B5EF4-FFF2-40B4-BE49-F238E27FC236}">
                  <a16:creationId xmlns="" xmlns:a16="http://schemas.microsoft.com/office/drawing/2014/main" id="{3D5A79A6-1643-4B7F-85B5-3503533DA274}"/>
                </a:ext>
              </a:extLst>
            </p:cNvPr>
            <p:cNvSpPr>
              <a:spLocks noChangeArrowheads="1"/>
            </p:cNvSpPr>
            <p:nvPr/>
          </p:nvSpPr>
          <p:spPr bwMode="auto">
            <a:xfrm>
              <a:off x="3370263" y="2416175"/>
              <a:ext cx="914400" cy="369888"/>
            </a:xfrm>
            <a:prstGeom prst="wedgeRectCallout">
              <a:avLst>
                <a:gd name="adj1" fmla="val -76648"/>
                <a:gd name="adj2" fmla="val -56199"/>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ja-JP" altLang="en-US" dirty="0">
                  <a:latin typeface="Meiryo UI" panose="020B0604030504040204" pitchFamily="50" charset="-128"/>
                  <a:ea typeface="Meiryo UI" panose="020B0604030504040204" pitchFamily="50" charset="-128"/>
                </a:rPr>
                <a:t>修理</a:t>
              </a:r>
            </a:p>
          </p:txBody>
        </p:sp>
        <p:sp>
          <p:nvSpPr>
            <p:cNvPr id="60" name="四角形吹き出し 34">
              <a:extLst>
                <a:ext uri="{FF2B5EF4-FFF2-40B4-BE49-F238E27FC236}">
                  <a16:creationId xmlns="" xmlns:a16="http://schemas.microsoft.com/office/drawing/2014/main" id="{0432AD24-FACF-444C-894C-3B40059E6470}"/>
                </a:ext>
              </a:extLst>
            </p:cNvPr>
            <p:cNvSpPr>
              <a:spLocks noChangeArrowheads="1"/>
            </p:cNvSpPr>
            <p:nvPr/>
          </p:nvSpPr>
          <p:spPr bwMode="auto">
            <a:xfrm>
              <a:off x="4727575" y="1479550"/>
              <a:ext cx="1081088" cy="407647"/>
            </a:xfrm>
            <a:prstGeom prst="wedgeRectCallout">
              <a:avLst>
                <a:gd name="adj1" fmla="val -71995"/>
                <a:gd name="adj2" fmla="val 105019"/>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en-US" altLang="ja-JP" sz="1600" dirty="0">
                  <a:latin typeface="Meiryo UI" panose="020B0604030504040204" pitchFamily="50" charset="-128"/>
                  <a:ea typeface="Meiryo UI" panose="020B0604030504040204" pitchFamily="50" charset="-128"/>
                </a:rPr>
                <a:t>DU</a:t>
              </a:r>
              <a:r>
                <a:rPr kumimoji="0" lang="ja-JP" altLang="en-US" sz="1600" dirty="0">
                  <a:latin typeface="Meiryo UI" panose="020B0604030504040204" pitchFamily="50" charset="-128"/>
                  <a:ea typeface="Meiryo UI" panose="020B0604030504040204" pitchFamily="50" charset="-128"/>
                </a:rPr>
                <a:t>故障</a:t>
              </a:r>
            </a:p>
          </p:txBody>
        </p:sp>
        <p:sp>
          <p:nvSpPr>
            <p:cNvPr id="61" name="四角形吹き出し 35">
              <a:extLst>
                <a:ext uri="{FF2B5EF4-FFF2-40B4-BE49-F238E27FC236}">
                  <a16:creationId xmlns="" xmlns:a16="http://schemas.microsoft.com/office/drawing/2014/main" id="{106FFAD5-3087-43DA-AB6E-D1371DA2A376}"/>
                </a:ext>
              </a:extLst>
            </p:cNvPr>
            <p:cNvSpPr>
              <a:spLocks noChangeArrowheads="1"/>
            </p:cNvSpPr>
            <p:nvPr/>
          </p:nvSpPr>
          <p:spPr bwMode="auto">
            <a:xfrm>
              <a:off x="6326188" y="1109663"/>
              <a:ext cx="2352675" cy="704118"/>
            </a:xfrm>
            <a:prstGeom prst="wedgeRectCallout">
              <a:avLst>
                <a:gd name="adj1" fmla="val -52148"/>
                <a:gd name="adj2" fmla="val 134454"/>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ja-JP" altLang="en-US" sz="1600" dirty="0">
                  <a:latin typeface="Meiryo UI" panose="020B0604030504040204" pitchFamily="50" charset="-128"/>
                  <a:ea typeface="Meiryo UI" panose="020B0604030504040204" pitchFamily="50" charset="-128"/>
                </a:rPr>
                <a:t>オーバホールによる</a:t>
              </a:r>
              <a:endParaRPr kumimoji="0" lang="en-US" altLang="ja-JP" sz="1600" dirty="0">
                <a:latin typeface="Meiryo UI" panose="020B0604030504040204" pitchFamily="50" charset="-128"/>
                <a:ea typeface="Meiryo UI" panose="020B0604030504040204" pitchFamily="50" charset="-128"/>
              </a:endParaRPr>
            </a:p>
            <a:p>
              <a:r>
                <a:rPr kumimoji="0" lang="en-US" altLang="ja-JP" sz="1600" dirty="0">
                  <a:latin typeface="Meiryo UI" panose="020B0604030504040204" pitchFamily="50" charset="-128"/>
                  <a:ea typeface="Meiryo UI" panose="020B0604030504040204" pitchFamily="50" charset="-128"/>
                </a:rPr>
                <a:t>DU</a:t>
              </a:r>
              <a:r>
                <a:rPr kumimoji="0" lang="ja-JP" altLang="en-US" sz="1600" dirty="0">
                  <a:latin typeface="Meiryo UI" panose="020B0604030504040204" pitchFamily="50" charset="-128"/>
                  <a:ea typeface="Meiryo UI" panose="020B0604030504040204" pitchFamily="50" charset="-128"/>
                </a:rPr>
                <a:t>故障の調査、修理</a:t>
              </a:r>
            </a:p>
          </p:txBody>
        </p:sp>
        <p:sp>
          <p:nvSpPr>
            <p:cNvPr id="62" name="四角形吹き出し 36">
              <a:extLst>
                <a:ext uri="{FF2B5EF4-FFF2-40B4-BE49-F238E27FC236}">
                  <a16:creationId xmlns="" xmlns:a16="http://schemas.microsoft.com/office/drawing/2014/main" id="{2F8C2B5E-8BAE-4013-B150-9CCA30737010}"/>
                </a:ext>
              </a:extLst>
            </p:cNvPr>
            <p:cNvSpPr>
              <a:spLocks noChangeArrowheads="1"/>
            </p:cNvSpPr>
            <p:nvPr/>
          </p:nvSpPr>
          <p:spPr bwMode="auto">
            <a:xfrm>
              <a:off x="5214938" y="2420938"/>
              <a:ext cx="914400" cy="369887"/>
            </a:xfrm>
            <a:prstGeom prst="wedgeRectCallout">
              <a:avLst>
                <a:gd name="adj1" fmla="val -76648"/>
                <a:gd name="adj2" fmla="val -56199"/>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ja-JP" altLang="en-US" dirty="0">
                  <a:latin typeface="Meiryo UI" panose="020B0604030504040204" pitchFamily="50" charset="-128"/>
                  <a:ea typeface="Meiryo UI" panose="020B0604030504040204" pitchFamily="50" charset="-128"/>
                </a:rPr>
                <a:t>修理</a:t>
              </a:r>
            </a:p>
          </p:txBody>
        </p:sp>
        <p:sp>
          <p:nvSpPr>
            <p:cNvPr id="63" name="テキスト ボックス 37">
              <a:extLst>
                <a:ext uri="{FF2B5EF4-FFF2-40B4-BE49-F238E27FC236}">
                  <a16:creationId xmlns="" xmlns:a16="http://schemas.microsoft.com/office/drawing/2014/main" id="{BAEEC409-0EF1-4B91-BFC2-0EFACF0CD3DB}"/>
                </a:ext>
              </a:extLst>
            </p:cNvPr>
            <p:cNvSpPr txBox="1">
              <a:spLocks noChangeArrowheads="1"/>
            </p:cNvSpPr>
            <p:nvPr/>
          </p:nvSpPr>
          <p:spPr bwMode="auto">
            <a:xfrm>
              <a:off x="8715375" y="3028950"/>
              <a:ext cx="2728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Meiryo UI" panose="020B0604030504040204" pitchFamily="50" charset="-128"/>
                  <a:ea typeface="Meiryo UI" panose="020B0604030504040204" pitchFamily="50" charset="-128"/>
                </a:rPr>
                <a:t>t</a:t>
              </a:r>
              <a:endParaRPr lang="ja-JP" altLang="en-US" dirty="0">
                <a:latin typeface="Meiryo UI" panose="020B0604030504040204" pitchFamily="50" charset="-128"/>
                <a:ea typeface="Meiryo UI" panose="020B0604030504040204" pitchFamily="50" charset="-128"/>
              </a:endParaRPr>
            </a:p>
          </p:txBody>
        </p:sp>
        <p:cxnSp>
          <p:nvCxnSpPr>
            <p:cNvPr id="64" name="直線コネクタ 38">
              <a:extLst>
                <a:ext uri="{FF2B5EF4-FFF2-40B4-BE49-F238E27FC236}">
                  <a16:creationId xmlns="" xmlns:a16="http://schemas.microsoft.com/office/drawing/2014/main" id="{77FDDC32-85C9-4D40-A804-B36CECD8E0EC}"/>
                </a:ext>
              </a:extLst>
            </p:cNvPr>
            <p:cNvCxnSpPr>
              <a:cxnSpLocks noChangeShapeType="1"/>
            </p:cNvCxnSpPr>
            <p:nvPr/>
          </p:nvCxnSpPr>
          <p:spPr bwMode="auto">
            <a:xfrm>
              <a:off x="7019925" y="1484313"/>
              <a:ext cx="0" cy="23050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5" name="フリーフォーム 39">
              <a:extLst>
                <a:ext uri="{FF2B5EF4-FFF2-40B4-BE49-F238E27FC236}">
                  <a16:creationId xmlns="" xmlns:a16="http://schemas.microsoft.com/office/drawing/2014/main" id="{15D62122-37FB-4A4F-A1EC-A789112AC444}"/>
                </a:ext>
              </a:extLst>
            </p:cNvPr>
            <p:cNvSpPr>
              <a:spLocks/>
            </p:cNvSpPr>
            <p:nvPr/>
          </p:nvSpPr>
          <p:spPr bwMode="auto">
            <a:xfrm>
              <a:off x="7021513" y="1989138"/>
              <a:ext cx="1698625" cy="393700"/>
            </a:xfrm>
            <a:custGeom>
              <a:avLst/>
              <a:gdLst>
                <a:gd name="T0" fmla="*/ 0 w 1963202"/>
                <a:gd name="T1" fmla="*/ 10744 h 393405"/>
                <a:gd name="T2" fmla="*/ 88479 w 1963202"/>
                <a:gd name="T3" fmla="*/ 0 h 393405"/>
                <a:gd name="T4" fmla="*/ 88479 w 1963202"/>
                <a:gd name="T5" fmla="*/ 397555 h 393405"/>
                <a:gd name="T6" fmla="*/ 141809 w 1963202"/>
                <a:gd name="T7" fmla="*/ 397555 h 393405"/>
                <a:gd name="T8" fmla="*/ 141809 w 1963202"/>
                <a:gd name="T9" fmla="*/ 10744 h 393405"/>
                <a:gd name="T10" fmla="*/ 223792 w 1963202"/>
                <a:gd name="T11" fmla="*/ 10744 h 393405"/>
                <a:gd name="T12" fmla="*/ 0 60000 65536"/>
                <a:gd name="T13" fmla="*/ 0 60000 65536"/>
                <a:gd name="T14" fmla="*/ 0 60000 65536"/>
                <a:gd name="T15" fmla="*/ 0 60000 65536"/>
                <a:gd name="T16" fmla="*/ 0 60000 65536"/>
                <a:gd name="T17" fmla="*/ 0 60000 65536"/>
                <a:gd name="T18" fmla="*/ 0 w 1963202"/>
                <a:gd name="T19" fmla="*/ 0 h 393405"/>
                <a:gd name="T20" fmla="*/ 1963202 w 1963202"/>
                <a:gd name="T21" fmla="*/ 393405 h 393405"/>
              </a:gdLst>
              <a:ahLst/>
              <a:cxnLst>
                <a:cxn ang="T12">
                  <a:pos x="T0" y="T1"/>
                </a:cxn>
                <a:cxn ang="T13">
                  <a:pos x="T2" y="T3"/>
                </a:cxn>
                <a:cxn ang="T14">
                  <a:pos x="T4" y="T5"/>
                </a:cxn>
                <a:cxn ang="T15">
                  <a:pos x="T6" y="T7"/>
                </a:cxn>
                <a:cxn ang="T16">
                  <a:pos x="T8" y="T9"/>
                </a:cxn>
                <a:cxn ang="T17">
                  <a:pos x="T10" y="T11"/>
                </a:cxn>
              </a:cxnLst>
              <a:rect l="T18" t="T19" r="T20" b="T21"/>
              <a:pathLst>
                <a:path w="1963202" h="393405">
                  <a:moveTo>
                    <a:pt x="0" y="10632"/>
                  </a:moveTo>
                  <a:lnTo>
                    <a:pt x="776177" y="0"/>
                  </a:lnTo>
                  <a:lnTo>
                    <a:pt x="776177" y="393405"/>
                  </a:lnTo>
                  <a:lnTo>
                    <a:pt x="1244009" y="393405"/>
                  </a:lnTo>
                  <a:lnTo>
                    <a:pt x="1244009" y="10632"/>
                  </a:lnTo>
                  <a:lnTo>
                    <a:pt x="1963202" y="10632"/>
                  </a:lnTo>
                </a:path>
              </a:pathLst>
            </a:custGeom>
            <a:noFill/>
            <a:ln w="2857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dirty="0">
                <a:latin typeface="Meiryo UI" panose="020B0604030504040204" pitchFamily="50" charset="-128"/>
                <a:ea typeface="Meiryo UI" panose="020B0604030504040204" pitchFamily="50" charset="-128"/>
              </a:endParaRPr>
            </a:p>
          </p:txBody>
        </p:sp>
        <p:cxnSp>
          <p:nvCxnSpPr>
            <p:cNvPr id="66" name="直線コネクタ 40">
              <a:extLst>
                <a:ext uri="{FF2B5EF4-FFF2-40B4-BE49-F238E27FC236}">
                  <a16:creationId xmlns="" xmlns:a16="http://schemas.microsoft.com/office/drawing/2014/main" id="{0129B0B3-EF58-4CDA-9CFC-C8617A142309}"/>
                </a:ext>
              </a:extLst>
            </p:cNvPr>
            <p:cNvCxnSpPr>
              <a:cxnSpLocks noChangeShapeType="1"/>
            </p:cNvCxnSpPr>
            <p:nvPr/>
          </p:nvCxnSpPr>
          <p:spPr bwMode="auto">
            <a:xfrm>
              <a:off x="6227763" y="2382838"/>
              <a:ext cx="79216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7" name="直線コネクタ 41">
              <a:extLst>
                <a:ext uri="{FF2B5EF4-FFF2-40B4-BE49-F238E27FC236}">
                  <a16:creationId xmlns="" xmlns:a16="http://schemas.microsoft.com/office/drawing/2014/main" id="{AC4E44F6-53E4-4822-9544-A9090C0F9236}"/>
                </a:ext>
              </a:extLst>
            </p:cNvPr>
            <p:cNvCxnSpPr>
              <a:cxnSpLocks noChangeShapeType="1"/>
            </p:cNvCxnSpPr>
            <p:nvPr/>
          </p:nvCxnSpPr>
          <p:spPr bwMode="auto">
            <a:xfrm>
              <a:off x="6227763" y="1989138"/>
              <a:ext cx="0" cy="3952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8" name="直線コネクタ 42">
              <a:extLst>
                <a:ext uri="{FF2B5EF4-FFF2-40B4-BE49-F238E27FC236}">
                  <a16:creationId xmlns="" xmlns:a16="http://schemas.microsoft.com/office/drawing/2014/main" id="{862B4FA5-53CB-46D7-8D09-C44E2C04DB50}"/>
                </a:ext>
              </a:extLst>
            </p:cNvPr>
            <p:cNvCxnSpPr>
              <a:cxnSpLocks noChangeShapeType="1"/>
            </p:cNvCxnSpPr>
            <p:nvPr/>
          </p:nvCxnSpPr>
          <p:spPr bwMode="auto">
            <a:xfrm>
              <a:off x="7019925" y="1989138"/>
              <a:ext cx="0" cy="395287"/>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69" name="四角形吹き出し 43">
              <a:extLst>
                <a:ext uri="{FF2B5EF4-FFF2-40B4-BE49-F238E27FC236}">
                  <a16:creationId xmlns="" xmlns:a16="http://schemas.microsoft.com/office/drawing/2014/main" id="{2E071DF4-263B-4A6F-9F86-FDAA6A10B468}"/>
                </a:ext>
              </a:extLst>
            </p:cNvPr>
            <p:cNvSpPr>
              <a:spLocks noChangeArrowheads="1"/>
            </p:cNvSpPr>
            <p:nvPr/>
          </p:nvSpPr>
          <p:spPr bwMode="auto">
            <a:xfrm>
              <a:off x="7164388" y="2659063"/>
              <a:ext cx="1031875" cy="369887"/>
            </a:xfrm>
            <a:prstGeom prst="wedgeRectCallout">
              <a:avLst>
                <a:gd name="adj1" fmla="val -66074"/>
                <a:gd name="adj2" fmla="val -81083"/>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ja-JP" altLang="en-US" dirty="0">
                  <a:latin typeface="Meiryo UI" panose="020B0604030504040204" pitchFamily="50" charset="-128"/>
                  <a:ea typeface="Meiryo UI" panose="020B0604030504040204" pitchFamily="50" charset="-128"/>
                </a:rPr>
                <a:t>再稼働</a:t>
              </a:r>
            </a:p>
          </p:txBody>
        </p:sp>
        <p:cxnSp>
          <p:nvCxnSpPr>
            <p:cNvPr id="70" name="直線矢印コネクタ 44">
              <a:extLst>
                <a:ext uri="{FF2B5EF4-FFF2-40B4-BE49-F238E27FC236}">
                  <a16:creationId xmlns="" xmlns:a16="http://schemas.microsoft.com/office/drawing/2014/main" id="{3E1CF6F5-EEBF-40FA-9071-613D50177682}"/>
                </a:ext>
              </a:extLst>
            </p:cNvPr>
            <p:cNvCxnSpPr>
              <a:cxnSpLocks noChangeShapeType="1"/>
            </p:cNvCxnSpPr>
            <p:nvPr/>
          </p:nvCxnSpPr>
          <p:spPr bwMode="auto">
            <a:xfrm flipV="1">
              <a:off x="7019925" y="3644900"/>
              <a:ext cx="1800225" cy="0"/>
            </a:xfrm>
            <a:prstGeom prst="straightConnector1">
              <a:avLst/>
            </a:prstGeom>
            <a:noFill/>
            <a:ln w="9525" algn="ctr">
              <a:solidFill>
                <a:schemeClr val="tx1"/>
              </a:solidFill>
              <a:round/>
              <a:headEnd type="arrow" w="med" len="med"/>
              <a:tailEnd/>
            </a:ln>
            <a:extLst>
              <a:ext uri="{909E8E84-426E-40DD-AFC4-6F175D3DCCD1}">
                <a14:hiddenFill xmlns:a14="http://schemas.microsoft.com/office/drawing/2010/main">
                  <a:noFill/>
                </a14:hiddenFill>
              </a:ext>
            </a:extLst>
          </p:spPr>
        </p:cxnSp>
        <p:sp>
          <p:nvSpPr>
            <p:cNvPr id="71" name="テキスト ボックス 45">
              <a:extLst>
                <a:ext uri="{FF2B5EF4-FFF2-40B4-BE49-F238E27FC236}">
                  <a16:creationId xmlns="" xmlns:a16="http://schemas.microsoft.com/office/drawing/2014/main" id="{277BA887-AC87-4A91-9937-BBC7BB862F1B}"/>
                </a:ext>
              </a:extLst>
            </p:cNvPr>
            <p:cNvSpPr txBox="1">
              <a:spLocks noChangeArrowheads="1"/>
            </p:cNvSpPr>
            <p:nvPr/>
          </p:nvSpPr>
          <p:spPr bwMode="auto">
            <a:xfrm>
              <a:off x="8101013" y="3284538"/>
              <a:ext cx="3321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Meiryo UI" panose="020B0604030504040204" pitchFamily="50" charset="-128"/>
                  <a:ea typeface="Meiryo UI" panose="020B0604030504040204" pitchFamily="50" charset="-128"/>
                </a:rPr>
                <a:t>T</a:t>
              </a:r>
              <a:endParaRPr lang="ja-JP" altLang="en-US" dirty="0">
                <a:latin typeface="Meiryo UI" panose="020B0604030504040204" pitchFamily="50" charset="-128"/>
                <a:ea typeface="Meiryo UI" panose="020B0604030504040204" pitchFamily="50" charset="-128"/>
              </a:endParaRPr>
            </a:p>
          </p:txBody>
        </p:sp>
        <p:sp>
          <p:nvSpPr>
            <p:cNvPr id="72" name="正方形/長方形 49">
              <a:extLst>
                <a:ext uri="{FF2B5EF4-FFF2-40B4-BE49-F238E27FC236}">
                  <a16:creationId xmlns="" xmlns:a16="http://schemas.microsoft.com/office/drawing/2014/main" id="{614B065D-33A0-4DA6-87BA-DF3B0B62087F}"/>
                </a:ext>
              </a:extLst>
            </p:cNvPr>
            <p:cNvSpPr>
              <a:spLocks noChangeArrowheads="1"/>
            </p:cNvSpPr>
            <p:nvPr/>
          </p:nvSpPr>
          <p:spPr bwMode="auto">
            <a:xfrm>
              <a:off x="3635375" y="2890838"/>
              <a:ext cx="73025" cy="31908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73" name="正方形/長方形 50">
              <a:extLst>
                <a:ext uri="{FF2B5EF4-FFF2-40B4-BE49-F238E27FC236}">
                  <a16:creationId xmlns="" xmlns:a16="http://schemas.microsoft.com/office/drawing/2014/main" id="{E90BC60C-F9E7-46C2-9E56-967250582A2B}"/>
                </a:ext>
              </a:extLst>
            </p:cNvPr>
            <p:cNvSpPr>
              <a:spLocks noChangeArrowheads="1"/>
            </p:cNvSpPr>
            <p:nvPr/>
          </p:nvSpPr>
          <p:spPr bwMode="auto">
            <a:xfrm>
              <a:off x="4691856" y="2887328"/>
              <a:ext cx="71438" cy="31908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b="1" dirty="0">
                <a:solidFill>
                  <a:srgbClr val="CC3300"/>
                </a:solidFill>
                <a:latin typeface="Meiryo UI" panose="020B0604030504040204" pitchFamily="50" charset="-128"/>
                <a:ea typeface="Meiryo UI" panose="020B0604030504040204" pitchFamily="50" charset="-128"/>
              </a:endParaRPr>
            </a:p>
          </p:txBody>
        </p:sp>
        <p:sp>
          <p:nvSpPr>
            <p:cNvPr id="74" name="正方形/長方形 51">
              <a:extLst>
                <a:ext uri="{FF2B5EF4-FFF2-40B4-BE49-F238E27FC236}">
                  <a16:creationId xmlns="" xmlns:a16="http://schemas.microsoft.com/office/drawing/2014/main" id="{A4054D59-CA93-4F32-AA2A-333ABC5D0EA9}"/>
                </a:ext>
              </a:extLst>
            </p:cNvPr>
            <p:cNvSpPr>
              <a:spLocks noChangeArrowheads="1"/>
            </p:cNvSpPr>
            <p:nvPr/>
          </p:nvSpPr>
          <p:spPr bwMode="auto">
            <a:xfrm>
              <a:off x="8321675" y="2889250"/>
              <a:ext cx="71438" cy="31908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ja-JP" altLang="en-US" sz="2800" dirty="0">
                <a:solidFill>
                  <a:srgbClr val="CC3300"/>
                </a:solidFill>
                <a:latin typeface="Meiryo UI" panose="020B0604030504040204" pitchFamily="50" charset="-128"/>
                <a:ea typeface="Meiryo UI" panose="020B0604030504040204" pitchFamily="50" charset="-128"/>
              </a:endParaRPr>
            </a:p>
          </p:txBody>
        </p:sp>
        <p:sp>
          <p:nvSpPr>
            <p:cNvPr id="75" name="四角形吹き出し 52">
              <a:extLst>
                <a:ext uri="{FF2B5EF4-FFF2-40B4-BE49-F238E27FC236}">
                  <a16:creationId xmlns="" xmlns:a16="http://schemas.microsoft.com/office/drawing/2014/main" id="{961ED1EA-A115-4E16-836C-E6A937E39E22}"/>
                </a:ext>
              </a:extLst>
            </p:cNvPr>
            <p:cNvSpPr>
              <a:spLocks noChangeArrowheads="1"/>
            </p:cNvSpPr>
            <p:nvPr/>
          </p:nvSpPr>
          <p:spPr bwMode="auto">
            <a:xfrm>
              <a:off x="2174875" y="2636838"/>
              <a:ext cx="1101725" cy="407647"/>
            </a:xfrm>
            <a:prstGeom prst="wedgeRectCallout">
              <a:avLst>
                <a:gd name="adj1" fmla="val 82773"/>
                <a:gd name="adj2" fmla="val 50319"/>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kumimoji="0" lang="ja-JP" altLang="en-US" sz="1600" dirty="0">
                  <a:latin typeface="Meiryo UI" panose="020B0604030504040204" pitchFamily="50" charset="-128"/>
                  <a:ea typeface="Meiryo UI" panose="020B0604030504040204" pitchFamily="50" charset="-128"/>
                </a:rPr>
                <a:t>作動要求</a:t>
              </a:r>
            </a:p>
          </p:txBody>
        </p:sp>
        <p:sp>
          <p:nvSpPr>
            <p:cNvPr id="76" name="テキスト ボックス 82">
              <a:extLst>
                <a:ext uri="{FF2B5EF4-FFF2-40B4-BE49-F238E27FC236}">
                  <a16:creationId xmlns="" xmlns:a16="http://schemas.microsoft.com/office/drawing/2014/main" id="{22FB7BDF-FF6C-4328-B7C5-0AAE817AF62A}"/>
                </a:ext>
              </a:extLst>
            </p:cNvPr>
            <p:cNvSpPr txBox="1">
              <a:spLocks noChangeArrowheads="1"/>
            </p:cNvSpPr>
            <p:nvPr/>
          </p:nvSpPr>
          <p:spPr bwMode="auto">
            <a:xfrm>
              <a:off x="179388" y="1989138"/>
              <a:ext cx="1662112" cy="183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latin typeface="Meiryo UI" panose="020B0604030504040204" pitchFamily="50" charset="-128"/>
                  <a:ea typeface="Meiryo UI" panose="020B0604030504040204" pitchFamily="50" charset="-128"/>
                </a:rPr>
                <a:t>PFD</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eaLnBrk="1" hangingPunct="1"/>
              <a:r>
                <a:rPr lang="ja-JP" altLang="en-US" dirty="0">
                  <a:latin typeface="Meiryo UI" panose="020B0604030504040204" pitchFamily="50" charset="-128"/>
                  <a:ea typeface="Meiryo UI" panose="020B0604030504040204" pitchFamily="50" charset="-128"/>
                </a:rPr>
                <a:t>プルーフテスト間隔の間に何回故障したか．</a:t>
              </a:r>
              <a:endParaRPr lang="en-US" altLang="ja-JP" dirty="0">
                <a:latin typeface="Meiryo UI" panose="020B0604030504040204" pitchFamily="50" charset="-128"/>
                <a:ea typeface="Meiryo UI" panose="020B0604030504040204" pitchFamily="50" charset="-128"/>
              </a:endParaRPr>
            </a:p>
            <a:p>
              <a:pPr eaLnBrk="1" hangingPunct="1">
                <a:spcBef>
                  <a:spcPts val="600"/>
                </a:spcBef>
              </a:pPr>
              <a:r>
                <a:rPr lang="en-US" altLang="ja-JP" sz="1600" dirty="0">
                  <a:latin typeface="Meiryo UI" panose="020B0604030504040204" pitchFamily="50" charset="-128"/>
                  <a:ea typeface="Meiryo UI" panose="020B0604030504040204" pitchFamily="50" charset="-128"/>
                </a:rPr>
                <a:t>MTBF/T</a:t>
              </a:r>
              <a:r>
                <a:rPr lang="ja-JP" altLang="en-US" sz="1600" dirty="0">
                  <a:latin typeface="Meiryo UI" panose="020B0604030504040204" pitchFamily="50" charset="-128"/>
                  <a:ea typeface="Meiryo UI" panose="020B0604030504040204" pitchFamily="50" charset="-128"/>
                </a:rPr>
                <a:t>に相当</a:t>
              </a:r>
            </a:p>
          </p:txBody>
        </p:sp>
        <p:cxnSp>
          <p:nvCxnSpPr>
            <p:cNvPr id="77" name="直線矢印コネクタ 87">
              <a:extLst>
                <a:ext uri="{FF2B5EF4-FFF2-40B4-BE49-F238E27FC236}">
                  <a16:creationId xmlns="" xmlns:a16="http://schemas.microsoft.com/office/drawing/2014/main" id="{5C34B2DB-25A7-4610-B43A-E96177BC6B8F}"/>
                </a:ext>
              </a:extLst>
            </p:cNvPr>
            <p:cNvCxnSpPr>
              <a:cxnSpLocks noChangeShapeType="1"/>
            </p:cNvCxnSpPr>
            <p:nvPr/>
          </p:nvCxnSpPr>
          <p:spPr bwMode="auto">
            <a:xfrm>
              <a:off x="3675063" y="2922129"/>
              <a:ext cx="1016793"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78" name="直線矢印コネクタ 87">
              <a:extLst>
                <a:ext uri="{FF2B5EF4-FFF2-40B4-BE49-F238E27FC236}">
                  <a16:creationId xmlns="" xmlns:a16="http://schemas.microsoft.com/office/drawing/2014/main" id="{650BB33A-4E97-4F4A-8108-EE6659A13927}"/>
                </a:ext>
              </a:extLst>
            </p:cNvPr>
            <p:cNvCxnSpPr>
              <a:cxnSpLocks noChangeShapeType="1"/>
            </p:cNvCxnSpPr>
            <p:nvPr/>
          </p:nvCxnSpPr>
          <p:spPr bwMode="auto">
            <a:xfrm>
              <a:off x="4646216" y="2392363"/>
              <a:ext cx="9127" cy="486598"/>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39639343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 xmlns:a16="http://schemas.microsoft.com/office/drawing/2014/main" id="{5C1094D6-CABD-458B-A8D0-737CACB48405}"/>
              </a:ext>
            </a:extLst>
          </p:cNvPr>
          <p:cNvPicPr>
            <a:picLocks noChangeAspect="1"/>
          </p:cNvPicPr>
          <p:nvPr/>
        </p:nvPicPr>
        <p:blipFill>
          <a:blip r:embed="rId3"/>
          <a:stretch>
            <a:fillRect/>
          </a:stretch>
        </p:blipFill>
        <p:spPr>
          <a:xfrm>
            <a:off x="2467639" y="1690690"/>
            <a:ext cx="7300752" cy="4276535"/>
          </a:xfrm>
          <a:prstGeom prst="rect">
            <a:avLst/>
          </a:prstGeom>
        </p:spPr>
      </p:pic>
      <p:sp>
        <p:nvSpPr>
          <p:cNvPr id="2" name="タイトル 1">
            <a:extLst>
              <a:ext uri="{FF2B5EF4-FFF2-40B4-BE49-F238E27FC236}">
                <a16:creationId xmlns="" xmlns:a16="http://schemas.microsoft.com/office/drawing/2014/main" id="{A908D1D6-50C0-4594-91DA-577EBCC16928}"/>
              </a:ext>
            </a:extLst>
          </p:cNvPr>
          <p:cNvSpPr>
            <a:spLocks noGrp="1"/>
          </p:cNvSpPr>
          <p:nvPr>
            <p:ph type="title"/>
          </p:nvPr>
        </p:nvSpPr>
        <p:spPr/>
        <p:txBody>
          <a:bodyPr/>
          <a:lstStyle/>
          <a:p>
            <a:r>
              <a:rPr lang="en-US" altLang="ja-JP" dirty="0"/>
              <a:t>4-(5)-</a:t>
            </a:r>
            <a:r>
              <a:rPr lang="ja-JP" altLang="en-US" dirty="0"/>
              <a:t>イ</a:t>
            </a:r>
            <a:r>
              <a:rPr lang="en-US" altLang="ja-JP" dirty="0"/>
              <a:t>-(</a:t>
            </a:r>
            <a:r>
              <a:rPr lang="ja-JP" altLang="en-US" dirty="0"/>
              <a:t>イ</a:t>
            </a:r>
            <a:r>
              <a:rPr lang="en-US" altLang="ja-JP" dirty="0"/>
              <a:t>)</a:t>
            </a:r>
            <a:r>
              <a:rPr lang="ja-JP" altLang="en-US" dirty="0"/>
              <a:t> </a:t>
            </a:r>
            <a:r>
              <a:rPr lang="en-US" altLang="ja-JP" dirty="0"/>
              <a:t>PFH</a:t>
            </a:r>
            <a:r>
              <a:rPr lang="ja-JP" altLang="en-US" dirty="0"/>
              <a:t>について</a:t>
            </a:r>
            <a:r>
              <a:rPr lang="en-US" altLang="ja-JP" dirty="0"/>
              <a:t>(2/2)</a:t>
            </a:r>
            <a:endParaRPr kumimoji="1" lang="ja-JP" altLang="en-US" dirty="0"/>
          </a:p>
        </p:txBody>
      </p:sp>
      <p:sp>
        <p:nvSpPr>
          <p:cNvPr id="3" name="コンテンツ プレースホルダー 2">
            <a:extLst>
              <a:ext uri="{FF2B5EF4-FFF2-40B4-BE49-F238E27FC236}">
                <a16:creationId xmlns="" xmlns:a16="http://schemas.microsoft.com/office/drawing/2014/main" id="{99522C87-7796-4517-97F6-88B6D2659079}"/>
              </a:ext>
            </a:extLst>
          </p:cNvPr>
          <p:cNvSpPr>
            <a:spLocks noGrp="1"/>
          </p:cNvSpPr>
          <p:nvPr>
            <p:ph idx="1"/>
          </p:nvPr>
        </p:nvSpPr>
        <p:spPr>
          <a:xfrm>
            <a:off x="320824" y="1825625"/>
            <a:ext cx="8904140" cy="4351338"/>
          </a:xfrm>
        </p:spPr>
        <p:txBody>
          <a:bodyPr>
            <a:normAutofit/>
          </a:bodyPr>
          <a:lstStyle/>
          <a:p>
            <a:pPr marL="0" indent="0">
              <a:buNone/>
            </a:pPr>
            <a:r>
              <a:rPr lang="ja-JP" altLang="en-US" sz="2400" dirty="0"/>
              <a:t>左図：</a:t>
            </a:r>
            <a:r>
              <a:rPr lang="en-US" altLang="ja-JP" sz="2400" dirty="0"/>
              <a:t>1oo1</a:t>
            </a:r>
          </a:p>
          <a:p>
            <a:pPr marL="0" indent="0">
              <a:buNone/>
            </a:pPr>
            <a:r>
              <a:rPr lang="en-US" altLang="ja-JP" sz="2400" dirty="0"/>
              <a:t>PFH=(1-e</a:t>
            </a:r>
            <a:r>
              <a:rPr lang="en-US" altLang="ja-JP" sz="2400" baseline="30000" dirty="0"/>
              <a:t>-λT</a:t>
            </a:r>
            <a:r>
              <a:rPr lang="en-US" altLang="ja-JP" sz="2400" dirty="0"/>
              <a:t>)/T</a:t>
            </a:r>
          </a:p>
          <a:p>
            <a:pPr marL="0" indent="0">
              <a:buNone/>
            </a:pPr>
            <a:r>
              <a:rPr kumimoji="1" lang="ja-JP" altLang="en-US" sz="2400" dirty="0"/>
              <a:t>≒</a:t>
            </a:r>
            <a:r>
              <a:rPr kumimoji="1" lang="en-US" altLang="ja-JP" sz="2400" dirty="0" err="1"/>
              <a:t>λT</a:t>
            </a:r>
            <a:r>
              <a:rPr kumimoji="1" lang="en-US" altLang="ja-JP" sz="2400" dirty="0"/>
              <a:t>/T</a:t>
            </a:r>
            <a:r>
              <a:rPr kumimoji="1" lang="ja-JP" altLang="en-US" sz="2400" dirty="0"/>
              <a:t>＝</a:t>
            </a:r>
            <a:r>
              <a:rPr kumimoji="1" lang="en-US" altLang="ja-JP" sz="2400" dirty="0"/>
              <a:t>λ</a:t>
            </a:r>
            <a:endParaRPr kumimoji="1" lang="ja-JP" altLang="en-US" sz="2400" dirty="0"/>
          </a:p>
        </p:txBody>
      </p:sp>
      <p:sp>
        <p:nvSpPr>
          <p:cNvPr id="4" name="フッター プレースホルダー 3">
            <a:extLst>
              <a:ext uri="{FF2B5EF4-FFF2-40B4-BE49-F238E27FC236}">
                <a16:creationId xmlns="" xmlns:a16="http://schemas.microsoft.com/office/drawing/2014/main" id="{F8277DC5-9504-4A3C-9593-B50C038CE00C}"/>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dirty="0"/>
          </a:p>
        </p:txBody>
      </p:sp>
      <p:sp>
        <p:nvSpPr>
          <p:cNvPr id="5" name="スライド番号プレースホルダー 4">
            <a:extLst>
              <a:ext uri="{FF2B5EF4-FFF2-40B4-BE49-F238E27FC236}">
                <a16:creationId xmlns="" xmlns:a16="http://schemas.microsoft.com/office/drawing/2014/main" id="{77A10B9A-7C15-4129-BAA3-55240AFEFEBB}"/>
              </a:ext>
            </a:extLst>
          </p:cNvPr>
          <p:cNvSpPr>
            <a:spLocks noGrp="1"/>
          </p:cNvSpPr>
          <p:nvPr>
            <p:ph type="sldNum" sz="quarter" idx="12"/>
          </p:nvPr>
        </p:nvSpPr>
        <p:spPr/>
        <p:txBody>
          <a:bodyPr/>
          <a:lstStyle/>
          <a:p>
            <a:fld id="{C7D9CC4D-8A97-4D11-A8F9-9712DE09FCD9}" type="slidenum">
              <a:rPr kumimoji="1" lang="ja-JP" altLang="en-US" smtClean="0"/>
              <a:t>189</a:t>
            </a:fld>
            <a:endParaRPr kumimoji="1" lang="ja-JP" altLang="en-US" dirty="0"/>
          </a:p>
        </p:txBody>
      </p:sp>
      <p:sp>
        <p:nvSpPr>
          <p:cNvPr id="7" name="テキスト ボックス 6">
            <a:extLst>
              <a:ext uri="{FF2B5EF4-FFF2-40B4-BE49-F238E27FC236}">
                <a16:creationId xmlns="" xmlns:a16="http://schemas.microsoft.com/office/drawing/2014/main" id="{7A0C8036-F38A-405E-9B79-E671EACB1D1D}"/>
              </a:ext>
            </a:extLst>
          </p:cNvPr>
          <p:cNvSpPr txBox="1"/>
          <p:nvPr/>
        </p:nvSpPr>
        <p:spPr>
          <a:xfrm>
            <a:off x="2510736" y="5226908"/>
            <a:ext cx="2262158" cy="369332"/>
          </a:xfrm>
          <a:prstGeom prst="rect">
            <a:avLst/>
          </a:prstGeom>
          <a:noFill/>
        </p:spPr>
        <p:txBody>
          <a:bodyPr wrap="none" rtlCol="0">
            <a:spAutoFit/>
          </a:bodyPr>
          <a:lstStyle/>
          <a:p>
            <a:r>
              <a:rPr kumimoji="1" lang="ja-JP" altLang="en-US" dirty="0"/>
              <a:t>プルーフテスト間隔</a:t>
            </a:r>
          </a:p>
        </p:txBody>
      </p:sp>
    </p:spTree>
    <p:extLst>
      <p:ext uri="{BB962C8B-B14F-4D97-AF65-F5344CB8AC3E}">
        <p14:creationId xmlns:p14="http://schemas.microsoft.com/office/powerpoint/2010/main" val="690455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81037" y="365129"/>
            <a:ext cx="9033598" cy="1325563"/>
          </a:xfrm>
          <a:ln>
            <a:solidFill>
              <a:schemeClr val="accent4">
                <a:lumMod val="40000"/>
                <a:lumOff val="60000"/>
              </a:schemeClr>
            </a:solidFill>
          </a:ln>
        </p:spPr>
        <p:txBody>
          <a:bodyPr>
            <a:normAutofit/>
          </a:bodyPr>
          <a:lstStyle/>
          <a:p>
            <a:r>
              <a:rPr lang="ja-JP" altLang="en-US" dirty="0"/>
              <a:t>１　関係</a:t>
            </a:r>
            <a:r>
              <a:rPr lang="ja-JP" altLang="en-US" dirty="0" smtClean="0"/>
              <a:t>法令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機能安全の労働安全衛生法令への取り入れ</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6"/>
          <p:cNvSpPr>
            <a:spLocks noGrp="1"/>
          </p:cNvSpPr>
          <p:nvPr>
            <p:ph idx="1"/>
          </p:nvPr>
        </p:nvSpPr>
        <p:spPr>
          <a:ln>
            <a:solidFill>
              <a:schemeClr val="accent6">
                <a:lumMod val="40000"/>
                <a:lumOff val="60000"/>
              </a:schemeClr>
            </a:solidFill>
          </a:ln>
        </p:spPr>
        <p:txBody>
          <a:bodyPr>
            <a:normAutofit/>
          </a:bodyPr>
          <a:lstStyle/>
          <a:p>
            <a:pPr marL="0" indent="0">
              <a:buNone/>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専門家検討会設置の目的</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base">
              <a:buFont typeface="Wingdings" panose="05000000000000000000" pitchFamily="2" charset="2"/>
              <a:buChar char="l"/>
            </a:pPr>
            <a:r>
              <a:rPr lang="ja-JP" altLang="ja-JP" sz="2400" dirty="0">
                <a:latin typeface="Meiryo UI" panose="020B0604030504040204" pitchFamily="50" charset="-128"/>
                <a:ea typeface="Meiryo UI" panose="020B0604030504040204" pitchFamily="50" charset="-128"/>
                <a:cs typeface="Meiryo UI" panose="020B0604030504040204" pitchFamily="50" charset="-128"/>
              </a:rPr>
              <a:t>近年、</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技術の進歩に伴い、国際規格において、従来の機械式の安全装置等に加え、</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機能安全</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（新たに電子等制御の機能を付加することによって、機械等の安全を確保する方策）が採用されている。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base">
              <a:buFont typeface="Wingdings" panose="05000000000000000000" pitchFamily="2" charset="2"/>
              <a:buChar char="l"/>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諸外国では、ボイラー等の一定の危険性を有する機械等について、</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機能安全の要求水準を満たすことを前提</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に、機械等の取扱いに関する</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規制を見直す動き</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がある。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base">
              <a:buFont typeface="Wingdings" panose="05000000000000000000" pitchFamily="2" charset="2"/>
              <a:buChar char="l"/>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これらを踏まえ、一定の危険性を有する産業用の機械等に関して、</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機能安全の要求水準を満たす機械等の取扱い</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に関する規制のあり方について検討する。</a:t>
            </a:r>
          </a:p>
          <a:p>
            <a:pPr lvl="1"/>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19</a:t>
            </a:fld>
            <a:endParaRPr kumimoji="1" lang="ja-JP" altLang="en-US" dirty="0"/>
          </a:p>
        </p:txBody>
      </p:sp>
      <p:sp>
        <p:nvSpPr>
          <p:cNvPr id="2" name="フッター プレースホルダー 1"/>
          <p:cNvSpPr>
            <a:spLocks noGrp="1"/>
          </p:cNvSpPr>
          <p:nvPr>
            <p:ph type="ftr" sz="quarter" idx="4294967295"/>
          </p:nvPr>
        </p:nvSpPr>
        <p:spPr>
          <a:xfrm>
            <a:off x="390715" y="6311898"/>
            <a:ext cx="7210235" cy="422574"/>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dirty="0"/>
          </a:p>
        </p:txBody>
      </p:sp>
    </p:spTree>
    <p:extLst>
      <p:ext uri="{BB962C8B-B14F-4D97-AF65-F5344CB8AC3E}">
        <p14:creationId xmlns:p14="http://schemas.microsoft.com/office/powerpoint/2010/main" val="375806497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B497978-5A04-4AB5-9E47-8A2E2DCA28CC}"/>
              </a:ext>
            </a:extLst>
          </p:cNvPr>
          <p:cNvSpPr>
            <a:spLocks noGrp="1"/>
          </p:cNvSpPr>
          <p:nvPr>
            <p:ph type="title"/>
          </p:nvPr>
        </p:nvSpPr>
        <p:spPr/>
        <p:txBody>
          <a:bodyPr/>
          <a:lstStyle/>
          <a:p>
            <a:r>
              <a:rPr lang="en-US" altLang="ja-JP" dirty="0"/>
              <a:t>4-(5)-</a:t>
            </a:r>
            <a:r>
              <a:rPr lang="ja-JP" altLang="en-US" dirty="0"/>
              <a:t>イ</a:t>
            </a:r>
            <a:r>
              <a:rPr lang="en-US" altLang="ja-JP" dirty="0"/>
              <a:t>-</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ウ</a:t>
            </a:r>
            <a:r>
              <a:rPr lang="en-US" altLang="ja-JP"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共通因故障</a:t>
            </a:r>
            <a:r>
              <a:rPr lang="en-US" altLang="ja-JP" dirty="0">
                <a:latin typeface="Meiryo UI" panose="020B0604030504040204" pitchFamily="50" charset="-128"/>
                <a:ea typeface="Meiryo UI" panose="020B0604030504040204" pitchFamily="50" charset="-128"/>
              </a:rPr>
              <a:t>(1/2)</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 xmlns:a16="http://schemas.microsoft.com/office/drawing/2014/main" id="{AB561B9B-F895-42B9-BE07-DE99732C90EE}"/>
              </a:ext>
            </a:extLst>
          </p:cNvPr>
          <p:cNvSpPr>
            <a:spLocks noGrp="1"/>
          </p:cNvSpPr>
          <p:nvPr>
            <p:ph idx="1"/>
          </p:nvPr>
        </p:nvSpPr>
        <p:spPr/>
        <p:txBody>
          <a:bodyPr/>
          <a:lstStyle/>
          <a:p>
            <a:pPr marL="0" indent="0">
              <a:buNone/>
            </a:pPr>
            <a:r>
              <a:rPr lang="ja-JP" altLang="en-US" dirty="0"/>
              <a:t>●</a:t>
            </a:r>
            <a:r>
              <a:rPr lang="en-US" altLang="ja-JP" dirty="0"/>
              <a:t>1oo2</a:t>
            </a:r>
            <a:r>
              <a:rPr lang="ja-JP" altLang="en-US" dirty="0"/>
              <a:t>の共通原因故障</a:t>
            </a:r>
          </a:p>
          <a:p>
            <a:r>
              <a:rPr lang="ja-JP" altLang="en-US" dirty="0"/>
              <a:t>　</a:t>
            </a:r>
            <a:r>
              <a:rPr lang="en-US" altLang="ja-JP" dirty="0"/>
              <a:t>2</a:t>
            </a:r>
            <a:r>
              <a:rPr lang="ja-JP" altLang="en-US" dirty="0"/>
              <a:t>チャンネル以上の場合、共通原因故障を考慮して危険側故障率、</a:t>
            </a:r>
            <a:r>
              <a:rPr lang="en-US" altLang="ja-JP" dirty="0"/>
              <a:t>PFD</a:t>
            </a:r>
            <a:r>
              <a:rPr lang="ja-JP" altLang="en-US" dirty="0" err="1"/>
              <a:t>、</a:t>
            </a:r>
            <a:r>
              <a:rPr lang="en-US" altLang="ja-JP" dirty="0"/>
              <a:t>PFH</a:t>
            </a:r>
            <a:r>
              <a:rPr lang="ja-JP" altLang="en-US" dirty="0"/>
              <a:t>を求める．</a:t>
            </a:r>
          </a:p>
          <a:p>
            <a:endParaRPr kumimoji="1" lang="ja-JP" altLang="en-US" dirty="0"/>
          </a:p>
        </p:txBody>
      </p:sp>
      <p:sp>
        <p:nvSpPr>
          <p:cNvPr id="4" name="フッター プレースホルダー 3">
            <a:extLst>
              <a:ext uri="{FF2B5EF4-FFF2-40B4-BE49-F238E27FC236}">
                <a16:creationId xmlns="" xmlns:a16="http://schemas.microsoft.com/office/drawing/2014/main" id="{9A5C7A50-C7B1-4931-A723-F2F59B214EAD}"/>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5FA7E581-8F5B-4C4B-922C-B462AEB0825D}"/>
              </a:ext>
            </a:extLst>
          </p:cNvPr>
          <p:cNvSpPr>
            <a:spLocks noGrp="1"/>
          </p:cNvSpPr>
          <p:nvPr>
            <p:ph type="sldNum" sz="quarter" idx="12"/>
          </p:nvPr>
        </p:nvSpPr>
        <p:spPr/>
        <p:txBody>
          <a:bodyPr/>
          <a:lstStyle/>
          <a:p>
            <a:fld id="{C7D9CC4D-8A97-4D11-A8F9-9712DE09FCD9}" type="slidenum">
              <a:rPr kumimoji="1" lang="ja-JP" altLang="en-US" smtClean="0"/>
              <a:t>190</a:t>
            </a:fld>
            <a:endParaRPr kumimoji="1" lang="ja-JP" altLang="en-US"/>
          </a:p>
        </p:txBody>
      </p:sp>
      <p:grpSp>
        <p:nvGrpSpPr>
          <p:cNvPr id="6" name="Group 3954">
            <a:extLst>
              <a:ext uri="{FF2B5EF4-FFF2-40B4-BE49-F238E27FC236}">
                <a16:creationId xmlns="" xmlns:a16="http://schemas.microsoft.com/office/drawing/2014/main" id="{9C46692E-5E32-4B41-A8A1-89481F465B71}"/>
              </a:ext>
            </a:extLst>
          </p:cNvPr>
          <p:cNvGrpSpPr>
            <a:grpSpLocks noChangeAspect="1"/>
          </p:cNvGrpSpPr>
          <p:nvPr/>
        </p:nvGrpSpPr>
        <p:grpSpPr bwMode="auto">
          <a:xfrm>
            <a:off x="143895" y="4321783"/>
            <a:ext cx="7518391" cy="2399694"/>
            <a:chOff x="1810" y="5190"/>
            <a:chExt cx="8010" cy="2376"/>
          </a:xfrm>
        </p:grpSpPr>
        <p:sp>
          <p:nvSpPr>
            <p:cNvPr id="7" name="Rectangle 434">
              <a:extLst>
                <a:ext uri="{FF2B5EF4-FFF2-40B4-BE49-F238E27FC236}">
                  <a16:creationId xmlns="" xmlns:a16="http://schemas.microsoft.com/office/drawing/2014/main" id="{0C04F1AB-D97A-45A1-B5DD-06003EF1598E}"/>
                </a:ext>
              </a:extLst>
            </p:cNvPr>
            <p:cNvSpPr>
              <a:spLocks noChangeArrowheads="1"/>
            </p:cNvSpPr>
            <p:nvPr/>
          </p:nvSpPr>
          <p:spPr bwMode="auto">
            <a:xfrm>
              <a:off x="1810" y="7189"/>
              <a:ext cx="3858"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36000" tIns="36000" rIns="36000" bIns="36000" anchor="t" anchorCtr="0" upright="1">
              <a:spAutoFit/>
            </a:bodyPr>
            <a:lstStyle/>
            <a:p>
              <a:pPr indent="75565" algn="just">
                <a:spcAft>
                  <a:spcPts val="0"/>
                </a:spcAft>
              </a:pPr>
              <a:r>
                <a:rPr lang="ja-JP" sz="2000"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共通原因故障のブロック図</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8" name="AutoShape 436">
              <a:extLst>
                <a:ext uri="{FF2B5EF4-FFF2-40B4-BE49-F238E27FC236}">
                  <a16:creationId xmlns="" xmlns:a16="http://schemas.microsoft.com/office/drawing/2014/main" id="{369822B1-058E-46A1-BDFF-254169CF24F2}"/>
                </a:ext>
              </a:extLst>
            </p:cNvPr>
            <p:cNvCxnSpPr>
              <a:cxnSpLocks noChangeShapeType="1"/>
            </p:cNvCxnSpPr>
            <p:nvPr/>
          </p:nvCxnSpPr>
          <p:spPr bwMode="auto">
            <a:xfrm>
              <a:off x="6362" y="6086"/>
              <a:ext cx="3458" cy="0"/>
            </a:xfrm>
            <a:prstGeom prst="straightConnector1">
              <a:avLst/>
            </a:prstGeom>
            <a:noFill/>
            <a:ln w="12700">
              <a:solidFill>
                <a:srgbClr val="000000"/>
              </a:solidFill>
              <a:round/>
              <a:headEnd/>
              <a:tailEnd type="oval" w="med" len="med"/>
            </a:ln>
            <a:extLst>
              <a:ext uri="{909E8E84-426E-40DD-AFC4-6F175D3DCCD1}">
                <a14:hiddenFill xmlns:a14="http://schemas.microsoft.com/office/drawing/2010/main">
                  <a:noFill/>
                </a14:hiddenFill>
              </a:ext>
            </a:extLst>
          </p:spPr>
        </p:cxnSp>
        <p:grpSp>
          <p:nvGrpSpPr>
            <p:cNvPr id="9" name="Group 437">
              <a:extLst>
                <a:ext uri="{FF2B5EF4-FFF2-40B4-BE49-F238E27FC236}">
                  <a16:creationId xmlns="" xmlns:a16="http://schemas.microsoft.com/office/drawing/2014/main" id="{99A7A6EF-56F2-4CE7-86D0-3EBA991E26E3}"/>
                </a:ext>
              </a:extLst>
            </p:cNvPr>
            <p:cNvGrpSpPr>
              <a:grpSpLocks/>
            </p:cNvGrpSpPr>
            <p:nvPr/>
          </p:nvGrpSpPr>
          <p:grpSpPr bwMode="auto">
            <a:xfrm>
              <a:off x="2745" y="5517"/>
              <a:ext cx="3540" cy="1127"/>
              <a:chOff x="2605" y="5276"/>
              <a:chExt cx="2679" cy="507"/>
            </a:xfrm>
          </p:grpSpPr>
          <p:sp>
            <p:nvSpPr>
              <p:cNvPr id="18" name="Freeform 438">
                <a:extLst>
                  <a:ext uri="{FF2B5EF4-FFF2-40B4-BE49-F238E27FC236}">
                    <a16:creationId xmlns="" xmlns:a16="http://schemas.microsoft.com/office/drawing/2014/main" id="{FFCEDED4-645D-4D12-B286-1911CF71B541}"/>
                  </a:ext>
                </a:extLst>
              </p:cNvPr>
              <p:cNvSpPr>
                <a:spLocks/>
              </p:cNvSpPr>
              <p:nvPr/>
            </p:nvSpPr>
            <p:spPr bwMode="auto">
              <a:xfrm>
                <a:off x="2605" y="5276"/>
                <a:ext cx="2677" cy="233"/>
              </a:xfrm>
              <a:custGeom>
                <a:avLst/>
                <a:gdLst>
                  <a:gd name="T0" fmla="*/ 0 w 2677"/>
                  <a:gd name="T1" fmla="*/ 0 h 233"/>
                  <a:gd name="T2" fmla="*/ 2465 w 2677"/>
                  <a:gd name="T3" fmla="*/ 0 h 233"/>
                  <a:gd name="T4" fmla="*/ 2677 w 2677"/>
                  <a:gd name="T5" fmla="*/ 233 h 233"/>
                </a:gdLst>
                <a:ahLst/>
                <a:cxnLst>
                  <a:cxn ang="0">
                    <a:pos x="T0" y="T1"/>
                  </a:cxn>
                  <a:cxn ang="0">
                    <a:pos x="T2" y="T3"/>
                  </a:cxn>
                  <a:cxn ang="0">
                    <a:pos x="T4" y="T5"/>
                  </a:cxn>
                </a:cxnLst>
                <a:rect l="0" t="0" r="r" b="b"/>
                <a:pathLst>
                  <a:path w="2677" h="233">
                    <a:moveTo>
                      <a:pt x="0" y="0"/>
                    </a:moveTo>
                    <a:lnTo>
                      <a:pt x="2465" y="0"/>
                    </a:lnTo>
                    <a:lnTo>
                      <a:pt x="2677" y="233"/>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36000" tIns="36000" rIns="36000" bIns="36000" anchor="t" anchorCtr="0" upright="1">
                <a:noAutofit/>
              </a:bodyPr>
              <a:lstStyle/>
              <a:p>
                <a:endParaRPr lang="ja-JP" altLang="en-US" sz="2000">
                  <a:latin typeface="Meiryo UI" panose="020B0604030504040204" pitchFamily="50" charset="-128"/>
                  <a:ea typeface="Meiryo UI" panose="020B0604030504040204" pitchFamily="50" charset="-128"/>
                </a:endParaRPr>
              </a:p>
            </p:txBody>
          </p:sp>
          <p:sp>
            <p:nvSpPr>
              <p:cNvPr id="19" name="Freeform 439">
                <a:extLst>
                  <a:ext uri="{FF2B5EF4-FFF2-40B4-BE49-F238E27FC236}">
                    <a16:creationId xmlns="" xmlns:a16="http://schemas.microsoft.com/office/drawing/2014/main" id="{9703180D-EDC5-4E6D-8103-40C9EA95D310}"/>
                  </a:ext>
                </a:extLst>
              </p:cNvPr>
              <p:cNvSpPr>
                <a:spLocks/>
              </p:cNvSpPr>
              <p:nvPr/>
            </p:nvSpPr>
            <p:spPr bwMode="auto">
              <a:xfrm flipV="1">
                <a:off x="2607" y="5550"/>
                <a:ext cx="2677" cy="233"/>
              </a:xfrm>
              <a:custGeom>
                <a:avLst/>
                <a:gdLst>
                  <a:gd name="T0" fmla="*/ 0 w 2677"/>
                  <a:gd name="T1" fmla="*/ 0 h 233"/>
                  <a:gd name="T2" fmla="*/ 2465 w 2677"/>
                  <a:gd name="T3" fmla="*/ 0 h 233"/>
                  <a:gd name="T4" fmla="*/ 2677 w 2677"/>
                  <a:gd name="T5" fmla="*/ 233 h 233"/>
                </a:gdLst>
                <a:ahLst/>
                <a:cxnLst>
                  <a:cxn ang="0">
                    <a:pos x="T0" y="T1"/>
                  </a:cxn>
                  <a:cxn ang="0">
                    <a:pos x="T2" y="T3"/>
                  </a:cxn>
                  <a:cxn ang="0">
                    <a:pos x="T4" y="T5"/>
                  </a:cxn>
                </a:cxnLst>
                <a:rect l="0" t="0" r="r" b="b"/>
                <a:pathLst>
                  <a:path w="2677" h="233">
                    <a:moveTo>
                      <a:pt x="0" y="0"/>
                    </a:moveTo>
                    <a:lnTo>
                      <a:pt x="2465" y="0"/>
                    </a:lnTo>
                    <a:lnTo>
                      <a:pt x="2677" y="233"/>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36000" tIns="36000" rIns="36000" bIns="36000" anchor="t" anchorCtr="0" upright="1">
                <a:noAutofit/>
              </a:bodyPr>
              <a:lstStyle/>
              <a:p>
                <a:endParaRPr lang="ja-JP" altLang="en-US" sz="2000">
                  <a:latin typeface="Meiryo UI" panose="020B0604030504040204" pitchFamily="50" charset="-128"/>
                  <a:ea typeface="Meiryo UI" panose="020B0604030504040204" pitchFamily="50" charset="-128"/>
                </a:endParaRPr>
              </a:p>
            </p:txBody>
          </p:sp>
        </p:grpSp>
        <p:sp>
          <p:nvSpPr>
            <p:cNvPr id="10" name="Oval 440">
              <a:extLst>
                <a:ext uri="{FF2B5EF4-FFF2-40B4-BE49-F238E27FC236}">
                  <a16:creationId xmlns="" xmlns:a16="http://schemas.microsoft.com/office/drawing/2014/main" id="{FDD37907-DCF1-403A-BE51-BB1B670739B9}"/>
                </a:ext>
              </a:extLst>
            </p:cNvPr>
            <p:cNvSpPr>
              <a:spLocks noChangeArrowheads="1"/>
            </p:cNvSpPr>
            <p:nvPr/>
          </p:nvSpPr>
          <p:spPr bwMode="auto">
            <a:xfrm>
              <a:off x="5929" y="5732"/>
              <a:ext cx="805" cy="749"/>
            </a:xfrm>
            <a:prstGeom prst="ellipse">
              <a:avLst/>
            </a:prstGeom>
            <a:solidFill>
              <a:srgbClr val="CCFFCC"/>
            </a:solidFill>
            <a:ln w="9525">
              <a:solidFill>
                <a:srgbClr val="000000"/>
              </a:solidFill>
              <a:round/>
              <a:headEnd/>
              <a:tailEnd/>
            </a:ln>
          </p:spPr>
          <p:txBody>
            <a:bodyPr rot="0" vert="horz" wrap="square" lIns="36000" tIns="36000" rIns="36000" bIns="36000" anchor="t" anchorCtr="0" upright="1">
              <a:noAutofit/>
            </a:bodyPr>
            <a:lstStyle/>
            <a:p>
              <a:endParaRPr lang="ja-JP" altLang="en-US" sz="1600" dirty="0">
                <a:latin typeface="Meiryo UI" panose="020B0604030504040204" pitchFamily="50" charset="-128"/>
                <a:ea typeface="Meiryo UI" panose="020B0604030504040204" pitchFamily="50" charset="-128"/>
              </a:endParaRPr>
            </a:p>
          </p:txBody>
        </p:sp>
        <p:sp>
          <p:nvSpPr>
            <p:cNvPr id="11" name="Rectangle 441">
              <a:extLst>
                <a:ext uri="{FF2B5EF4-FFF2-40B4-BE49-F238E27FC236}">
                  <a16:creationId xmlns="" xmlns:a16="http://schemas.microsoft.com/office/drawing/2014/main" id="{AD4B5DEE-010F-4BBC-99B3-8955B595EAA1}"/>
                </a:ext>
              </a:extLst>
            </p:cNvPr>
            <p:cNvSpPr>
              <a:spLocks noChangeArrowheads="1"/>
            </p:cNvSpPr>
            <p:nvPr/>
          </p:nvSpPr>
          <p:spPr bwMode="auto">
            <a:xfrm>
              <a:off x="3095" y="5190"/>
              <a:ext cx="2732" cy="660"/>
            </a:xfrm>
            <a:prstGeom prst="rect">
              <a:avLst/>
            </a:prstGeom>
            <a:solidFill>
              <a:srgbClr val="DAEEF3"/>
            </a:solidFill>
            <a:ln w="9525">
              <a:solidFill>
                <a:srgbClr val="7030A0"/>
              </a:solidFill>
              <a:miter lim="800000"/>
              <a:headEnd/>
              <a:tailEnd/>
            </a:ln>
          </p:spPr>
          <p:txBody>
            <a:bodyPr rot="0" vert="horz" wrap="square" lIns="36000" tIns="36000" rIns="36000" bIns="36000" anchor="ctr" anchorCtr="0" upright="1">
              <a:noAutofit/>
            </a:bodyPr>
            <a:lstStyle/>
            <a:p>
              <a:pPr indent="75565" algn="just">
                <a:lnSpc>
                  <a:spcPct val="115000"/>
                </a:lnSpc>
                <a:spcAft>
                  <a:spcPts val="0"/>
                </a:spcAft>
              </a:pPr>
              <a:r>
                <a:rPr lang="ja-JP" sz="20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チャンネル</a:t>
              </a:r>
              <a:r>
                <a:rPr lang="en-US" sz="20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a:t>
              </a:r>
              <a:r>
                <a:rPr lang="ja-JP" sz="20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sz="20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sz="20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λ</a:t>
              </a:r>
              <a:r>
                <a:rPr lang="en-US" sz="2000" kern="0" baseline="-2500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a:t>
              </a:r>
              <a:r>
                <a:rPr lang="en-US" sz="20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Rectangle 442">
              <a:extLst>
                <a:ext uri="{FF2B5EF4-FFF2-40B4-BE49-F238E27FC236}">
                  <a16:creationId xmlns="" xmlns:a16="http://schemas.microsoft.com/office/drawing/2014/main" id="{BA379355-BF06-4A46-B919-F15FE0C0503D}"/>
                </a:ext>
              </a:extLst>
            </p:cNvPr>
            <p:cNvSpPr>
              <a:spLocks noChangeArrowheads="1"/>
            </p:cNvSpPr>
            <p:nvPr/>
          </p:nvSpPr>
          <p:spPr bwMode="auto">
            <a:xfrm>
              <a:off x="3124" y="6343"/>
              <a:ext cx="2707" cy="660"/>
            </a:xfrm>
            <a:prstGeom prst="rect">
              <a:avLst/>
            </a:prstGeom>
            <a:solidFill>
              <a:srgbClr val="DAEEF3"/>
            </a:solidFill>
            <a:ln w="9525">
              <a:solidFill>
                <a:srgbClr val="7030A0"/>
              </a:solidFill>
              <a:miter lim="800000"/>
              <a:headEnd/>
              <a:tailEnd/>
            </a:ln>
          </p:spPr>
          <p:txBody>
            <a:bodyPr rot="0" vert="horz" wrap="square" lIns="36000" tIns="36000" rIns="36000" bIns="36000" anchor="ctr" anchorCtr="0" upright="1">
              <a:noAutofit/>
            </a:bodyPr>
            <a:lstStyle/>
            <a:p>
              <a:pPr indent="75565" algn="just">
                <a:lnSpc>
                  <a:spcPct val="115000"/>
                </a:lnSpc>
                <a:spcAft>
                  <a:spcPts val="0"/>
                </a:spcAft>
              </a:pPr>
              <a:r>
                <a:rPr lang="ja-JP" sz="20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チャンネル</a:t>
              </a:r>
              <a:r>
                <a:rPr lang="en-US" sz="20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B</a:t>
              </a:r>
              <a:r>
                <a:rPr lang="ja-JP" sz="20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sz="20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sz="20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λ</a:t>
              </a:r>
              <a:r>
                <a:rPr lang="en-US" sz="2000" kern="0" baseline="-2500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B</a:t>
              </a:r>
              <a:r>
                <a:rPr lang="en-US" sz="20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Rectangle 443">
              <a:extLst>
                <a:ext uri="{FF2B5EF4-FFF2-40B4-BE49-F238E27FC236}">
                  <a16:creationId xmlns="" xmlns:a16="http://schemas.microsoft.com/office/drawing/2014/main" id="{11EC81F2-F837-4585-B253-7A109582AB65}"/>
                </a:ext>
              </a:extLst>
            </p:cNvPr>
            <p:cNvSpPr>
              <a:spLocks noChangeArrowheads="1"/>
            </p:cNvSpPr>
            <p:nvPr/>
          </p:nvSpPr>
          <p:spPr bwMode="auto">
            <a:xfrm>
              <a:off x="6804" y="5769"/>
              <a:ext cx="2643" cy="660"/>
            </a:xfrm>
            <a:prstGeom prst="rect">
              <a:avLst/>
            </a:prstGeom>
            <a:solidFill>
              <a:srgbClr val="FBD4B4"/>
            </a:solidFill>
            <a:ln w="9525">
              <a:solidFill>
                <a:srgbClr val="7030A0"/>
              </a:solidFill>
              <a:miter lim="800000"/>
              <a:headEnd/>
              <a:tailEnd/>
            </a:ln>
          </p:spPr>
          <p:txBody>
            <a:bodyPr rot="0" vert="horz" wrap="square" lIns="144000" tIns="36000" rIns="36000" bIns="36000" anchor="ctr" anchorCtr="0" upright="1">
              <a:noAutofit/>
            </a:bodyPr>
            <a:lstStyle/>
            <a:p>
              <a:pPr algn="just">
                <a:lnSpc>
                  <a:spcPct val="115000"/>
                </a:lnSpc>
                <a:spcAft>
                  <a:spcPts val="0"/>
                </a:spcAft>
              </a:pPr>
              <a:r>
                <a:rPr lang="ja-JP" sz="20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共通原因故障：</a:t>
              </a:r>
              <a:r>
                <a:rPr lang="en-US" sz="2000" kern="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CCF</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4" name="AutoShape 444">
              <a:extLst>
                <a:ext uri="{FF2B5EF4-FFF2-40B4-BE49-F238E27FC236}">
                  <a16:creationId xmlns="" xmlns:a16="http://schemas.microsoft.com/office/drawing/2014/main" id="{95AAF4CC-AB44-43C0-A993-B615B13E2641}"/>
                </a:ext>
              </a:extLst>
            </p:cNvPr>
            <p:cNvCxnSpPr>
              <a:cxnSpLocks noChangeShapeType="1"/>
            </p:cNvCxnSpPr>
            <p:nvPr/>
          </p:nvCxnSpPr>
          <p:spPr bwMode="auto">
            <a:xfrm>
              <a:off x="2761" y="5517"/>
              <a:ext cx="0" cy="1127"/>
            </a:xfrm>
            <a:prstGeom prst="straightConnector1">
              <a:avLst/>
            </a:prstGeom>
            <a:noFill/>
            <a:ln w="158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5">
              <a:extLst>
                <a:ext uri="{FF2B5EF4-FFF2-40B4-BE49-F238E27FC236}">
                  <a16:creationId xmlns="" xmlns:a16="http://schemas.microsoft.com/office/drawing/2014/main" id="{BF892F9B-E030-4189-B390-1C97D68928C6}"/>
                </a:ext>
              </a:extLst>
            </p:cNvPr>
            <p:cNvCxnSpPr>
              <a:cxnSpLocks noChangeShapeType="1"/>
            </p:cNvCxnSpPr>
            <p:nvPr/>
          </p:nvCxnSpPr>
          <p:spPr bwMode="auto">
            <a:xfrm>
              <a:off x="2273" y="6037"/>
              <a:ext cx="473" cy="0"/>
            </a:xfrm>
            <a:prstGeom prst="straightConnector1">
              <a:avLst/>
            </a:prstGeom>
            <a:noFill/>
            <a:ln w="12700">
              <a:solidFill>
                <a:srgbClr val="000000"/>
              </a:solidFill>
              <a:round/>
              <a:headEnd type="oval" w="med" len="med"/>
              <a:tailEnd/>
            </a:ln>
            <a:extLst>
              <a:ext uri="{909E8E84-426E-40DD-AFC4-6F175D3DCCD1}">
                <a14:hiddenFill xmlns:a14="http://schemas.microsoft.com/office/drawing/2010/main">
                  <a:noFill/>
                </a14:hiddenFill>
              </a:ext>
            </a:extLst>
          </p:spPr>
        </p:cxnSp>
        <p:sp>
          <p:nvSpPr>
            <p:cNvPr id="16" name="Rectangle 446">
              <a:extLst>
                <a:ext uri="{FF2B5EF4-FFF2-40B4-BE49-F238E27FC236}">
                  <a16:creationId xmlns="" xmlns:a16="http://schemas.microsoft.com/office/drawing/2014/main" id="{E4C47FCC-CB55-441E-9D81-FC1DF01CBADB}"/>
                </a:ext>
              </a:extLst>
            </p:cNvPr>
            <p:cNvSpPr>
              <a:spLocks noChangeArrowheads="1"/>
            </p:cNvSpPr>
            <p:nvPr/>
          </p:nvSpPr>
          <p:spPr bwMode="auto">
            <a:xfrm>
              <a:off x="5949" y="5788"/>
              <a:ext cx="979"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36000" tIns="36000" rIns="36000" bIns="36000" anchor="ctr" anchorCtr="0" upright="1">
              <a:noAutofit/>
            </a:bodyPr>
            <a:lstStyle/>
            <a:p>
              <a:pPr algn="just">
                <a:spcAft>
                  <a:spcPts val="0"/>
                </a:spcAft>
              </a:pPr>
              <a:r>
                <a:rPr lang="en-US" sz="2000" kern="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1oo2</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Rectangle 447">
              <a:extLst>
                <a:ext uri="{FF2B5EF4-FFF2-40B4-BE49-F238E27FC236}">
                  <a16:creationId xmlns="" xmlns:a16="http://schemas.microsoft.com/office/drawing/2014/main" id="{40D2D02C-0341-4290-A777-70F00DA91751}"/>
                </a:ext>
              </a:extLst>
            </p:cNvPr>
            <p:cNvSpPr>
              <a:spLocks noChangeArrowheads="1"/>
            </p:cNvSpPr>
            <p:nvPr/>
          </p:nvSpPr>
          <p:spPr bwMode="auto">
            <a:xfrm>
              <a:off x="7571" y="6427"/>
              <a:ext cx="944"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36000" tIns="36000" rIns="36000" bIns="36000" anchor="t" anchorCtr="0" upright="1">
              <a:noAutofit/>
            </a:bodyPr>
            <a:lstStyle/>
            <a:p>
              <a:pPr algn="just">
                <a:spcAft>
                  <a:spcPts val="0"/>
                </a:spcAft>
              </a:pPr>
              <a:r>
                <a:rPr lang="ja-JP" sz="2000" ker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λ</a:t>
              </a:r>
              <a:r>
                <a:rPr lang="en-US" sz="2000" kern="0" baseline="-250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AB_CCF</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20" name="テキスト ボックス 19">
            <a:extLst>
              <a:ext uri="{FF2B5EF4-FFF2-40B4-BE49-F238E27FC236}">
                <a16:creationId xmlns="" xmlns:a16="http://schemas.microsoft.com/office/drawing/2014/main" id="{F02D2321-3DD4-47D7-8491-EDD9267BF96B}"/>
              </a:ext>
            </a:extLst>
          </p:cNvPr>
          <p:cNvSpPr txBox="1"/>
          <p:nvPr/>
        </p:nvSpPr>
        <p:spPr>
          <a:xfrm>
            <a:off x="578479" y="3278323"/>
            <a:ext cx="9066344" cy="1323439"/>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共通原因故障は</a:t>
            </a:r>
            <a:r>
              <a:rPr lang="en-US" altLang="ja-JP" sz="2000" dirty="0">
                <a:latin typeface="Meiryo UI" panose="020B0604030504040204" pitchFamily="50" charset="-128"/>
                <a:ea typeface="Meiryo UI" panose="020B0604030504040204" pitchFamily="50" charset="-128"/>
              </a:rPr>
              <a:t>1</a:t>
            </a:r>
            <a:r>
              <a:rPr lang="ja-JP" altLang="en-US" sz="2000" dirty="0" err="1">
                <a:latin typeface="Meiryo UI" panose="020B0604030504040204" pitchFamily="50" charset="-128"/>
                <a:ea typeface="Meiryo UI" panose="020B0604030504040204" pitchFamily="50" charset="-128"/>
              </a:rPr>
              <a:t>つの</a:t>
            </a:r>
            <a:r>
              <a:rPr lang="ja-JP" altLang="en-US" sz="2000" dirty="0">
                <a:latin typeface="Meiryo UI" panose="020B0604030504040204" pitchFamily="50" charset="-128"/>
                <a:ea typeface="Meiryo UI" panose="020B0604030504040204" pitchFamily="50" charset="-128"/>
              </a:rPr>
              <a:t>故障原因で複数のチャンネルがほぼ同時に故障になり、危険状態になる故障のことを言う．</a:t>
            </a:r>
          </a:p>
          <a:p>
            <a:r>
              <a:rPr lang="ja-JP" altLang="en-US" sz="2000" dirty="0">
                <a:latin typeface="Meiryo UI" panose="020B0604030504040204" pitchFamily="50" charset="-128"/>
                <a:ea typeface="Meiryo UI" panose="020B0604030504040204" pitchFamily="50" charset="-128"/>
              </a:rPr>
              <a:t>共通原因故障の信頼性ブロック図</a:t>
            </a:r>
            <a:r>
              <a:rPr lang="en-US" altLang="ja-JP" sz="2000" dirty="0">
                <a:latin typeface="Meiryo UI" panose="020B0604030504040204" pitchFamily="50" charset="-128"/>
                <a:ea typeface="Meiryo UI" panose="020B0604030504040204" pitchFamily="50" charset="-128"/>
              </a:rPr>
              <a:t>(RBD)</a:t>
            </a:r>
            <a:r>
              <a:rPr lang="ja-JP" altLang="en-US" sz="2000" dirty="0">
                <a:latin typeface="Meiryo UI" panose="020B0604030504040204" pitchFamily="50" charset="-128"/>
                <a:ea typeface="Meiryo UI" panose="020B0604030504040204" pitchFamily="50" charset="-128"/>
              </a:rPr>
              <a:t>は右図のようになる．</a:t>
            </a:r>
          </a:p>
          <a:p>
            <a:endParaRPr kumimoji="1"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4702148"/>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0405A9A-F419-4037-9E3F-D11C2807E568}"/>
              </a:ext>
            </a:extLst>
          </p:cNvPr>
          <p:cNvSpPr>
            <a:spLocks noGrp="1"/>
          </p:cNvSpPr>
          <p:nvPr>
            <p:ph type="title"/>
          </p:nvPr>
        </p:nvSpPr>
        <p:spPr/>
        <p:txBody>
          <a:bodyPr/>
          <a:lstStyle/>
          <a:p>
            <a:r>
              <a:rPr lang="en-US" altLang="ja-JP" dirty="0"/>
              <a:t>4-(5)-</a:t>
            </a:r>
            <a:r>
              <a:rPr lang="ja-JP" altLang="en-US" dirty="0"/>
              <a:t>イ</a:t>
            </a:r>
            <a:r>
              <a:rPr lang="en-US" altLang="ja-JP" dirty="0"/>
              <a:t>-(</a:t>
            </a:r>
            <a:r>
              <a:rPr lang="ja-JP" altLang="ja-JP" dirty="0"/>
              <a:t>ウ</a:t>
            </a:r>
            <a:r>
              <a:rPr lang="en-US" altLang="ja-JP" dirty="0"/>
              <a:t>)</a:t>
            </a:r>
            <a:r>
              <a:rPr lang="ja-JP" altLang="ja-JP" dirty="0"/>
              <a:t>共通因故障</a:t>
            </a:r>
            <a:r>
              <a:rPr lang="en-US" altLang="ja-JP" dirty="0"/>
              <a:t>(2/2)</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 xmlns:a16="http://schemas.microsoft.com/office/drawing/2014/main" id="{0E493A1C-30B4-430F-A9C5-589AE3F79ED1}"/>
              </a:ext>
            </a:extLst>
          </p:cNvPr>
          <p:cNvSpPr>
            <a:spLocks noGrp="1"/>
          </p:cNvSpPr>
          <p:nvPr>
            <p:ph idx="1"/>
          </p:nvPr>
        </p:nvSpPr>
        <p:spPr/>
        <p:txBody>
          <a:bodyPr/>
          <a:lstStyle/>
          <a:p>
            <a:r>
              <a:rPr lang="ja-JP" altLang="ja-JP" dirty="0">
                <a:latin typeface="Meiryo UI" panose="020B0604030504040204" pitchFamily="50" charset="-128"/>
                <a:ea typeface="Meiryo UI" panose="020B0604030504040204" pitchFamily="50" charset="-128"/>
              </a:rPr>
              <a:t>共通原因故障は、冗長化されたチャンネル</a:t>
            </a:r>
            <a:r>
              <a:rPr lang="en-US" altLang="ja-JP" dirty="0">
                <a:latin typeface="Meiryo UI" panose="020B0604030504040204" pitchFamily="50" charset="-128"/>
                <a:ea typeface="Meiryo UI" panose="020B0604030504040204" pitchFamily="50" charset="-128"/>
              </a:rPr>
              <a:t>A</a:t>
            </a:r>
            <a:r>
              <a:rPr lang="ja-JP" altLang="ja-JP" dirty="0">
                <a:latin typeface="Meiryo UI" panose="020B0604030504040204" pitchFamily="50" charset="-128"/>
                <a:ea typeface="Meiryo UI" panose="020B0604030504040204" pitchFamily="50" charset="-128"/>
              </a:rPr>
              <a:t>の故障とチャンネル</a:t>
            </a:r>
            <a:r>
              <a:rPr lang="en-US" altLang="ja-JP" dirty="0">
                <a:latin typeface="Meiryo UI" panose="020B0604030504040204" pitchFamily="50" charset="-128"/>
                <a:ea typeface="Meiryo UI" panose="020B0604030504040204" pitchFamily="50" charset="-128"/>
              </a:rPr>
              <a:t>B</a:t>
            </a:r>
            <a:r>
              <a:rPr lang="ja-JP" altLang="ja-JP" dirty="0">
                <a:latin typeface="Meiryo UI" panose="020B0604030504040204" pitchFamily="50" charset="-128"/>
                <a:ea typeface="Meiryo UI" panose="020B0604030504040204" pitchFamily="50" charset="-128"/>
              </a:rPr>
              <a:t>の故障の同時故障なのでチャンネル</a:t>
            </a:r>
            <a:r>
              <a:rPr lang="en-US" altLang="ja-JP" dirty="0">
                <a:latin typeface="Meiryo UI" panose="020B0604030504040204" pitchFamily="50" charset="-128"/>
                <a:ea typeface="Meiryo UI" panose="020B0604030504040204" pitchFamily="50" charset="-128"/>
              </a:rPr>
              <a:t>A</a:t>
            </a:r>
            <a:r>
              <a:rPr lang="ja-JP" altLang="ja-JP" dirty="0">
                <a:latin typeface="Meiryo UI" panose="020B0604030504040204" pitchFamily="50" charset="-128"/>
                <a:ea typeface="Meiryo UI" panose="020B0604030504040204" pitchFamily="50" charset="-128"/>
              </a:rPr>
              <a:t>とチャンネル</a:t>
            </a:r>
            <a:r>
              <a:rPr lang="en-US" altLang="ja-JP" dirty="0">
                <a:latin typeface="Meiryo UI" panose="020B0604030504040204" pitchFamily="50" charset="-128"/>
                <a:ea typeface="Meiryo UI" panose="020B0604030504040204" pitchFamily="50" charset="-128"/>
              </a:rPr>
              <a:t>B</a:t>
            </a:r>
            <a:r>
              <a:rPr lang="ja-JP" altLang="ja-JP" dirty="0">
                <a:latin typeface="Meiryo UI" panose="020B0604030504040204" pitchFamily="50" charset="-128"/>
                <a:ea typeface="Meiryo UI" panose="020B0604030504040204" pitchFamily="50" charset="-128"/>
              </a:rPr>
              <a:t>ともに同率と考えられる</a:t>
            </a:r>
            <a:r>
              <a:rPr lang="ja-JP" altLang="en-US"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この率をβで表す</a:t>
            </a:r>
            <a:r>
              <a:rPr lang="ja-JP" altLang="en-US" dirty="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 xmlns:a16="http://schemas.microsoft.com/office/drawing/2014/main" id="{B4C40211-CB6B-4ECE-8B16-DFEED05B8D28}"/>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592106F0-7456-4997-8F2B-2AABA10799FA}"/>
              </a:ext>
            </a:extLst>
          </p:cNvPr>
          <p:cNvSpPr>
            <a:spLocks noGrp="1"/>
          </p:cNvSpPr>
          <p:nvPr>
            <p:ph type="sldNum" sz="quarter" idx="12"/>
          </p:nvPr>
        </p:nvSpPr>
        <p:spPr/>
        <p:txBody>
          <a:bodyPr/>
          <a:lstStyle/>
          <a:p>
            <a:fld id="{C7D9CC4D-8A97-4D11-A8F9-9712DE09FCD9}" type="slidenum">
              <a:rPr kumimoji="1" lang="ja-JP" altLang="en-US" smtClean="0"/>
              <a:t>191</a:t>
            </a:fld>
            <a:endParaRPr kumimoji="1" lang="ja-JP" altLang="en-US"/>
          </a:p>
        </p:txBody>
      </p:sp>
      <p:grpSp>
        <p:nvGrpSpPr>
          <p:cNvPr id="6" name="グループ化 5">
            <a:extLst>
              <a:ext uri="{FF2B5EF4-FFF2-40B4-BE49-F238E27FC236}">
                <a16:creationId xmlns="" xmlns:a16="http://schemas.microsoft.com/office/drawing/2014/main" id="{E5208E7D-0644-44B5-83A6-703447B02862}"/>
              </a:ext>
            </a:extLst>
          </p:cNvPr>
          <p:cNvGrpSpPr/>
          <p:nvPr/>
        </p:nvGrpSpPr>
        <p:grpSpPr>
          <a:xfrm>
            <a:off x="320822" y="3046031"/>
            <a:ext cx="9379409" cy="3554121"/>
            <a:chOff x="-1" y="7"/>
            <a:chExt cx="5147308" cy="2088075"/>
          </a:xfrm>
        </p:grpSpPr>
        <p:grpSp>
          <p:nvGrpSpPr>
            <p:cNvPr id="7" name="Group 3955">
              <a:extLst>
                <a:ext uri="{FF2B5EF4-FFF2-40B4-BE49-F238E27FC236}">
                  <a16:creationId xmlns="" xmlns:a16="http://schemas.microsoft.com/office/drawing/2014/main" id="{5AD169BE-D274-4BF1-910B-846577EA17AA}"/>
                </a:ext>
              </a:extLst>
            </p:cNvPr>
            <p:cNvGrpSpPr>
              <a:grpSpLocks/>
            </p:cNvGrpSpPr>
            <p:nvPr/>
          </p:nvGrpSpPr>
          <p:grpSpPr bwMode="auto">
            <a:xfrm>
              <a:off x="-1" y="7"/>
              <a:ext cx="5147308" cy="2088075"/>
              <a:chOff x="2747" y="3000"/>
              <a:chExt cx="4319" cy="2564"/>
            </a:xfrm>
          </p:grpSpPr>
          <p:sp>
            <p:nvSpPr>
              <p:cNvPr id="11" name="Text Box 459">
                <a:extLst>
                  <a:ext uri="{FF2B5EF4-FFF2-40B4-BE49-F238E27FC236}">
                    <a16:creationId xmlns="" xmlns:a16="http://schemas.microsoft.com/office/drawing/2014/main" id="{33FB1227-8E45-4CC8-ADFA-33A7100FB75B}"/>
                  </a:ext>
                </a:extLst>
              </p:cNvPr>
              <p:cNvSpPr txBox="1">
                <a:spLocks noChangeArrowheads="1"/>
              </p:cNvSpPr>
              <p:nvPr/>
            </p:nvSpPr>
            <p:spPr bwMode="auto">
              <a:xfrm>
                <a:off x="2756" y="5329"/>
                <a:ext cx="194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spAutoFit/>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共通原因故障の集合図</a:t>
                </a:r>
              </a:p>
            </p:txBody>
          </p:sp>
          <p:grpSp>
            <p:nvGrpSpPr>
              <p:cNvPr id="12" name="Group 2667">
                <a:extLst>
                  <a:ext uri="{FF2B5EF4-FFF2-40B4-BE49-F238E27FC236}">
                    <a16:creationId xmlns="" xmlns:a16="http://schemas.microsoft.com/office/drawing/2014/main" id="{B504954C-D071-42CC-9E88-D2BB2FE4BDC1}"/>
                  </a:ext>
                </a:extLst>
              </p:cNvPr>
              <p:cNvGrpSpPr>
                <a:grpSpLocks/>
              </p:cNvGrpSpPr>
              <p:nvPr/>
            </p:nvGrpSpPr>
            <p:grpSpPr bwMode="auto">
              <a:xfrm>
                <a:off x="2747" y="3000"/>
                <a:ext cx="4319" cy="2291"/>
                <a:chOff x="2747" y="2807"/>
                <a:chExt cx="4319" cy="2291"/>
              </a:xfrm>
            </p:grpSpPr>
            <p:sp>
              <p:nvSpPr>
                <p:cNvPr id="13" name="AutoShape 458">
                  <a:extLst>
                    <a:ext uri="{FF2B5EF4-FFF2-40B4-BE49-F238E27FC236}">
                      <a16:creationId xmlns="" xmlns:a16="http://schemas.microsoft.com/office/drawing/2014/main" id="{ECA34070-5EC9-497C-8766-9EE55D00E6D6}"/>
                    </a:ext>
                  </a:extLst>
                </p:cNvPr>
                <p:cNvSpPr>
                  <a:spLocks noChangeArrowheads="1"/>
                </p:cNvSpPr>
                <p:nvPr/>
              </p:nvSpPr>
              <p:spPr bwMode="auto">
                <a:xfrm>
                  <a:off x="2936" y="4656"/>
                  <a:ext cx="3913" cy="442"/>
                </a:xfrm>
                <a:prstGeom prst="roundRect">
                  <a:avLst>
                    <a:gd name="adj" fmla="val 16667"/>
                  </a:avLst>
                </a:prstGeom>
                <a:solidFill>
                  <a:srgbClr val="FFFFFF"/>
                </a:solidFill>
                <a:ln w="12700">
                  <a:solidFill>
                    <a:srgbClr val="000000"/>
                  </a:solidFill>
                  <a:round/>
                  <a:headEnd/>
                  <a:tailEnd/>
                </a:ln>
              </p:spPr>
              <p:txBody>
                <a:bodyPr rot="0" vert="horz" wrap="square" lIns="74295" tIns="8890" rIns="74295" bIns="8890" anchor="t" anchorCtr="0" upright="1">
                  <a:noAutofit/>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共通原因故障</a:t>
                  </a: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(CCF) </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 λ</a:t>
                  </a:r>
                  <a:r>
                    <a:rPr lang="en-US" sz="2000" kern="100" baseline="-25000">
                      <a:effectLst/>
                      <a:latin typeface="Meiryo UI" panose="020B0604030504040204" pitchFamily="50" charset="-128"/>
                      <a:ea typeface="Meiryo UI" panose="020B0604030504040204" pitchFamily="50" charset="-128"/>
                      <a:cs typeface="Times New Roman" panose="02020603050405020304" pitchFamily="18" charset="0"/>
                    </a:rPr>
                    <a:t>AB_CCF</a:t>
                  </a: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 (</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βλ</a:t>
                  </a:r>
                  <a:r>
                    <a:rPr lang="en-US" sz="2000" kern="100" baseline="-25000">
                      <a:effectLst/>
                      <a:latin typeface="Meiryo UI" panose="020B0604030504040204" pitchFamily="50" charset="-128"/>
                      <a:ea typeface="Meiryo UI" panose="020B0604030504040204" pitchFamily="50" charset="-128"/>
                      <a:cs typeface="Times New Roman" panose="02020603050405020304" pitchFamily="18" charset="0"/>
                    </a:rPr>
                    <a:t>A</a:t>
                  </a: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+β</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λ</a:t>
                  </a:r>
                  <a:r>
                    <a:rPr lang="en-US" sz="2000" kern="100" baseline="-25000">
                      <a:effectLst/>
                      <a:latin typeface="Meiryo UI" panose="020B0604030504040204" pitchFamily="50" charset="-128"/>
                      <a:ea typeface="Meiryo UI" panose="020B0604030504040204" pitchFamily="50" charset="-128"/>
                      <a:cs typeface="Times New Roman" panose="02020603050405020304" pitchFamily="18" charset="0"/>
                    </a:rPr>
                    <a:t>B</a:t>
                  </a: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)/2</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Freeform 450">
                  <a:extLst>
                    <a:ext uri="{FF2B5EF4-FFF2-40B4-BE49-F238E27FC236}">
                      <a16:creationId xmlns="" xmlns:a16="http://schemas.microsoft.com/office/drawing/2014/main" id="{0021756E-1B4F-456A-BF5C-4DB2666B631E}"/>
                    </a:ext>
                  </a:extLst>
                </p:cNvPr>
                <p:cNvSpPr>
                  <a:spLocks/>
                </p:cNvSpPr>
                <p:nvPr/>
              </p:nvSpPr>
              <p:spPr bwMode="auto">
                <a:xfrm>
                  <a:off x="4481" y="2807"/>
                  <a:ext cx="2585" cy="1709"/>
                </a:xfrm>
                <a:custGeom>
                  <a:avLst/>
                  <a:gdLst>
                    <a:gd name="T0" fmla="*/ 0 w 2720"/>
                    <a:gd name="T1" fmla="*/ 968 h 1936"/>
                    <a:gd name="T2" fmla="*/ 1360 w 2720"/>
                    <a:gd name="T3" fmla="*/ 0 h 1936"/>
                    <a:gd name="T4" fmla="*/ 1360 w 2720"/>
                    <a:gd name="T5" fmla="*/ 0 h 1936"/>
                    <a:gd name="T6" fmla="*/ 2720 w 2720"/>
                    <a:gd name="T7" fmla="*/ 968 h 1936"/>
                    <a:gd name="T8" fmla="*/ 2720 w 2720"/>
                    <a:gd name="T9" fmla="*/ 968 h 1936"/>
                    <a:gd name="T10" fmla="*/ 2720 w 2720"/>
                    <a:gd name="T11" fmla="*/ 968 h 1936"/>
                    <a:gd name="T12" fmla="*/ 1360 w 2720"/>
                    <a:gd name="T13" fmla="*/ 1936 h 1936"/>
                    <a:gd name="T14" fmla="*/ 1360 w 2720"/>
                    <a:gd name="T15" fmla="*/ 1936 h 1936"/>
                    <a:gd name="T16" fmla="*/ 1360 w 2720"/>
                    <a:gd name="T17" fmla="*/ 1936 h 1936"/>
                    <a:gd name="T18" fmla="*/ 0 w 2720"/>
                    <a:gd name="T19" fmla="*/ 968 h 1936"/>
                    <a:gd name="T20" fmla="*/ 0 w 2720"/>
                    <a:gd name="T21" fmla="*/ 968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0" h="1936">
                      <a:moveTo>
                        <a:pt x="0" y="968"/>
                      </a:moveTo>
                      <a:cubicBezTo>
                        <a:pt x="0" y="434"/>
                        <a:pt x="609" y="0"/>
                        <a:pt x="1360" y="0"/>
                      </a:cubicBezTo>
                      <a:lnTo>
                        <a:pt x="1360" y="0"/>
                      </a:lnTo>
                      <a:cubicBezTo>
                        <a:pt x="2112" y="0"/>
                        <a:pt x="2720" y="434"/>
                        <a:pt x="2720" y="968"/>
                      </a:cubicBezTo>
                      <a:cubicBezTo>
                        <a:pt x="2720" y="968"/>
                        <a:pt x="2720" y="968"/>
                        <a:pt x="2720" y="968"/>
                      </a:cubicBezTo>
                      <a:lnTo>
                        <a:pt x="2720" y="968"/>
                      </a:lnTo>
                      <a:cubicBezTo>
                        <a:pt x="2720" y="1503"/>
                        <a:pt x="2112" y="1936"/>
                        <a:pt x="1360" y="1936"/>
                      </a:cubicBezTo>
                      <a:cubicBezTo>
                        <a:pt x="1360" y="1936"/>
                        <a:pt x="1360" y="1936"/>
                        <a:pt x="1360" y="1936"/>
                      </a:cubicBezTo>
                      <a:lnTo>
                        <a:pt x="1360" y="1936"/>
                      </a:lnTo>
                      <a:cubicBezTo>
                        <a:pt x="609" y="1936"/>
                        <a:pt x="0" y="1503"/>
                        <a:pt x="0" y="968"/>
                      </a:cubicBezTo>
                      <a:cubicBezTo>
                        <a:pt x="0" y="968"/>
                        <a:pt x="0" y="968"/>
                        <a:pt x="0" y="968"/>
                      </a:cubicBezTo>
                      <a:close/>
                    </a:path>
                  </a:pathLst>
                </a:custGeom>
                <a:solidFill>
                  <a:srgbClr val="FFC000"/>
                </a:solidFill>
                <a:ln w="0">
                  <a:solidFill>
                    <a:srgbClr val="000000"/>
                  </a:solidFill>
                  <a:prstDash val="solid"/>
                  <a:round/>
                  <a:headEnd/>
                  <a:tailEnd/>
                </a:ln>
              </p:spPr>
              <p:txBody>
                <a:bodyPr rot="0" vert="horz" wrap="square" lIns="91440" tIns="45720" rIns="91440" bIns="45720" anchor="t" anchorCtr="0" upright="1">
                  <a:noAutofit/>
                </a:bodyPr>
                <a:lstStyle/>
                <a:p>
                  <a:endParaRPr lang="ja-JP" altLang="en-US" sz="2000">
                    <a:latin typeface="Meiryo UI" panose="020B0604030504040204" pitchFamily="50" charset="-128"/>
                    <a:ea typeface="Meiryo UI" panose="020B0604030504040204" pitchFamily="50" charset="-128"/>
                  </a:endParaRPr>
                </a:p>
              </p:txBody>
            </p:sp>
            <p:sp>
              <p:nvSpPr>
                <p:cNvPr id="15" name="Freeform 451">
                  <a:extLst>
                    <a:ext uri="{FF2B5EF4-FFF2-40B4-BE49-F238E27FC236}">
                      <a16:creationId xmlns="" xmlns:a16="http://schemas.microsoft.com/office/drawing/2014/main" id="{3C1CD28A-25AD-423D-84D4-62618D667089}"/>
                    </a:ext>
                  </a:extLst>
                </p:cNvPr>
                <p:cNvSpPr>
                  <a:spLocks/>
                </p:cNvSpPr>
                <p:nvPr/>
              </p:nvSpPr>
              <p:spPr bwMode="auto">
                <a:xfrm>
                  <a:off x="2754" y="2828"/>
                  <a:ext cx="2586" cy="1708"/>
                </a:xfrm>
                <a:custGeom>
                  <a:avLst/>
                  <a:gdLst>
                    <a:gd name="T0" fmla="*/ 0 w 2720"/>
                    <a:gd name="T1" fmla="*/ 968 h 1936"/>
                    <a:gd name="T2" fmla="*/ 1360 w 2720"/>
                    <a:gd name="T3" fmla="*/ 0 h 1936"/>
                    <a:gd name="T4" fmla="*/ 1360 w 2720"/>
                    <a:gd name="T5" fmla="*/ 0 h 1936"/>
                    <a:gd name="T6" fmla="*/ 2720 w 2720"/>
                    <a:gd name="T7" fmla="*/ 968 h 1936"/>
                    <a:gd name="T8" fmla="*/ 2720 w 2720"/>
                    <a:gd name="T9" fmla="*/ 968 h 1936"/>
                    <a:gd name="T10" fmla="*/ 2720 w 2720"/>
                    <a:gd name="T11" fmla="*/ 968 h 1936"/>
                    <a:gd name="T12" fmla="*/ 1360 w 2720"/>
                    <a:gd name="T13" fmla="*/ 1936 h 1936"/>
                    <a:gd name="T14" fmla="*/ 1360 w 2720"/>
                    <a:gd name="T15" fmla="*/ 1936 h 1936"/>
                    <a:gd name="T16" fmla="*/ 1360 w 2720"/>
                    <a:gd name="T17" fmla="*/ 1936 h 1936"/>
                    <a:gd name="T18" fmla="*/ 0 w 2720"/>
                    <a:gd name="T19" fmla="*/ 968 h 1936"/>
                    <a:gd name="T20" fmla="*/ 0 w 2720"/>
                    <a:gd name="T21" fmla="*/ 968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0" h="1936">
                      <a:moveTo>
                        <a:pt x="0" y="968"/>
                      </a:moveTo>
                      <a:cubicBezTo>
                        <a:pt x="0" y="434"/>
                        <a:pt x="609" y="0"/>
                        <a:pt x="1360" y="0"/>
                      </a:cubicBezTo>
                      <a:lnTo>
                        <a:pt x="1360" y="0"/>
                      </a:lnTo>
                      <a:cubicBezTo>
                        <a:pt x="2112" y="0"/>
                        <a:pt x="2720" y="434"/>
                        <a:pt x="2720" y="968"/>
                      </a:cubicBezTo>
                      <a:cubicBezTo>
                        <a:pt x="2720" y="968"/>
                        <a:pt x="2720" y="968"/>
                        <a:pt x="2720" y="968"/>
                      </a:cubicBezTo>
                      <a:lnTo>
                        <a:pt x="2720" y="968"/>
                      </a:lnTo>
                      <a:cubicBezTo>
                        <a:pt x="2720" y="1503"/>
                        <a:pt x="2112" y="1936"/>
                        <a:pt x="1360" y="1936"/>
                      </a:cubicBezTo>
                      <a:cubicBezTo>
                        <a:pt x="1360" y="1936"/>
                        <a:pt x="1360" y="1936"/>
                        <a:pt x="1360" y="1936"/>
                      </a:cubicBezTo>
                      <a:lnTo>
                        <a:pt x="1360" y="1936"/>
                      </a:lnTo>
                      <a:cubicBezTo>
                        <a:pt x="609" y="1936"/>
                        <a:pt x="0" y="1503"/>
                        <a:pt x="0" y="968"/>
                      </a:cubicBezTo>
                      <a:cubicBezTo>
                        <a:pt x="0" y="968"/>
                        <a:pt x="0" y="968"/>
                        <a:pt x="0" y="968"/>
                      </a:cubicBezTo>
                      <a:close/>
                    </a:path>
                  </a:pathLst>
                </a:custGeom>
                <a:solidFill>
                  <a:srgbClr val="99FFCC"/>
                </a:solidFill>
                <a:ln w="0">
                  <a:solidFill>
                    <a:srgbClr val="000000"/>
                  </a:solidFill>
                  <a:prstDash val="solid"/>
                  <a:round/>
                  <a:headEnd/>
                  <a:tailEnd/>
                </a:ln>
              </p:spPr>
              <p:txBody>
                <a:bodyPr rot="0" vert="horz" wrap="square" lIns="91440" tIns="45720" rIns="91440" bIns="45720" anchor="t" anchorCtr="0" upright="1">
                  <a:noAutofit/>
                </a:bodyPr>
                <a:lstStyle/>
                <a:p>
                  <a:endParaRPr lang="ja-JP" altLang="en-US" sz="2000">
                    <a:latin typeface="Meiryo UI" panose="020B0604030504040204" pitchFamily="50" charset="-128"/>
                    <a:ea typeface="Meiryo UI" panose="020B0604030504040204" pitchFamily="50" charset="-128"/>
                  </a:endParaRPr>
                </a:p>
              </p:txBody>
            </p:sp>
            <p:sp>
              <p:nvSpPr>
                <p:cNvPr id="16" name="Freeform 452">
                  <a:extLst>
                    <a:ext uri="{FF2B5EF4-FFF2-40B4-BE49-F238E27FC236}">
                      <a16:creationId xmlns="" xmlns:a16="http://schemas.microsoft.com/office/drawing/2014/main" id="{60ABE6BA-2227-451F-AE97-0CBE1FDD12E7}"/>
                    </a:ext>
                  </a:extLst>
                </p:cNvPr>
                <p:cNvSpPr>
                  <a:spLocks noEditPoints="1"/>
                </p:cNvSpPr>
                <p:nvPr/>
              </p:nvSpPr>
              <p:spPr bwMode="auto">
                <a:xfrm>
                  <a:off x="2747" y="2821"/>
                  <a:ext cx="2601" cy="1723"/>
                </a:xfrm>
                <a:custGeom>
                  <a:avLst/>
                  <a:gdLst>
                    <a:gd name="T0" fmla="*/ 8 w 2736"/>
                    <a:gd name="T1" fmla="*/ 876 h 1952"/>
                    <a:gd name="T2" fmla="*/ 108 w 2736"/>
                    <a:gd name="T3" fmla="*/ 596 h 1952"/>
                    <a:gd name="T4" fmla="*/ 314 w 2736"/>
                    <a:gd name="T5" fmla="*/ 356 h 1952"/>
                    <a:gd name="T6" fmla="*/ 605 w 2736"/>
                    <a:gd name="T7" fmla="*/ 166 h 1952"/>
                    <a:gd name="T8" fmla="*/ 962 w 2736"/>
                    <a:gd name="T9" fmla="*/ 45 h 1952"/>
                    <a:gd name="T10" fmla="*/ 1368 w 2736"/>
                    <a:gd name="T11" fmla="*/ 0 h 1952"/>
                    <a:gd name="T12" fmla="*/ 1775 w 2736"/>
                    <a:gd name="T13" fmla="*/ 45 h 1952"/>
                    <a:gd name="T14" fmla="*/ 2133 w 2736"/>
                    <a:gd name="T15" fmla="*/ 166 h 1952"/>
                    <a:gd name="T16" fmla="*/ 2423 w 2736"/>
                    <a:gd name="T17" fmla="*/ 355 h 1952"/>
                    <a:gd name="T18" fmla="*/ 2628 w 2736"/>
                    <a:gd name="T19" fmla="*/ 595 h 1952"/>
                    <a:gd name="T20" fmla="*/ 2729 w 2736"/>
                    <a:gd name="T21" fmla="*/ 876 h 1952"/>
                    <a:gd name="T22" fmla="*/ 2729 w 2736"/>
                    <a:gd name="T23" fmla="*/ 1076 h 1952"/>
                    <a:gd name="T24" fmla="*/ 2675 w 2736"/>
                    <a:gd name="T25" fmla="*/ 1267 h 1952"/>
                    <a:gd name="T26" fmla="*/ 2503 w 2736"/>
                    <a:gd name="T27" fmla="*/ 1523 h 1952"/>
                    <a:gd name="T28" fmla="*/ 2238 w 2736"/>
                    <a:gd name="T29" fmla="*/ 1730 h 1952"/>
                    <a:gd name="T30" fmla="*/ 1901 w 2736"/>
                    <a:gd name="T31" fmla="*/ 1876 h 1952"/>
                    <a:gd name="T32" fmla="*/ 1508 w 2736"/>
                    <a:gd name="T33" fmla="*/ 1947 h 1952"/>
                    <a:gd name="T34" fmla="*/ 1094 w 2736"/>
                    <a:gd name="T35" fmla="*/ 1932 h 1952"/>
                    <a:gd name="T36" fmla="*/ 718 w 2736"/>
                    <a:gd name="T37" fmla="*/ 1835 h 1952"/>
                    <a:gd name="T38" fmla="*/ 402 w 2736"/>
                    <a:gd name="T39" fmla="*/ 1668 h 1952"/>
                    <a:gd name="T40" fmla="*/ 166 w 2736"/>
                    <a:gd name="T41" fmla="*/ 1444 h 1952"/>
                    <a:gd name="T42" fmla="*/ 29 w 2736"/>
                    <a:gd name="T43" fmla="*/ 1174 h 1952"/>
                    <a:gd name="T44" fmla="*/ 0 w 2736"/>
                    <a:gd name="T45" fmla="*/ 977 h 1952"/>
                    <a:gd name="T46" fmla="*/ 44 w 2736"/>
                    <a:gd name="T47" fmla="*/ 1169 h 1952"/>
                    <a:gd name="T48" fmla="*/ 179 w 2736"/>
                    <a:gd name="T49" fmla="*/ 1433 h 1952"/>
                    <a:gd name="T50" fmla="*/ 411 w 2736"/>
                    <a:gd name="T51" fmla="*/ 1655 h 1952"/>
                    <a:gd name="T52" fmla="*/ 723 w 2736"/>
                    <a:gd name="T53" fmla="*/ 1820 h 1952"/>
                    <a:gd name="T54" fmla="*/ 1095 w 2736"/>
                    <a:gd name="T55" fmla="*/ 1917 h 1952"/>
                    <a:gd name="T56" fmla="*/ 1507 w 2736"/>
                    <a:gd name="T57" fmla="*/ 1932 h 1952"/>
                    <a:gd name="T58" fmla="*/ 1896 w 2736"/>
                    <a:gd name="T59" fmla="*/ 1861 h 1952"/>
                    <a:gd name="T60" fmla="*/ 2229 w 2736"/>
                    <a:gd name="T61" fmla="*/ 1717 h 1952"/>
                    <a:gd name="T62" fmla="*/ 2490 w 2736"/>
                    <a:gd name="T63" fmla="*/ 1512 h 1952"/>
                    <a:gd name="T64" fmla="*/ 2660 w 2736"/>
                    <a:gd name="T65" fmla="*/ 1262 h 1952"/>
                    <a:gd name="T66" fmla="*/ 2713 w 2736"/>
                    <a:gd name="T67" fmla="*/ 1075 h 1952"/>
                    <a:gd name="T68" fmla="*/ 2714 w 2736"/>
                    <a:gd name="T69" fmla="*/ 879 h 1952"/>
                    <a:gd name="T70" fmla="*/ 2615 w 2736"/>
                    <a:gd name="T71" fmla="*/ 604 h 1952"/>
                    <a:gd name="T72" fmla="*/ 2414 w 2736"/>
                    <a:gd name="T73" fmla="*/ 368 h 1952"/>
                    <a:gd name="T74" fmla="*/ 2126 w 2736"/>
                    <a:gd name="T75" fmla="*/ 181 h 1952"/>
                    <a:gd name="T76" fmla="*/ 1772 w 2736"/>
                    <a:gd name="T77" fmla="*/ 60 h 1952"/>
                    <a:gd name="T78" fmla="*/ 1369 w 2736"/>
                    <a:gd name="T79" fmla="*/ 16 h 1952"/>
                    <a:gd name="T80" fmla="*/ 966 w 2736"/>
                    <a:gd name="T81" fmla="*/ 60 h 1952"/>
                    <a:gd name="T82" fmla="*/ 612 w 2736"/>
                    <a:gd name="T83" fmla="*/ 181 h 1952"/>
                    <a:gd name="T84" fmla="*/ 325 w 2736"/>
                    <a:gd name="T85" fmla="*/ 367 h 1952"/>
                    <a:gd name="T86" fmla="*/ 123 w 2736"/>
                    <a:gd name="T87" fmla="*/ 603 h 1952"/>
                    <a:gd name="T88" fmla="*/ 23 w 2736"/>
                    <a:gd name="T89" fmla="*/ 879 h 1952"/>
                    <a:gd name="T90" fmla="*/ 23 w 2736"/>
                    <a:gd name="T91" fmla="*/ 1075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36" h="1952">
                      <a:moveTo>
                        <a:pt x="0" y="977"/>
                      </a:moveTo>
                      <a:lnTo>
                        <a:pt x="7" y="877"/>
                      </a:lnTo>
                      <a:cubicBezTo>
                        <a:pt x="8" y="877"/>
                        <a:pt x="8" y="876"/>
                        <a:pt x="8" y="876"/>
                      </a:cubicBezTo>
                      <a:lnTo>
                        <a:pt x="29" y="780"/>
                      </a:lnTo>
                      <a:lnTo>
                        <a:pt x="62" y="686"/>
                      </a:lnTo>
                      <a:lnTo>
                        <a:pt x="108" y="596"/>
                      </a:lnTo>
                      <a:lnTo>
                        <a:pt x="166" y="511"/>
                      </a:lnTo>
                      <a:lnTo>
                        <a:pt x="234" y="430"/>
                      </a:lnTo>
                      <a:lnTo>
                        <a:pt x="314" y="356"/>
                      </a:lnTo>
                      <a:lnTo>
                        <a:pt x="401" y="286"/>
                      </a:lnTo>
                      <a:lnTo>
                        <a:pt x="499" y="223"/>
                      </a:lnTo>
                      <a:lnTo>
                        <a:pt x="605" y="166"/>
                      </a:lnTo>
                      <a:lnTo>
                        <a:pt x="717" y="118"/>
                      </a:lnTo>
                      <a:lnTo>
                        <a:pt x="837" y="77"/>
                      </a:lnTo>
                      <a:lnTo>
                        <a:pt x="962" y="45"/>
                      </a:lnTo>
                      <a:lnTo>
                        <a:pt x="1093" y="21"/>
                      </a:lnTo>
                      <a:lnTo>
                        <a:pt x="1229" y="6"/>
                      </a:lnTo>
                      <a:lnTo>
                        <a:pt x="1368" y="0"/>
                      </a:lnTo>
                      <a:lnTo>
                        <a:pt x="1508" y="5"/>
                      </a:lnTo>
                      <a:lnTo>
                        <a:pt x="1643" y="21"/>
                      </a:lnTo>
                      <a:lnTo>
                        <a:pt x="1775" y="45"/>
                      </a:lnTo>
                      <a:lnTo>
                        <a:pt x="1900" y="77"/>
                      </a:lnTo>
                      <a:lnTo>
                        <a:pt x="2020" y="118"/>
                      </a:lnTo>
                      <a:lnTo>
                        <a:pt x="2133" y="166"/>
                      </a:lnTo>
                      <a:lnTo>
                        <a:pt x="2237" y="222"/>
                      </a:lnTo>
                      <a:lnTo>
                        <a:pt x="2335" y="286"/>
                      </a:lnTo>
                      <a:lnTo>
                        <a:pt x="2423" y="355"/>
                      </a:lnTo>
                      <a:lnTo>
                        <a:pt x="2502" y="430"/>
                      </a:lnTo>
                      <a:lnTo>
                        <a:pt x="2571" y="510"/>
                      </a:lnTo>
                      <a:lnTo>
                        <a:pt x="2628" y="595"/>
                      </a:lnTo>
                      <a:lnTo>
                        <a:pt x="2675" y="685"/>
                      </a:lnTo>
                      <a:lnTo>
                        <a:pt x="2708" y="779"/>
                      </a:lnTo>
                      <a:lnTo>
                        <a:pt x="2729" y="876"/>
                      </a:lnTo>
                      <a:cubicBezTo>
                        <a:pt x="2729" y="876"/>
                        <a:pt x="2729" y="877"/>
                        <a:pt x="2729" y="877"/>
                      </a:cubicBezTo>
                      <a:lnTo>
                        <a:pt x="2736" y="976"/>
                      </a:lnTo>
                      <a:lnTo>
                        <a:pt x="2729" y="1076"/>
                      </a:lnTo>
                      <a:cubicBezTo>
                        <a:pt x="2729" y="1076"/>
                        <a:pt x="2729" y="1077"/>
                        <a:pt x="2729" y="1077"/>
                      </a:cubicBezTo>
                      <a:lnTo>
                        <a:pt x="2708" y="1173"/>
                      </a:lnTo>
                      <a:lnTo>
                        <a:pt x="2675" y="1267"/>
                      </a:lnTo>
                      <a:lnTo>
                        <a:pt x="2629" y="1357"/>
                      </a:lnTo>
                      <a:lnTo>
                        <a:pt x="2571" y="1443"/>
                      </a:lnTo>
                      <a:lnTo>
                        <a:pt x="2503" y="1523"/>
                      </a:lnTo>
                      <a:lnTo>
                        <a:pt x="2424" y="1598"/>
                      </a:lnTo>
                      <a:lnTo>
                        <a:pt x="2335" y="1668"/>
                      </a:lnTo>
                      <a:lnTo>
                        <a:pt x="2238" y="1730"/>
                      </a:lnTo>
                      <a:lnTo>
                        <a:pt x="2133" y="1787"/>
                      </a:lnTo>
                      <a:lnTo>
                        <a:pt x="2021" y="1835"/>
                      </a:lnTo>
                      <a:lnTo>
                        <a:pt x="1901" y="1876"/>
                      </a:lnTo>
                      <a:lnTo>
                        <a:pt x="1776" y="1909"/>
                      </a:lnTo>
                      <a:lnTo>
                        <a:pt x="1644" y="1932"/>
                      </a:lnTo>
                      <a:lnTo>
                        <a:pt x="1508" y="1947"/>
                      </a:lnTo>
                      <a:lnTo>
                        <a:pt x="1369" y="1952"/>
                      </a:lnTo>
                      <a:lnTo>
                        <a:pt x="1229" y="1947"/>
                      </a:lnTo>
                      <a:lnTo>
                        <a:pt x="1094" y="1932"/>
                      </a:lnTo>
                      <a:lnTo>
                        <a:pt x="963" y="1909"/>
                      </a:lnTo>
                      <a:lnTo>
                        <a:pt x="837" y="1876"/>
                      </a:lnTo>
                      <a:lnTo>
                        <a:pt x="718" y="1835"/>
                      </a:lnTo>
                      <a:lnTo>
                        <a:pt x="605" y="1787"/>
                      </a:lnTo>
                      <a:lnTo>
                        <a:pt x="500" y="1731"/>
                      </a:lnTo>
                      <a:lnTo>
                        <a:pt x="402" y="1668"/>
                      </a:lnTo>
                      <a:lnTo>
                        <a:pt x="314" y="1599"/>
                      </a:lnTo>
                      <a:lnTo>
                        <a:pt x="235" y="1523"/>
                      </a:lnTo>
                      <a:lnTo>
                        <a:pt x="166" y="1444"/>
                      </a:lnTo>
                      <a:lnTo>
                        <a:pt x="109" y="1358"/>
                      </a:lnTo>
                      <a:lnTo>
                        <a:pt x="62" y="1268"/>
                      </a:lnTo>
                      <a:lnTo>
                        <a:pt x="29" y="1174"/>
                      </a:lnTo>
                      <a:lnTo>
                        <a:pt x="8" y="1077"/>
                      </a:lnTo>
                      <a:cubicBezTo>
                        <a:pt x="8" y="1077"/>
                        <a:pt x="8" y="1076"/>
                        <a:pt x="7" y="1076"/>
                      </a:cubicBezTo>
                      <a:lnTo>
                        <a:pt x="0" y="977"/>
                      </a:lnTo>
                      <a:close/>
                      <a:moveTo>
                        <a:pt x="23" y="1075"/>
                      </a:moveTo>
                      <a:lnTo>
                        <a:pt x="23" y="1074"/>
                      </a:lnTo>
                      <a:lnTo>
                        <a:pt x="44" y="1169"/>
                      </a:lnTo>
                      <a:lnTo>
                        <a:pt x="77" y="1261"/>
                      </a:lnTo>
                      <a:lnTo>
                        <a:pt x="122" y="1349"/>
                      </a:lnTo>
                      <a:lnTo>
                        <a:pt x="179" y="1433"/>
                      </a:lnTo>
                      <a:lnTo>
                        <a:pt x="246" y="1512"/>
                      </a:lnTo>
                      <a:lnTo>
                        <a:pt x="324" y="1586"/>
                      </a:lnTo>
                      <a:lnTo>
                        <a:pt x="411" y="1655"/>
                      </a:lnTo>
                      <a:lnTo>
                        <a:pt x="507" y="1716"/>
                      </a:lnTo>
                      <a:lnTo>
                        <a:pt x="612" y="1772"/>
                      </a:lnTo>
                      <a:lnTo>
                        <a:pt x="723" y="1820"/>
                      </a:lnTo>
                      <a:lnTo>
                        <a:pt x="842" y="1861"/>
                      </a:lnTo>
                      <a:lnTo>
                        <a:pt x="966" y="1894"/>
                      </a:lnTo>
                      <a:lnTo>
                        <a:pt x="1095" y="1917"/>
                      </a:lnTo>
                      <a:lnTo>
                        <a:pt x="1230" y="1931"/>
                      </a:lnTo>
                      <a:lnTo>
                        <a:pt x="1368" y="1936"/>
                      </a:lnTo>
                      <a:lnTo>
                        <a:pt x="1507" y="1932"/>
                      </a:lnTo>
                      <a:lnTo>
                        <a:pt x="1641" y="1917"/>
                      </a:lnTo>
                      <a:lnTo>
                        <a:pt x="1771" y="1894"/>
                      </a:lnTo>
                      <a:lnTo>
                        <a:pt x="1896" y="1861"/>
                      </a:lnTo>
                      <a:lnTo>
                        <a:pt x="2014" y="1820"/>
                      </a:lnTo>
                      <a:lnTo>
                        <a:pt x="2126" y="1772"/>
                      </a:lnTo>
                      <a:lnTo>
                        <a:pt x="2229" y="1717"/>
                      </a:lnTo>
                      <a:lnTo>
                        <a:pt x="2326" y="1655"/>
                      </a:lnTo>
                      <a:lnTo>
                        <a:pt x="2413" y="1587"/>
                      </a:lnTo>
                      <a:lnTo>
                        <a:pt x="2490" y="1512"/>
                      </a:lnTo>
                      <a:lnTo>
                        <a:pt x="2558" y="1434"/>
                      </a:lnTo>
                      <a:lnTo>
                        <a:pt x="2614" y="1350"/>
                      </a:lnTo>
                      <a:lnTo>
                        <a:pt x="2660" y="1262"/>
                      </a:lnTo>
                      <a:lnTo>
                        <a:pt x="2693" y="1170"/>
                      </a:lnTo>
                      <a:lnTo>
                        <a:pt x="2714" y="1074"/>
                      </a:lnTo>
                      <a:lnTo>
                        <a:pt x="2713" y="1075"/>
                      </a:lnTo>
                      <a:lnTo>
                        <a:pt x="2720" y="977"/>
                      </a:lnTo>
                      <a:lnTo>
                        <a:pt x="2713" y="878"/>
                      </a:lnTo>
                      <a:lnTo>
                        <a:pt x="2714" y="879"/>
                      </a:lnTo>
                      <a:lnTo>
                        <a:pt x="2693" y="784"/>
                      </a:lnTo>
                      <a:lnTo>
                        <a:pt x="2660" y="692"/>
                      </a:lnTo>
                      <a:lnTo>
                        <a:pt x="2615" y="604"/>
                      </a:lnTo>
                      <a:lnTo>
                        <a:pt x="2558" y="521"/>
                      </a:lnTo>
                      <a:lnTo>
                        <a:pt x="2491" y="441"/>
                      </a:lnTo>
                      <a:lnTo>
                        <a:pt x="2414" y="368"/>
                      </a:lnTo>
                      <a:lnTo>
                        <a:pt x="2326" y="299"/>
                      </a:lnTo>
                      <a:lnTo>
                        <a:pt x="2230" y="237"/>
                      </a:lnTo>
                      <a:lnTo>
                        <a:pt x="2126" y="181"/>
                      </a:lnTo>
                      <a:lnTo>
                        <a:pt x="2015" y="133"/>
                      </a:lnTo>
                      <a:lnTo>
                        <a:pt x="1896" y="92"/>
                      </a:lnTo>
                      <a:lnTo>
                        <a:pt x="1772" y="60"/>
                      </a:lnTo>
                      <a:lnTo>
                        <a:pt x="1642" y="36"/>
                      </a:lnTo>
                      <a:lnTo>
                        <a:pt x="1507" y="21"/>
                      </a:lnTo>
                      <a:lnTo>
                        <a:pt x="1369" y="16"/>
                      </a:lnTo>
                      <a:lnTo>
                        <a:pt x="1230" y="21"/>
                      </a:lnTo>
                      <a:lnTo>
                        <a:pt x="1096" y="36"/>
                      </a:lnTo>
                      <a:lnTo>
                        <a:pt x="966" y="60"/>
                      </a:lnTo>
                      <a:lnTo>
                        <a:pt x="842" y="92"/>
                      </a:lnTo>
                      <a:lnTo>
                        <a:pt x="724" y="133"/>
                      </a:lnTo>
                      <a:lnTo>
                        <a:pt x="612" y="181"/>
                      </a:lnTo>
                      <a:lnTo>
                        <a:pt x="508" y="236"/>
                      </a:lnTo>
                      <a:lnTo>
                        <a:pt x="411" y="299"/>
                      </a:lnTo>
                      <a:lnTo>
                        <a:pt x="325" y="367"/>
                      </a:lnTo>
                      <a:lnTo>
                        <a:pt x="247" y="441"/>
                      </a:lnTo>
                      <a:lnTo>
                        <a:pt x="179" y="520"/>
                      </a:lnTo>
                      <a:lnTo>
                        <a:pt x="123" y="603"/>
                      </a:lnTo>
                      <a:lnTo>
                        <a:pt x="77" y="691"/>
                      </a:lnTo>
                      <a:lnTo>
                        <a:pt x="44" y="783"/>
                      </a:lnTo>
                      <a:lnTo>
                        <a:pt x="23" y="879"/>
                      </a:lnTo>
                      <a:lnTo>
                        <a:pt x="23" y="878"/>
                      </a:lnTo>
                      <a:lnTo>
                        <a:pt x="16" y="976"/>
                      </a:lnTo>
                      <a:lnTo>
                        <a:pt x="23" y="1075"/>
                      </a:lnTo>
                      <a:close/>
                    </a:path>
                  </a:pathLst>
                </a:custGeom>
                <a:solidFill>
                  <a:srgbClr val="000000"/>
                </a:solidFill>
                <a:ln w="635" cap="flat">
                  <a:solidFill>
                    <a:srgbClr val="000000"/>
                  </a:solidFill>
                  <a:prstDash val="solid"/>
                  <a:round/>
                  <a:headEnd/>
                  <a:tailEnd/>
                </a:ln>
              </p:spPr>
              <p:txBody>
                <a:bodyPr rot="0" vert="horz" wrap="square" lIns="91440" tIns="45720" rIns="91440" bIns="45720" anchor="t" anchorCtr="0" upright="1">
                  <a:noAutofit/>
                </a:bodyPr>
                <a:lstStyle/>
                <a:p>
                  <a:endParaRPr lang="ja-JP" altLang="en-US" sz="2000">
                    <a:latin typeface="Meiryo UI" panose="020B0604030504040204" pitchFamily="50" charset="-128"/>
                    <a:ea typeface="Meiryo UI" panose="020B0604030504040204" pitchFamily="50" charset="-128"/>
                  </a:endParaRPr>
                </a:p>
              </p:txBody>
            </p:sp>
            <p:sp>
              <p:nvSpPr>
                <p:cNvPr id="17" name="Rectangle 453">
                  <a:extLst>
                    <a:ext uri="{FF2B5EF4-FFF2-40B4-BE49-F238E27FC236}">
                      <a16:creationId xmlns="" xmlns:a16="http://schemas.microsoft.com/office/drawing/2014/main" id="{F0F29481-833D-4EF1-9CF5-3C50252CCBE9}"/>
                    </a:ext>
                  </a:extLst>
                </p:cNvPr>
                <p:cNvSpPr>
                  <a:spLocks noChangeArrowheads="1"/>
                </p:cNvSpPr>
                <p:nvPr/>
              </p:nvSpPr>
              <p:spPr bwMode="auto">
                <a:xfrm>
                  <a:off x="3144" y="3189"/>
                  <a:ext cx="1369"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チャンネル</a:t>
                  </a: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A</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a:t>
                  </a: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(1-</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β</a:t>
                  </a: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λ</a:t>
                  </a:r>
                  <a:r>
                    <a:rPr lang="en-US" sz="2000" kern="100" baseline="-25000">
                      <a:effectLst/>
                      <a:latin typeface="Meiryo UI" panose="020B0604030504040204" pitchFamily="50" charset="-128"/>
                      <a:ea typeface="Meiryo UI" panose="020B0604030504040204" pitchFamily="50" charset="-128"/>
                      <a:cs typeface="Times New Roman" panose="02020603050405020304" pitchFamily="18" charset="0"/>
                    </a:rPr>
                    <a:t>A</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Freeform 454">
                  <a:extLst>
                    <a:ext uri="{FF2B5EF4-FFF2-40B4-BE49-F238E27FC236}">
                      <a16:creationId xmlns="" xmlns:a16="http://schemas.microsoft.com/office/drawing/2014/main" id="{3B28284A-8207-41B6-B68C-049581632675}"/>
                    </a:ext>
                  </a:extLst>
                </p:cNvPr>
                <p:cNvSpPr>
                  <a:spLocks/>
                </p:cNvSpPr>
                <p:nvPr/>
              </p:nvSpPr>
              <p:spPr bwMode="auto">
                <a:xfrm>
                  <a:off x="4472" y="2828"/>
                  <a:ext cx="2587" cy="1708"/>
                </a:xfrm>
                <a:custGeom>
                  <a:avLst/>
                  <a:gdLst>
                    <a:gd name="T0" fmla="*/ 0 w 2720"/>
                    <a:gd name="T1" fmla="*/ 968 h 1936"/>
                    <a:gd name="T2" fmla="*/ 1360 w 2720"/>
                    <a:gd name="T3" fmla="*/ 0 h 1936"/>
                    <a:gd name="T4" fmla="*/ 1360 w 2720"/>
                    <a:gd name="T5" fmla="*/ 0 h 1936"/>
                    <a:gd name="T6" fmla="*/ 2720 w 2720"/>
                    <a:gd name="T7" fmla="*/ 968 h 1936"/>
                    <a:gd name="T8" fmla="*/ 2720 w 2720"/>
                    <a:gd name="T9" fmla="*/ 968 h 1936"/>
                    <a:gd name="T10" fmla="*/ 2720 w 2720"/>
                    <a:gd name="T11" fmla="*/ 968 h 1936"/>
                    <a:gd name="T12" fmla="*/ 1360 w 2720"/>
                    <a:gd name="T13" fmla="*/ 1936 h 1936"/>
                    <a:gd name="T14" fmla="*/ 1360 w 2720"/>
                    <a:gd name="T15" fmla="*/ 1936 h 1936"/>
                    <a:gd name="T16" fmla="*/ 1360 w 2720"/>
                    <a:gd name="T17" fmla="*/ 1936 h 1936"/>
                    <a:gd name="T18" fmla="*/ 0 w 2720"/>
                    <a:gd name="T19" fmla="*/ 968 h 1936"/>
                    <a:gd name="T20" fmla="*/ 0 w 2720"/>
                    <a:gd name="T21" fmla="*/ 968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0" h="1936">
                      <a:moveTo>
                        <a:pt x="0" y="968"/>
                      </a:moveTo>
                      <a:cubicBezTo>
                        <a:pt x="0" y="434"/>
                        <a:pt x="609" y="0"/>
                        <a:pt x="1360" y="0"/>
                      </a:cubicBezTo>
                      <a:lnTo>
                        <a:pt x="1360" y="0"/>
                      </a:lnTo>
                      <a:cubicBezTo>
                        <a:pt x="2112" y="0"/>
                        <a:pt x="2720" y="434"/>
                        <a:pt x="2720" y="968"/>
                      </a:cubicBezTo>
                      <a:cubicBezTo>
                        <a:pt x="2720" y="968"/>
                        <a:pt x="2720" y="968"/>
                        <a:pt x="2720" y="968"/>
                      </a:cubicBezTo>
                      <a:lnTo>
                        <a:pt x="2720" y="968"/>
                      </a:lnTo>
                      <a:cubicBezTo>
                        <a:pt x="2720" y="1503"/>
                        <a:pt x="2112" y="1936"/>
                        <a:pt x="1360" y="1936"/>
                      </a:cubicBezTo>
                      <a:cubicBezTo>
                        <a:pt x="1360" y="1936"/>
                        <a:pt x="1360" y="1936"/>
                        <a:pt x="1360" y="1936"/>
                      </a:cubicBezTo>
                      <a:lnTo>
                        <a:pt x="1360" y="1936"/>
                      </a:lnTo>
                      <a:cubicBezTo>
                        <a:pt x="609" y="1936"/>
                        <a:pt x="0" y="1503"/>
                        <a:pt x="0" y="968"/>
                      </a:cubicBezTo>
                      <a:cubicBezTo>
                        <a:pt x="0" y="968"/>
                        <a:pt x="0" y="968"/>
                        <a:pt x="0" y="968"/>
                      </a:cubicBezTo>
                      <a:close/>
                    </a:path>
                  </a:pathLst>
                </a:custGeom>
                <a:solidFill>
                  <a:srgbClr val="FFC000">
                    <a:alpha val="42000"/>
                  </a:srgbClr>
                </a:solidFill>
                <a:ln w="0">
                  <a:solidFill>
                    <a:srgbClr val="000000"/>
                  </a:solidFill>
                  <a:prstDash val="solid"/>
                  <a:round/>
                  <a:headEnd/>
                  <a:tailEnd/>
                </a:ln>
              </p:spPr>
              <p:txBody>
                <a:bodyPr rot="0" vert="horz" wrap="square" lIns="91440" tIns="45720" rIns="91440" bIns="45720" anchor="t" anchorCtr="0" upright="1">
                  <a:noAutofit/>
                </a:bodyPr>
                <a:lstStyle/>
                <a:p>
                  <a:endParaRPr lang="ja-JP" altLang="en-US" sz="2000">
                    <a:latin typeface="Meiryo UI" panose="020B0604030504040204" pitchFamily="50" charset="-128"/>
                    <a:ea typeface="Meiryo UI" panose="020B0604030504040204" pitchFamily="50" charset="-128"/>
                  </a:endParaRPr>
                </a:p>
              </p:txBody>
            </p:sp>
            <p:sp>
              <p:nvSpPr>
                <p:cNvPr id="19" name="Freeform 455">
                  <a:extLst>
                    <a:ext uri="{FF2B5EF4-FFF2-40B4-BE49-F238E27FC236}">
                      <a16:creationId xmlns="" xmlns:a16="http://schemas.microsoft.com/office/drawing/2014/main" id="{F0A3DBA3-0220-4AD7-AD8A-C7269FC088A1}"/>
                    </a:ext>
                  </a:extLst>
                </p:cNvPr>
                <p:cNvSpPr>
                  <a:spLocks noEditPoints="1"/>
                </p:cNvSpPr>
                <p:nvPr/>
              </p:nvSpPr>
              <p:spPr bwMode="auto">
                <a:xfrm>
                  <a:off x="4466" y="2821"/>
                  <a:ext cx="2600" cy="1723"/>
                </a:xfrm>
                <a:custGeom>
                  <a:avLst/>
                  <a:gdLst>
                    <a:gd name="T0" fmla="*/ 8 w 2736"/>
                    <a:gd name="T1" fmla="*/ 876 h 1952"/>
                    <a:gd name="T2" fmla="*/ 108 w 2736"/>
                    <a:gd name="T3" fmla="*/ 596 h 1952"/>
                    <a:gd name="T4" fmla="*/ 314 w 2736"/>
                    <a:gd name="T5" fmla="*/ 356 h 1952"/>
                    <a:gd name="T6" fmla="*/ 605 w 2736"/>
                    <a:gd name="T7" fmla="*/ 166 h 1952"/>
                    <a:gd name="T8" fmla="*/ 962 w 2736"/>
                    <a:gd name="T9" fmla="*/ 45 h 1952"/>
                    <a:gd name="T10" fmla="*/ 1368 w 2736"/>
                    <a:gd name="T11" fmla="*/ 0 h 1952"/>
                    <a:gd name="T12" fmla="*/ 1775 w 2736"/>
                    <a:gd name="T13" fmla="*/ 45 h 1952"/>
                    <a:gd name="T14" fmla="*/ 2133 w 2736"/>
                    <a:gd name="T15" fmla="*/ 166 h 1952"/>
                    <a:gd name="T16" fmla="*/ 2423 w 2736"/>
                    <a:gd name="T17" fmla="*/ 355 h 1952"/>
                    <a:gd name="T18" fmla="*/ 2628 w 2736"/>
                    <a:gd name="T19" fmla="*/ 595 h 1952"/>
                    <a:gd name="T20" fmla="*/ 2729 w 2736"/>
                    <a:gd name="T21" fmla="*/ 876 h 1952"/>
                    <a:gd name="T22" fmla="*/ 2729 w 2736"/>
                    <a:gd name="T23" fmla="*/ 1076 h 1952"/>
                    <a:gd name="T24" fmla="*/ 2675 w 2736"/>
                    <a:gd name="T25" fmla="*/ 1267 h 1952"/>
                    <a:gd name="T26" fmla="*/ 2503 w 2736"/>
                    <a:gd name="T27" fmla="*/ 1523 h 1952"/>
                    <a:gd name="T28" fmla="*/ 2238 w 2736"/>
                    <a:gd name="T29" fmla="*/ 1730 h 1952"/>
                    <a:gd name="T30" fmla="*/ 1901 w 2736"/>
                    <a:gd name="T31" fmla="*/ 1876 h 1952"/>
                    <a:gd name="T32" fmla="*/ 1508 w 2736"/>
                    <a:gd name="T33" fmla="*/ 1947 h 1952"/>
                    <a:gd name="T34" fmla="*/ 1094 w 2736"/>
                    <a:gd name="T35" fmla="*/ 1932 h 1952"/>
                    <a:gd name="T36" fmla="*/ 718 w 2736"/>
                    <a:gd name="T37" fmla="*/ 1835 h 1952"/>
                    <a:gd name="T38" fmla="*/ 402 w 2736"/>
                    <a:gd name="T39" fmla="*/ 1668 h 1952"/>
                    <a:gd name="T40" fmla="*/ 166 w 2736"/>
                    <a:gd name="T41" fmla="*/ 1444 h 1952"/>
                    <a:gd name="T42" fmla="*/ 29 w 2736"/>
                    <a:gd name="T43" fmla="*/ 1174 h 1952"/>
                    <a:gd name="T44" fmla="*/ 0 w 2736"/>
                    <a:gd name="T45" fmla="*/ 977 h 1952"/>
                    <a:gd name="T46" fmla="*/ 44 w 2736"/>
                    <a:gd name="T47" fmla="*/ 1169 h 1952"/>
                    <a:gd name="T48" fmla="*/ 179 w 2736"/>
                    <a:gd name="T49" fmla="*/ 1433 h 1952"/>
                    <a:gd name="T50" fmla="*/ 411 w 2736"/>
                    <a:gd name="T51" fmla="*/ 1655 h 1952"/>
                    <a:gd name="T52" fmla="*/ 723 w 2736"/>
                    <a:gd name="T53" fmla="*/ 1820 h 1952"/>
                    <a:gd name="T54" fmla="*/ 1095 w 2736"/>
                    <a:gd name="T55" fmla="*/ 1917 h 1952"/>
                    <a:gd name="T56" fmla="*/ 1507 w 2736"/>
                    <a:gd name="T57" fmla="*/ 1932 h 1952"/>
                    <a:gd name="T58" fmla="*/ 1896 w 2736"/>
                    <a:gd name="T59" fmla="*/ 1861 h 1952"/>
                    <a:gd name="T60" fmla="*/ 2229 w 2736"/>
                    <a:gd name="T61" fmla="*/ 1717 h 1952"/>
                    <a:gd name="T62" fmla="*/ 2490 w 2736"/>
                    <a:gd name="T63" fmla="*/ 1512 h 1952"/>
                    <a:gd name="T64" fmla="*/ 2660 w 2736"/>
                    <a:gd name="T65" fmla="*/ 1262 h 1952"/>
                    <a:gd name="T66" fmla="*/ 2713 w 2736"/>
                    <a:gd name="T67" fmla="*/ 1075 h 1952"/>
                    <a:gd name="T68" fmla="*/ 2714 w 2736"/>
                    <a:gd name="T69" fmla="*/ 879 h 1952"/>
                    <a:gd name="T70" fmla="*/ 2615 w 2736"/>
                    <a:gd name="T71" fmla="*/ 604 h 1952"/>
                    <a:gd name="T72" fmla="*/ 2414 w 2736"/>
                    <a:gd name="T73" fmla="*/ 368 h 1952"/>
                    <a:gd name="T74" fmla="*/ 2126 w 2736"/>
                    <a:gd name="T75" fmla="*/ 181 h 1952"/>
                    <a:gd name="T76" fmla="*/ 1772 w 2736"/>
                    <a:gd name="T77" fmla="*/ 60 h 1952"/>
                    <a:gd name="T78" fmla="*/ 1369 w 2736"/>
                    <a:gd name="T79" fmla="*/ 16 h 1952"/>
                    <a:gd name="T80" fmla="*/ 966 w 2736"/>
                    <a:gd name="T81" fmla="*/ 60 h 1952"/>
                    <a:gd name="T82" fmla="*/ 612 w 2736"/>
                    <a:gd name="T83" fmla="*/ 181 h 1952"/>
                    <a:gd name="T84" fmla="*/ 325 w 2736"/>
                    <a:gd name="T85" fmla="*/ 367 h 1952"/>
                    <a:gd name="T86" fmla="*/ 123 w 2736"/>
                    <a:gd name="T87" fmla="*/ 603 h 1952"/>
                    <a:gd name="T88" fmla="*/ 23 w 2736"/>
                    <a:gd name="T89" fmla="*/ 879 h 1952"/>
                    <a:gd name="T90" fmla="*/ 23 w 2736"/>
                    <a:gd name="T91" fmla="*/ 1075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36" h="1952">
                      <a:moveTo>
                        <a:pt x="0" y="977"/>
                      </a:moveTo>
                      <a:lnTo>
                        <a:pt x="7" y="877"/>
                      </a:lnTo>
                      <a:cubicBezTo>
                        <a:pt x="8" y="877"/>
                        <a:pt x="8" y="876"/>
                        <a:pt x="8" y="876"/>
                      </a:cubicBezTo>
                      <a:lnTo>
                        <a:pt x="29" y="780"/>
                      </a:lnTo>
                      <a:lnTo>
                        <a:pt x="62" y="686"/>
                      </a:lnTo>
                      <a:lnTo>
                        <a:pt x="108" y="596"/>
                      </a:lnTo>
                      <a:lnTo>
                        <a:pt x="166" y="511"/>
                      </a:lnTo>
                      <a:lnTo>
                        <a:pt x="234" y="430"/>
                      </a:lnTo>
                      <a:lnTo>
                        <a:pt x="314" y="356"/>
                      </a:lnTo>
                      <a:lnTo>
                        <a:pt x="401" y="286"/>
                      </a:lnTo>
                      <a:lnTo>
                        <a:pt x="499" y="223"/>
                      </a:lnTo>
                      <a:lnTo>
                        <a:pt x="605" y="166"/>
                      </a:lnTo>
                      <a:lnTo>
                        <a:pt x="717" y="118"/>
                      </a:lnTo>
                      <a:lnTo>
                        <a:pt x="837" y="77"/>
                      </a:lnTo>
                      <a:lnTo>
                        <a:pt x="962" y="45"/>
                      </a:lnTo>
                      <a:lnTo>
                        <a:pt x="1093" y="21"/>
                      </a:lnTo>
                      <a:lnTo>
                        <a:pt x="1229" y="6"/>
                      </a:lnTo>
                      <a:lnTo>
                        <a:pt x="1368" y="0"/>
                      </a:lnTo>
                      <a:lnTo>
                        <a:pt x="1508" y="5"/>
                      </a:lnTo>
                      <a:lnTo>
                        <a:pt x="1643" y="21"/>
                      </a:lnTo>
                      <a:lnTo>
                        <a:pt x="1775" y="45"/>
                      </a:lnTo>
                      <a:lnTo>
                        <a:pt x="1900" y="77"/>
                      </a:lnTo>
                      <a:lnTo>
                        <a:pt x="2020" y="118"/>
                      </a:lnTo>
                      <a:lnTo>
                        <a:pt x="2133" y="166"/>
                      </a:lnTo>
                      <a:lnTo>
                        <a:pt x="2237" y="222"/>
                      </a:lnTo>
                      <a:lnTo>
                        <a:pt x="2335" y="286"/>
                      </a:lnTo>
                      <a:lnTo>
                        <a:pt x="2423" y="355"/>
                      </a:lnTo>
                      <a:lnTo>
                        <a:pt x="2502" y="430"/>
                      </a:lnTo>
                      <a:lnTo>
                        <a:pt x="2571" y="510"/>
                      </a:lnTo>
                      <a:lnTo>
                        <a:pt x="2628" y="595"/>
                      </a:lnTo>
                      <a:lnTo>
                        <a:pt x="2675" y="685"/>
                      </a:lnTo>
                      <a:lnTo>
                        <a:pt x="2708" y="779"/>
                      </a:lnTo>
                      <a:lnTo>
                        <a:pt x="2729" y="876"/>
                      </a:lnTo>
                      <a:cubicBezTo>
                        <a:pt x="2729" y="876"/>
                        <a:pt x="2729" y="877"/>
                        <a:pt x="2729" y="877"/>
                      </a:cubicBezTo>
                      <a:lnTo>
                        <a:pt x="2736" y="976"/>
                      </a:lnTo>
                      <a:lnTo>
                        <a:pt x="2729" y="1076"/>
                      </a:lnTo>
                      <a:cubicBezTo>
                        <a:pt x="2729" y="1076"/>
                        <a:pt x="2729" y="1077"/>
                        <a:pt x="2729" y="1077"/>
                      </a:cubicBezTo>
                      <a:lnTo>
                        <a:pt x="2708" y="1173"/>
                      </a:lnTo>
                      <a:lnTo>
                        <a:pt x="2675" y="1267"/>
                      </a:lnTo>
                      <a:lnTo>
                        <a:pt x="2629" y="1357"/>
                      </a:lnTo>
                      <a:lnTo>
                        <a:pt x="2571" y="1443"/>
                      </a:lnTo>
                      <a:lnTo>
                        <a:pt x="2503" y="1523"/>
                      </a:lnTo>
                      <a:lnTo>
                        <a:pt x="2424" y="1598"/>
                      </a:lnTo>
                      <a:lnTo>
                        <a:pt x="2335" y="1668"/>
                      </a:lnTo>
                      <a:lnTo>
                        <a:pt x="2238" y="1730"/>
                      </a:lnTo>
                      <a:lnTo>
                        <a:pt x="2133" y="1787"/>
                      </a:lnTo>
                      <a:lnTo>
                        <a:pt x="2021" y="1835"/>
                      </a:lnTo>
                      <a:lnTo>
                        <a:pt x="1901" y="1876"/>
                      </a:lnTo>
                      <a:lnTo>
                        <a:pt x="1776" y="1909"/>
                      </a:lnTo>
                      <a:lnTo>
                        <a:pt x="1644" y="1932"/>
                      </a:lnTo>
                      <a:lnTo>
                        <a:pt x="1508" y="1947"/>
                      </a:lnTo>
                      <a:lnTo>
                        <a:pt x="1369" y="1952"/>
                      </a:lnTo>
                      <a:lnTo>
                        <a:pt x="1229" y="1947"/>
                      </a:lnTo>
                      <a:lnTo>
                        <a:pt x="1094" y="1932"/>
                      </a:lnTo>
                      <a:lnTo>
                        <a:pt x="963" y="1909"/>
                      </a:lnTo>
                      <a:lnTo>
                        <a:pt x="837" y="1876"/>
                      </a:lnTo>
                      <a:lnTo>
                        <a:pt x="718" y="1835"/>
                      </a:lnTo>
                      <a:lnTo>
                        <a:pt x="605" y="1787"/>
                      </a:lnTo>
                      <a:lnTo>
                        <a:pt x="500" y="1731"/>
                      </a:lnTo>
                      <a:lnTo>
                        <a:pt x="402" y="1668"/>
                      </a:lnTo>
                      <a:lnTo>
                        <a:pt x="314" y="1599"/>
                      </a:lnTo>
                      <a:lnTo>
                        <a:pt x="235" y="1523"/>
                      </a:lnTo>
                      <a:lnTo>
                        <a:pt x="166" y="1444"/>
                      </a:lnTo>
                      <a:lnTo>
                        <a:pt x="109" y="1358"/>
                      </a:lnTo>
                      <a:lnTo>
                        <a:pt x="62" y="1268"/>
                      </a:lnTo>
                      <a:lnTo>
                        <a:pt x="29" y="1174"/>
                      </a:lnTo>
                      <a:lnTo>
                        <a:pt x="8" y="1077"/>
                      </a:lnTo>
                      <a:cubicBezTo>
                        <a:pt x="8" y="1077"/>
                        <a:pt x="8" y="1076"/>
                        <a:pt x="7" y="1076"/>
                      </a:cubicBezTo>
                      <a:lnTo>
                        <a:pt x="0" y="977"/>
                      </a:lnTo>
                      <a:close/>
                      <a:moveTo>
                        <a:pt x="23" y="1075"/>
                      </a:moveTo>
                      <a:lnTo>
                        <a:pt x="23" y="1074"/>
                      </a:lnTo>
                      <a:lnTo>
                        <a:pt x="44" y="1169"/>
                      </a:lnTo>
                      <a:lnTo>
                        <a:pt x="77" y="1261"/>
                      </a:lnTo>
                      <a:lnTo>
                        <a:pt x="122" y="1349"/>
                      </a:lnTo>
                      <a:lnTo>
                        <a:pt x="179" y="1433"/>
                      </a:lnTo>
                      <a:lnTo>
                        <a:pt x="246" y="1512"/>
                      </a:lnTo>
                      <a:lnTo>
                        <a:pt x="324" y="1586"/>
                      </a:lnTo>
                      <a:lnTo>
                        <a:pt x="411" y="1655"/>
                      </a:lnTo>
                      <a:lnTo>
                        <a:pt x="507" y="1716"/>
                      </a:lnTo>
                      <a:lnTo>
                        <a:pt x="612" y="1772"/>
                      </a:lnTo>
                      <a:lnTo>
                        <a:pt x="723" y="1820"/>
                      </a:lnTo>
                      <a:lnTo>
                        <a:pt x="842" y="1861"/>
                      </a:lnTo>
                      <a:lnTo>
                        <a:pt x="966" y="1894"/>
                      </a:lnTo>
                      <a:lnTo>
                        <a:pt x="1095" y="1917"/>
                      </a:lnTo>
                      <a:lnTo>
                        <a:pt x="1230" y="1931"/>
                      </a:lnTo>
                      <a:lnTo>
                        <a:pt x="1368" y="1936"/>
                      </a:lnTo>
                      <a:lnTo>
                        <a:pt x="1507" y="1932"/>
                      </a:lnTo>
                      <a:lnTo>
                        <a:pt x="1641" y="1917"/>
                      </a:lnTo>
                      <a:lnTo>
                        <a:pt x="1771" y="1894"/>
                      </a:lnTo>
                      <a:lnTo>
                        <a:pt x="1896" y="1861"/>
                      </a:lnTo>
                      <a:lnTo>
                        <a:pt x="2014" y="1820"/>
                      </a:lnTo>
                      <a:lnTo>
                        <a:pt x="2126" y="1772"/>
                      </a:lnTo>
                      <a:lnTo>
                        <a:pt x="2229" y="1717"/>
                      </a:lnTo>
                      <a:lnTo>
                        <a:pt x="2326" y="1655"/>
                      </a:lnTo>
                      <a:lnTo>
                        <a:pt x="2413" y="1587"/>
                      </a:lnTo>
                      <a:lnTo>
                        <a:pt x="2490" y="1512"/>
                      </a:lnTo>
                      <a:lnTo>
                        <a:pt x="2558" y="1434"/>
                      </a:lnTo>
                      <a:lnTo>
                        <a:pt x="2614" y="1350"/>
                      </a:lnTo>
                      <a:lnTo>
                        <a:pt x="2660" y="1262"/>
                      </a:lnTo>
                      <a:lnTo>
                        <a:pt x="2693" y="1170"/>
                      </a:lnTo>
                      <a:lnTo>
                        <a:pt x="2714" y="1074"/>
                      </a:lnTo>
                      <a:lnTo>
                        <a:pt x="2713" y="1075"/>
                      </a:lnTo>
                      <a:lnTo>
                        <a:pt x="2720" y="977"/>
                      </a:lnTo>
                      <a:lnTo>
                        <a:pt x="2713" y="878"/>
                      </a:lnTo>
                      <a:lnTo>
                        <a:pt x="2714" y="879"/>
                      </a:lnTo>
                      <a:lnTo>
                        <a:pt x="2693" y="784"/>
                      </a:lnTo>
                      <a:lnTo>
                        <a:pt x="2660" y="692"/>
                      </a:lnTo>
                      <a:lnTo>
                        <a:pt x="2615" y="604"/>
                      </a:lnTo>
                      <a:lnTo>
                        <a:pt x="2558" y="521"/>
                      </a:lnTo>
                      <a:lnTo>
                        <a:pt x="2491" y="441"/>
                      </a:lnTo>
                      <a:lnTo>
                        <a:pt x="2414" y="368"/>
                      </a:lnTo>
                      <a:lnTo>
                        <a:pt x="2326" y="299"/>
                      </a:lnTo>
                      <a:lnTo>
                        <a:pt x="2230" y="237"/>
                      </a:lnTo>
                      <a:lnTo>
                        <a:pt x="2126" y="181"/>
                      </a:lnTo>
                      <a:lnTo>
                        <a:pt x="2015" y="133"/>
                      </a:lnTo>
                      <a:lnTo>
                        <a:pt x="1896" y="92"/>
                      </a:lnTo>
                      <a:lnTo>
                        <a:pt x="1772" y="60"/>
                      </a:lnTo>
                      <a:lnTo>
                        <a:pt x="1642" y="36"/>
                      </a:lnTo>
                      <a:lnTo>
                        <a:pt x="1507" y="21"/>
                      </a:lnTo>
                      <a:lnTo>
                        <a:pt x="1369" y="16"/>
                      </a:lnTo>
                      <a:lnTo>
                        <a:pt x="1230" y="21"/>
                      </a:lnTo>
                      <a:lnTo>
                        <a:pt x="1096" y="36"/>
                      </a:lnTo>
                      <a:lnTo>
                        <a:pt x="966" y="60"/>
                      </a:lnTo>
                      <a:lnTo>
                        <a:pt x="842" y="92"/>
                      </a:lnTo>
                      <a:lnTo>
                        <a:pt x="724" y="133"/>
                      </a:lnTo>
                      <a:lnTo>
                        <a:pt x="612" y="181"/>
                      </a:lnTo>
                      <a:lnTo>
                        <a:pt x="508" y="236"/>
                      </a:lnTo>
                      <a:lnTo>
                        <a:pt x="411" y="299"/>
                      </a:lnTo>
                      <a:lnTo>
                        <a:pt x="325" y="367"/>
                      </a:lnTo>
                      <a:lnTo>
                        <a:pt x="247" y="441"/>
                      </a:lnTo>
                      <a:lnTo>
                        <a:pt x="179" y="520"/>
                      </a:lnTo>
                      <a:lnTo>
                        <a:pt x="123" y="603"/>
                      </a:lnTo>
                      <a:lnTo>
                        <a:pt x="77" y="691"/>
                      </a:lnTo>
                      <a:lnTo>
                        <a:pt x="44" y="783"/>
                      </a:lnTo>
                      <a:lnTo>
                        <a:pt x="23" y="879"/>
                      </a:lnTo>
                      <a:lnTo>
                        <a:pt x="23" y="878"/>
                      </a:lnTo>
                      <a:lnTo>
                        <a:pt x="16" y="976"/>
                      </a:lnTo>
                      <a:lnTo>
                        <a:pt x="23" y="1075"/>
                      </a:lnTo>
                      <a:close/>
                    </a:path>
                  </a:pathLst>
                </a:custGeom>
                <a:solidFill>
                  <a:srgbClr val="FFC000"/>
                </a:solidFill>
                <a:ln w="635" cap="flat">
                  <a:solidFill>
                    <a:srgbClr val="000000"/>
                  </a:solidFill>
                  <a:prstDash val="solid"/>
                  <a:round/>
                  <a:headEnd/>
                  <a:tailEnd/>
                </a:ln>
              </p:spPr>
              <p:txBody>
                <a:bodyPr rot="0" vert="horz" wrap="square" lIns="91440" tIns="45720" rIns="91440" bIns="45720" anchor="t" anchorCtr="0" upright="1">
                  <a:noAutofit/>
                </a:bodyPr>
                <a:lstStyle/>
                <a:p>
                  <a:endParaRPr lang="ja-JP" altLang="en-US" sz="2000">
                    <a:latin typeface="Meiryo UI" panose="020B0604030504040204" pitchFamily="50" charset="-128"/>
                    <a:ea typeface="Meiryo UI" panose="020B0604030504040204" pitchFamily="50" charset="-128"/>
                  </a:endParaRPr>
                </a:p>
              </p:txBody>
            </p:sp>
            <p:sp>
              <p:nvSpPr>
                <p:cNvPr id="20" name="Rectangle 456">
                  <a:extLst>
                    <a:ext uri="{FF2B5EF4-FFF2-40B4-BE49-F238E27FC236}">
                      <a16:creationId xmlns="" xmlns:a16="http://schemas.microsoft.com/office/drawing/2014/main" id="{31B14C1E-1154-4AF8-BB17-9DB4D7661B32}"/>
                    </a:ext>
                  </a:extLst>
                </p:cNvPr>
                <p:cNvSpPr>
                  <a:spLocks noChangeArrowheads="1"/>
                </p:cNvSpPr>
                <p:nvPr/>
              </p:nvSpPr>
              <p:spPr bwMode="auto">
                <a:xfrm>
                  <a:off x="5384" y="3281"/>
                  <a:ext cx="1309"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チャンネル</a:t>
                  </a: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B</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a:t>
                  </a: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(1-</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β</a:t>
                  </a: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λ</a:t>
                  </a:r>
                  <a:r>
                    <a:rPr lang="en-US" sz="2000" kern="100" baseline="-25000">
                      <a:effectLst/>
                      <a:latin typeface="Meiryo UI" panose="020B0604030504040204" pitchFamily="50" charset="-128"/>
                      <a:ea typeface="Meiryo UI" panose="020B0604030504040204" pitchFamily="50" charset="-128"/>
                      <a:cs typeface="Times New Roman" panose="02020603050405020304" pitchFamily="18" charset="0"/>
                    </a:rPr>
                    <a:t>B</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Freeform 457">
                  <a:extLst>
                    <a:ext uri="{FF2B5EF4-FFF2-40B4-BE49-F238E27FC236}">
                      <a16:creationId xmlns="" xmlns:a16="http://schemas.microsoft.com/office/drawing/2014/main" id="{9AEAAFC4-8923-4939-9889-FE7BC3F17C4C}"/>
                    </a:ext>
                  </a:extLst>
                </p:cNvPr>
                <p:cNvSpPr>
                  <a:spLocks noEditPoints="1"/>
                </p:cNvSpPr>
                <p:nvPr/>
              </p:nvSpPr>
              <p:spPr bwMode="auto">
                <a:xfrm>
                  <a:off x="2749" y="2807"/>
                  <a:ext cx="2601" cy="1723"/>
                </a:xfrm>
                <a:custGeom>
                  <a:avLst/>
                  <a:gdLst>
                    <a:gd name="T0" fmla="*/ 8 w 2736"/>
                    <a:gd name="T1" fmla="*/ 876 h 1952"/>
                    <a:gd name="T2" fmla="*/ 108 w 2736"/>
                    <a:gd name="T3" fmla="*/ 596 h 1952"/>
                    <a:gd name="T4" fmla="*/ 314 w 2736"/>
                    <a:gd name="T5" fmla="*/ 356 h 1952"/>
                    <a:gd name="T6" fmla="*/ 605 w 2736"/>
                    <a:gd name="T7" fmla="*/ 166 h 1952"/>
                    <a:gd name="T8" fmla="*/ 962 w 2736"/>
                    <a:gd name="T9" fmla="*/ 45 h 1952"/>
                    <a:gd name="T10" fmla="*/ 1368 w 2736"/>
                    <a:gd name="T11" fmla="*/ 0 h 1952"/>
                    <a:gd name="T12" fmla="*/ 1775 w 2736"/>
                    <a:gd name="T13" fmla="*/ 45 h 1952"/>
                    <a:gd name="T14" fmla="*/ 2133 w 2736"/>
                    <a:gd name="T15" fmla="*/ 166 h 1952"/>
                    <a:gd name="T16" fmla="*/ 2423 w 2736"/>
                    <a:gd name="T17" fmla="*/ 355 h 1952"/>
                    <a:gd name="T18" fmla="*/ 2628 w 2736"/>
                    <a:gd name="T19" fmla="*/ 595 h 1952"/>
                    <a:gd name="T20" fmla="*/ 2729 w 2736"/>
                    <a:gd name="T21" fmla="*/ 876 h 1952"/>
                    <a:gd name="T22" fmla="*/ 2729 w 2736"/>
                    <a:gd name="T23" fmla="*/ 1076 h 1952"/>
                    <a:gd name="T24" fmla="*/ 2675 w 2736"/>
                    <a:gd name="T25" fmla="*/ 1267 h 1952"/>
                    <a:gd name="T26" fmla="*/ 2503 w 2736"/>
                    <a:gd name="T27" fmla="*/ 1523 h 1952"/>
                    <a:gd name="T28" fmla="*/ 2238 w 2736"/>
                    <a:gd name="T29" fmla="*/ 1730 h 1952"/>
                    <a:gd name="T30" fmla="*/ 1901 w 2736"/>
                    <a:gd name="T31" fmla="*/ 1876 h 1952"/>
                    <a:gd name="T32" fmla="*/ 1508 w 2736"/>
                    <a:gd name="T33" fmla="*/ 1947 h 1952"/>
                    <a:gd name="T34" fmla="*/ 1094 w 2736"/>
                    <a:gd name="T35" fmla="*/ 1932 h 1952"/>
                    <a:gd name="T36" fmla="*/ 718 w 2736"/>
                    <a:gd name="T37" fmla="*/ 1835 h 1952"/>
                    <a:gd name="T38" fmla="*/ 402 w 2736"/>
                    <a:gd name="T39" fmla="*/ 1668 h 1952"/>
                    <a:gd name="T40" fmla="*/ 166 w 2736"/>
                    <a:gd name="T41" fmla="*/ 1444 h 1952"/>
                    <a:gd name="T42" fmla="*/ 29 w 2736"/>
                    <a:gd name="T43" fmla="*/ 1174 h 1952"/>
                    <a:gd name="T44" fmla="*/ 0 w 2736"/>
                    <a:gd name="T45" fmla="*/ 977 h 1952"/>
                    <a:gd name="T46" fmla="*/ 44 w 2736"/>
                    <a:gd name="T47" fmla="*/ 1169 h 1952"/>
                    <a:gd name="T48" fmla="*/ 179 w 2736"/>
                    <a:gd name="T49" fmla="*/ 1433 h 1952"/>
                    <a:gd name="T50" fmla="*/ 411 w 2736"/>
                    <a:gd name="T51" fmla="*/ 1655 h 1952"/>
                    <a:gd name="T52" fmla="*/ 723 w 2736"/>
                    <a:gd name="T53" fmla="*/ 1820 h 1952"/>
                    <a:gd name="T54" fmla="*/ 1095 w 2736"/>
                    <a:gd name="T55" fmla="*/ 1917 h 1952"/>
                    <a:gd name="T56" fmla="*/ 1507 w 2736"/>
                    <a:gd name="T57" fmla="*/ 1932 h 1952"/>
                    <a:gd name="T58" fmla="*/ 1896 w 2736"/>
                    <a:gd name="T59" fmla="*/ 1861 h 1952"/>
                    <a:gd name="T60" fmla="*/ 2229 w 2736"/>
                    <a:gd name="T61" fmla="*/ 1717 h 1952"/>
                    <a:gd name="T62" fmla="*/ 2490 w 2736"/>
                    <a:gd name="T63" fmla="*/ 1512 h 1952"/>
                    <a:gd name="T64" fmla="*/ 2660 w 2736"/>
                    <a:gd name="T65" fmla="*/ 1262 h 1952"/>
                    <a:gd name="T66" fmla="*/ 2713 w 2736"/>
                    <a:gd name="T67" fmla="*/ 1075 h 1952"/>
                    <a:gd name="T68" fmla="*/ 2714 w 2736"/>
                    <a:gd name="T69" fmla="*/ 879 h 1952"/>
                    <a:gd name="T70" fmla="*/ 2615 w 2736"/>
                    <a:gd name="T71" fmla="*/ 604 h 1952"/>
                    <a:gd name="T72" fmla="*/ 2414 w 2736"/>
                    <a:gd name="T73" fmla="*/ 368 h 1952"/>
                    <a:gd name="T74" fmla="*/ 2126 w 2736"/>
                    <a:gd name="T75" fmla="*/ 181 h 1952"/>
                    <a:gd name="T76" fmla="*/ 1772 w 2736"/>
                    <a:gd name="T77" fmla="*/ 60 h 1952"/>
                    <a:gd name="T78" fmla="*/ 1369 w 2736"/>
                    <a:gd name="T79" fmla="*/ 16 h 1952"/>
                    <a:gd name="T80" fmla="*/ 966 w 2736"/>
                    <a:gd name="T81" fmla="*/ 60 h 1952"/>
                    <a:gd name="T82" fmla="*/ 612 w 2736"/>
                    <a:gd name="T83" fmla="*/ 181 h 1952"/>
                    <a:gd name="T84" fmla="*/ 325 w 2736"/>
                    <a:gd name="T85" fmla="*/ 367 h 1952"/>
                    <a:gd name="T86" fmla="*/ 123 w 2736"/>
                    <a:gd name="T87" fmla="*/ 603 h 1952"/>
                    <a:gd name="T88" fmla="*/ 23 w 2736"/>
                    <a:gd name="T89" fmla="*/ 879 h 1952"/>
                    <a:gd name="T90" fmla="*/ 23 w 2736"/>
                    <a:gd name="T91" fmla="*/ 1075 h 1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36" h="1952">
                      <a:moveTo>
                        <a:pt x="0" y="977"/>
                      </a:moveTo>
                      <a:lnTo>
                        <a:pt x="7" y="877"/>
                      </a:lnTo>
                      <a:cubicBezTo>
                        <a:pt x="8" y="877"/>
                        <a:pt x="8" y="876"/>
                        <a:pt x="8" y="876"/>
                      </a:cubicBezTo>
                      <a:lnTo>
                        <a:pt x="29" y="780"/>
                      </a:lnTo>
                      <a:lnTo>
                        <a:pt x="62" y="686"/>
                      </a:lnTo>
                      <a:lnTo>
                        <a:pt x="108" y="596"/>
                      </a:lnTo>
                      <a:lnTo>
                        <a:pt x="166" y="511"/>
                      </a:lnTo>
                      <a:lnTo>
                        <a:pt x="234" y="430"/>
                      </a:lnTo>
                      <a:lnTo>
                        <a:pt x="314" y="356"/>
                      </a:lnTo>
                      <a:lnTo>
                        <a:pt x="401" y="286"/>
                      </a:lnTo>
                      <a:lnTo>
                        <a:pt x="499" y="223"/>
                      </a:lnTo>
                      <a:lnTo>
                        <a:pt x="605" y="166"/>
                      </a:lnTo>
                      <a:lnTo>
                        <a:pt x="717" y="118"/>
                      </a:lnTo>
                      <a:lnTo>
                        <a:pt x="837" y="77"/>
                      </a:lnTo>
                      <a:lnTo>
                        <a:pt x="962" y="45"/>
                      </a:lnTo>
                      <a:lnTo>
                        <a:pt x="1093" y="21"/>
                      </a:lnTo>
                      <a:lnTo>
                        <a:pt x="1229" y="6"/>
                      </a:lnTo>
                      <a:lnTo>
                        <a:pt x="1368" y="0"/>
                      </a:lnTo>
                      <a:lnTo>
                        <a:pt x="1508" y="5"/>
                      </a:lnTo>
                      <a:lnTo>
                        <a:pt x="1643" y="21"/>
                      </a:lnTo>
                      <a:lnTo>
                        <a:pt x="1775" y="45"/>
                      </a:lnTo>
                      <a:lnTo>
                        <a:pt x="1900" y="77"/>
                      </a:lnTo>
                      <a:lnTo>
                        <a:pt x="2020" y="118"/>
                      </a:lnTo>
                      <a:lnTo>
                        <a:pt x="2133" y="166"/>
                      </a:lnTo>
                      <a:lnTo>
                        <a:pt x="2237" y="222"/>
                      </a:lnTo>
                      <a:lnTo>
                        <a:pt x="2335" y="286"/>
                      </a:lnTo>
                      <a:lnTo>
                        <a:pt x="2423" y="355"/>
                      </a:lnTo>
                      <a:lnTo>
                        <a:pt x="2502" y="430"/>
                      </a:lnTo>
                      <a:lnTo>
                        <a:pt x="2571" y="510"/>
                      </a:lnTo>
                      <a:lnTo>
                        <a:pt x="2628" y="595"/>
                      </a:lnTo>
                      <a:lnTo>
                        <a:pt x="2675" y="685"/>
                      </a:lnTo>
                      <a:lnTo>
                        <a:pt x="2708" y="779"/>
                      </a:lnTo>
                      <a:lnTo>
                        <a:pt x="2729" y="876"/>
                      </a:lnTo>
                      <a:cubicBezTo>
                        <a:pt x="2729" y="876"/>
                        <a:pt x="2729" y="877"/>
                        <a:pt x="2729" y="877"/>
                      </a:cubicBezTo>
                      <a:lnTo>
                        <a:pt x="2736" y="976"/>
                      </a:lnTo>
                      <a:lnTo>
                        <a:pt x="2729" y="1076"/>
                      </a:lnTo>
                      <a:cubicBezTo>
                        <a:pt x="2729" y="1076"/>
                        <a:pt x="2729" y="1077"/>
                        <a:pt x="2729" y="1077"/>
                      </a:cubicBezTo>
                      <a:lnTo>
                        <a:pt x="2708" y="1173"/>
                      </a:lnTo>
                      <a:lnTo>
                        <a:pt x="2675" y="1267"/>
                      </a:lnTo>
                      <a:lnTo>
                        <a:pt x="2629" y="1357"/>
                      </a:lnTo>
                      <a:lnTo>
                        <a:pt x="2571" y="1443"/>
                      </a:lnTo>
                      <a:lnTo>
                        <a:pt x="2503" y="1523"/>
                      </a:lnTo>
                      <a:lnTo>
                        <a:pt x="2424" y="1598"/>
                      </a:lnTo>
                      <a:lnTo>
                        <a:pt x="2335" y="1668"/>
                      </a:lnTo>
                      <a:lnTo>
                        <a:pt x="2238" y="1730"/>
                      </a:lnTo>
                      <a:lnTo>
                        <a:pt x="2133" y="1787"/>
                      </a:lnTo>
                      <a:lnTo>
                        <a:pt x="2021" y="1835"/>
                      </a:lnTo>
                      <a:lnTo>
                        <a:pt x="1901" y="1876"/>
                      </a:lnTo>
                      <a:lnTo>
                        <a:pt x="1776" y="1909"/>
                      </a:lnTo>
                      <a:lnTo>
                        <a:pt x="1644" y="1932"/>
                      </a:lnTo>
                      <a:lnTo>
                        <a:pt x="1508" y="1947"/>
                      </a:lnTo>
                      <a:lnTo>
                        <a:pt x="1369" y="1952"/>
                      </a:lnTo>
                      <a:lnTo>
                        <a:pt x="1229" y="1947"/>
                      </a:lnTo>
                      <a:lnTo>
                        <a:pt x="1094" y="1932"/>
                      </a:lnTo>
                      <a:lnTo>
                        <a:pt x="963" y="1909"/>
                      </a:lnTo>
                      <a:lnTo>
                        <a:pt x="837" y="1876"/>
                      </a:lnTo>
                      <a:lnTo>
                        <a:pt x="718" y="1835"/>
                      </a:lnTo>
                      <a:lnTo>
                        <a:pt x="605" y="1787"/>
                      </a:lnTo>
                      <a:lnTo>
                        <a:pt x="500" y="1731"/>
                      </a:lnTo>
                      <a:lnTo>
                        <a:pt x="402" y="1668"/>
                      </a:lnTo>
                      <a:lnTo>
                        <a:pt x="314" y="1599"/>
                      </a:lnTo>
                      <a:lnTo>
                        <a:pt x="235" y="1523"/>
                      </a:lnTo>
                      <a:lnTo>
                        <a:pt x="166" y="1444"/>
                      </a:lnTo>
                      <a:lnTo>
                        <a:pt x="109" y="1358"/>
                      </a:lnTo>
                      <a:lnTo>
                        <a:pt x="62" y="1268"/>
                      </a:lnTo>
                      <a:lnTo>
                        <a:pt x="29" y="1174"/>
                      </a:lnTo>
                      <a:lnTo>
                        <a:pt x="8" y="1077"/>
                      </a:lnTo>
                      <a:cubicBezTo>
                        <a:pt x="8" y="1077"/>
                        <a:pt x="8" y="1076"/>
                        <a:pt x="7" y="1076"/>
                      </a:cubicBezTo>
                      <a:lnTo>
                        <a:pt x="0" y="977"/>
                      </a:lnTo>
                      <a:close/>
                      <a:moveTo>
                        <a:pt x="23" y="1075"/>
                      </a:moveTo>
                      <a:lnTo>
                        <a:pt x="23" y="1074"/>
                      </a:lnTo>
                      <a:lnTo>
                        <a:pt x="44" y="1169"/>
                      </a:lnTo>
                      <a:lnTo>
                        <a:pt x="77" y="1261"/>
                      </a:lnTo>
                      <a:lnTo>
                        <a:pt x="122" y="1349"/>
                      </a:lnTo>
                      <a:lnTo>
                        <a:pt x="179" y="1433"/>
                      </a:lnTo>
                      <a:lnTo>
                        <a:pt x="246" y="1512"/>
                      </a:lnTo>
                      <a:lnTo>
                        <a:pt x="324" y="1586"/>
                      </a:lnTo>
                      <a:lnTo>
                        <a:pt x="411" y="1655"/>
                      </a:lnTo>
                      <a:lnTo>
                        <a:pt x="507" y="1716"/>
                      </a:lnTo>
                      <a:lnTo>
                        <a:pt x="612" y="1772"/>
                      </a:lnTo>
                      <a:lnTo>
                        <a:pt x="723" y="1820"/>
                      </a:lnTo>
                      <a:lnTo>
                        <a:pt x="842" y="1861"/>
                      </a:lnTo>
                      <a:lnTo>
                        <a:pt x="966" y="1894"/>
                      </a:lnTo>
                      <a:lnTo>
                        <a:pt x="1095" y="1917"/>
                      </a:lnTo>
                      <a:lnTo>
                        <a:pt x="1230" y="1931"/>
                      </a:lnTo>
                      <a:lnTo>
                        <a:pt x="1368" y="1936"/>
                      </a:lnTo>
                      <a:lnTo>
                        <a:pt x="1507" y="1932"/>
                      </a:lnTo>
                      <a:lnTo>
                        <a:pt x="1641" y="1917"/>
                      </a:lnTo>
                      <a:lnTo>
                        <a:pt x="1771" y="1894"/>
                      </a:lnTo>
                      <a:lnTo>
                        <a:pt x="1896" y="1861"/>
                      </a:lnTo>
                      <a:lnTo>
                        <a:pt x="2014" y="1820"/>
                      </a:lnTo>
                      <a:lnTo>
                        <a:pt x="2126" y="1772"/>
                      </a:lnTo>
                      <a:lnTo>
                        <a:pt x="2229" y="1717"/>
                      </a:lnTo>
                      <a:lnTo>
                        <a:pt x="2326" y="1655"/>
                      </a:lnTo>
                      <a:lnTo>
                        <a:pt x="2413" y="1587"/>
                      </a:lnTo>
                      <a:lnTo>
                        <a:pt x="2490" y="1512"/>
                      </a:lnTo>
                      <a:lnTo>
                        <a:pt x="2558" y="1434"/>
                      </a:lnTo>
                      <a:lnTo>
                        <a:pt x="2614" y="1350"/>
                      </a:lnTo>
                      <a:lnTo>
                        <a:pt x="2660" y="1262"/>
                      </a:lnTo>
                      <a:lnTo>
                        <a:pt x="2693" y="1170"/>
                      </a:lnTo>
                      <a:lnTo>
                        <a:pt x="2714" y="1074"/>
                      </a:lnTo>
                      <a:lnTo>
                        <a:pt x="2713" y="1075"/>
                      </a:lnTo>
                      <a:lnTo>
                        <a:pt x="2720" y="977"/>
                      </a:lnTo>
                      <a:lnTo>
                        <a:pt x="2713" y="878"/>
                      </a:lnTo>
                      <a:lnTo>
                        <a:pt x="2714" y="879"/>
                      </a:lnTo>
                      <a:lnTo>
                        <a:pt x="2693" y="784"/>
                      </a:lnTo>
                      <a:lnTo>
                        <a:pt x="2660" y="692"/>
                      </a:lnTo>
                      <a:lnTo>
                        <a:pt x="2615" y="604"/>
                      </a:lnTo>
                      <a:lnTo>
                        <a:pt x="2558" y="521"/>
                      </a:lnTo>
                      <a:lnTo>
                        <a:pt x="2491" y="441"/>
                      </a:lnTo>
                      <a:lnTo>
                        <a:pt x="2414" y="368"/>
                      </a:lnTo>
                      <a:lnTo>
                        <a:pt x="2326" y="299"/>
                      </a:lnTo>
                      <a:lnTo>
                        <a:pt x="2230" y="237"/>
                      </a:lnTo>
                      <a:lnTo>
                        <a:pt x="2126" y="181"/>
                      </a:lnTo>
                      <a:lnTo>
                        <a:pt x="2015" y="133"/>
                      </a:lnTo>
                      <a:lnTo>
                        <a:pt x="1896" y="92"/>
                      </a:lnTo>
                      <a:lnTo>
                        <a:pt x="1772" y="60"/>
                      </a:lnTo>
                      <a:lnTo>
                        <a:pt x="1642" y="36"/>
                      </a:lnTo>
                      <a:lnTo>
                        <a:pt x="1507" y="21"/>
                      </a:lnTo>
                      <a:lnTo>
                        <a:pt x="1369" y="16"/>
                      </a:lnTo>
                      <a:lnTo>
                        <a:pt x="1230" y="21"/>
                      </a:lnTo>
                      <a:lnTo>
                        <a:pt x="1096" y="36"/>
                      </a:lnTo>
                      <a:lnTo>
                        <a:pt x="966" y="60"/>
                      </a:lnTo>
                      <a:lnTo>
                        <a:pt x="842" y="92"/>
                      </a:lnTo>
                      <a:lnTo>
                        <a:pt x="724" y="133"/>
                      </a:lnTo>
                      <a:lnTo>
                        <a:pt x="612" y="181"/>
                      </a:lnTo>
                      <a:lnTo>
                        <a:pt x="508" y="236"/>
                      </a:lnTo>
                      <a:lnTo>
                        <a:pt x="411" y="299"/>
                      </a:lnTo>
                      <a:lnTo>
                        <a:pt x="325" y="367"/>
                      </a:lnTo>
                      <a:lnTo>
                        <a:pt x="247" y="441"/>
                      </a:lnTo>
                      <a:lnTo>
                        <a:pt x="179" y="520"/>
                      </a:lnTo>
                      <a:lnTo>
                        <a:pt x="123" y="603"/>
                      </a:lnTo>
                      <a:lnTo>
                        <a:pt x="77" y="691"/>
                      </a:lnTo>
                      <a:lnTo>
                        <a:pt x="44" y="783"/>
                      </a:lnTo>
                      <a:lnTo>
                        <a:pt x="23" y="879"/>
                      </a:lnTo>
                      <a:lnTo>
                        <a:pt x="23" y="878"/>
                      </a:lnTo>
                      <a:lnTo>
                        <a:pt x="16" y="976"/>
                      </a:lnTo>
                      <a:lnTo>
                        <a:pt x="23" y="1075"/>
                      </a:lnTo>
                      <a:close/>
                    </a:path>
                  </a:pathLst>
                </a:custGeom>
                <a:solidFill>
                  <a:srgbClr val="000000"/>
                </a:solidFill>
                <a:ln w="635" cap="flat">
                  <a:solidFill>
                    <a:srgbClr val="000000"/>
                  </a:solidFill>
                  <a:prstDash val="solid"/>
                  <a:round/>
                  <a:headEnd/>
                  <a:tailEnd/>
                </a:ln>
              </p:spPr>
              <p:txBody>
                <a:bodyPr rot="0" vert="horz" wrap="square" lIns="91440" tIns="45720" rIns="91440" bIns="45720" anchor="t" anchorCtr="0" upright="1">
                  <a:noAutofit/>
                </a:bodyPr>
                <a:lstStyle/>
                <a:p>
                  <a:endParaRPr lang="ja-JP" altLang="en-US" sz="2000">
                    <a:latin typeface="Meiryo UI" panose="020B0604030504040204" pitchFamily="50" charset="-128"/>
                    <a:ea typeface="Meiryo UI" panose="020B0604030504040204" pitchFamily="50" charset="-128"/>
                  </a:endParaRPr>
                </a:p>
              </p:txBody>
            </p:sp>
            <p:cxnSp>
              <p:nvCxnSpPr>
                <p:cNvPr id="22" name="AutoShape 2404">
                  <a:extLst>
                    <a:ext uri="{FF2B5EF4-FFF2-40B4-BE49-F238E27FC236}">
                      <a16:creationId xmlns="" xmlns:a16="http://schemas.microsoft.com/office/drawing/2014/main" id="{18805278-FF74-40A8-8C9D-D0F6B7A80816}"/>
                    </a:ext>
                  </a:extLst>
                </p:cNvPr>
                <p:cNvCxnSpPr>
                  <a:cxnSpLocks noChangeShapeType="1"/>
                </p:cNvCxnSpPr>
                <p:nvPr/>
              </p:nvCxnSpPr>
              <p:spPr bwMode="auto">
                <a:xfrm flipV="1">
                  <a:off x="4705" y="3732"/>
                  <a:ext cx="313" cy="924"/>
                </a:xfrm>
                <a:prstGeom prst="straightConnector1">
                  <a:avLst/>
                </a:prstGeom>
                <a:noFill/>
                <a:ln w="12700">
                  <a:solidFill>
                    <a:srgbClr val="00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sp>
          <p:nvSpPr>
            <p:cNvPr id="8" name="Rectangle 453">
              <a:extLst>
                <a:ext uri="{FF2B5EF4-FFF2-40B4-BE49-F238E27FC236}">
                  <a16:creationId xmlns="" xmlns:a16="http://schemas.microsoft.com/office/drawing/2014/main" id="{D0BB9374-E7D8-4203-9F13-44723E66B460}"/>
                </a:ext>
              </a:extLst>
            </p:cNvPr>
            <p:cNvSpPr>
              <a:spLocks noChangeArrowheads="1"/>
            </p:cNvSpPr>
            <p:nvPr/>
          </p:nvSpPr>
          <p:spPr bwMode="auto">
            <a:xfrm>
              <a:off x="676275" y="742950"/>
              <a:ext cx="403034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チャンネル</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A</a:t>
              </a: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：βλ</a:t>
              </a:r>
              <a:r>
                <a:rPr lang="en-US" sz="2000" kern="100" baseline="-25000" dirty="0">
                  <a:effectLst/>
                  <a:latin typeface="Meiryo UI" panose="020B0604030504040204" pitchFamily="50" charset="-128"/>
                  <a:ea typeface="Meiryo UI" panose="020B0604030504040204" pitchFamily="50" charset="-128"/>
                  <a:cs typeface="Times New Roman" panose="02020603050405020304" pitchFamily="18" charset="0"/>
                </a:rPr>
                <a:t>A</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2863850" algn="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チャンネル</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B</a:t>
              </a: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β</a:t>
              </a:r>
              <a:r>
                <a:rPr lang="en-US" sz="2000" kern="100" dirty="0" err="1">
                  <a:effectLst/>
                  <a:latin typeface="Meiryo UI" panose="020B0604030504040204" pitchFamily="50" charset="-128"/>
                  <a:ea typeface="Meiryo UI" panose="020B0604030504040204" pitchFamily="50" charset="-128"/>
                  <a:cs typeface="Times New Roman" panose="02020603050405020304" pitchFamily="18" charset="0"/>
                </a:rPr>
                <a:t>λ</a:t>
              </a:r>
              <a:r>
                <a:rPr lang="en-US" sz="2000" kern="100" baseline="-25000" dirty="0" err="1">
                  <a:effectLst/>
                  <a:latin typeface="Meiryo UI" panose="020B0604030504040204" pitchFamily="50" charset="-128"/>
                  <a:ea typeface="Meiryo UI" panose="020B0604030504040204" pitchFamily="50" charset="-128"/>
                  <a:cs typeface="Times New Roman" panose="02020603050405020304" pitchFamily="18" charset="0"/>
                </a:rPr>
                <a:t>B</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フリーフォーム 2460">
              <a:extLst>
                <a:ext uri="{FF2B5EF4-FFF2-40B4-BE49-F238E27FC236}">
                  <a16:creationId xmlns="" xmlns:a16="http://schemas.microsoft.com/office/drawing/2014/main" id="{F24F5A0B-0B16-4E56-ADBA-F910A8AF7CEC}"/>
                </a:ext>
              </a:extLst>
            </p:cNvPr>
            <p:cNvSpPr/>
            <p:nvPr/>
          </p:nvSpPr>
          <p:spPr>
            <a:xfrm>
              <a:off x="1933575" y="685800"/>
              <a:ext cx="390525" cy="171450"/>
            </a:xfrm>
            <a:custGeom>
              <a:avLst/>
              <a:gdLst>
                <a:gd name="connsiteX0" fmla="*/ 0 w 304800"/>
                <a:gd name="connsiteY0" fmla="*/ 171450 h 171450"/>
                <a:gd name="connsiteX1" fmla="*/ 304800 w 304800"/>
                <a:gd name="connsiteY1" fmla="*/ 0 h 171450"/>
                <a:gd name="connsiteX2" fmla="*/ 304800 w 304800"/>
                <a:gd name="connsiteY2" fmla="*/ 0 h 171450"/>
                <a:gd name="connsiteX3" fmla="*/ 304800 w 304800"/>
                <a:gd name="connsiteY3" fmla="*/ 0 h 171450"/>
              </a:gdLst>
              <a:ahLst/>
              <a:cxnLst>
                <a:cxn ang="0">
                  <a:pos x="connsiteX0" y="connsiteY0"/>
                </a:cxn>
                <a:cxn ang="0">
                  <a:pos x="connsiteX1" y="connsiteY1"/>
                </a:cxn>
                <a:cxn ang="0">
                  <a:pos x="connsiteX2" y="connsiteY2"/>
                </a:cxn>
                <a:cxn ang="0">
                  <a:pos x="connsiteX3" y="connsiteY3"/>
                </a:cxn>
              </a:cxnLst>
              <a:rect l="l" t="t" r="r" b="b"/>
              <a:pathLst>
                <a:path w="304800" h="171450">
                  <a:moveTo>
                    <a:pt x="0" y="171450"/>
                  </a:moveTo>
                  <a:lnTo>
                    <a:pt x="304800" y="0"/>
                  </a:lnTo>
                  <a:lnTo>
                    <a:pt x="304800" y="0"/>
                  </a:lnTo>
                  <a:lnTo>
                    <a:pt x="304800" y="0"/>
                  </a:lnTo>
                </a:path>
              </a:pathLst>
            </a:custGeom>
            <a:no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Meiryo UI" panose="020B0604030504040204" pitchFamily="50" charset="-128"/>
                <a:ea typeface="Meiryo UI" panose="020B0604030504040204" pitchFamily="50" charset="-128"/>
              </a:endParaRPr>
            </a:p>
          </p:txBody>
        </p:sp>
        <p:sp>
          <p:nvSpPr>
            <p:cNvPr id="10" name="フリーフォーム 5591">
              <a:extLst>
                <a:ext uri="{FF2B5EF4-FFF2-40B4-BE49-F238E27FC236}">
                  <a16:creationId xmlns="" xmlns:a16="http://schemas.microsoft.com/office/drawing/2014/main" id="{6181DB80-B098-4504-BF3E-EA25B236E805}"/>
                </a:ext>
              </a:extLst>
            </p:cNvPr>
            <p:cNvSpPr/>
            <p:nvPr/>
          </p:nvSpPr>
          <p:spPr>
            <a:xfrm>
              <a:off x="2914650" y="819150"/>
              <a:ext cx="438150" cy="247650"/>
            </a:xfrm>
            <a:custGeom>
              <a:avLst/>
              <a:gdLst>
                <a:gd name="connsiteX0" fmla="*/ 438150 w 438150"/>
                <a:gd name="connsiteY0" fmla="*/ 247650 h 247650"/>
                <a:gd name="connsiteX1" fmla="*/ 247650 w 438150"/>
                <a:gd name="connsiteY1" fmla="*/ 247650 h 247650"/>
                <a:gd name="connsiteX2" fmla="*/ 0 w 438150"/>
                <a:gd name="connsiteY2" fmla="*/ 0 h 247650"/>
              </a:gdLst>
              <a:ahLst/>
              <a:cxnLst>
                <a:cxn ang="0">
                  <a:pos x="connsiteX0" y="connsiteY0"/>
                </a:cxn>
                <a:cxn ang="0">
                  <a:pos x="connsiteX1" y="connsiteY1"/>
                </a:cxn>
                <a:cxn ang="0">
                  <a:pos x="connsiteX2" y="connsiteY2"/>
                </a:cxn>
              </a:cxnLst>
              <a:rect l="l" t="t" r="r" b="b"/>
              <a:pathLst>
                <a:path w="438150" h="247650">
                  <a:moveTo>
                    <a:pt x="438150" y="247650"/>
                  </a:moveTo>
                  <a:lnTo>
                    <a:pt x="247650" y="247650"/>
                  </a:lnTo>
                  <a:lnTo>
                    <a:pt x="0" y="0"/>
                  </a:lnTo>
                </a:path>
              </a:pathLst>
            </a:custGeom>
            <a:no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202394958"/>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a:t>
            </a:r>
            <a:r>
              <a:rPr lang="ja-JP" altLang="en-US" dirty="0"/>
              <a:t>ア 共通原因故障の検討</a:t>
            </a:r>
            <a:r>
              <a:rPr lang="en-US" altLang="ja-JP" dirty="0"/>
              <a:t>(1/2)</a:t>
            </a:r>
            <a:endParaRPr kumimoji="1" lang="ja-JP" altLang="en-US" dirty="0"/>
          </a:p>
        </p:txBody>
      </p:sp>
      <p:sp>
        <p:nvSpPr>
          <p:cNvPr id="3" name="コンテンツ プレースホルダー 2"/>
          <p:cNvSpPr>
            <a:spLocks noGrp="1"/>
          </p:cNvSpPr>
          <p:nvPr>
            <p:ph idx="1"/>
          </p:nvPr>
        </p:nvSpPr>
        <p:spPr>
          <a:xfrm>
            <a:off x="376232" y="1825625"/>
            <a:ext cx="9324000" cy="2803844"/>
          </a:xfrm>
        </p:spPr>
        <p:txBody>
          <a:bodyPr>
            <a:spAutoFit/>
          </a:bodyPr>
          <a:lstStyle/>
          <a:p>
            <a:pPr marL="0" indent="0">
              <a:buNone/>
            </a:pPr>
            <a:r>
              <a:rPr lang="ja-JP" altLang="en-US" dirty="0"/>
              <a:t>共通原因故障要因は、設計段階、又は安全機器導入段階で以下の項目に従って共通原因故障の要因を考慮する．</a:t>
            </a:r>
          </a:p>
          <a:p>
            <a:r>
              <a:rPr lang="en-US" altLang="ja-JP" dirty="0"/>
              <a:t>ⅰ</a:t>
            </a:r>
            <a:r>
              <a:rPr lang="ja-JP" altLang="en-US" dirty="0" err="1"/>
              <a:t>．</a:t>
            </a:r>
            <a:r>
              <a:rPr lang="ja-JP" altLang="en-US" dirty="0"/>
              <a:t>共通原因故障の因子</a:t>
            </a:r>
            <a:r>
              <a:rPr lang="en-US" altLang="ja-JP" dirty="0"/>
              <a:t>β</a:t>
            </a:r>
            <a:r>
              <a:rPr lang="ja-JP" altLang="en-US" dirty="0" err="1"/>
              <a:t>、</a:t>
            </a:r>
            <a:r>
              <a:rPr lang="en-US" altLang="ja-JP" dirty="0"/>
              <a:t>β</a:t>
            </a:r>
            <a:r>
              <a:rPr lang="en-US" altLang="ja-JP" baseline="-25000" dirty="0"/>
              <a:t>D</a:t>
            </a:r>
            <a:r>
              <a:rPr lang="ja-JP" altLang="en-US" dirty="0"/>
              <a:t>値の目標値を決める．</a:t>
            </a:r>
          </a:p>
          <a:p>
            <a:r>
              <a:rPr lang="en-US" altLang="ja-JP" dirty="0"/>
              <a:t>ⅱ</a:t>
            </a:r>
            <a:r>
              <a:rPr lang="ja-JP" altLang="en-US" dirty="0" err="1"/>
              <a:t>．</a:t>
            </a:r>
            <a:r>
              <a:rPr lang="ja-JP" altLang="en-US" dirty="0"/>
              <a:t>共通原因故障の発生がランダム故障だけとは限らない．</a:t>
            </a:r>
            <a:endParaRPr lang="en-US" altLang="ja-JP" dirty="0"/>
          </a:p>
          <a:p>
            <a:pPr marL="625475" indent="-625475">
              <a:buNone/>
            </a:pPr>
            <a:r>
              <a:rPr lang="ja-JP" altLang="en-US" dirty="0"/>
              <a:t>　　　決定論的原因故障による故障が含まれるので決定論的原因故障対策を行う．</a:t>
            </a:r>
            <a:endParaRPr kumimoji="1" lang="ja-JP" altLang="en-US" dirty="0"/>
          </a:p>
        </p:txBody>
      </p:sp>
      <p:sp>
        <p:nvSpPr>
          <p:cNvPr id="4" name="フッター プレースホルダー 3"/>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192</a:t>
            </a:fld>
            <a:endParaRPr kumimoji="1" lang="ja-JP" altLang="en-US"/>
          </a:p>
        </p:txBody>
      </p:sp>
      <p:sp>
        <p:nvSpPr>
          <p:cNvPr id="6" name="テキスト ボックス 5">
            <a:extLst>
              <a:ext uri="{FF2B5EF4-FFF2-40B4-BE49-F238E27FC236}">
                <a16:creationId xmlns="" xmlns:a16="http://schemas.microsoft.com/office/drawing/2014/main" id="{AF8C9FB8-8598-4180-93F2-B4CE8B226523}"/>
              </a:ext>
            </a:extLst>
          </p:cNvPr>
          <p:cNvSpPr txBox="1"/>
          <p:nvPr/>
        </p:nvSpPr>
        <p:spPr>
          <a:xfrm>
            <a:off x="291000" y="4764404"/>
            <a:ext cx="9324000" cy="1477328"/>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注：</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IEC61508</a:t>
            </a:r>
            <a:r>
              <a:rPr lang="ja-JP" altLang="en-US" dirty="0">
                <a:latin typeface="Meiryo UI" panose="020B0604030504040204" pitchFamily="50" charset="-128"/>
                <a:ea typeface="Meiryo UI" panose="020B0604030504040204" pitchFamily="50" charset="-128"/>
              </a:rPr>
              <a:t>シリーズ：共通原因故障の因子として</a:t>
            </a:r>
            <a:r>
              <a:rPr lang="en-US" altLang="ja-JP" dirty="0">
                <a:latin typeface="Meiryo UI" panose="020B0604030504040204" pitchFamily="50" charset="-128"/>
                <a:ea typeface="Meiryo UI" panose="020B0604030504040204" pitchFamily="50" charset="-128"/>
              </a:rPr>
              <a:t>β</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β</a:t>
            </a:r>
            <a:r>
              <a:rPr lang="en-US" altLang="ja-JP" baseline="-25000" dirty="0">
                <a:latin typeface="Meiryo UI" panose="020B0604030504040204" pitchFamily="50" charset="-128"/>
                <a:ea typeface="Meiryo UI" panose="020B0604030504040204" pitchFamily="50" charset="-128"/>
              </a:rPr>
              <a:t>D</a:t>
            </a:r>
            <a:r>
              <a:rPr lang="ja-JP" altLang="en-US" dirty="0">
                <a:latin typeface="Meiryo UI" panose="020B0604030504040204" pitchFamily="50" charset="-128"/>
                <a:ea typeface="Meiryo UI" panose="020B0604030504040204" pitchFamily="50" charset="-128"/>
              </a:rPr>
              <a:t>で影響度を考慮する。</a:t>
            </a:r>
            <a:endParaRPr lang="en-US" altLang="ja-JP" dirty="0">
              <a:latin typeface="Meiryo UI" panose="020B0604030504040204" pitchFamily="50" charset="-128"/>
              <a:ea typeface="Meiryo UI" panose="020B0604030504040204" pitchFamily="50" charset="-128"/>
            </a:endParaRPr>
          </a:p>
          <a:p>
            <a:pPr marL="1346200" indent="-1346200"/>
            <a:r>
              <a:rPr kumimoji="1" lang="en-US" altLang="ja-JP" dirty="0">
                <a:latin typeface="Meiryo UI" panose="020B0604030504040204" pitchFamily="50" charset="-128"/>
                <a:ea typeface="Meiryo UI" panose="020B0604030504040204" pitchFamily="50" charset="-128"/>
              </a:rPr>
              <a:t>IEC62061</a:t>
            </a:r>
            <a:r>
              <a:rPr lang="ja-JP" altLang="en-US"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共通原因故障の因子として</a:t>
            </a:r>
            <a:r>
              <a:rPr kumimoji="1" lang="en-US" altLang="ja-JP" dirty="0">
                <a:latin typeface="Meiryo UI" panose="020B0604030504040204" pitchFamily="50" charset="-128"/>
                <a:ea typeface="Meiryo UI" panose="020B0604030504040204" pitchFamily="50" charset="-128"/>
              </a:rPr>
              <a:t>β</a:t>
            </a:r>
            <a:r>
              <a:rPr kumimoji="1" lang="ja-JP" altLang="en-US" dirty="0">
                <a:latin typeface="Meiryo UI" panose="020B0604030504040204" pitchFamily="50" charset="-128"/>
                <a:ea typeface="Meiryo UI" panose="020B0604030504040204" pitchFamily="50" charset="-128"/>
              </a:rPr>
              <a:t>で影響度を考慮する。</a:t>
            </a:r>
            <a:r>
              <a:rPr kumimoji="1" lang="en-US" altLang="ja-JP" dirty="0">
                <a:latin typeface="Meiryo UI" panose="020B0604030504040204" pitchFamily="50" charset="-128"/>
                <a:ea typeface="Meiryo UI" panose="020B0604030504040204" pitchFamily="50" charset="-128"/>
              </a:rPr>
              <a:t>β</a:t>
            </a:r>
            <a:r>
              <a:rPr kumimoji="1" lang="ja-JP" altLang="en-US" dirty="0">
                <a:latin typeface="Meiryo UI" panose="020B0604030504040204" pitchFamily="50" charset="-128"/>
                <a:ea typeface="Meiryo UI" panose="020B0604030504040204" pitchFamily="50" charset="-128"/>
              </a:rPr>
              <a:t>は</a:t>
            </a:r>
            <a:r>
              <a:rPr lang="ja-JP" altLang="en-US" dirty="0">
                <a:latin typeface="Meiryo UI" panose="020B0604030504040204" pitchFamily="50" charset="-128"/>
                <a:ea typeface="Meiryo UI" panose="020B0604030504040204" pitchFamily="50" charset="-128"/>
              </a:rPr>
              <a:t>共通原因故障の見積もり表の点数で決定。</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ISO13849-1</a:t>
            </a:r>
            <a:r>
              <a:rPr lang="ja-JP" altLang="en-US" dirty="0">
                <a:latin typeface="Meiryo UI" panose="020B0604030504040204" pitchFamily="50" charset="-128"/>
                <a:ea typeface="Meiryo UI" panose="020B0604030504040204" pitchFamily="50" charset="-128"/>
              </a:rPr>
              <a:t>：共通原因故障の見積もり表の点数</a:t>
            </a:r>
            <a:r>
              <a:rPr lang="en-US" altLang="ja-JP" dirty="0">
                <a:latin typeface="Meiryo UI" panose="020B0604030504040204" pitchFamily="50" charset="-128"/>
                <a:ea typeface="Meiryo UI" panose="020B0604030504040204" pitchFamily="50" charset="-128"/>
              </a:rPr>
              <a:t>65</a:t>
            </a:r>
            <a:r>
              <a:rPr lang="ja-JP" altLang="en-US" dirty="0">
                <a:latin typeface="Meiryo UI" panose="020B0604030504040204" pitchFamily="50" charset="-128"/>
                <a:ea typeface="Meiryo UI" panose="020B0604030504040204" pitchFamily="50" charset="-128"/>
              </a:rPr>
              <a:t>点以上であることが必要。</a:t>
            </a:r>
            <a:r>
              <a:rPr lang="el-GR" altLang="ja-JP" dirty="0">
                <a:latin typeface="Meiryo UI" panose="020B0604030504040204" pitchFamily="50" charset="-128"/>
                <a:ea typeface="Meiryo UI" panose="020B0604030504040204" pitchFamily="50" charset="-128"/>
              </a:rPr>
              <a:t>Β</a:t>
            </a:r>
            <a:r>
              <a:rPr lang="ja-JP" altLang="en-US" dirty="0">
                <a:latin typeface="Meiryo UI" panose="020B0604030504040204" pitchFamily="50" charset="-128"/>
                <a:ea typeface="Meiryo UI" panose="020B0604030504040204" pitchFamily="50" charset="-128"/>
              </a:rPr>
              <a:t>因子はない。</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1429414"/>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a:t>
            </a:r>
            <a:r>
              <a:rPr lang="ja-JP" altLang="en-US" dirty="0"/>
              <a:t>ア 共通原因故障の検討</a:t>
            </a:r>
            <a:r>
              <a:rPr lang="en-US" altLang="ja-JP" dirty="0"/>
              <a:t>(2/2)</a:t>
            </a:r>
            <a:endParaRPr kumimoji="1" lang="ja-JP" altLang="en-US" dirty="0"/>
          </a:p>
        </p:txBody>
      </p:sp>
      <p:sp>
        <p:nvSpPr>
          <p:cNvPr id="6" name="コンテンツ プレースホルダー 2"/>
          <p:cNvSpPr>
            <a:spLocks noGrp="1"/>
          </p:cNvSpPr>
          <p:nvPr>
            <p:ph idx="1"/>
          </p:nvPr>
        </p:nvSpPr>
        <p:spPr>
          <a:xfrm>
            <a:off x="376232" y="1825625"/>
            <a:ext cx="9324000" cy="4314001"/>
          </a:xfrm>
        </p:spPr>
        <p:txBody>
          <a:bodyPr>
            <a:spAutoFit/>
          </a:bodyPr>
          <a:lstStyle/>
          <a:p>
            <a:pPr marL="0" indent="0">
              <a:buNone/>
            </a:pPr>
            <a:r>
              <a:rPr lang="ja-JP" altLang="en-US" dirty="0"/>
              <a:t>共通原因故障につながる故障の種類</a:t>
            </a:r>
          </a:p>
          <a:p>
            <a:pPr marL="0" indent="0">
              <a:buNone/>
            </a:pPr>
            <a:r>
              <a:rPr lang="en-US" altLang="ja-JP" dirty="0"/>
              <a:t>ⅰ. </a:t>
            </a:r>
            <a:r>
              <a:rPr lang="ja-JP" altLang="en-US" dirty="0"/>
              <a:t>ランダム故障</a:t>
            </a:r>
          </a:p>
          <a:p>
            <a:pPr marL="0" indent="0">
              <a:buNone/>
            </a:pPr>
            <a:r>
              <a:rPr lang="en-US" altLang="ja-JP" dirty="0"/>
              <a:t>ⅱ. </a:t>
            </a:r>
            <a:r>
              <a:rPr lang="ja-JP" altLang="en-US" dirty="0"/>
              <a:t>決定論的原因故障</a:t>
            </a:r>
          </a:p>
          <a:p>
            <a:pPr marL="803275" indent="0">
              <a:buNone/>
            </a:pPr>
            <a:r>
              <a:rPr lang="ja-JP" altLang="en-US" sz="2400" dirty="0"/>
              <a:t>ソフトウェアのバグ、ハードウェアの初期故障をもたらす外部ストレス、</a:t>
            </a:r>
            <a:r>
              <a:rPr lang="en-US" altLang="ja-JP" sz="2400" dirty="0"/>
              <a:t>EMC</a:t>
            </a:r>
            <a:r>
              <a:rPr lang="ja-JP" altLang="en-US" sz="2400" dirty="0" err="1"/>
              <a:t>、</a:t>
            </a:r>
            <a:r>
              <a:rPr lang="ja-JP" altLang="en-US" sz="2400" dirty="0"/>
              <a:t>サージ、電源変動などがある．</a:t>
            </a:r>
          </a:p>
          <a:p>
            <a:pPr marL="803275" indent="0">
              <a:buNone/>
            </a:pPr>
            <a:r>
              <a:rPr lang="ja-JP" altLang="en-US" sz="2400" dirty="0"/>
              <a:t>潜在的に持っている決定論的原因故障の要因</a:t>
            </a:r>
          </a:p>
          <a:p>
            <a:pPr marL="0" indent="0">
              <a:buNone/>
            </a:pPr>
            <a:r>
              <a:rPr lang="en-US" altLang="ja-JP" dirty="0"/>
              <a:t>ⅲ</a:t>
            </a:r>
            <a:r>
              <a:rPr lang="ja-JP" altLang="en-US" dirty="0" err="1"/>
              <a:t>．</a:t>
            </a:r>
            <a:r>
              <a:rPr lang="ja-JP" altLang="en-US" dirty="0"/>
              <a:t>従属故障</a:t>
            </a:r>
            <a:r>
              <a:rPr lang="en-US" altLang="ja-JP" sz="1600" dirty="0"/>
              <a:t>(</a:t>
            </a:r>
            <a:r>
              <a:rPr lang="ja-JP" altLang="en-US" sz="1600" dirty="0"/>
              <a:t>ある故障により起きる故障。単独の故障率より大きくなる</a:t>
            </a:r>
            <a:r>
              <a:rPr lang="en-US" altLang="ja-JP" sz="1600" dirty="0"/>
              <a:t>)</a:t>
            </a:r>
            <a:endParaRPr lang="ja-JP" altLang="en-US" sz="1600" dirty="0"/>
          </a:p>
          <a:p>
            <a:pPr marL="0" indent="0">
              <a:buNone/>
            </a:pPr>
            <a:r>
              <a:rPr lang="en-US" altLang="ja-JP" dirty="0"/>
              <a:t>ⅳ</a:t>
            </a:r>
            <a:r>
              <a:rPr lang="ja-JP" altLang="en-US" dirty="0" err="1"/>
              <a:t>．</a:t>
            </a:r>
            <a:r>
              <a:rPr lang="ja-JP" altLang="en-US" dirty="0"/>
              <a:t>共通モード故障（</a:t>
            </a:r>
            <a:r>
              <a:rPr lang="en-US" altLang="ja-JP" dirty="0"/>
              <a:t>CMF</a:t>
            </a:r>
            <a:r>
              <a:rPr lang="ja-JP" altLang="en-US" dirty="0"/>
              <a:t>）</a:t>
            </a:r>
            <a:r>
              <a:rPr lang="en-US" altLang="ja-JP" sz="1600" dirty="0"/>
              <a:t>(</a:t>
            </a:r>
            <a:r>
              <a:rPr lang="ja-JP" altLang="en-US" sz="1600" dirty="0"/>
              <a:t>ロット不良や誤配線など同原因で</a:t>
            </a:r>
            <a:r>
              <a:rPr lang="en-US" altLang="ja-JP" sz="1600" dirty="0"/>
              <a:t>2ch</a:t>
            </a:r>
            <a:r>
              <a:rPr lang="ja-JP" altLang="en-US" sz="1600" dirty="0"/>
              <a:t>以上が故障</a:t>
            </a:r>
            <a:r>
              <a:rPr lang="en-US" altLang="ja-JP" sz="1600" dirty="0"/>
              <a:t>)</a:t>
            </a:r>
            <a:endParaRPr lang="ja-JP" altLang="en-US" sz="1600" dirty="0"/>
          </a:p>
          <a:p>
            <a:pPr marL="0" indent="0">
              <a:buNone/>
            </a:pPr>
            <a:r>
              <a:rPr lang="en-US" altLang="ja-JP" dirty="0"/>
              <a:t>ⅴ</a:t>
            </a:r>
            <a:r>
              <a:rPr lang="ja-JP" altLang="en-US" dirty="0" err="1"/>
              <a:t>．</a:t>
            </a:r>
            <a:r>
              <a:rPr lang="ja-JP" altLang="en-US" dirty="0"/>
              <a:t>カスケード故障</a:t>
            </a:r>
            <a:r>
              <a:rPr lang="en-US" altLang="ja-JP" sz="1800" dirty="0"/>
              <a:t>(</a:t>
            </a:r>
            <a:r>
              <a:rPr lang="ja-JP" altLang="en-US" sz="1800" dirty="0"/>
              <a:t>ある故障が原因で続けて起きる故障</a:t>
            </a:r>
            <a:r>
              <a:rPr lang="en-US" altLang="ja-JP" sz="1800" dirty="0"/>
              <a:t>)</a:t>
            </a:r>
            <a:endParaRPr kumimoji="1" lang="ja-JP" altLang="en-US" sz="1800" dirty="0"/>
          </a:p>
        </p:txBody>
      </p:sp>
      <p:sp>
        <p:nvSpPr>
          <p:cNvPr id="4" name="フッター プレースホルダー 3"/>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193</a:t>
            </a:fld>
            <a:endParaRPr kumimoji="1" lang="ja-JP" altLang="en-US"/>
          </a:p>
        </p:txBody>
      </p:sp>
    </p:spTree>
    <p:extLst>
      <p:ext uri="{BB962C8B-B14F-4D97-AF65-F5344CB8AC3E}">
        <p14:creationId xmlns:p14="http://schemas.microsoft.com/office/powerpoint/2010/main" val="1440595953"/>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6B75F31-17E6-4D73-B83E-FC89A01FDCA1}"/>
              </a:ext>
            </a:extLst>
          </p:cNvPr>
          <p:cNvSpPr>
            <a:spLocks noGrp="1"/>
          </p:cNvSpPr>
          <p:nvPr>
            <p:ph type="title"/>
          </p:nvPr>
        </p:nvSpPr>
        <p:spPr/>
        <p:txBody>
          <a:bodyPr>
            <a:normAutofit/>
          </a:bodyPr>
          <a:lstStyle/>
          <a:p>
            <a:r>
              <a:rPr lang="en-US" altLang="ja-JP" dirty="0"/>
              <a:t>4-</a:t>
            </a:r>
            <a:r>
              <a:rPr lang="ja-JP" altLang="en-US" dirty="0">
                <a:latin typeface="Meiryo UI" panose="020B0604030504040204" pitchFamily="50" charset="-128"/>
                <a:ea typeface="Meiryo UI" panose="020B0604030504040204" pitchFamily="50" charset="-128"/>
              </a:rPr>
              <a:t>イ 共通原因故障の抑制策</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 xmlns:a16="http://schemas.microsoft.com/office/drawing/2014/main" id="{90C0FC5F-97A7-4D50-98C5-2B9E62E2755E}"/>
              </a:ext>
            </a:extLst>
          </p:cNvPr>
          <p:cNvSpPr>
            <a:spLocks noGrp="1"/>
          </p:cNvSpPr>
          <p:nvPr>
            <p:ph idx="1"/>
          </p:nvPr>
        </p:nvSpPr>
        <p:spPr/>
        <p:txBody>
          <a:bodyPr>
            <a:normAutofit fontScale="77500" lnSpcReduction="20000"/>
          </a:bodyPr>
          <a:lstStyle/>
          <a:p>
            <a:pPr marL="0" indent="0">
              <a:buNone/>
            </a:pPr>
            <a:r>
              <a:rPr lang="ja-JP" altLang="en-US" sz="3600" dirty="0">
                <a:latin typeface="Meiryo UI" panose="020B0604030504040204" pitchFamily="50" charset="-128"/>
                <a:ea typeface="Meiryo UI" panose="020B0604030504040204" pitchFamily="50" charset="-128"/>
              </a:rPr>
              <a:t>●危険側故障の</a:t>
            </a:r>
            <a:r>
              <a:rPr lang="en-US" altLang="ja-JP" sz="3600" dirty="0">
                <a:latin typeface="Meiryo UI" panose="020B0604030504040204" pitchFamily="50" charset="-128"/>
                <a:ea typeface="Meiryo UI" panose="020B0604030504040204" pitchFamily="50" charset="-128"/>
              </a:rPr>
              <a:t>DU</a:t>
            </a:r>
            <a:r>
              <a:rPr lang="ja-JP" altLang="en-US" sz="3600" dirty="0">
                <a:latin typeface="Meiryo UI" panose="020B0604030504040204" pitchFamily="50" charset="-128"/>
                <a:ea typeface="Meiryo UI" panose="020B0604030504040204" pitchFamily="50" charset="-128"/>
              </a:rPr>
              <a:t>故障を減らすこと．即ち診断率を上げること．</a:t>
            </a:r>
          </a:p>
          <a:p>
            <a:pPr marL="0" indent="0">
              <a:buNone/>
            </a:pPr>
            <a:r>
              <a:rPr lang="ja-JP" altLang="en-US" sz="3600" dirty="0">
                <a:latin typeface="Meiryo UI" panose="020B0604030504040204" pitchFamily="50" charset="-128"/>
                <a:ea typeface="Meiryo UI" panose="020B0604030504040204" pitchFamily="50" charset="-128"/>
              </a:rPr>
              <a:t>●信頼性を上げ、共通原因故障の影響を少なくする．</a:t>
            </a:r>
          </a:p>
          <a:p>
            <a:r>
              <a:rPr lang="ja-JP" altLang="en-US" sz="3400" dirty="0">
                <a:latin typeface="Meiryo UI" panose="020B0604030504040204" pitchFamily="50" charset="-128"/>
                <a:ea typeface="Meiryo UI" panose="020B0604030504040204" pitchFamily="50" charset="-128"/>
              </a:rPr>
              <a:t>信頼性抑制策の例</a:t>
            </a:r>
          </a:p>
          <a:p>
            <a:pPr marL="216000" indent="0">
              <a:lnSpc>
                <a:spcPts val="2400"/>
              </a:lnSpc>
              <a:spcBef>
                <a:spcPts val="0"/>
              </a:spcBef>
              <a:buNone/>
            </a:pPr>
            <a:r>
              <a:rPr lang="ja-JP" altLang="en-US" sz="2600" dirty="0"/>
              <a:t>　・</a:t>
            </a:r>
            <a:r>
              <a:rPr lang="en-US" altLang="ja-JP" sz="2600" dirty="0"/>
              <a:t>ⅰ</a:t>
            </a:r>
            <a:r>
              <a:rPr lang="ja-JP" altLang="en-US" sz="2600" dirty="0" err="1"/>
              <a:t>．</a:t>
            </a:r>
            <a:r>
              <a:rPr lang="ja-JP" altLang="en-US" sz="2600" dirty="0"/>
              <a:t>診断カバー率</a:t>
            </a:r>
            <a:r>
              <a:rPr lang="en-US" altLang="ja-JP" sz="2600" dirty="0"/>
              <a:t>(DC)</a:t>
            </a:r>
            <a:r>
              <a:rPr lang="ja-JP" altLang="en-US" sz="2600" dirty="0"/>
              <a:t>を大きくし、検出されない故障</a:t>
            </a:r>
            <a:r>
              <a:rPr lang="en-US" altLang="ja-JP" sz="2600" dirty="0"/>
              <a:t>(</a:t>
            </a:r>
            <a:r>
              <a:rPr lang="en-US" altLang="ja-JP" sz="2600" dirty="0" err="1"/>
              <a:t>λDU</a:t>
            </a:r>
            <a:r>
              <a:rPr lang="en-US" altLang="ja-JP" sz="2600" dirty="0"/>
              <a:t>)</a:t>
            </a:r>
            <a:r>
              <a:rPr lang="ja-JP" altLang="en-US" sz="2600" dirty="0"/>
              <a:t>割合を低減する．</a:t>
            </a:r>
          </a:p>
          <a:p>
            <a:pPr marL="216000" indent="0">
              <a:lnSpc>
                <a:spcPts val="2400"/>
              </a:lnSpc>
              <a:spcBef>
                <a:spcPts val="0"/>
              </a:spcBef>
              <a:buNone/>
            </a:pPr>
            <a:r>
              <a:rPr lang="ja-JP" altLang="en-US" sz="2600" dirty="0"/>
              <a:t>　・</a:t>
            </a:r>
            <a:r>
              <a:rPr lang="en-US" altLang="ja-JP" sz="2600" dirty="0"/>
              <a:t>ⅱ</a:t>
            </a:r>
            <a:r>
              <a:rPr lang="ja-JP" altLang="en-US" sz="2600" dirty="0" err="1"/>
              <a:t>．</a:t>
            </a:r>
            <a:r>
              <a:rPr lang="ja-JP" altLang="en-US" sz="2600" dirty="0"/>
              <a:t>診断にクロスモニター</a:t>
            </a:r>
            <a:r>
              <a:rPr lang="en-US" altLang="ja-JP" sz="2600" dirty="0"/>
              <a:t>(</a:t>
            </a:r>
            <a:r>
              <a:rPr lang="ja-JP" altLang="en-US" sz="2600" dirty="0"/>
              <a:t>相互監視</a:t>
            </a:r>
            <a:r>
              <a:rPr lang="en-US" altLang="ja-JP" sz="2600" dirty="0"/>
              <a:t>)</a:t>
            </a:r>
            <a:r>
              <a:rPr lang="ja-JP" altLang="en-US" sz="2600" dirty="0"/>
              <a:t>を使用する．</a:t>
            </a:r>
          </a:p>
          <a:p>
            <a:pPr marL="892175" indent="0">
              <a:lnSpc>
                <a:spcPts val="2400"/>
              </a:lnSpc>
              <a:spcBef>
                <a:spcPts val="0"/>
              </a:spcBef>
              <a:buNone/>
            </a:pPr>
            <a:r>
              <a:rPr lang="ja-JP" altLang="en-US" sz="2300" dirty="0"/>
              <a:t>冗長・多重チャンネルにおいて、一方のチャンネルの故障を他方のチャンネルで検出するクロスモニターを行う．クロスモニターにより、診断率が向上する．</a:t>
            </a:r>
          </a:p>
          <a:p>
            <a:pPr marL="216000" indent="0">
              <a:lnSpc>
                <a:spcPts val="2400"/>
              </a:lnSpc>
              <a:spcBef>
                <a:spcPts val="0"/>
              </a:spcBef>
              <a:buNone/>
            </a:pPr>
            <a:r>
              <a:rPr lang="ja-JP" altLang="en-US" sz="2300" dirty="0">
                <a:latin typeface="Meiryo UI" panose="020B0604030504040204" pitchFamily="50" charset="-128"/>
                <a:ea typeface="Meiryo UI" panose="020B0604030504040204" pitchFamily="50" charset="-128"/>
              </a:rPr>
              <a:t>　</a:t>
            </a:r>
            <a:r>
              <a:rPr lang="ja-JP" altLang="en-US" sz="2600" dirty="0">
                <a:latin typeface="Meiryo UI" panose="020B0604030504040204" pitchFamily="50" charset="-128"/>
                <a:ea typeface="Meiryo UI" panose="020B0604030504040204" pitchFamily="50" charset="-128"/>
              </a:rPr>
              <a:t>・</a:t>
            </a:r>
            <a:r>
              <a:rPr lang="en-US" altLang="ja-JP" sz="2600" dirty="0">
                <a:latin typeface="Meiryo UI" panose="020B0604030504040204" pitchFamily="50" charset="-128"/>
                <a:ea typeface="Meiryo UI" panose="020B0604030504040204" pitchFamily="50" charset="-128"/>
              </a:rPr>
              <a:t>ⅲ</a:t>
            </a:r>
            <a:r>
              <a:rPr lang="ja-JP" altLang="en-US" sz="2600" dirty="0" err="1">
                <a:latin typeface="Meiryo UI" panose="020B0604030504040204" pitchFamily="50" charset="-128"/>
                <a:ea typeface="Meiryo UI" panose="020B0604030504040204" pitchFamily="50" charset="-128"/>
              </a:rPr>
              <a:t>．</a:t>
            </a:r>
            <a:r>
              <a:rPr lang="ja-JP" altLang="en-US" sz="2600" dirty="0">
                <a:latin typeface="Meiryo UI" panose="020B0604030504040204" pitchFamily="50" charset="-128"/>
                <a:ea typeface="Meiryo UI" panose="020B0604030504040204" pitchFamily="50" charset="-128"/>
              </a:rPr>
              <a:t>診断試験の頻度を多くし、作動要求の前に共通原因故障を検出する．</a:t>
            </a:r>
          </a:p>
          <a:p>
            <a:pPr marL="216000" indent="0">
              <a:lnSpc>
                <a:spcPts val="2400"/>
              </a:lnSpc>
              <a:spcBef>
                <a:spcPts val="0"/>
              </a:spcBef>
              <a:buNone/>
            </a:pPr>
            <a:r>
              <a:rPr lang="ja-JP" altLang="en-US" sz="2600" dirty="0"/>
              <a:t>　・</a:t>
            </a:r>
            <a:r>
              <a:rPr lang="en-US" altLang="ja-JP" sz="2600" dirty="0"/>
              <a:t>ⅳ</a:t>
            </a:r>
            <a:r>
              <a:rPr lang="ja-JP" altLang="en-US" sz="2600" dirty="0" err="1"/>
              <a:t>．</a:t>
            </a:r>
            <a:r>
              <a:rPr lang="ja-JP" altLang="en-US" sz="2600" dirty="0"/>
              <a:t>信頼性が使用実績で明らかになったものを使用する．</a:t>
            </a:r>
          </a:p>
          <a:p>
            <a:pPr marL="892175" indent="0">
              <a:lnSpc>
                <a:spcPts val="2400"/>
              </a:lnSpc>
              <a:spcBef>
                <a:spcPts val="0"/>
              </a:spcBef>
              <a:buNone/>
            </a:pPr>
            <a:r>
              <a:rPr lang="ja-JP" altLang="en-US" sz="2300" dirty="0"/>
              <a:t>　使用実績としては、信頼性が認証されているもの、市場で多く受け入れられているもの、長期間危険側故障の発生していない実績のあるもの等が相当する．</a:t>
            </a:r>
          </a:p>
          <a:p>
            <a:pPr marL="216000" indent="0">
              <a:lnSpc>
                <a:spcPts val="2400"/>
              </a:lnSpc>
              <a:spcBef>
                <a:spcPts val="0"/>
              </a:spcBef>
              <a:buNone/>
            </a:pPr>
            <a:r>
              <a:rPr lang="ja-JP" altLang="en-US" sz="2600" dirty="0"/>
              <a:t>　・</a:t>
            </a:r>
            <a:r>
              <a:rPr lang="en-US" altLang="ja-JP" sz="2600" dirty="0"/>
              <a:t>ⅴ</a:t>
            </a:r>
            <a:r>
              <a:rPr lang="ja-JP" altLang="en-US" sz="2600" dirty="0" err="1"/>
              <a:t>．</a:t>
            </a:r>
            <a:r>
              <a:rPr lang="ja-JP" altLang="en-US" sz="2600" dirty="0"/>
              <a:t>冗長・多重チャンネルの相互間の独立性を高め、共通源故障の影響を少なくする．</a:t>
            </a:r>
          </a:p>
          <a:p>
            <a:endParaRPr kumimoji="1" lang="ja-JP" altLang="en-US" dirty="0"/>
          </a:p>
        </p:txBody>
      </p:sp>
      <p:sp>
        <p:nvSpPr>
          <p:cNvPr id="4" name="フッター プレースホルダー 3">
            <a:extLst>
              <a:ext uri="{FF2B5EF4-FFF2-40B4-BE49-F238E27FC236}">
                <a16:creationId xmlns="" xmlns:a16="http://schemas.microsoft.com/office/drawing/2014/main" id="{0A3DCC16-0A03-457A-A126-E36B75762554}"/>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78E2F489-34D2-4C30-A738-96E1838A89C5}"/>
              </a:ext>
            </a:extLst>
          </p:cNvPr>
          <p:cNvSpPr>
            <a:spLocks noGrp="1"/>
          </p:cNvSpPr>
          <p:nvPr>
            <p:ph type="sldNum" sz="quarter" idx="12"/>
          </p:nvPr>
        </p:nvSpPr>
        <p:spPr/>
        <p:txBody>
          <a:bodyPr/>
          <a:lstStyle/>
          <a:p>
            <a:fld id="{C7D9CC4D-8A97-4D11-A8F9-9712DE09FCD9}" type="slidenum">
              <a:rPr kumimoji="1" lang="ja-JP" altLang="en-US" smtClean="0"/>
              <a:t>194</a:t>
            </a:fld>
            <a:endParaRPr kumimoji="1" lang="ja-JP" altLang="en-US"/>
          </a:p>
        </p:txBody>
      </p:sp>
    </p:spTree>
    <p:extLst>
      <p:ext uri="{BB962C8B-B14F-4D97-AF65-F5344CB8AC3E}">
        <p14:creationId xmlns:p14="http://schemas.microsoft.com/office/powerpoint/2010/main" val="1432069659"/>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F9E1D8A-FF6A-4AE5-BEAB-C426E2D04ECE}"/>
              </a:ext>
            </a:extLst>
          </p:cNvPr>
          <p:cNvSpPr>
            <a:spLocks noGrp="1"/>
          </p:cNvSpPr>
          <p:nvPr>
            <p:ph type="title"/>
          </p:nvPr>
        </p:nvSpPr>
        <p:spPr/>
        <p:txBody>
          <a:bodyPr>
            <a:normAutofit/>
          </a:bodyPr>
          <a:lstStyle/>
          <a:p>
            <a:r>
              <a:rPr lang="en-US" altLang="ja-JP" dirty="0"/>
              <a:t>4-</a:t>
            </a:r>
            <a:r>
              <a:rPr lang="ja-JP" altLang="en-US" dirty="0"/>
              <a:t>ウ　</a:t>
            </a:r>
            <a:r>
              <a:rPr lang="en-US" altLang="ja-JP" dirty="0"/>
              <a:t>β</a:t>
            </a:r>
            <a:r>
              <a:rPr lang="ja-JP" altLang="en-US" dirty="0" err="1"/>
              <a:t>，</a:t>
            </a:r>
            <a:r>
              <a:rPr lang="en-US" altLang="ja-JP" dirty="0"/>
              <a:t>β</a:t>
            </a:r>
            <a:r>
              <a:rPr lang="en-US" altLang="ja-JP" baseline="-25000" dirty="0"/>
              <a:t>D</a:t>
            </a:r>
            <a:r>
              <a:rPr lang="ja-JP" altLang="en-US" dirty="0"/>
              <a:t>の推定</a:t>
            </a:r>
            <a:r>
              <a:rPr lang="en-US" altLang="ja-JP" dirty="0"/>
              <a:t>(1/2)</a:t>
            </a:r>
            <a:endParaRPr kumimoji="1" lang="ja-JP" altLang="en-US" dirty="0"/>
          </a:p>
        </p:txBody>
      </p:sp>
      <p:sp>
        <p:nvSpPr>
          <p:cNvPr id="3" name="コンテンツ プレースホルダー 2">
            <a:extLst>
              <a:ext uri="{FF2B5EF4-FFF2-40B4-BE49-F238E27FC236}">
                <a16:creationId xmlns="" xmlns:a16="http://schemas.microsoft.com/office/drawing/2014/main" id="{E45141BE-CDC7-4421-8B9D-6587C02E27E7}"/>
              </a:ext>
            </a:extLst>
          </p:cNvPr>
          <p:cNvSpPr>
            <a:spLocks noGrp="1"/>
          </p:cNvSpPr>
          <p:nvPr>
            <p:ph idx="1"/>
          </p:nvPr>
        </p:nvSpPr>
        <p:spPr/>
        <p:txBody>
          <a:bodyPr/>
          <a:lstStyle/>
          <a:p>
            <a:pPr>
              <a:buFont typeface="Wingdings" panose="05000000000000000000" pitchFamily="2" charset="2"/>
              <a:buChar char="l"/>
            </a:pPr>
            <a:r>
              <a:rPr lang="ja-JP" altLang="en-US" dirty="0"/>
              <a:t>β因子</a:t>
            </a:r>
            <a:endParaRPr lang="en-US" altLang="ja-JP" dirty="0"/>
          </a:p>
          <a:p>
            <a:r>
              <a:rPr lang="ja-JP" altLang="en-US" dirty="0"/>
              <a:t>冗長・多重化チャンネルシステムの共通原因故障の可能性を</a:t>
            </a:r>
            <a:r>
              <a:rPr lang="en-US" altLang="ja-JP" dirty="0"/>
              <a:t>β</a:t>
            </a:r>
            <a:r>
              <a:rPr lang="ja-JP" altLang="en-US" dirty="0"/>
              <a:t>因子で推定する．</a:t>
            </a:r>
          </a:p>
          <a:p>
            <a:endParaRPr kumimoji="1" lang="ja-JP" altLang="en-US" dirty="0"/>
          </a:p>
        </p:txBody>
      </p:sp>
      <p:sp>
        <p:nvSpPr>
          <p:cNvPr id="4" name="フッター プレースホルダー 3">
            <a:extLst>
              <a:ext uri="{FF2B5EF4-FFF2-40B4-BE49-F238E27FC236}">
                <a16:creationId xmlns="" xmlns:a16="http://schemas.microsoft.com/office/drawing/2014/main" id="{98AF2784-3F9E-4C6E-9FDF-34986F820E3A}"/>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1DD843A5-029D-4E26-843D-D28BD298C989}"/>
              </a:ext>
            </a:extLst>
          </p:cNvPr>
          <p:cNvSpPr>
            <a:spLocks noGrp="1"/>
          </p:cNvSpPr>
          <p:nvPr>
            <p:ph type="sldNum" sz="quarter" idx="12"/>
          </p:nvPr>
        </p:nvSpPr>
        <p:spPr/>
        <p:txBody>
          <a:bodyPr/>
          <a:lstStyle/>
          <a:p>
            <a:fld id="{C7D9CC4D-8A97-4D11-A8F9-9712DE09FCD9}" type="slidenum">
              <a:rPr kumimoji="1" lang="ja-JP" altLang="en-US" smtClean="0"/>
              <a:t>195</a:t>
            </a:fld>
            <a:endParaRPr kumimoji="1" lang="ja-JP" altLang="en-US"/>
          </a:p>
        </p:txBody>
      </p:sp>
      <p:sp>
        <p:nvSpPr>
          <p:cNvPr id="6" name="正方形/長方形 5">
            <a:extLst>
              <a:ext uri="{FF2B5EF4-FFF2-40B4-BE49-F238E27FC236}">
                <a16:creationId xmlns="" xmlns:a16="http://schemas.microsoft.com/office/drawing/2014/main" id="{A3A2414D-5129-4488-A98D-60B6A5EC3D06}"/>
              </a:ext>
            </a:extLst>
          </p:cNvPr>
          <p:cNvSpPr/>
          <p:nvPr/>
        </p:nvSpPr>
        <p:spPr>
          <a:xfrm>
            <a:off x="572318" y="3191414"/>
            <a:ext cx="9127914" cy="2677656"/>
          </a:xfrm>
          <a:prstGeom prst="rect">
            <a:avLst/>
          </a:prstGeom>
        </p:spPr>
        <p:txBody>
          <a:bodyPr wrap="square">
            <a:spAutoFit/>
          </a:bodyPr>
          <a:lstStyle/>
          <a:p>
            <a:r>
              <a:rPr lang="ja-JP" altLang="en-US" sz="2800" dirty="0">
                <a:latin typeface="Meiryo UI" panose="020B0604030504040204" pitchFamily="50" charset="-128"/>
                <a:ea typeface="Meiryo UI" panose="020B0604030504040204" pitchFamily="50" charset="-128"/>
              </a:rPr>
              <a:t>β因子使用した危険側故障率</a:t>
            </a:r>
            <a:endParaRPr lang="en-US" altLang="ja-JP" sz="2800" dirty="0">
              <a:latin typeface="Meiryo UI" panose="020B0604030504040204" pitchFamily="50" charset="-128"/>
              <a:ea typeface="Meiryo UI" panose="020B0604030504040204" pitchFamily="50" charset="-128"/>
            </a:endParaRPr>
          </a:p>
          <a:p>
            <a:pPr marL="809625" indent="-457200">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rPr>
              <a:t>λ</a:t>
            </a:r>
            <a:r>
              <a:rPr lang="ja-JP" altLang="en-US" sz="2800" baseline="-25000" dirty="0">
                <a:latin typeface="Meiryo UI" panose="020B0604030504040204" pitchFamily="50" charset="-128"/>
                <a:ea typeface="Meiryo UI" panose="020B0604030504040204" pitchFamily="50" charset="-128"/>
              </a:rPr>
              <a:t>DU</a:t>
            </a:r>
            <a:r>
              <a:rPr lang="ja-JP" altLang="en-US" sz="2800" dirty="0">
                <a:latin typeface="Meiryo UI" panose="020B0604030504040204" pitchFamily="50" charset="-128"/>
                <a:ea typeface="Meiryo UI" panose="020B0604030504040204" pitchFamily="50" charset="-128"/>
              </a:rPr>
              <a:t>にβ、λ</a:t>
            </a:r>
            <a:r>
              <a:rPr lang="ja-JP" altLang="en-US" sz="2800" baseline="-25000" dirty="0">
                <a:latin typeface="Meiryo UI" panose="020B0604030504040204" pitchFamily="50" charset="-128"/>
                <a:ea typeface="Meiryo UI" panose="020B0604030504040204" pitchFamily="50" charset="-128"/>
              </a:rPr>
              <a:t>DD</a:t>
            </a:r>
            <a:r>
              <a:rPr lang="ja-JP" altLang="en-US" sz="2800" dirty="0">
                <a:latin typeface="Meiryo UI" panose="020B0604030504040204" pitchFamily="50" charset="-128"/>
                <a:ea typeface="Meiryo UI" panose="020B0604030504040204" pitchFamily="50" charset="-128"/>
              </a:rPr>
              <a:t>にはβ</a:t>
            </a:r>
            <a:r>
              <a:rPr lang="ja-JP" altLang="en-US" sz="2800" baseline="-25000" dirty="0">
                <a:latin typeface="Meiryo UI" panose="020B0604030504040204" pitchFamily="50" charset="-128"/>
                <a:ea typeface="Meiryo UI" panose="020B0604030504040204" pitchFamily="50" charset="-128"/>
              </a:rPr>
              <a:t>D</a:t>
            </a:r>
            <a:r>
              <a:rPr lang="ja-JP" altLang="en-US" sz="2800" dirty="0">
                <a:latin typeface="Meiryo UI" panose="020B0604030504040204" pitchFamily="50" charset="-128"/>
                <a:ea typeface="Meiryo UI" panose="020B0604030504040204" pitchFamily="50" charset="-128"/>
              </a:rPr>
              <a:t>の因子を与える．</a:t>
            </a:r>
          </a:p>
          <a:p>
            <a:pPr marL="809625" indent="-457200">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rPr>
              <a:t>共通原因故障率：βλ</a:t>
            </a:r>
            <a:r>
              <a:rPr lang="ja-JP" altLang="en-US" sz="2800" baseline="-25000" dirty="0">
                <a:latin typeface="Meiryo UI" panose="020B0604030504040204" pitchFamily="50" charset="-128"/>
                <a:ea typeface="Meiryo UI" panose="020B0604030504040204" pitchFamily="50" charset="-128"/>
              </a:rPr>
              <a:t>DU</a:t>
            </a:r>
            <a:r>
              <a:rPr lang="ja-JP" altLang="en-US" sz="2800" dirty="0">
                <a:latin typeface="Meiryo UI" panose="020B0604030504040204" pitchFamily="50" charset="-128"/>
                <a:ea typeface="Meiryo UI" panose="020B0604030504040204" pitchFamily="50" charset="-128"/>
              </a:rPr>
              <a:t>＋β</a:t>
            </a:r>
            <a:r>
              <a:rPr lang="ja-JP" altLang="en-US" sz="2800" baseline="-25000" dirty="0">
                <a:latin typeface="Meiryo UI" panose="020B0604030504040204" pitchFamily="50" charset="-128"/>
                <a:ea typeface="Meiryo UI" panose="020B0604030504040204" pitchFamily="50" charset="-128"/>
              </a:rPr>
              <a:t>D</a:t>
            </a:r>
            <a:r>
              <a:rPr lang="ja-JP" altLang="en-US" sz="2800" dirty="0">
                <a:latin typeface="Meiryo UI" panose="020B0604030504040204" pitchFamily="50" charset="-128"/>
                <a:ea typeface="Meiryo UI" panose="020B0604030504040204" pitchFamily="50" charset="-128"/>
              </a:rPr>
              <a:t>λ</a:t>
            </a:r>
            <a:r>
              <a:rPr lang="ja-JP" altLang="en-US" sz="2800" baseline="-25000" dirty="0">
                <a:latin typeface="Meiryo UI" panose="020B0604030504040204" pitchFamily="50" charset="-128"/>
                <a:ea typeface="Meiryo UI" panose="020B0604030504040204" pitchFamily="50" charset="-128"/>
              </a:rPr>
              <a:t>DD</a:t>
            </a:r>
            <a:endParaRPr lang="en-US" altLang="ja-JP" sz="2800" dirty="0">
              <a:latin typeface="Meiryo UI" panose="020B0604030504040204" pitchFamily="50" charset="-128"/>
              <a:ea typeface="Meiryo UI" panose="020B0604030504040204" pitchFamily="50" charset="-128"/>
            </a:endParaRPr>
          </a:p>
          <a:p>
            <a:pPr marL="809625" indent="-457200">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rPr>
              <a:t>危険側故障：　λ</a:t>
            </a:r>
            <a:r>
              <a:rPr lang="ja-JP" altLang="en-US" sz="2800" baseline="-25000" dirty="0">
                <a:latin typeface="Meiryo UI" panose="020B0604030504040204" pitchFamily="50" charset="-128"/>
                <a:ea typeface="Meiryo UI" panose="020B0604030504040204" pitchFamily="50" charset="-128"/>
              </a:rPr>
              <a:t>D</a:t>
            </a:r>
            <a:r>
              <a:rPr lang="ja-JP" altLang="en-US" sz="2800" dirty="0">
                <a:latin typeface="Meiryo UI" panose="020B0604030504040204" pitchFamily="50" charset="-128"/>
                <a:ea typeface="Meiryo UI" panose="020B0604030504040204" pitchFamily="50" charset="-128"/>
              </a:rPr>
              <a:t>=λ</a:t>
            </a:r>
            <a:r>
              <a:rPr lang="ja-JP" altLang="en-US" sz="2800" baseline="-25000" dirty="0">
                <a:latin typeface="Meiryo UI" panose="020B0604030504040204" pitchFamily="50" charset="-128"/>
                <a:ea typeface="Meiryo UI" panose="020B0604030504040204" pitchFamily="50" charset="-128"/>
              </a:rPr>
              <a:t>DD</a:t>
            </a:r>
            <a:r>
              <a:rPr lang="ja-JP" altLang="en-US" sz="2800" dirty="0">
                <a:latin typeface="Meiryo UI" panose="020B0604030504040204" pitchFamily="50" charset="-128"/>
                <a:ea typeface="Meiryo UI" panose="020B0604030504040204" pitchFamily="50" charset="-128"/>
              </a:rPr>
              <a:t>+λ</a:t>
            </a:r>
            <a:r>
              <a:rPr lang="ja-JP" altLang="en-US" sz="2800" baseline="-25000" dirty="0">
                <a:latin typeface="Meiryo UI" panose="020B0604030504040204" pitchFamily="50" charset="-128"/>
                <a:ea typeface="Meiryo UI" panose="020B0604030504040204" pitchFamily="50" charset="-128"/>
              </a:rPr>
              <a:t>DU</a:t>
            </a:r>
            <a:r>
              <a:rPr lang="ja-JP" altLang="en-US" sz="2800" dirty="0">
                <a:latin typeface="Meiryo UI" panose="020B0604030504040204" pitchFamily="50" charset="-128"/>
                <a:ea typeface="Meiryo UI" panose="020B0604030504040204" pitchFamily="50" charset="-128"/>
              </a:rPr>
              <a:t>である．</a:t>
            </a:r>
            <a:endParaRPr lang="en-US" altLang="ja-JP" sz="2800" dirty="0">
              <a:latin typeface="Meiryo UI" panose="020B0604030504040204" pitchFamily="50" charset="-128"/>
              <a:ea typeface="Meiryo UI" panose="020B0604030504040204" pitchFamily="50" charset="-128"/>
            </a:endParaRPr>
          </a:p>
          <a:p>
            <a:pPr marL="457200" indent="-457200">
              <a:buFont typeface="Arial" panose="020B0604020202020204" pitchFamily="34" charset="0"/>
              <a:buChar char="•"/>
            </a:pPr>
            <a:r>
              <a:rPr lang="ja-JP" altLang="en-US" sz="2800" dirty="0">
                <a:latin typeface="Meiryo UI" panose="020B0604030504040204" pitchFamily="50" charset="-128"/>
                <a:ea typeface="Meiryo UI" panose="020B0604030504040204" pitchFamily="50" charset="-128"/>
              </a:rPr>
              <a:t>共通原因故障を加味した危険側故障率は次のようになる．</a:t>
            </a:r>
          </a:p>
          <a:p>
            <a:r>
              <a:rPr lang="ja-JP" altLang="en-US" sz="2800" dirty="0">
                <a:latin typeface="Meiryo UI" panose="020B0604030504040204" pitchFamily="50" charset="-128"/>
                <a:ea typeface="Meiryo UI" panose="020B0604030504040204" pitchFamily="50" charset="-128"/>
              </a:rPr>
              <a:t>　λ</a:t>
            </a:r>
            <a:r>
              <a:rPr lang="ja-JP" altLang="en-US" sz="2800" baseline="-25000" dirty="0">
                <a:latin typeface="Meiryo UI" panose="020B0604030504040204" pitchFamily="50" charset="-128"/>
                <a:ea typeface="Meiryo UI" panose="020B0604030504040204" pitchFamily="50" charset="-128"/>
              </a:rPr>
              <a:t>D</a:t>
            </a:r>
            <a:r>
              <a:rPr lang="ja-JP" altLang="en-US" sz="2800" dirty="0">
                <a:latin typeface="Meiryo UI" panose="020B0604030504040204" pitchFamily="50" charset="-128"/>
                <a:ea typeface="Meiryo UI" panose="020B0604030504040204" pitchFamily="50" charset="-128"/>
              </a:rPr>
              <a:t>=</a:t>
            </a:r>
            <a:r>
              <a:rPr lang="en-US" altLang="ja-JP" sz="2800" u="sng" dirty="0">
                <a:uFill>
                  <a:solidFill>
                    <a:srgbClr val="0000FF"/>
                  </a:solidFill>
                </a:uFill>
                <a:latin typeface="Meiryo UI" panose="020B0604030504040204" pitchFamily="50" charset="-128"/>
                <a:ea typeface="Meiryo UI" panose="020B0604030504040204" pitchFamily="50" charset="-128"/>
              </a:rPr>
              <a:t>(1-</a:t>
            </a:r>
            <a:r>
              <a:rPr lang="ja-JP" altLang="en-US" sz="2800" u="sng" dirty="0">
                <a:uFill>
                  <a:solidFill>
                    <a:srgbClr val="0000FF"/>
                  </a:solidFill>
                </a:uFill>
                <a:latin typeface="Meiryo UI" panose="020B0604030504040204" pitchFamily="50" charset="-128"/>
                <a:ea typeface="Meiryo UI" panose="020B0604030504040204" pitchFamily="50" charset="-128"/>
              </a:rPr>
              <a:t> β</a:t>
            </a:r>
            <a:r>
              <a:rPr lang="ja-JP" altLang="en-US" sz="2800" u="sng" baseline="-25000" dirty="0">
                <a:uFill>
                  <a:solidFill>
                    <a:srgbClr val="0000FF"/>
                  </a:solidFill>
                </a:uFill>
                <a:latin typeface="Meiryo UI" panose="020B0604030504040204" pitchFamily="50" charset="-128"/>
                <a:ea typeface="Meiryo UI" panose="020B0604030504040204" pitchFamily="50" charset="-128"/>
              </a:rPr>
              <a:t>D</a:t>
            </a:r>
            <a:r>
              <a:rPr lang="en-US" altLang="ja-JP" sz="2800" u="sng" dirty="0">
                <a:uFill>
                  <a:solidFill>
                    <a:srgbClr val="0000FF"/>
                  </a:solidFill>
                </a:uFill>
                <a:latin typeface="Meiryo UI" panose="020B0604030504040204" pitchFamily="50" charset="-128"/>
                <a:ea typeface="Meiryo UI" panose="020B0604030504040204" pitchFamily="50" charset="-128"/>
              </a:rPr>
              <a:t>)</a:t>
            </a:r>
            <a:r>
              <a:rPr lang="ja-JP" altLang="en-US" sz="2800" u="sng" dirty="0">
                <a:uFill>
                  <a:solidFill>
                    <a:srgbClr val="0000FF"/>
                  </a:solidFill>
                </a:uFill>
                <a:latin typeface="Meiryo UI" panose="020B0604030504040204" pitchFamily="50" charset="-128"/>
                <a:ea typeface="Meiryo UI" panose="020B0604030504040204" pitchFamily="50" charset="-128"/>
              </a:rPr>
              <a:t>λ</a:t>
            </a:r>
            <a:r>
              <a:rPr lang="ja-JP" altLang="en-US" sz="2800" u="sng" baseline="-25000" dirty="0">
                <a:uFill>
                  <a:solidFill>
                    <a:srgbClr val="0000FF"/>
                  </a:solidFill>
                </a:uFill>
                <a:latin typeface="Meiryo UI" panose="020B0604030504040204" pitchFamily="50" charset="-128"/>
                <a:ea typeface="Meiryo UI" panose="020B0604030504040204" pitchFamily="50" charset="-128"/>
              </a:rPr>
              <a:t>DD</a:t>
            </a:r>
            <a:r>
              <a:rPr lang="ja-JP" altLang="en-US" sz="2800" u="sng" dirty="0">
                <a:uFill>
                  <a:solidFill>
                    <a:srgbClr val="0000FF"/>
                  </a:solidFill>
                </a:uFill>
                <a:latin typeface="Meiryo UI" panose="020B0604030504040204" pitchFamily="50" charset="-128"/>
                <a:ea typeface="Meiryo UI" panose="020B0604030504040204" pitchFamily="50" charset="-128"/>
              </a:rPr>
              <a:t>+</a:t>
            </a:r>
            <a:r>
              <a:rPr lang="en-US" altLang="ja-JP" sz="2800" u="sng" dirty="0">
                <a:uFill>
                  <a:solidFill>
                    <a:srgbClr val="0000FF"/>
                  </a:solidFill>
                </a:uFill>
                <a:latin typeface="Meiryo UI" panose="020B0604030504040204" pitchFamily="50" charset="-128"/>
                <a:ea typeface="Meiryo UI" panose="020B0604030504040204" pitchFamily="50" charset="-128"/>
              </a:rPr>
              <a:t>(1-</a:t>
            </a:r>
            <a:r>
              <a:rPr lang="ja-JP" altLang="en-US" sz="2800" u="sng" dirty="0">
                <a:uFill>
                  <a:solidFill>
                    <a:srgbClr val="0000FF"/>
                  </a:solidFill>
                </a:uFill>
                <a:latin typeface="Meiryo UI" panose="020B0604030504040204" pitchFamily="50" charset="-128"/>
                <a:ea typeface="Meiryo UI" panose="020B0604030504040204" pitchFamily="50" charset="-128"/>
              </a:rPr>
              <a:t> β</a:t>
            </a:r>
            <a:r>
              <a:rPr lang="en-US" altLang="ja-JP" sz="2800" u="sng" dirty="0">
                <a:uFill>
                  <a:solidFill>
                    <a:srgbClr val="0000FF"/>
                  </a:solidFill>
                </a:uFill>
                <a:latin typeface="Meiryo UI" panose="020B0604030504040204" pitchFamily="50" charset="-128"/>
                <a:ea typeface="Meiryo UI" panose="020B0604030504040204" pitchFamily="50" charset="-128"/>
              </a:rPr>
              <a:t>)</a:t>
            </a:r>
            <a:r>
              <a:rPr lang="ja-JP" altLang="en-US" sz="2800" u="sng" dirty="0">
                <a:uFill>
                  <a:solidFill>
                    <a:srgbClr val="0000FF"/>
                  </a:solidFill>
                </a:uFill>
                <a:latin typeface="Meiryo UI" panose="020B0604030504040204" pitchFamily="50" charset="-128"/>
                <a:ea typeface="Meiryo UI" panose="020B0604030504040204" pitchFamily="50" charset="-128"/>
              </a:rPr>
              <a:t>λ</a:t>
            </a:r>
            <a:r>
              <a:rPr lang="ja-JP" altLang="en-US" sz="2800" u="sng" baseline="-25000" dirty="0">
                <a:uFill>
                  <a:solidFill>
                    <a:srgbClr val="0000FF"/>
                  </a:solidFill>
                </a:uFill>
                <a:latin typeface="Meiryo UI" panose="020B0604030504040204" pitchFamily="50" charset="-128"/>
                <a:ea typeface="Meiryo UI" panose="020B0604030504040204" pitchFamily="50" charset="-128"/>
              </a:rPr>
              <a:t>DU</a:t>
            </a:r>
            <a:r>
              <a:rPr lang="en-US" altLang="ja-JP" sz="2800"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 </a:t>
            </a:r>
            <a:r>
              <a:rPr lang="ja-JP" altLang="en-US" sz="2800" u="sng" dirty="0">
                <a:uFill>
                  <a:solidFill>
                    <a:srgbClr val="0000FF"/>
                  </a:solidFill>
                </a:uFill>
                <a:latin typeface="Meiryo UI" panose="020B0604030504040204" pitchFamily="50" charset="-128"/>
                <a:ea typeface="Meiryo UI" panose="020B0604030504040204" pitchFamily="50" charset="-128"/>
              </a:rPr>
              <a:t>β</a:t>
            </a:r>
            <a:r>
              <a:rPr lang="ja-JP" altLang="en-US" sz="2800" u="sng" baseline="-25000" dirty="0">
                <a:uFill>
                  <a:solidFill>
                    <a:srgbClr val="0000FF"/>
                  </a:solidFill>
                </a:uFill>
                <a:latin typeface="Meiryo UI" panose="020B0604030504040204" pitchFamily="50" charset="-128"/>
                <a:ea typeface="Meiryo UI" panose="020B0604030504040204" pitchFamily="50" charset="-128"/>
              </a:rPr>
              <a:t>D</a:t>
            </a:r>
            <a:r>
              <a:rPr lang="ja-JP" altLang="en-US" sz="2800" u="sng" dirty="0">
                <a:uFill>
                  <a:solidFill>
                    <a:srgbClr val="0000FF"/>
                  </a:solidFill>
                </a:uFill>
                <a:latin typeface="Meiryo UI" panose="020B0604030504040204" pitchFamily="50" charset="-128"/>
                <a:ea typeface="Meiryo UI" panose="020B0604030504040204" pitchFamily="50" charset="-128"/>
              </a:rPr>
              <a:t>λ</a:t>
            </a:r>
            <a:r>
              <a:rPr lang="ja-JP" altLang="en-US" sz="2800" u="sng" baseline="-25000" dirty="0">
                <a:uFill>
                  <a:solidFill>
                    <a:srgbClr val="0000FF"/>
                  </a:solidFill>
                </a:uFill>
                <a:latin typeface="Meiryo UI" panose="020B0604030504040204" pitchFamily="50" charset="-128"/>
                <a:ea typeface="Meiryo UI" panose="020B0604030504040204" pitchFamily="50" charset="-128"/>
              </a:rPr>
              <a:t>DD</a:t>
            </a:r>
            <a:r>
              <a:rPr lang="ja-JP" altLang="en-US" sz="2800" u="sng" dirty="0">
                <a:uFill>
                  <a:solidFill>
                    <a:srgbClr val="0000FF"/>
                  </a:solidFill>
                </a:uFill>
                <a:latin typeface="Meiryo UI" panose="020B0604030504040204" pitchFamily="50" charset="-128"/>
                <a:ea typeface="Meiryo UI" panose="020B0604030504040204" pitchFamily="50" charset="-128"/>
              </a:rPr>
              <a:t>+ βλ</a:t>
            </a:r>
            <a:r>
              <a:rPr lang="ja-JP" altLang="en-US" sz="2800" u="sng" baseline="-25000" dirty="0">
                <a:uFill>
                  <a:solidFill>
                    <a:srgbClr val="0000FF"/>
                  </a:solidFill>
                </a:uFill>
                <a:latin typeface="Meiryo UI" panose="020B0604030504040204" pitchFamily="50" charset="-128"/>
                <a:ea typeface="Meiryo UI" panose="020B0604030504040204" pitchFamily="50" charset="-128"/>
              </a:rPr>
              <a:t>DU</a:t>
            </a:r>
            <a:endParaRPr lang="ja-JP" altLang="en-US" sz="2800" u="sng" dirty="0">
              <a:uFill>
                <a:solidFill>
                  <a:srgbClr val="0000FF"/>
                </a:solidFill>
              </a:u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3277" y="6330190"/>
            <a:ext cx="3268086" cy="523220"/>
          </a:xfrm>
          <a:prstGeom prst="rect">
            <a:avLst/>
          </a:prstGeom>
          <a:noFill/>
        </p:spPr>
        <p:txBody>
          <a:bodyPr wrap="square" rtlCol="0">
            <a:spAutoFit/>
          </a:bodyPr>
          <a:lstStyle/>
          <a:p>
            <a:r>
              <a:rPr lang="ja-JP" altLang="ja-JP" sz="1400" dirty="0">
                <a:latin typeface="Meiryo UI" panose="020B0604030504040204" pitchFamily="50" charset="-128"/>
                <a:ea typeface="Meiryo UI" panose="020B0604030504040204" pitchFamily="50" charset="-128"/>
              </a:rPr>
              <a:t>β、β</a:t>
            </a:r>
            <a:r>
              <a:rPr lang="en-US" altLang="ja-JP" sz="1400" baseline="-25000" dirty="0">
                <a:latin typeface="Meiryo UI" panose="020B0604030504040204" pitchFamily="50" charset="-128"/>
                <a:ea typeface="Meiryo UI" panose="020B0604030504040204" pitchFamily="50" charset="-128"/>
              </a:rPr>
              <a:t>D</a:t>
            </a:r>
            <a:r>
              <a:rPr lang="ja-JP" altLang="ja-JP" sz="1400" dirty="0" err="1">
                <a:latin typeface="Meiryo UI" panose="020B0604030504040204" pitchFamily="50" charset="-128"/>
                <a:ea typeface="Meiryo UI" panose="020B0604030504040204" pitchFamily="50" charset="-128"/>
              </a:rPr>
              <a:t>の算</a:t>
            </a:r>
            <a:r>
              <a:rPr lang="ja-JP" altLang="ja-JP" sz="1400" dirty="0">
                <a:latin typeface="Meiryo UI" panose="020B0604030504040204" pitchFamily="50" charset="-128"/>
                <a:ea typeface="Meiryo UI" panose="020B0604030504040204" pitchFamily="50" charset="-128"/>
              </a:rPr>
              <a:t>出の詳細は、ボイラーマニュアルの第３章</a:t>
            </a:r>
            <a:r>
              <a:rPr lang="en-US" altLang="ja-JP" sz="1400" dirty="0" err="1">
                <a:latin typeface="Meiryo UI" panose="020B0604030504040204" pitchFamily="50" charset="-128"/>
                <a:ea typeface="Meiryo UI" panose="020B0604030504040204" pitchFamily="50" charset="-128"/>
              </a:rPr>
              <a:t>PFDavg</a:t>
            </a:r>
            <a:r>
              <a:rPr lang="ja-JP" altLang="ja-JP" sz="1400" dirty="0">
                <a:latin typeface="Meiryo UI" panose="020B0604030504040204" pitchFamily="50" charset="-128"/>
                <a:ea typeface="Meiryo UI" panose="020B0604030504040204" pitchFamily="50" charset="-128"/>
              </a:rPr>
              <a:t>の項を参照するとよ</a:t>
            </a:r>
            <a:r>
              <a:rPr lang="ja-JP" altLang="en-US" sz="1400" dirty="0">
                <a:latin typeface="Meiryo UI" panose="020B0604030504040204" pitchFamily="50" charset="-128"/>
                <a:ea typeface="Meiryo UI" panose="020B0604030504040204" pitchFamily="50" charset="-128"/>
              </a:rPr>
              <a:t>い</a:t>
            </a:r>
            <a:endParaRPr kumimoji="1" lang="ja-JP" altLang="en-US"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 xmlns:a16="http://schemas.microsoft.com/office/drawing/2014/main" id="{BF5B3546-1425-4F17-81C8-5AC9D97CAD5B}"/>
              </a:ext>
            </a:extLst>
          </p:cNvPr>
          <p:cNvSpPr txBox="1"/>
          <p:nvPr/>
        </p:nvSpPr>
        <p:spPr>
          <a:xfrm>
            <a:off x="1250038" y="5873833"/>
            <a:ext cx="2031325" cy="369332"/>
          </a:xfrm>
          <a:prstGeom prst="rect">
            <a:avLst/>
          </a:prstGeom>
          <a:noFill/>
        </p:spPr>
        <p:txBody>
          <a:bodyPr wrap="none" rtlCol="0">
            <a:spAutoFit/>
          </a:bodyPr>
          <a:lstStyle/>
          <a:p>
            <a:r>
              <a:rPr kumimoji="1" lang="ja-JP" altLang="en-US" dirty="0">
                <a:solidFill>
                  <a:srgbClr val="FF0000"/>
                </a:solidFill>
              </a:rPr>
              <a:t>非</a:t>
            </a:r>
            <a:r>
              <a:rPr kumimoji="1" lang="ja-JP" altLang="en-US" dirty="0"/>
              <a:t>共通原因故障部</a:t>
            </a:r>
          </a:p>
        </p:txBody>
      </p:sp>
      <p:sp>
        <p:nvSpPr>
          <p:cNvPr id="9" name="テキスト ボックス 8">
            <a:extLst>
              <a:ext uri="{FF2B5EF4-FFF2-40B4-BE49-F238E27FC236}">
                <a16:creationId xmlns="" xmlns:a16="http://schemas.microsoft.com/office/drawing/2014/main" id="{504E43A1-0336-4284-AB63-87361575A385}"/>
              </a:ext>
            </a:extLst>
          </p:cNvPr>
          <p:cNvSpPr txBox="1"/>
          <p:nvPr/>
        </p:nvSpPr>
        <p:spPr>
          <a:xfrm>
            <a:off x="5475135" y="5884245"/>
            <a:ext cx="1800493" cy="369332"/>
          </a:xfrm>
          <a:prstGeom prst="rect">
            <a:avLst/>
          </a:prstGeom>
          <a:noFill/>
        </p:spPr>
        <p:txBody>
          <a:bodyPr wrap="none" rtlCol="0">
            <a:spAutoFit/>
          </a:bodyPr>
          <a:lstStyle/>
          <a:p>
            <a:r>
              <a:rPr kumimoji="1" lang="ja-JP" altLang="en-US" dirty="0"/>
              <a:t>共通原因故障部</a:t>
            </a:r>
          </a:p>
        </p:txBody>
      </p:sp>
    </p:spTree>
    <p:extLst>
      <p:ext uri="{BB962C8B-B14F-4D97-AF65-F5344CB8AC3E}">
        <p14:creationId xmlns:p14="http://schemas.microsoft.com/office/powerpoint/2010/main" val="2464146205"/>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39AAEF8-D5B6-482F-A07B-950D6F855184}"/>
              </a:ext>
            </a:extLst>
          </p:cNvPr>
          <p:cNvSpPr>
            <a:spLocks noGrp="1"/>
          </p:cNvSpPr>
          <p:nvPr>
            <p:ph type="title"/>
          </p:nvPr>
        </p:nvSpPr>
        <p:spPr/>
        <p:txBody>
          <a:bodyPr/>
          <a:lstStyle/>
          <a:p>
            <a:r>
              <a:rPr lang="en-US" altLang="ja-JP" dirty="0"/>
              <a:t>4-</a:t>
            </a:r>
            <a:r>
              <a:rPr lang="ja-JP" altLang="en-US" dirty="0"/>
              <a:t>ウ　</a:t>
            </a:r>
            <a:r>
              <a:rPr lang="en-US" altLang="ja-JP" dirty="0"/>
              <a:t>β</a:t>
            </a:r>
            <a:r>
              <a:rPr lang="ja-JP" altLang="en-US" dirty="0" err="1"/>
              <a:t>，</a:t>
            </a:r>
            <a:r>
              <a:rPr lang="en-US" altLang="ja-JP" dirty="0"/>
              <a:t>β</a:t>
            </a:r>
            <a:r>
              <a:rPr lang="en-US" altLang="ja-JP" baseline="-25000" dirty="0"/>
              <a:t>D</a:t>
            </a:r>
            <a:r>
              <a:rPr lang="ja-JP" altLang="en-US" dirty="0"/>
              <a:t>の推定</a:t>
            </a:r>
            <a:r>
              <a:rPr lang="en-US" altLang="ja-JP" dirty="0"/>
              <a:t>(2/2)</a:t>
            </a:r>
            <a:endParaRPr kumimoji="1" lang="ja-JP" altLang="en-US" dirty="0"/>
          </a:p>
        </p:txBody>
      </p:sp>
      <p:graphicFrame>
        <p:nvGraphicFramePr>
          <p:cNvPr id="6" name="コンテンツ プレースホルダー 5">
            <a:extLst>
              <a:ext uri="{FF2B5EF4-FFF2-40B4-BE49-F238E27FC236}">
                <a16:creationId xmlns="" xmlns:a16="http://schemas.microsoft.com/office/drawing/2014/main" id="{62BBE341-7017-4E55-A61B-DCA73637E009}"/>
              </a:ext>
            </a:extLst>
          </p:cNvPr>
          <p:cNvGraphicFramePr>
            <a:graphicFrameLocks noGrp="1"/>
          </p:cNvGraphicFramePr>
          <p:nvPr>
            <p:ph idx="1"/>
            <p:extLst>
              <p:ext uri="{D42A27DB-BD31-4B8C-83A1-F6EECF244321}">
                <p14:modId xmlns:p14="http://schemas.microsoft.com/office/powerpoint/2010/main" val="1921475555"/>
              </p:ext>
            </p:extLst>
          </p:nvPr>
        </p:nvGraphicFramePr>
        <p:xfrm>
          <a:off x="419547" y="2021601"/>
          <a:ext cx="9225275" cy="3840611"/>
        </p:xfrm>
        <a:graphic>
          <a:graphicData uri="http://schemas.openxmlformats.org/drawingml/2006/table">
            <a:tbl>
              <a:tblPr firstRow="1" bandRow="1">
                <a:tableStyleId>{5940675A-B579-460E-94D1-54222C63F5DA}</a:tableStyleId>
              </a:tblPr>
              <a:tblGrid>
                <a:gridCol w="350673">
                  <a:extLst>
                    <a:ext uri="{9D8B030D-6E8A-4147-A177-3AD203B41FA5}">
                      <a16:colId xmlns="" xmlns:a16="http://schemas.microsoft.com/office/drawing/2014/main" val="1396645521"/>
                    </a:ext>
                  </a:extLst>
                </a:gridCol>
                <a:gridCol w="2403286">
                  <a:extLst>
                    <a:ext uri="{9D8B030D-6E8A-4147-A177-3AD203B41FA5}">
                      <a16:colId xmlns="" xmlns:a16="http://schemas.microsoft.com/office/drawing/2014/main" val="3119832837"/>
                    </a:ext>
                  </a:extLst>
                </a:gridCol>
                <a:gridCol w="548640">
                  <a:extLst>
                    <a:ext uri="{9D8B030D-6E8A-4147-A177-3AD203B41FA5}">
                      <a16:colId xmlns="" xmlns:a16="http://schemas.microsoft.com/office/drawing/2014/main" val="3232181969"/>
                    </a:ext>
                  </a:extLst>
                </a:gridCol>
                <a:gridCol w="634701">
                  <a:extLst>
                    <a:ext uri="{9D8B030D-6E8A-4147-A177-3AD203B41FA5}">
                      <a16:colId xmlns="" xmlns:a16="http://schemas.microsoft.com/office/drawing/2014/main" val="3778323343"/>
                    </a:ext>
                  </a:extLst>
                </a:gridCol>
                <a:gridCol w="3553687">
                  <a:extLst>
                    <a:ext uri="{9D8B030D-6E8A-4147-A177-3AD203B41FA5}">
                      <a16:colId xmlns="" xmlns:a16="http://schemas.microsoft.com/office/drawing/2014/main" val="3441062591"/>
                    </a:ext>
                  </a:extLst>
                </a:gridCol>
                <a:gridCol w="578096">
                  <a:extLst>
                    <a:ext uri="{9D8B030D-6E8A-4147-A177-3AD203B41FA5}">
                      <a16:colId xmlns="" xmlns:a16="http://schemas.microsoft.com/office/drawing/2014/main" val="2841835880"/>
                    </a:ext>
                  </a:extLst>
                </a:gridCol>
                <a:gridCol w="578096">
                  <a:extLst>
                    <a:ext uri="{9D8B030D-6E8A-4147-A177-3AD203B41FA5}">
                      <a16:colId xmlns="" xmlns:a16="http://schemas.microsoft.com/office/drawing/2014/main" val="1207530587"/>
                    </a:ext>
                  </a:extLst>
                </a:gridCol>
                <a:gridCol w="578096">
                  <a:extLst>
                    <a:ext uri="{9D8B030D-6E8A-4147-A177-3AD203B41FA5}">
                      <a16:colId xmlns="" xmlns:a16="http://schemas.microsoft.com/office/drawing/2014/main" val="4278681466"/>
                    </a:ext>
                  </a:extLst>
                </a:gridCol>
              </a:tblGrid>
              <a:tr h="178362">
                <a:tc gridSpan="8">
                  <a:txBody>
                    <a:bodyPr/>
                    <a:lstStyle/>
                    <a:p>
                      <a:pPr algn="ctr">
                        <a:spcAft>
                          <a:spcPts val="0"/>
                        </a:spcAft>
                      </a:pPr>
                      <a:r>
                        <a:rPr lang="en-US" sz="1400" kern="100" dirty="0">
                          <a:effectLst/>
                          <a:latin typeface="Meiryo UI" panose="020B0604030504040204" pitchFamily="50" charset="-128"/>
                          <a:ea typeface="Meiryo UI" panose="020B0604030504040204" pitchFamily="50" charset="-128"/>
                        </a:rPr>
                        <a:t>IEC 61508-6</a:t>
                      </a:r>
                      <a:r>
                        <a:rPr lang="ja-JP" sz="1400" kern="100" dirty="0">
                          <a:effectLst/>
                          <a:latin typeface="Meiryo UI" panose="020B0604030504040204" pitchFamily="50" charset="-128"/>
                          <a:ea typeface="Meiryo UI" panose="020B0604030504040204" pitchFamily="50" charset="-128"/>
                        </a:rPr>
                        <a:t>　</a:t>
                      </a:r>
                      <a:r>
                        <a:rPr lang="en-US" sz="1400" kern="100" dirty="0">
                          <a:effectLst/>
                          <a:latin typeface="Meiryo UI" panose="020B0604030504040204" pitchFamily="50" charset="-128"/>
                          <a:ea typeface="Meiryo UI" panose="020B0604030504040204" pitchFamily="50" charset="-128"/>
                        </a:rPr>
                        <a:t>Table D.1</a:t>
                      </a:r>
                      <a:r>
                        <a:rPr lang="ja-JP" sz="1400" kern="100" dirty="0">
                          <a:effectLst/>
                          <a:latin typeface="Meiryo UI" panose="020B0604030504040204" pitchFamily="50" charset="-128"/>
                          <a:ea typeface="Meiryo UI" panose="020B0604030504040204" pitchFamily="50" charset="-128"/>
                        </a:rPr>
                        <a:t>のスコア表の項目</a:t>
                      </a:r>
                      <a:r>
                        <a:rPr lang="ja-JP" altLang="en-US" sz="1400" kern="100" dirty="0">
                          <a:effectLst/>
                          <a:latin typeface="Meiryo UI" panose="020B0604030504040204" pitchFamily="50" charset="-128"/>
                          <a:ea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2386797930"/>
                  </a:ext>
                </a:extLst>
              </a:tr>
              <a:tr h="178362">
                <a:tc rowSpan="2">
                  <a:txBody>
                    <a:bodyPr/>
                    <a:lstStyle/>
                    <a:p>
                      <a:pPr marL="72000" algn="l"/>
                      <a:endParaRPr lang="ja-JP" sz="1400" kern="100" dirty="0">
                        <a:effectLst/>
                        <a:latin typeface="Meiryo UI" panose="020B0604030504040204" pitchFamily="50" charset="-128"/>
                        <a:ea typeface="Meiryo UI" panose="020B0604030504040204" pitchFamily="50" charset="-128"/>
                      </a:endParaRPr>
                    </a:p>
                  </a:txBody>
                  <a:tcPr marL="28687" marR="28687" marT="28687" marB="28687"/>
                </a:tc>
                <a:tc rowSpan="2">
                  <a:txBody>
                    <a:bodyPr/>
                    <a:lstStyle/>
                    <a:p>
                      <a:pPr marL="72000" algn="l">
                        <a:spcAft>
                          <a:spcPts val="0"/>
                        </a:spcAft>
                      </a:pPr>
                      <a:r>
                        <a:rPr lang="ja-JP" sz="1400" kern="100" dirty="0">
                          <a:effectLst/>
                          <a:latin typeface="Meiryo UI" panose="020B0604030504040204" pitchFamily="50" charset="-128"/>
                          <a:ea typeface="Meiryo UI" panose="020B0604030504040204" pitchFamily="50" charset="-128"/>
                        </a:rPr>
                        <a:t>評価項目</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gridSpan="2">
                  <a:txBody>
                    <a:bodyPr/>
                    <a:lstStyle/>
                    <a:p>
                      <a:pPr marL="72000" algn="ctr">
                        <a:spcAft>
                          <a:spcPts val="0"/>
                        </a:spcAft>
                      </a:pPr>
                      <a:r>
                        <a:rPr lang="ja-JP" sz="1400" kern="100" dirty="0">
                          <a:effectLst/>
                          <a:latin typeface="Meiryo UI" panose="020B0604030504040204" pitchFamily="50" charset="-128"/>
                          <a:ea typeface="Meiryo UI" panose="020B0604030504040204" pitchFamily="50" charset="-128"/>
                        </a:rPr>
                        <a:t>サブシステム</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hMerge="1">
                  <a:txBody>
                    <a:bodyPr/>
                    <a:lstStyle/>
                    <a:p>
                      <a:endParaRPr kumimoji="1" lang="ja-JP" altLang="en-US"/>
                    </a:p>
                  </a:txBody>
                  <a:tcPr/>
                </a:tc>
                <a:tc rowSpan="2">
                  <a:txBody>
                    <a:bodyPr/>
                    <a:lstStyle/>
                    <a:p>
                      <a:pPr marL="72000" algn="l">
                        <a:spcAft>
                          <a:spcPts val="0"/>
                        </a:spcAft>
                      </a:pPr>
                      <a:r>
                        <a:rPr lang="ja-JP" altLang="en-US" sz="1400" kern="100" dirty="0">
                          <a:effectLst/>
                          <a:latin typeface="Meiryo UI" panose="020B0604030504040204" pitchFamily="50" charset="-128"/>
                          <a:ea typeface="Meiryo UI" panose="020B0604030504040204" pitchFamily="50" charset="-128"/>
                        </a:rPr>
                        <a:t>チェック内容</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gridSpan="3">
                  <a:txBody>
                    <a:bodyPr/>
                    <a:lstStyle/>
                    <a:p>
                      <a:pPr marL="72000" algn="ctr">
                        <a:spcAft>
                          <a:spcPts val="0"/>
                        </a:spcAft>
                      </a:pPr>
                      <a:r>
                        <a:rPr lang="ja-JP" sz="1400" kern="100" dirty="0">
                          <a:effectLst/>
                          <a:latin typeface="Meiryo UI" panose="020B0604030504040204" pitchFamily="50" charset="-128"/>
                          <a:ea typeface="Meiryo UI" panose="020B0604030504040204" pitchFamily="50" charset="-128"/>
                        </a:rPr>
                        <a:t>スコアの配点</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250799156"/>
                  </a:ext>
                </a:extLst>
              </a:tr>
              <a:tr h="318925">
                <a:tc vMerge="1">
                  <a:txBody>
                    <a:bodyPr/>
                    <a:lstStyle/>
                    <a:p>
                      <a:endParaRPr kumimoji="1" lang="ja-JP" altLang="en-US"/>
                    </a:p>
                  </a:txBody>
                  <a:tcPr/>
                </a:tc>
                <a:tc vMerge="1">
                  <a:txBody>
                    <a:bodyPr/>
                    <a:lstStyle/>
                    <a:p>
                      <a:endParaRPr kumimoji="1" lang="ja-JP" altLang="en-US"/>
                    </a:p>
                  </a:txBody>
                  <a:tcPr/>
                </a:tc>
                <a:tc>
                  <a:txBody>
                    <a:bodyPr/>
                    <a:lstStyle/>
                    <a:p>
                      <a:pPr marL="72000" algn="ctr">
                        <a:spcAft>
                          <a:spcPts val="0"/>
                        </a:spcAft>
                      </a:pPr>
                      <a:r>
                        <a:rPr lang="ja-JP" sz="1400" kern="100" dirty="0">
                          <a:effectLst/>
                          <a:latin typeface="Meiryo UI" panose="020B0604030504040204" pitchFamily="50" charset="-128"/>
                          <a:ea typeface="Meiryo UI" panose="020B0604030504040204" pitchFamily="50" charset="-128"/>
                        </a:rPr>
                        <a:t>論理部</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I/O</a:t>
                      </a:r>
                      <a:r>
                        <a:rPr lang="ja-JP" sz="1400" kern="100" dirty="0">
                          <a:effectLst/>
                          <a:latin typeface="Meiryo UI" panose="020B0604030504040204" pitchFamily="50" charset="-128"/>
                          <a:ea typeface="Meiryo UI" panose="020B0604030504040204" pitchFamily="50" charset="-128"/>
                        </a:rPr>
                        <a:t>部</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vMerge="1">
                  <a:txBody>
                    <a:bodyPr/>
                    <a:lstStyle/>
                    <a:p>
                      <a:endParaRPr kumimoji="1" lang="ja-JP" altLang="en-US"/>
                    </a:p>
                  </a:txBody>
                  <a:tcPr/>
                </a:tc>
                <a:tc>
                  <a:txBody>
                    <a:bodyPr/>
                    <a:lstStyle/>
                    <a:p>
                      <a:pPr marL="72000" algn="ctr">
                        <a:spcAft>
                          <a:spcPts val="0"/>
                        </a:spcAft>
                      </a:pPr>
                      <a:r>
                        <a:rPr lang="ja-JP" sz="1400" kern="100" dirty="0">
                          <a:effectLst/>
                          <a:latin typeface="Meiryo UI" panose="020B0604030504040204" pitchFamily="50" charset="-128"/>
                          <a:ea typeface="Meiryo UI" panose="020B0604030504040204" pitchFamily="50" charset="-128"/>
                        </a:rPr>
                        <a:t>設計方法</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ja-JP" sz="1400" kern="100" dirty="0">
                          <a:effectLst/>
                          <a:latin typeface="Meiryo UI" panose="020B0604030504040204" pitchFamily="50" charset="-128"/>
                          <a:ea typeface="Meiryo UI" panose="020B0604030504040204" pitchFamily="50" charset="-128"/>
                        </a:rPr>
                        <a:t>装置関連</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tc>
                <a:tc>
                  <a:txBody>
                    <a:bodyPr/>
                    <a:lstStyle/>
                    <a:p>
                      <a:pPr marL="72000" algn="ctr">
                        <a:spcAft>
                          <a:spcPts val="0"/>
                        </a:spcAft>
                      </a:pPr>
                      <a:r>
                        <a:rPr lang="ja-JP" sz="1400" kern="100">
                          <a:effectLst/>
                          <a:latin typeface="Meiryo UI" panose="020B0604030504040204" pitchFamily="50" charset="-128"/>
                          <a:ea typeface="Meiryo UI" panose="020B0604030504040204" pitchFamily="50" charset="-128"/>
                        </a:rPr>
                        <a:t>運用関連</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tc>
                <a:extLst>
                  <a:ext uri="{0D108BD9-81ED-4DB2-BD59-A6C34878D82A}">
                    <a16:rowId xmlns="" xmlns:a16="http://schemas.microsoft.com/office/drawing/2014/main" val="857042921"/>
                  </a:ext>
                </a:extLst>
              </a:tr>
              <a:tr h="178362">
                <a:tc>
                  <a:txBody>
                    <a:bodyPr/>
                    <a:lstStyle/>
                    <a:p>
                      <a:pPr marL="72000" algn="l">
                        <a:spcAft>
                          <a:spcPts val="0"/>
                        </a:spcAft>
                      </a:pPr>
                      <a:r>
                        <a:rPr lang="en-US" sz="1400" kern="100">
                          <a:effectLst/>
                          <a:latin typeface="Meiryo UI" panose="020B0604030504040204" pitchFamily="50" charset="-128"/>
                          <a:ea typeface="Meiryo UI" panose="020B0604030504040204" pitchFamily="50" charset="-128"/>
                        </a:rPr>
                        <a:t>1</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l">
                        <a:spcAft>
                          <a:spcPts val="0"/>
                        </a:spcAft>
                      </a:pPr>
                      <a:r>
                        <a:rPr lang="ja-JP" sz="1400" kern="100" dirty="0">
                          <a:effectLst/>
                          <a:latin typeface="Meiryo UI" panose="020B0604030504040204" pitchFamily="50" charset="-128"/>
                          <a:ea typeface="Meiryo UI" panose="020B0604030504040204" pitchFamily="50" charset="-128"/>
                        </a:rPr>
                        <a:t>分離</a:t>
                      </a:r>
                      <a:r>
                        <a:rPr lang="en-US" sz="1400" kern="100" dirty="0">
                          <a:effectLst/>
                          <a:latin typeface="Meiryo UI" panose="020B0604030504040204" pitchFamily="50" charset="-128"/>
                          <a:ea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rPr>
                        <a:t>隔離</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l">
                        <a:spcAft>
                          <a:spcPts val="0"/>
                        </a:spcAft>
                      </a:pPr>
                      <a:r>
                        <a:rPr lang="ja-JP" sz="1400" kern="100" dirty="0">
                          <a:effectLst/>
                          <a:latin typeface="Meiryo UI" panose="020B0604030504040204" pitchFamily="50" charset="-128"/>
                          <a:ea typeface="Meiryo UI" panose="020B0604030504040204" pitchFamily="50" charset="-128"/>
                        </a:rPr>
                        <a:t>配線分離</a:t>
                      </a:r>
                      <a:r>
                        <a:rPr lang="en-US" sz="1400" kern="100" dirty="0">
                          <a:effectLst/>
                          <a:latin typeface="Meiryo UI" panose="020B0604030504040204" pitchFamily="50" charset="-128"/>
                          <a:ea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rPr>
                        <a:t>制御盤収納</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endParaRPr lang="ja-JP" sz="1400" kern="100" dirty="0">
                        <a:effectLst/>
                        <a:latin typeface="Meiryo UI" panose="020B0604030504040204" pitchFamily="50" charset="-128"/>
                        <a:ea typeface="Meiryo UI" panose="020B0604030504040204" pitchFamily="50" charset="-128"/>
                      </a:endParaRPr>
                    </a:p>
                  </a:txBody>
                  <a:tcPr marL="28687" marR="28687" marT="28687" marB="28687"/>
                </a:tc>
                <a:tc>
                  <a:txBody>
                    <a:bodyPr/>
                    <a:lstStyle/>
                    <a:p>
                      <a:pPr marL="72000" algn="ctr">
                        <a:spcAft>
                          <a:spcPts val="0"/>
                        </a:spcAft>
                      </a:pPr>
                      <a:r>
                        <a:rPr lang="en-US" sz="1400" kern="100">
                          <a:effectLst/>
                          <a:latin typeface="Meiryo UI" panose="020B0604030504040204" pitchFamily="50" charset="-128"/>
                          <a:ea typeface="Meiryo UI" panose="020B0604030504040204" pitchFamily="50" charset="-128"/>
                        </a:rPr>
                        <a:t>10</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endParaRPr lang="ja-JP" sz="1400" kern="100" dirty="0">
                        <a:effectLst/>
                        <a:latin typeface="Meiryo UI" panose="020B0604030504040204" pitchFamily="50" charset="-128"/>
                        <a:ea typeface="Meiryo UI" panose="020B0604030504040204" pitchFamily="50" charset="-128"/>
                      </a:endParaRPr>
                    </a:p>
                  </a:txBody>
                  <a:tcPr marL="28687" marR="28687" marT="28687" marB="28687"/>
                </a:tc>
                <a:extLst>
                  <a:ext uri="{0D108BD9-81ED-4DB2-BD59-A6C34878D82A}">
                    <a16:rowId xmlns="" xmlns:a16="http://schemas.microsoft.com/office/drawing/2014/main" val="1727556295"/>
                  </a:ext>
                </a:extLst>
              </a:tr>
              <a:tr h="279831">
                <a:tc>
                  <a:txBody>
                    <a:bodyPr/>
                    <a:lstStyle/>
                    <a:p>
                      <a:pPr marL="72000" algn="l">
                        <a:spcAft>
                          <a:spcPts val="0"/>
                        </a:spcAft>
                      </a:pPr>
                      <a:r>
                        <a:rPr lang="en-US" sz="1400" kern="100">
                          <a:effectLst/>
                          <a:latin typeface="Meiryo UI" panose="020B0604030504040204" pitchFamily="50" charset="-128"/>
                          <a:ea typeface="Meiryo UI" panose="020B0604030504040204" pitchFamily="50" charset="-128"/>
                        </a:rPr>
                        <a:t>2</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l">
                        <a:spcAft>
                          <a:spcPts val="0"/>
                        </a:spcAft>
                      </a:pPr>
                      <a:r>
                        <a:rPr lang="ja-JP" sz="1400" kern="100" dirty="0">
                          <a:effectLst/>
                          <a:latin typeface="Meiryo UI" panose="020B0604030504040204" pitchFamily="50" charset="-128"/>
                          <a:ea typeface="Meiryo UI" panose="020B0604030504040204" pitchFamily="50" charset="-128"/>
                        </a:rPr>
                        <a:t>多様性</a:t>
                      </a:r>
                      <a:r>
                        <a:rPr lang="en-US" sz="1400" kern="100" dirty="0">
                          <a:effectLst/>
                          <a:latin typeface="Meiryo UI" panose="020B0604030504040204" pitchFamily="50" charset="-128"/>
                          <a:ea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rPr>
                        <a:t>冗長性</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20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20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l">
                        <a:spcAft>
                          <a:spcPts val="0"/>
                        </a:spcAft>
                      </a:pPr>
                      <a:r>
                        <a:rPr lang="ja-JP" sz="1400" kern="100" dirty="0">
                          <a:effectLst/>
                          <a:latin typeface="Meiryo UI" panose="020B0604030504040204" pitchFamily="50" charset="-128"/>
                          <a:ea typeface="Meiryo UI" panose="020B0604030504040204" pitchFamily="50" charset="-128"/>
                        </a:rPr>
                        <a:t>設計</a:t>
                      </a:r>
                      <a:r>
                        <a:rPr lang="ja-JP" altLang="en-US" sz="1400" kern="100" dirty="0">
                          <a:effectLst/>
                          <a:latin typeface="Meiryo UI" panose="020B0604030504040204" pitchFamily="50" charset="-128"/>
                          <a:ea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rPr>
                        <a:t>試験</a:t>
                      </a:r>
                      <a:r>
                        <a:rPr lang="ja-JP" altLang="en-US" sz="1400" kern="100" dirty="0">
                          <a:effectLst/>
                          <a:latin typeface="Meiryo UI" panose="020B0604030504040204" pitchFamily="50" charset="-128"/>
                          <a:ea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rPr>
                        <a:t>保守方法、制御の</a:t>
                      </a:r>
                      <a:r>
                        <a:rPr lang="ja-JP" altLang="en-US" sz="1400" kern="100" dirty="0">
                          <a:effectLst/>
                          <a:latin typeface="Meiryo UI" panose="020B0604030504040204" pitchFamily="50" charset="-128"/>
                          <a:ea typeface="Meiryo UI" panose="020B0604030504040204" pitchFamily="50" charset="-128"/>
                        </a:rPr>
                        <a:t>冗長</a:t>
                      </a:r>
                      <a:r>
                        <a:rPr lang="ja-JP" sz="1400" kern="100" dirty="0">
                          <a:effectLst/>
                          <a:latin typeface="Meiryo UI" panose="020B0604030504040204" pitchFamily="50" charset="-128"/>
                          <a:ea typeface="Meiryo UI" panose="020B0604030504040204" pitchFamily="50" charset="-128"/>
                        </a:rPr>
                        <a:t>化、多重化</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16</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endParaRPr lang="ja-JP" sz="1400" kern="100">
                        <a:effectLst/>
                        <a:latin typeface="Meiryo UI" panose="020B0604030504040204" pitchFamily="50" charset="-128"/>
                        <a:ea typeface="Meiryo UI" panose="020B0604030504040204" pitchFamily="50" charset="-128"/>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4</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extLst>
                  <a:ext uri="{0D108BD9-81ED-4DB2-BD59-A6C34878D82A}">
                    <a16:rowId xmlns="" xmlns:a16="http://schemas.microsoft.com/office/drawing/2014/main" val="959701812"/>
                  </a:ext>
                </a:extLst>
              </a:tr>
              <a:tr h="318925">
                <a:tc>
                  <a:txBody>
                    <a:bodyPr/>
                    <a:lstStyle/>
                    <a:p>
                      <a:pPr marL="72000" algn="l">
                        <a:spcAft>
                          <a:spcPts val="0"/>
                        </a:spcAft>
                      </a:pPr>
                      <a:r>
                        <a:rPr lang="en-US" sz="1400" kern="100">
                          <a:effectLst/>
                          <a:latin typeface="Meiryo UI" panose="020B0604030504040204" pitchFamily="50" charset="-128"/>
                          <a:ea typeface="Meiryo UI" panose="020B0604030504040204" pitchFamily="50" charset="-128"/>
                        </a:rPr>
                        <a:t>3</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l">
                        <a:spcAft>
                          <a:spcPts val="0"/>
                        </a:spcAft>
                      </a:pPr>
                      <a:r>
                        <a:rPr lang="ja-JP" sz="1400" kern="100">
                          <a:effectLst/>
                          <a:latin typeface="Meiryo UI" panose="020B0604030504040204" pitchFamily="50" charset="-128"/>
                          <a:ea typeface="Meiryo UI" panose="020B0604030504040204" pitchFamily="50" charset="-128"/>
                        </a:rPr>
                        <a:t>複雑さ</a:t>
                      </a:r>
                      <a:r>
                        <a:rPr lang="en-US" sz="1400" kern="100">
                          <a:effectLst/>
                          <a:latin typeface="Meiryo UI" panose="020B0604030504040204" pitchFamily="50" charset="-128"/>
                          <a:ea typeface="Meiryo UI" panose="020B0604030504040204" pitchFamily="50" charset="-128"/>
                        </a:rPr>
                        <a:t>/</a:t>
                      </a:r>
                      <a:r>
                        <a:rPr lang="ja-JP" sz="1400" kern="100">
                          <a:effectLst/>
                          <a:latin typeface="Meiryo UI" panose="020B0604030504040204" pitchFamily="50" charset="-128"/>
                          <a:ea typeface="Meiryo UI" panose="020B0604030504040204" pitchFamily="50" charset="-128"/>
                        </a:rPr>
                        <a:t>設計</a:t>
                      </a:r>
                      <a:r>
                        <a:rPr lang="en-US" sz="1400" kern="100">
                          <a:effectLst/>
                          <a:latin typeface="Meiryo UI" panose="020B0604030504040204" pitchFamily="50" charset="-128"/>
                          <a:ea typeface="Meiryo UI" panose="020B0604030504040204" pitchFamily="50" charset="-128"/>
                        </a:rPr>
                        <a:t>/</a:t>
                      </a:r>
                      <a:r>
                        <a:rPr lang="ja-JP" sz="1400" kern="100">
                          <a:effectLst/>
                          <a:latin typeface="Meiryo UI" panose="020B0604030504040204" pitchFamily="50" charset="-128"/>
                          <a:ea typeface="Meiryo UI" panose="020B0604030504040204" pitchFamily="50" charset="-128"/>
                        </a:rPr>
                        <a:t>運用</a:t>
                      </a:r>
                      <a:r>
                        <a:rPr lang="en-US" sz="1400" kern="100">
                          <a:effectLst/>
                          <a:latin typeface="Meiryo UI" panose="020B0604030504040204" pitchFamily="50" charset="-128"/>
                          <a:ea typeface="Meiryo UI" panose="020B0604030504040204" pitchFamily="50" charset="-128"/>
                        </a:rPr>
                        <a:t>/</a:t>
                      </a:r>
                      <a:r>
                        <a:rPr lang="ja-JP" sz="1400" kern="100">
                          <a:effectLst/>
                          <a:latin typeface="Meiryo UI" panose="020B0604030504040204" pitchFamily="50" charset="-128"/>
                          <a:ea typeface="Meiryo UI" panose="020B0604030504040204" pitchFamily="50" charset="-128"/>
                        </a:rPr>
                        <a:t>成熟度</a:t>
                      </a:r>
                      <a:r>
                        <a:rPr lang="en-US" sz="1400" kern="100">
                          <a:effectLst/>
                          <a:latin typeface="Meiryo UI" panose="020B0604030504040204" pitchFamily="50" charset="-128"/>
                          <a:ea typeface="Meiryo UI" panose="020B0604030504040204" pitchFamily="50" charset="-128"/>
                        </a:rPr>
                        <a:t>/</a:t>
                      </a:r>
                      <a:r>
                        <a:rPr lang="ja-JP" sz="1400" kern="100">
                          <a:effectLst/>
                          <a:latin typeface="Meiryo UI" panose="020B0604030504040204" pitchFamily="50" charset="-128"/>
                          <a:ea typeface="Meiryo UI" panose="020B0604030504040204" pitchFamily="50" charset="-128"/>
                        </a:rPr>
                        <a:t>経験</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l">
                        <a:spcAft>
                          <a:spcPts val="0"/>
                        </a:spcAft>
                      </a:pPr>
                      <a:r>
                        <a:rPr lang="ja-JP" sz="1400" kern="100" dirty="0">
                          <a:effectLst/>
                          <a:latin typeface="Meiryo UI" panose="020B0604030504040204" pitchFamily="50" charset="-128"/>
                          <a:ea typeface="Meiryo UI" panose="020B0604030504040204" pitchFamily="50" charset="-128"/>
                        </a:rPr>
                        <a:t>安全情報の分離、使用実績、安全機器の単純性、定格の余裕度</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4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endParaRPr lang="ja-JP" sz="1400" kern="100" dirty="0">
                        <a:effectLst/>
                        <a:latin typeface="Meiryo UI" panose="020B0604030504040204" pitchFamily="50" charset="-128"/>
                        <a:ea typeface="Meiryo UI" panose="020B0604030504040204" pitchFamily="50" charset="-128"/>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6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extLst>
                  <a:ext uri="{0D108BD9-81ED-4DB2-BD59-A6C34878D82A}">
                    <a16:rowId xmlns="" xmlns:a16="http://schemas.microsoft.com/office/drawing/2014/main" val="253924122"/>
                  </a:ext>
                </a:extLst>
              </a:tr>
              <a:tr h="178362">
                <a:tc>
                  <a:txBody>
                    <a:bodyPr/>
                    <a:lstStyle/>
                    <a:p>
                      <a:pPr marL="72000" algn="l">
                        <a:spcAft>
                          <a:spcPts val="0"/>
                        </a:spcAft>
                      </a:pPr>
                      <a:r>
                        <a:rPr lang="en-US" sz="1400" kern="100">
                          <a:effectLst/>
                          <a:latin typeface="Meiryo UI" panose="020B0604030504040204" pitchFamily="50" charset="-128"/>
                          <a:ea typeface="Meiryo UI" panose="020B0604030504040204" pitchFamily="50" charset="-128"/>
                        </a:rPr>
                        <a:t>4</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l">
                        <a:spcAft>
                          <a:spcPts val="0"/>
                        </a:spcAft>
                      </a:pPr>
                      <a:r>
                        <a:rPr lang="ja-JP" sz="1400" kern="100" dirty="0">
                          <a:effectLst/>
                          <a:latin typeface="Meiryo UI" panose="020B0604030504040204" pitchFamily="50" charset="-128"/>
                          <a:ea typeface="Meiryo UI" panose="020B0604030504040204" pitchFamily="50" charset="-128"/>
                        </a:rPr>
                        <a:t>評価データの解析とフィードバック</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l">
                        <a:spcAft>
                          <a:spcPts val="0"/>
                        </a:spcAft>
                      </a:pPr>
                      <a:r>
                        <a:rPr lang="ja-JP" sz="1400" kern="100" dirty="0">
                          <a:effectLst/>
                          <a:latin typeface="Meiryo UI" panose="020B0604030504040204" pitchFamily="50" charset="-128"/>
                          <a:ea typeface="Meiryo UI" panose="020B0604030504040204" pitchFamily="50" charset="-128"/>
                        </a:rPr>
                        <a:t>故障情報の再利用、再発防止</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endParaRPr lang="ja-JP" sz="1400" kern="100">
                        <a:effectLst/>
                        <a:latin typeface="Meiryo UI" panose="020B0604030504040204" pitchFamily="50" charset="-128"/>
                        <a:ea typeface="Meiryo UI" panose="020B0604030504040204" pitchFamily="50" charset="-128"/>
                      </a:endParaRPr>
                    </a:p>
                  </a:txBody>
                  <a:tcPr marL="28687" marR="28687" marT="28687" marB="28687"/>
                </a:tc>
                <a:tc>
                  <a:txBody>
                    <a:bodyPr/>
                    <a:lstStyle/>
                    <a:p>
                      <a:pPr marL="72000" algn="ctr"/>
                      <a:endParaRPr lang="ja-JP" sz="1400" kern="100" dirty="0">
                        <a:effectLst/>
                        <a:latin typeface="Meiryo UI" panose="020B0604030504040204" pitchFamily="50" charset="-128"/>
                        <a:ea typeface="Meiryo UI" panose="020B0604030504040204" pitchFamily="50" charset="-128"/>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extLst>
                  <a:ext uri="{0D108BD9-81ED-4DB2-BD59-A6C34878D82A}">
                    <a16:rowId xmlns="" xmlns:a16="http://schemas.microsoft.com/office/drawing/2014/main" val="1215962514"/>
                  </a:ext>
                </a:extLst>
              </a:tr>
              <a:tr h="318925">
                <a:tc>
                  <a:txBody>
                    <a:bodyPr/>
                    <a:lstStyle/>
                    <a:p>
                      <a:pPr marL="72000" algn="l">
                        <a:spcAft>
                          <a:spcPts val="0"/>
                        </a:spcAft>
                      </a:pPr>
                      <a:r>
                        <a:rPr lang="en-US" sz="1400" kern="100">
                          <a:effectLst/>
                          <a:latin typeface="Meiryo UI" panose="020B0604030504040204" pitchFamily="50" charset="-128"/>
                          <a:ea typeface="Meiryo UI" panose="020B0604030504040204" pitchFamily="50" charset="-128"/>
                        </a:rPr>
                        <a:t>5</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l">
                        <a:spcAft>
                          <a:spcPts val="0"/>
                        </a:spcAft>
                      </a:pPr>
                      <a:r>
                        <a:rPr lang="ja-JP" altLang="en-US" sz="1400" kern="100" dirty="0">
                          <a:effectLst/>
                          <a:latin typeface="Meiryo UI" panose="020B0604030504040204" pitchFamily="50" charset="-128"/>
                          <a:ea typeface="Meiryo UI" panose="020B0604030504040204" pitchFamily="50" charset="-128"/>
                        </a:rPr>
                        <a:t>方法</a:t>
                      </a:r>
                      <a:r>
                        <a:rPr lang="en-US" altLang="ja-JP" sz="1400" kern="100" dirty="0">
                          <a:effectLst/>
                          <a:latin typeface="Meiryo UI" panose="020B0604030504040204" pitchFamily="50" charset="-128"/>
                          <a:ea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rPr>
                        <a:t>ヒューマンインターフェース</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l">
                        <a:spcAft>
                          <a:spcPts val="0"/>
                        </a:spcAft>
                      </a:pPr>
                      <a:r>
                        <a:rPr lang="ja-JP" sz="1400" kern="100" dirty="0">
                          <a:effectLst/>
                          <a:latin typeface="Meiryo UI" panose="020B0604030504040204" pitchFamily="50" charset="-128"/>
                          <a:ea typeface="Meiryo UI" panose="020B0604030504040204" pitchFamily="50" charset="-128"/>
                        </a:rPr>
                        <a:t>故障検出の完全度、保守手順の完成度、ポカよけの程度、診断率の程度</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endParaRPr lang="ja-JP" sz="1400" kern="100">
                        <a:effectLst/>
                        <a:latin typeface="Meiryo UI" panose="020B0604030504040204" pitchFamily="50" charset="-128"/>
                        <a:ea typeface="Meiryo UI" panose="020B0604030504040204" pitchFamily="50" charset="-128"/>
                      </a:endParaRPr>
                    </a:p>
                  </a:txBody>
                  <a:tcPr marL="28687" marR="28687" marT="28687" marB="28687"/>
                </a:tc>
                <a:tc>
                  <a:txBody>
                    <a:bodyPr/>
                    <a:lstStyle/>
                    <a:p>
                      <a:pPr marL="72000" algn="ctr"/>
                      <a:endParaRPr lang="ja-JP" sz="1400" kern="100" dirty="0">
                        <a:effectLst/>
                        <a:latin typeface="Meiryo UI" panose="020B0604030504040204" pitchFamily="50" charset="-128"/>
                        <a:ea typeface="Meiryo UI" panose="020B0604030504040204" pitchFamily="50" charset="-128"/>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extLst>
                  <a:ext uri="{0D108BD9-81ED-4DB2-BD59-A6C34878D82A}">
                    <a16:rowId xmlns="" xmlns:a16="http://schemas.microsoft.com/office/drawing/2014/main" val="3075049664"/>
                  </a:ext>
                </a:extLst>
              </a:tr>
              <a:tr h="178362">
                <a:tc>
                  <a:txBody>
                    <a:bodyPr/>
                    <a:lstStyle/>
                    <a:p>
                      <a:pPr marL="72000" algn="l">
                        <a:spcAft>
                          <a:spcPts val="0"/>
                        </a:spcAft>
                      </a:pPr>
                      <a:r>
                        <a:rPr lang="en-US" sz="1400" kern="100">
                          <a:effectLst/>
                          <a:latin typeface="Meiryo UI" panose="020B0604030504040204" pitchFamily="50" charset="-128"/>
                          <a:ea typeface="Meiryo UI" panose="020B0604030504040204" pitchFamily="50" charset="-128"/>
                        </a:rPr>
                        <a:t>6</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l">
                        <a:spcAft>
                          <a:spcPts val="0"/>
                        </a:spcAft>
                      </a:pPr>
                      <a:r>
                        <a:rPr lang="ja-JP" sz="1400" kern="100" dirty="0">
                          <a:effectLst/>
                          <a:latin typeface="Meiryo UI" panose="020B0604030504040204" pitchFamily="50" charset="-128"/>
                          <a:ea typeface="Meiryo UI" panose="020B0604030504040204" pitchFamily="50" charset="-128"/>
                        </a:rPr>
                        <a:t>適正</a:t>
                      </a:r>
                      <a:r>
                        <a:rPr lang="en-US" sz="1400" kern="100" dirty="0">
                          <a:effectLst/>
                          <a:latin typeface="Meiryo UI" panose="020B0604030504040204" pitchFamily="50" charset="-128"/>
                          <a:ea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rPr>
                        <a:t>訓練</a:t>
                      </a:r>
                      <a:r>
                        <a:rPr lang="en-US" sz="1400" kern="100" dirty="0">
                          <a:effectLst/>
                          <a:latin typeface="Meiryo UI" panose="020B0604030504040204" pitchFamily="50" charset="-128"/>
                          <a:ea typeface="Meiryo UI" panose="020B0604030504040204" pitchFamily="50" charset="-128"/>
                        </a:rPr>
                        <a:t>/</a:t>
                      </a:r>
                      <a:r>
                        <a:rPr lang="ja-JP" altLang="en-US" sz="1400" kern="100" dirty="0">
                          <a:effectLst/>
                          <a:latin typeface="Meiryo UI" panose="020B0604030504040204" pitchFamily="50" charset="-128"/>
                          <a:ea typeface="Meiryo UI" panose="020B0604030504040204" pitchFamily="50" charset="-128"/>
                        </a:rPr>
                        <a:t>安全文化</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l">
                        <a:spcAft>
                          <a:spcPts val="0"/>
                        </a:spcAft>
                      </a:pPr>
                      <a:r>
                        <a:rPr lang="ja-JP" sz="1400" kern="100" dirty="0">
                          <a:effectLst/>
                          <a:latin typeface="Meiryo UI" panose="020B0604030504040204" pitchFamily="50" charset="-128"/>
                          <a:ea typeface="Meiryo UI" panose="020B0604030504040204" pitchFamily="50" charset="-128"/>
                        </a:rPr>
                        <a:t>設計者、保守者の訓練、理解度向上</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endParaRPr lang="ja-JP" sz="1400" kern="100">
                        <a:effectLst/>
                        <a:latin typeface="Meiryo UI" panose="020B0604030504040204" pitchFamily="50" charset="-128"/>
                        <a:ea typeface="Meiryo UI" panose="020B0604030504040204" pitchFamily="50" charset="-128"/>
                      </a:endParaRPr>
                    </a:p>
                  </a:txBody>
                  <a:tcPr marL="28687" marR="28687" marT="28687" marB="28687"/>
                </a:tc>
                <a:tc>
                  <a:txBody>
                    <a:bodyPr/>
                    <a:lstStyle/>
                    <a:p>
                      <a:pPr marL="72000" algn="ctr"/>
                      <a:endParaRPr lang="ja-JP" sz="1400" kern="100" dirty="0">
                        <a:effectLst/>
                        <a:latin typeface="Meiryo UI" panose="020B0604030504040204" pitchFamily="50" charset="-128"/>
                        <a:ea typeface="Meiryo UI" panose="020B0604030504040204" pitchFamily="50" charset="-128"/>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extLst>
                  <a:ext uri="{0D108BD9-81ED-4DB2-BD59-A6C34878D82A}">
                    <a16:rowId xmlns="" xmlns:a16="http://schemas.microsoft.com/office/drawing/2014/main" val="2722385809"/>
                  </a:ext>
                </a:extLst>
              </a:tr>
              <a:tr h="318925">
                <a:tc>
                  <a:txBody>
                    <a:bodyPr/>
                    <a:lstStyle/>
                    <a:p>
                      <a:pPr marL="72000" algn="l">
                        <a:spcAft>
                          <a:spcPts val="0"/>
                        </a:spcAft>
                      </a:pPr>
                      <a:r>
                        <a:rPr lang="en-US" sz="1400" kern="100">
                          <a:effectLst/>
                          <a:latin typeface="Meiryo UI" panose="020B0604030504040204" pitchFamily="50" charset="-128"/>
                          <a:ea typeface="Meiryo UI" panose="020B0604030504040204" pitchFamily="50" charset="-128"/>
                        </a:rPr>
                        <a:t>7</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l">
                        <a:spcAft>
                          <a:spcPts val="0"/>
                        </a:spcAft>
                      </a:pPr>
                      <a:r>
                        <a:rPr lang="ja-JP" sz="1400" kern="100">
                          <a:effectLst/>
                          <a:latin typeface="Meiryo UI" panose="020B0604030504040204" pitchFamily="50" charset="-128"/>
                          <a:ea typeface="Meiryo UI" panose="020B0604030504040204" pitchFamily="50" charset="-128"/>
                        </a:rPr>
                        <a:t>環境制御</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l">
                        <a:spcAft>
                          <a:spcPts val="0"/>
                        </a:spcAft>
                      </a:pPr>
                      <a:r>
                        <a:rPr lang="ja-JP" sz="1400" kern="100" dirty="0">
                          <a:effectLst/>
                          <a:latin typeface="Meiryo UI" panose="020B0604030504040204" pitchFamily="50" charset="-128"/>
                          <a:ea typeface="Meiryo UI" panose="020B0604030504040204" pitchFamily="50" charset="-128"/>
                        </a:rPr>
                        <a:t>要員の機密管理、環境試験と実環境の差、信号配線の独立性</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endParaRPr lang="ja-JP" sz="1400" kern="100" dirty="0">
                        <a:effectLst/>
                        <a:latin typeface="Meiryo UI" panose="020B0604030504040204" pitchFamily="50" charset="-128"/>
                        <a:ea typeface="Meiryo UI" panose="020B0604030504040204" pitchFamily="50" charset="-128"/>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3</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7</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extLst>
                  <a:ext uri="{0D108BD9-81ED-4DB2-BD59-A6C34878D82A}">
                    <a16:rowId xmlns="" xmlns:a16="http://schemas.microsoft.com/office/drawing/2014/main" val="2077220616"/>
                  </a:ext>
                </a:extLst>
              </a:tr>
              <a:tr h="178362">
                <a:tc>
                  <a:txBody>
                    <a:bodyPr/>
                    <a:lstStyle/>
                    <a:p>
                      <a:pPr marL="72000" algn="l">
                        <a:spcAft>
                          <a:spcPts val="0"/>
                        </a:spcAft>
                      </a:pPr>
                      <a:r>
                        <a:rPr lang="en-US" sz="1400" kern="100">
                          <a:effectLst/>
                          <a:latin typeface="Meiryo UI" panose="020B0604030504040204" pitchFamily="50" charset="-128"/>
                          <a:ea typeface="Meiryo UI" panose="020B0604030504040204" pitchFamily="50" charset="-128"/>
                        </a:rPr>
                        <a:t>8</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l">
                        <a:spcAft>
                          <a:spcPts val="0"/>
                        </a:spcAft>
                      </a:pPr>
                      <a:r>
                        <a:rPr lang="ja-JP" sz="1400" kern="100">
                          <a:effectLst/>
                          <a:latin typeface="Meiryo UI" panose="020B0604030504040204" pitchFamily="50" charset="-128"/>
                          <a:ea typeface="Meiryo UI" panose="020B0604030504040204" pitchFamily="50" charset="-128"/>
                        </a:rPr>
                        <a:t>環境試験</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20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20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l">
                        <a:spcAft>
                          <a:spcPts val="0"/>
                        </a:spcAft>
                      </a:pPr>
                      <a:r>
                        <a:rPr lang="en-US" sz="1400" kern="100">
                          <a:effectLst/>
                          <a:latin typeface="Meiryo UI" panose="020B0604030504040204" pitchFamily="50" charset="-128"/>
                          <a:ea typeface="Meiryo UI" panose="020B0604030504040204" pitchFamily="50" charset="-128"/>
                        </a:rPr>
                        <a:t>EMC,EMI</a:t>
                      </a:r>
                      <a:r>
                        <a:rPr lang="ja-JP" sz="1400" kern="100">
                          <a:effectLst/>
                          <a:latin typeface="Meiryo UI" panose="020B0604030504040204" pitchFamily="50" charset="-128"/>
                          <a:ea typeface="Meiryo UI" panose="020B0604030504040204" pitchFamily="50" charset="-128"/>
                        </a:rPr>
                        <a:t>、</a:t>
                      </a:r>
                      <a:r>
                        <a:rPr lang="en-US" sz="1400" kern="100">
                          <a:effectLst/>
                          <a:latin typeface="Meiryo UI" panose="020B0604030504040204" pitchFamily="50" charset="-128"/>
                          <a:ea typeface="Meiryo UI" panose="020B0604030504040204" pitchFamily="50" charset="-128"/>
                        </a:rPr>
                        <a:t>ESD</a:t>
                      </a:r>
                      <a:r>
                        <a:rPr lang="ja-JP" sz="1400" kern="100">
                          <a:effectLst/>
                          <a:latin typeface="Meiryo UI" panose="020B0604030504040204" pitchFamily="50" charset="-128"/>
                          <a:ea typeface="Meiryo UI" panose="020B0604030504040204" pitchFamily="50" charset="-128"/>
                        </a:rPr>
                        <a:t>のレベルの適正</a:t>
                      </a:r>
                      <a:endParaRPr 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endParaRPr lang="ja-JP" sz="1400" kern="100">
                        <a:effectLst/>
                        <a:latin typeface="Meiryo UI" panose="020B0604030504040204" pitchFamily="50" charset="-128"/>
                        <a:ea typeface="Meiryo UI" panose="020B0604030504040204" pitchFamily="50" charset="-128"/>
                      </a:endParaRPr>
                    </a:p>
                  </a:txBody>
                  <a:tcPr marL="28687" marR="28687" marT="28687" marB="28687"/>
                </a:tc>
                <a:tc>
                  <a:txBody>
                    <a:bodyPr/>
                    <a:lstStyle/>
                    <a:p>
                      <a:pPr marL="72000" algn="ctr">
                        <a:spcAft>
                          <a:spcPts val="0"/>
                        </a:spcAft>
                      </a:pPr>
                      <a:r>
                        <a:rPr lang="en-US" sz="1400" kern="100" dirty="0">
                          <a:effectLst/>
                          <a:latin typeface="Meiryo UI" panose="020B0604030504040204" pitchFamily="50" charset="-128"/>
                          <a:ea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8687" marR="28687" marT="28687" marB="28687"/>
                </a:tc>
                <a:tc>
                  <a:txBody>
                    <a:bodyPr/>
                    <a:lstStyle/>
                    <a:p>
                      <a:pPr marL="72000" algn="ctr"/>
                      <a:endParaRPr lang="ja-JP" sz="1400" kern="100" dirty="0">
                        <a:effectLst/>
                        <a:latin typeface="Meiryo UI" panose="020B0604030504040204" pitchFamily="50" charset="-128"/>
                        <a:ea typeface="Meiryo UI" panose="020B0604030504040204" pitchFamily="50" charset="-128"/>
                      </a:endParaRPr>
                    </a:p>
                  </a:txBody>
                  <a:tcPr marL="28687" marR="28687" marT="28687" marB="28687"/>
                </a:tc>
                <a:extLst>
                  <a:ext uri="{0D108BD9-81ED-4DB2-BD59-A6C34878D82A}">
                    <a16:rowId xmlns="" xmlns:a16="http://schemas.microsoft.com/office/drawing/2014/main" val="1237940492"/>
                  </a:ext>
                </a:extLst>
              </a:tr>
            </a:tbl>
          </a:graphicData>
        </a:graphic>
      </p:graphicFrame>
      <p:sp>
        <p:nvSpPr>
          <p:cNvPr id="4" name="フッター プレースホルダー 3">
            <a:extLst>
              <a:ext uri="{FF2B5EF4-FFF2-40B4-BE49-F238E27FC236}">
                <a16:creationId xmlns="" xmlns:a16="http://schemas.microsoft.com/office/drawing/2014/main" id="{B9FBF14F-ED1F-4B4F-882D-1B29B6DFAACB}"/>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EADCF800-A5D6-4AED-A8D8-1A4C50986839}"/>
              </a:ext>
            </a:extLst>
          </p:cNvPr>
          <p:cNvSpPr>
            <a:spLocks noGrp="1"/>
          </p:cNvSpPr>
          <p:nvPr>
            <p:ph type="sldNum" sz="quarter" idx="12"/>
          </p:nvPr>
        </p:nvSpPr>
        <p:spPr/>
        <p:txBody>
          <a:bodyPr/>
          <a:lstStyle/>
          <a:p>
            <a:fld id="{C7D9CC4D-8A97-4D11-A8F9-9712DE09FCD9}" type="slidenum">
              <a:rPr kumimoji="1" lang="ja-JP" altLang="en-US" smtClean="0"/>
              <a:t>196</a:t>
            </a:fld>
            <a:endParaRPr kumimoji="1" lang="ja-JP" altLang="en-US"/>
          </a:p>
        </p:txBody>
      </p:sp>
      <p:sp>
        <p:nvSpPr>
          <p:cNvPr id="3" name="正方形/長方形 2">
            <a:extLst>
              <a:ext uri="{FF2B5EF4-FFF2-40B4-BE49-F238E27FC236}">
                <a16:creationId xmlns="" xmlns:a16="http://schemas.microsoft.com/office/drawing/2014/main" id="{7445AB2F-9E4B-420A-A0D0-CF7E43100F25}"/>
              </a:ext>
            </a:extLst>
          </p:cNvPr>
          <p:cNvSpPr/>
          <p:nvPr/>
        </p:nvSpPr>
        <p:spPr>
          <a:xfrm>
            <a:off x="225551" y="1514649"/>
            <a:ext cx="4304383" cy="523220"/>
          </a:xfrm>
          <a:prstGeom prst="rect">
            <a:avLst/>
          </a:prstGeom>
        </p:spPr>
        <p:txBody>
          <a:bodyPr wrap="none">
            <a:spAutoFit/>
          </a:bodyPr>
          <a:lstStyle/>
          <a:p>
            <a:r>
              <a:rPr lang="ja-JP" altLang="en-US" sz="2800" dirty="0">
                <a:latin typeface="Meiryo UI" panose="020B0604030504040204" pitchFamily="50" charset="-128"/>
                <a:ea typeface="Meiryo UI" panose="020B0604030504040204" pitchFamily="50" charset="-128"/>
              </a:rPr>
              <a:t>共通原因故障のチェック項目</a:t>
            </a:r>
          </a:p>
        </p:txBody>
      </p:sp>
      <p:sp>
        <p:nvSpPr>
          <p:cNvPr id="7" name="テキスト ボックス 6">
            <a:extLst>
              <a:ext uri="{FF2B5EF4-FFF2-40B4-BE49-F238E27FC236}">
                <a16:creationId xmlns="" xmlns:a16="http://schemas.microsoft.com/office/drawing/2014/main" id="{D2247D2A-5404-492C-BB33-4590876A3468}"/>
              </a:ext>
            </a:extLst>
          </p:cNvPr>
          <p:cNvSpPr txBox="1"/>
          <p:nvPr/>
        </p:nvSpPr>
        <p:spPr>
          <a:xfrm>
            <a:off x="419547" y="5869958"/>
            <a:ext cx="7605658"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スコア表の点数を基に</a:t>
            </a:r>
            <a:r>
              <a:rPr kumimoji="1" lang="en-US" altLang="ja-JP" dirty="0">
                <a:solidFill>
                  <a:srgbClr val="FF0000"/>
                </a:solidFill>
                <a:latin typeface="Meiryo UI" panose="020B0604030504040204" pitchFamily="50" charset="-128"/>
                <a:ea typeface="Meiryo UI" panose="020B0604030504040204" pitchFamily="50" charset="-128"/>
              </a:rPr>
              <a:t>β</a:t>
            </a:r>
            <a:r>
              <a:rPr kumimoji="1" lang="ja-JP" altLang="en-US" dirty="0" err="1">
                <a:solidFill>
                  <a:srgbClr val="FF0000"/>
                </a:solidFill>
                <a:latin typeface="Meiryo UI" panose="020B0604030504040204" pitchFamily="50" charset="-128"/>
                <a:ea typeface="Meiryo UI" panose="020B0604030504040204" pitchFamily="50" charset="-128"/>
              </a:rPr>
              <a:t>、</a:t>
            </a:r>
            <a:r>
              <a:rPr kumimoji="1" lang="en-US" altLang="ja-JP" dirty="0">
                <a:solidFill>
                  <a:srgbClr val="FF0000"/>
                </a:solidFill>
                <a:latin typeface="Meiryo UI" panose="020B0604030504040204" pitchFamily="50" charset="-128"/>
                <a:ea typeface="Meiryo UI" panose="020B0604030504040204" pitchFamily="50" charset="-128"/>
              </a:rPr>
              <a:t>β</a:t>
            </a:r>
            <a:r>
              <a:rPr kumimoji="1" lang="en-US" altLang="ja-JP" baseline="-25000" dirty="0">
                <a:solidFill>
                  <a:srgbClr val="FF0000"/>
                </a:solidFill>
                <a:latin typeface="Meiryo UI" panose="020B0604030504040204" pitchFamily="50" charset="-128"/>
                <a:ea typeface="Meiryo UI" panose="020B0604030504040204" pitchFamily="50" charset="-128"/>
              </a:rPr>
              <a:t>D</a:t>
            </a:r>
            <a:r>
              <a:rPr kumimoji="1" lang="ja-JP" altLang="en-US" dirty="0">
                <a:solidFill>
                  <a:srgbClr val="FF0000"/>
                </a:solidFill>
                <a:latin typeface="Meiryo UI" panose="020B0604030504040204" pitchFamily="50" charset="-128"/>
                <a:ea typeface="Meiryo UI" panose="020B0604030504040204" pitchFamily="50" charset="-128"/>
              </a:rPr>
              <a:t>を推定する。</a:t>
            </a:r>
          </a:p>
        </p:txBody>
      </p:sp>
    </p:spTree>
    <p:extLst>
      <p:ext uri="{BB962C8B-B14F-4D97-AF65-F5344CB8AC3E}">
        <p14:creationId xmlns:p14="http://schemas.microsoft.com/office/powerpoint/2010/main" val="367063979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16129DD-B391-44BF-9209-F7C7F47390E1}"/>
              </a:ext>
            </a:extLst>
          </p:cNvPr>
          <p:cNvSpPr>
            <a:spLocks noGrp="1"/>
          </p:cNvSpPr>
          <p:nvPr>
            <p:ph type="title"/>
          </p:nvPr>
        </p:nvSpPr>
        <p:spPr/>
        <p:txBody>
          <a:bodyPr/>
          <a:lstStyle/>
          <a:p>
            <a:r>
              <a:rPr lang="en-US" altLang="ja-JP" dirty="0"/>
              <a:t>4 -(7)</a:t>
            </a:r>
            <a:r>
              <a:rPr lang="ja-JP" altLang="en-US" dirty="0"/>
              <a:t> </a:t>
            </a:r>
            <a:r>
              <a:rPr lang="en-US" altLang="ja-JP" dirty="0"/>
              <a:t>FMEDA</a:t>
            </a:r>
            <a:r>
              <a:rPr lang="ja-JP" altLang="en-US" dirty="0"/>
              <a:t>の例</a:t>
            </a:r>
            <a:r>
              <a:rPr lang="en-US" altLang="ja-JP" dirty="0"/>
              <a:t>(1/4)</a:t>
            </a:r>
            <a:endParaRPr kumimoji="1" lang="ja-JP" altLang="en-US" dirty="0"/>
          </a:p>
        </p:txBody>
      </p:sp>
      <p:sp>
        <p:nvSpPr>
          <p:cNvPr id="3" name="コンテンツ プレースホルダー 2">
            <a:extLst>
              <a:ext uri="{FF2B5EF4-FFF2-40B4-BE49-F238E27FC236}">
                <a16:creationId xmlns="" xmlns:a16="http://schemas.microsoft.com/office/drawing/2014/main" id="{5A7C34A8-AA40-4994-8ADF-9A4F5B96D673}"/>
              </a:ext>
            </a:extLst>
          </p:cNvPr>
          <p:cNvSpPr>
            <a:spLocks noGrp="1"/>
          </p:cNvSpPr>
          <p:nvPr>
            <p:ph idx="1"/>
          </p:nvPr>
        </p:nvSpPr>
        <p:spPr/>
        <p:txBody>
          <a:bodyPr/>
          <a:lstStyle/>
          <a:p>
            <a:endParaRPr kumimoji="1" lang="ja-JP" altLang="en-US" dirty="0"/>
          </a:p>
        </p:txBody>
      </p:sp>
      <p:sp>
        <p:nvSpPr>
          <p:cNvPr id="4" name="フッター プレースホルダー 3">
            <a:extLst>
              <a:ext uri="{FF2B5EF4-FFF2-40B4-BE49-F238E27FC236}">
                <a16:creationId xmlns="" xmlns:a16="http://schemas.microsoft.com/office/drawing/2014/main" id="{D616B9D2-711E-4982-8D88-400FD0FB281B}"/>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09DF3C3F-0B53-4AE5-B8A8-B40D0A621CCE}"/>
              </a:ext>
            </a:extLst>
          </p:cNvPr>
          <p:cNvSpPr>
            <a:spLocks noGrp="1"/>
          </p:cNvSpPr>
          <p:nvPr>
            <p:ph type="sldNum" sz="quarter" idx="12"/>
          </p:nvPr>
        </p:nvSpPr>
        <p:spPr/>
        <p:txBody>
          <a:bodyPr/>
          <a:lstStyle/>
          <a:p>
            <a:fld id="{C7D9CC4D-8A97-4D11-A8F9-9712DE09FCD9}" type="slidenum">
              <a:rPr kumimoji="1" lang="ja-JP" altLang="en-US" smtClean="0"/>
              <a:t>197</a:t>
            </a:fld>
            <a:endParaRPr kumimoji="1" lang="ja-JP" altLang="en-US"/>
          </a:p>
        </p:txBody>
      </p:sp>
      <p:grpSp>
        <p:nvGrpSpPr>
          <p:cNvPr id="6" name="グループ化 5">
            <a:extLst>
              <a:ext uri="{FF2B5EF4-FFF2-40B4-BE49-F238E27FC236}">
                <a16:creationId xmlns="" xmlns:a16="http://schemas.microsoft.com/office/drawing/2014/main" id="{BEC9BF0C-1DEC-4993-B32F-55EE7CF42E91}"/>
              </a:ext>
            </a:extLst>
          </p:cNvPr>
          <p:cNvGrpSpPr/>
          <p:nvPr/>
        </p:nvGrpSpPr>
        <p:grpSpPr>
          <a:xfrm>
            <a:off x="520505" y="1690690"/>
            <a:ext cx="9179727" cy="4660535"/>
            <a:chOff x="0" y="0"/>
            <a:chExt cx="5343525" cy="3067914"/>
          </a:xfrm>
        </p:grpSpPr>
        <p:grpSp>
          <p:nvGrpSpPr>
            <p:cNvPr id="7" name="グループ化 6">
              <a:extLst>
                <a:ext uri="{FF2B5EF4-FFF2-40B4-BE49-F238E27FC236}">
                  <a16:creationId xmlns="" xmlns:a16="http://schemas.microsoft.com/office/drawing/2014/main" id="{3BA23D00-EAE3-4847-9F34-F7DD842E9884}"/>
                </a:ext>
              </a:extLst>
            </p:cNvPr>
            <p:cNvGrpSpPr/>
            <p:nvPr/>
          </p:nvGrpSpPr>
          <p:grpSpPr>
            <a:xfrm>
              <a:off x="0" y="0"/>
              <a:ext cx="5343525" cy="3067914"/>
              <a:chOff x="44450" y="0"/>
              <a:chExt cx="3657600" cy="2518556"/>
            </a:xfrm>
          </p:grpSpPr>
          <p:grpSp>
            <p:nvGrpSpPr>
              <p:cNvPr id="10" name="グループ化 9">
                <a:extLst>
                  <a:ext uri="{FF2B5EF4-FFF2-40B4-BE49-F238E27FC236}">
                    <a16:creationId xmlns="" xmlns:a16="http://schemas.microsoft.com/office/drawing/2014/main" id="{2A8E203E-D951-4003-8FD1-75150560068A}"/>
                  </a:ext>
                </a:extLst>
              </p:cNvPr>
              <p:cNvGrpSpPr/>
              <p:nvPr/>
            </p:nvGrpSpPr>
            <p:grpSpPr>
              <a:xfrm>
                <a:off x="44450" y="0"/>
                <a:ext cx="3657600" cy="2518556"/>
                <a:chOff x="44450" y="0"/>
                <a:chExt cx="3657600" cy="2518556"/>
              </a:xfrm>
            </p:grpSpPr>
            <p:grpSp>
              <p:nvGrpSpPr>
                <p:cNvPr id="14" name="グループ化 13">
                  <a:extLst>
                    <a:ext uri="{FF2B5EF4-FFF2-40B4-BE49-F238E27FC236}">
                      <a16:creationId xmlns="" xmlns:a16="http://schemas.microsoft.com/office/drawing/2014/main" id="{9A07B5D0-B3E7-4456-B96E-E13EE4BAA4B5}"/>
                    </a:ext>
                  </a:extLst>
                </p:cNvPr>
                <p:cNvGrpSpPr/>
                <p:nvPr/>
              </p:nvGrpSpPr>
              <p:grpSpPr>
                <a:xfrm>
                  <a:off x="44450" y="341906"/>
                  <a:ext cx="3657600" cy="2176650"/>
                  <a:chOff x="44450" y="0"/>
                  <a:chExt cx="3657600" cy="2177069"/>
                </a:xfrm>
              </p:grpSpPr>
              <p:sp>
                <p:nvSpPr>
                  <p:cNvPr id="16" name="AutoShape 697">
                    <a:extLst>
                      <a:ext uri="{FF2B5EF4-FFF2-40B4-BE49-F238E27FC236}">
                        <a16:creationId xmlns="" xmlns:a16="http://schemas.microsoft.com/office/drawing/2014/main" id="{DC044B44-5CA1-4DCE-B9F8-D51B3A814AD5}"/>
                      </a:ext>
                    </a:extLst>
                  </p:cNvPr>
                  <p:cNvSpPr>
                    <a:spLocks noChangeArrowheads="1"/>
                  </p:cNvSpPr>
                  <p:nvPr/>
                </p:nvSpPr>
                <p:spPr bwMode="auto">
                  <a:xfrm>
                    <a:off x="44450" y="524786"/>
                    <a:ext cx="3657600" cy="1354455"/>
                  </a:xfrm>
                  <a:prstGeom prst="roundRect">
                    <a:avLst>
                      <a:gd name="adj" fmla="val 7056"/>
                    </a:avLst>
                  </a:prstGeom>
                  <a:noFill/>
                  <a:ln w="9525">
                    <a:solidFill>
                      <a:srgbClr val="000000"/>
                    </a:solidFill>
                    <a:round/>
                    <a:headEnd/>
                    <a:tailEnd/>
                  </a:ln>
                </p:spPr>
                <p:txBody>
                  <a:bodyPr rot="0" vert="horz" wrap="square" lIns="74295" tIns="8890" rIns="74295" bIns="8890" anchor="t" anchorCtr="0" upright="1">
                    <a:noAutofit/>
                  </a:bodyPr>
                  <a:lstStyle/>
                  <a:p>
                    <a:pPr indent="128905"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7" name="Text Box 702">
                    <a:extLst>
                      <a:ext uri="{FF2B5EF4-FFF2-40B4-BE49-F238E27FC236}">
                        <a16:creationId xmlns="" xmlns:a16="http://schemas.microsoft.com/office/drawing/2014/main" id="{24FB880F-39F2-42A6-BD20-4AE2D6AAD74C}"/>
                      </a:ext>
                    </a:extLst>
                  </p:cNvPr>
                  <p:cNvSpPr txBox="1">
                    <a:spLocks noChangeArrowheads="1"/>
                  </p:cNvSpPr>
                  <p:nvPr/>
                </p:nvSpPr>
                <p:spPr bwMode="auto">
                  <a:xfrm>
                    <a:off x="1518698" y="643945"/>
                    <a:ext cx="756000" cy="640715"/>
                  </a:xfrm>
                  <a:prstGeom prst="rect">
                    <a:avLst/>
                  </a:prstGeom>
                  <a:solidFill>
                    <a:srgbClr val="FFFFFF"/>
                  </a:solidFill>
                  <a:ln w="9525">
                    <a:solidFill>
                      <a:srgbClr val="000000"/>
                    </a:solidFill>
                    <a:miter lim="800000"/>
                    <a:headEnd/>
                    <a:tailEnd/>
                  </a:ln>
                </p:spPr>
                <p:txBody>
                  <a:bodyPr rot="0" vert="horz" wrap="square" lIns="36000" tIns="8890" rIns="0" bIns="8890" anchor="t" anchorCtr="0" upright="1">
                    <a:noAutofit/>
                  </a:bodyPr>
                  <a:lstStyle/>
                  <a:p>
                    <a:pPr indent="128905"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ホトカプラ</a:t>
                    </a:r>
                  </a:p>
                </p:txBody>
              </p:sp>
              <p:grpSp>
                <p:nvGrpSpPr>
                  <p:cNvPr id="18" name="Group 719">
                    <a:extLst>
                      <a:ext uri="{FF2B5EF4-FFF2-40B4-BE49-F238E27FC236}">
                        <a16:creationId xmlns="" xmlns:a16="http://schemas.microsoft.com/office/drawing/2014/main" id="{0618C722-1942-4F81-86B8-EA5279E0055B}"/>
                      </a:ext>
                    </a:extLst>
                  </p:cNvPr>
                  <p:cNvGrpSpPr>
                    <a:grpSpLocks/>
                  </p:cNvGrpSpPr>
                  <p:nvPr/>
                </p:nvGrpSpPr>
                <p:grpSpPr bwMode="auto">
                  <a:xfrm>
                    <a:off x="159026" y="0"/>
                    <a:ext cx="3406794" cy="296545"/>
                    <a:chOff x="3618" y="6250"/>
                    <a:chExt cx="6035" cy="575"/>
                  </a:xfrm>
                </p:grpSpPr>
                <p:sp>
                  <p:nvSpPr>
                    <p:cNvPr id="44" name="Text Box 720">
                      <a:extLst>
                        <a:ext uri="{FF2B5EF4-FFF2-40B4-BE49-F238E27FC236}">
                          <a16:creationId xmlns="" xmlns:a16="http://schemas.microsoft.com/office/drawing/2014/main" id="{696D8B96-80BF-4B3E-8C1D-A804A36319D7}"/>
                        </a:ext>
                      </a:extLst>
                    </p:cNvPr>
                    <p:cNvSpPr txBox="1">
                      <a:spLocks noChangeArrowheads="1"/>
                    </p:cNvSpPr>
                    <p:nvPr/>
                  </p:nvSpPr>
                  <p:spPr bwMode="auto">
                    <a:xfrm>
                      <a:off x="3618" y="6250"/>
                      <a:ext cx="2037" cy="575"/>
                    </a:xfrm>
                    <a:prstGeom prst="rect">
                      <a:avLst/>
                    </a:prstGeom>
                    <a:solidFill>
                      <a:srgbClr val="FFFFFF"/>
                    </a:solidFill>
                    <a:ln w="28575">
                      <a:solidFill>
                        <a:srgbClr val="000000"/>
                      </a:solidFill>
                      <a:miter lim="800000"/>
                      <a:headEnd/>
                      <a:tailEnd/>
                    </a:ln>
                  </p:spPr>
                  <p:txBody>
                    <a:bodyPr rot="0" vert="horz" wrap="square" lIns="74295" tIns="8890" rIns="74295" bIns="8890" anchor="t" anchorCtr="0" upright="1">
                      <a:noAutofit/>
                    </a:bodyPr>
                    <a:lstStyle/>
                    <a:p>
                      <a:pPr indent="128905" algn="ctr">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入力部</a:t>
                      </a:r>
                    </a:p>
                  </p:txBody>
                </p:sp>
                <p:sp>
                  <p:nvSpPr>
                    <p:cNvPr id="45" name="Text Box 721">
                      <a:extLst>
                        <a:ext uri="{FF2B5EF4-FFF2-40B4-BE49-F238E27FC236}">
                          <a16:creationId xmlns="" xmlns:a16="http://schemas.microsoft.com/office/drawing/2014/main" id="{F0573C5A-C3DB-4A96-8770-02B97E52BE31}"/>
                        </a:ext>
                      </a:extLst>
                    </p:cNvPr>
                    <p:cNvSpPr txBox="1">
                      <a:spLocks noChangeArrowheads="1"/>
                    </p:cNvSpPr>
                    <p:nvPr/>
                  </p:nvSpPr>
                  <p:spPr bwMode="auto">
                    <a:xfrm>
                      <a:off x="6022" y="6250"/>
                      <a:ext cx="1388" cy="575"/>
                    </a:xfrm>
                    <a:prstGeom prst="rect">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pPr indent="128905" algn="ctr">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論理部</a:t>
                      </a:r>
                    </a:p>
                  </p:txBody>
                </p:sp>
                <p:sp>
                  <p:nvSpPr>
                    <p:cNvPr id="46" name="Text Box 722">
                      <a:extLst>
                        <a:ext uri="{FF2B5EF4-FFF2-40B4-BE49-F238E27FC236}">
                          <a16:creationId xmlns="" xmlns:a16="http://schemas.microsoft.com/office/drawing/2014/main" id="{DFE6249F-F78D-408C-A2A3-52FDAFC327C1}"/>
                        </a:ext>
                      </a:extLst>
                    </p:cNvPr>
                    <p:cNvSpPr txBox="1">
                      <a:spLocks noChangeArrowheads="1"/>
                    </p:cNvSpPr>
                    <p:nvPr/>
                  </p:nvSpPr>
                  <p:spPr bwMode="auto">
                    <a:xfrm>
                      <a:off x="7774" y="6250"/>
                      <a:ext cx="1879" cy="575"/>
                    </a:xfrm>
                    <a:prstGeom prst="rect">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pPr indent="128905" algn="ctr">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出力部</a:t>
                      </a:r>
                    </a:p>
                  </p:txBody>
                </p:sp>
                <p:cxnSp>
                  <p:nvCxnSpPr>
                    <p:cNvPr id="47" name="AutoShape 723">
                      <a:extLst>
                        <a:ext uri="{FF2B5EF4-FFF2-40B4-BE49-F238E27FC236}">
                          <a16:creationId xmlns="" xmlns:a16="http://schemas.microsoft.com/office/drawing/2014/main" id="{57693268-DBF3-4B10-90C2-F1C54C33D1F2}"/>
                        </a:ext>
                      </a:extLst>
                    </p:cNvPr>
                    <p:cNvCxnSpPr>
                      <a:cxnSpLocks noChangeShapeType="1"/>
                    </p:cNvCxnSpPr>
                    <p:nvPr/>
                  </p:nvCxnSpPr>
                  <p:spPr bwMode="auto">
                    <a:xfrm>
                      <a:off x="5655" y="6551"/>
                      <a:ext cx="367"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8" name="AutoShape 724">
                      <a:extLst>
                        <a:ext uri="{FF2B5EF4-FFF2-40B4-BE49-F238E27FC236}">
                          <a16:creationId xmlns="" xmlns:a16="http://schemas.microsoft.com/office/drawing/2014/main" id="{A848F3A6-F709-4FB6-B197-F3ACD7FD79E5}"/>
                        </a:ext>
                      </a:extLst>
                    </p:cNvPr>
                    <p:cNvCxnSpPr>
                      <a:cxnSpLocks noChangeShapeType="1"/>
                    </p:cNvCxnSpPr>
                    <p:nvPr/>
                  </p:nvCxnSpPr>
                  <p:spPr bwMode="auto">
                    <a:xfrm>
                      <a:off x="7409" y="6551"/>
                      <a:ext cx="366"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19" name="Text Box 725">
                    <a:extLst>
                      <a:ext uri="{FF2B5EF4-FFF2-40B4-BE49-F238E27FC236}">
                        <a16:creationId xmlns="" xmlns:a16="http://schemas.microsoft.com/office/drawing/2014/main" id="{AC69ED09-AB6A-404B-8AC9-7D2E0AE6449D}"/>
                      </a:ext>
                    </a:extLst>
                  </p:cNvPr>
                  <p:cNvSpPr txBox="1">
                    <a:spLocks noChangeArrowheads="1"/>
                  </p:cNvSpPr>
                  <p:nvPr/>
                </p:nvSpPr>
                <p:spPr bwMode="auto">
                  <a:xfrm>
                    <a:off x="1387526" y="1936357"/>
                    <a:ext cx="1614114" cy="24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indent="128905"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FMEDA</a:t>
                    </a: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回路例</a:t>
                    </a:r>
                  </a:p>
                </p:txBody>
              </p:sp>
              <p:sp>
                <p:nvSpPr>
                  <p:cNvPr id="20" name="Text Box 714">
                    <a:extLst>
                      <a:ext uri="{FF2B5EF4-FFF2-40B4-BE49-F238E27FC236}">
                        <a16:creationId xmlns="" xmlns:a16="http://schemas.microsoft.com/office/drawing/2014/main" id="{21BB997E-451A-4AFC-AECD-0227FECE9A8E}"/>
                      </a:ext>
                    </a:extLst>
                  </p:cNvPr>
                  <p:cNvSpPr txBox="1">
                    <a:spLocks noChangeArrowheads="1"/>
                  </p:cNvSpPr>
                  <p:nvPr/>
                </p:nvSpPr>
                <p:spPr bwMode="auto">
                  <a:xfrm>
                    <a:off x="95414" y="681742"/>
                    <a:ext cx="684000" cy="21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indent="128905"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+DC24V</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Text Box 716">
                    <a:extLst>
                      <a:ext uri="{FF2B5EF4-FFF2-40B4-BE49-F238E27FC236}">
                        <a16:creationId xmlns="" xmlns:a16="http://schemas.microsoft.com/office/drawing/2014/main" id="{AF0E9271-FD0C-4F53-8D50-E309E98E8C4F}"/>
                      </a:ext>
                    </a:extLst>
                  </p:cNvPr>
                  <p:cNvSpPr txBox="1">
                    <a:spLocks noChangeArrowheads="1"/>
                  </p:cNvSpPr>
                  <p:nvPr/>
                </p:nvSpPr>
                <p:spPr bwMode="auto">
                  <a:xfrm>
                    <a:off x="2401294" y="620202"/>
                    <a:ext cx="301625" cy="28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55800" rIns="74295" bIns="8890" anchor="t" anchorCtr="0" upright="1">
                    <a:noAutofit/>
                  </a:bodyPr>
                  <a:lstStyle/>
                  <a:p>
                    <a:pPr indent="128905"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IC</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Text Box 717">
                    <a:extLst>
                      <a:ext uri="{FF2B5EF4-FFF2-40B4-BE49-F238E27FC236}">
                        <a16:creationId xmlns="" xmlns:a16="http://schemas.microsoft.com/office/drawing/2014/main" id="{D64E8D11-E0E9-481F-A4C6-6B0B0BE93D55}"/>
                      </a:ext>
                    </a:extLst>
                  </p:cNvPr>
                  <p:cNvSpPr txBox="1">
                    <a:spLocks noChangeArrowheads="1"/>
                  </p:cNvSpPr>
                  <p:nvPr/>
                </p:nvSpPr>
                <p:spPr bwMode="auto">
                  <a:xfrm>
                    <a:off x="95415" y="970059"/>
                    <a:ext cx="887105" cy="18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indent="128905"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安全信号</a:t>
                    </a:r>
                  </a:p>
                </p:txBody>
              </p:sp>
              <p:grpSp>
                <p:nvGrpSpPr>
                  <p:cNvPr id="23" name="グループ化 22">
                    <a:extLst>
                      <a:ext uri="{FF2B5EF4-FFF2-40B4-BE49-F238E27FC236}">
                        <a16:creationId xmlns="" xmlns:a16="http://schemas.microsoft.com/office/drawing/2014/main" id="{24047307-8037-40F6-84A8-4DBBE0239CDB}"/>
                      </a:ext>
                    </a:extLst>
                  </p:cNvPr>
                  <p:cNvGrpSpPr/>
                  <p:nvPr/>
                </p:nvGrpSpPr>
                <p:grpSpPr>
                  <a:xfrm>
                    <a:off x="357808" y="803082"/>
                    <a:ext cx="2840438" cy="958463"/>
                    <a:chOff x="0" y="0"/>
                    <a:chExt cx="2840438" cy="958463"/>
                  </a:xfrm>
                </p:grpSpPr>
                <p:cxnSp>
                  <p:nvCxnSpPr>
                    <p:cNvPr id="27" name="AutoShape 706">
                      <a:extLst>
                        <a:ext uri="{FF2B5EF4-FFF2-40B4-BE49-F238E27FC236}">
                          <a16:creationId xmlns="" xmlns:a16="http://schemas.microsoft.com/office/drawing/2014/main" id="{6CE022C4-357D-4BB8-8A7E-B619737DF253}"/>
                        </a:ext>
                      </a:extLst>
                    </p:cNvPr>
                    <p:cNvCxnSpPr>
                      <a:cxnSpLocks noChangeShapeType="1"/>
                    </p:cNvCxnSpPr>
                    <p:nvPr/>
                  </p:nvCxnSpPr>
                  <p:spPr bwMode="auto">
                    <a:xfrm>
                      <a:off x="1383527" y="135172"/>
                      <a:ext cx="0" cy="815340"/>
                    </a:xfrm>
                    <a:prstGeom prst="straightConnector1">
                      <a:avLst/>
                    </a:prstGeom>
                    <a:noFill/>
                    <a:ln w="12700">
                      <a:solidFill>
                        <a:srgbClr val="000000"/>
                      </a:solidFill>
                      <a:round/>
                      <a:headEnd type="none" w="med" len="med"/>
                      <a:tailEnd type="oval" w="sm" len="sm"/>
                    </a:ln>
                    <a:extLst>
                      <a:ext uri="{909E8E84-426E-40DD-AFC4-6F175D3DCCD1}">
                        <a14:hiddenFill xmlns:a14="http://schemas.microsoft.com/office/drawing/2010/main">
                          <a:noFill/>
                        </a14:hiddenFill>
                      </a:ext>
                    </a:extLst>
                  </p:spPr>
                </p:cxnSp>
                <p:cxnSp>
                  <p:nvCxnSpPr>
                    <p:cNvPr id="28" name="AutoShape 707">
                      <a:extLst>
                        <a:ext uri="{FF2B5EF4-FFF2-40B4-BE49-F238E27FC236}">
                          <a16:creationId xmlns="" xmlns:a16="http://schemas.microsoft.com/office/drawing/2014/main" id="{32C5249C-5578-43B8-BBCC-FB8E8D06B688}"/>
                        </a:ext>
                      </a:extLst>
                    </p:cNvPr>
                    <p:cNvCxnSpPr>
                      <a:cxnSpLocks noChangeShapeType="1"/>
                    </p:cNvCxnSpPr>
                    <p:nvPr/>
                  </p:nvCxnSpPr>
                  <p:spPr bwMode="auto">
                    <a:xfrm>
                      <a:off x="540689" y="946205"/>
                      <a:ext cx="1830705"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29" name="AutoShape 712">
                      <a:extLst>
                        <a:ext uri="{FF2B5EF4-FFF2-40B4-BE49-F238E27FC236}">
                          <a16:creationId xmlns="" xmlns:a16="http://schemas.microsoft.com/office/drawing/2014/main" id="{346A3D1E-D495-4C0F-9664-61C3A579D008}"/>
                        </a:ext>
                      </a:extLst>
                    </p:cNvPr>
                    <p:cNvCxnSpPr>
                      <a:cxnSpLocks noChangeShapeType="1"/>
                    </p:cNvCxnSpPr>
                    <p:nvPr/>
                  </p:nvCxnSpPr>
                  <p:spPr bwMode="auto">
                    <a:xfrm>
                      <a:off x="0" y="143123"/>
                      <a:ext cx="1403985"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30" name="AutoShape 706">
                      <a:extLst>
                        <a:ext uri="{FF2B5EF4-FFF2-40B4-BE49-F238E27FC236}">
                          <a16:creationId xmlns="" xmlns:a16="http://schemas.microsoft.com/office/drawing/2014/main" id="{31AB56CF-9B23-40FB-A040-E3C8E04955D1}"/>
                        </a:ext>
                      </a:extLst>
                    </p:cNvPr>
                    <p:cNvCxnSpPr>
                      <a:cxnSpLocks noChangeShapeType="1"/>
                    </p:cNvCxnSpPr>
                    <p:nvPr/>
                  </p:nvCxnSpPr>
                  <p:spPr bwMode="auto">
                    <a:xfrm>
                      <a:off x="946206" y="143123"/>
                      <a:ext cx="0" cy="815340"/>
                    </a:xfrm>
                    <a:prstGeom prst="straightConnector1">
                      <a:avLst/>
                    </a:prstGeom>
                    <a:noFill/>
                    <a:ln w="12700">
                      <a:solidFill>
                        <a:srgbClr val="000000"/>
                      </a:solidFill>
                      <a:round/>
                      <a:headEnd type="none" w="med" len="med"/>
                      <a:tailEnd type="oval" w="sm" len="sm"/>
                    </a:ln>
                    <a:extLst>
                      <a:ext uri="{909E8E84-426E-40DD-AFC4-6F175D3DCCD1}">
                        <a14:hiddenFill xmlns:a14="http://schemas.microsoft.com/office/drawing/2010/main">
                          <a:noFill/>
                        </a14:hiddenFill>
                      </a:ext>
                    </a:extLst>
                  </p:spPr>
                </p:cxnSp>
                <p:grpSp>
                  <p:nvGrpSpPr>
                    <p:cNvPr id="31" name="グループ化 30">
                      <a:extLst>
                        <a:ext uri="{FF2B5EF4-FFF2-40B4-BE49-F238E27FC236}">
                          <a16:creationId xmlns="" xmlns:a16="http://schemas.microsoft.com/office/drawing/2014/main" id="{67986159-2683-41C5-B5B0-0C9D36EBDEA6}"/>
                        </a:ext>
                      </a:extLst>
                    </p:cNvPr>
                    <p:cNvGrpSpPr/>
                    <p:nvPr/>
                  </p:nvGrpSpPr>
                  <p:grpSpPr>
                    <a:xfrm>
                      <a:off x="1391479" y="0"/>
                      <a:ext cx="1448959" cy="580334"/>
                      <a:chOff x="0" y="0"/>
                      <a:chExt cx="1448959" cy="580334"/>
                    </a:xfrm>
                  </p:grpSpPr>
                  <p:cxnSp>
                    <p:nvCxnSpPr>
                      <p:cNvPr id="32" name="AutoShape 708">
                        <a:extLst>
                          <a:ext uri="{FF2B5EF4-FFF2-40B4-BE49-F238E27FC236}">
                            <a16:creationId xmlns="" xmlns:a16="http://schemas.microsoft.com/office/drawing/2014/main" id="{D2F07A39-2CA5-4F1D-BDDD-891A2CF40D89}"/>
                          </a:ext>
                        </a:extLst>
                      </p:cNvPr>
                      <p:cNvCxnSpPr>
                        <a:cxnSpLocks noChangeShapeType="1"/>
                      </p:cNvCxnSpPr>
                      <p:nvPr/>
                    </p:nvCxnSpPr>
                    <p:spPr bwMode="auto">
                      <a:xfrm flipH="1">
                        <a:off x="302149" y="333954"/>
                        <a:ext cx="0" cy="24638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33" name="AutoShape 707">
                        <a:extLst>
                          <a:ext uri="{FF2B5EF4-FFF2-40B4-BE49-F238E27FC236}">
                            <a16:creationId xmlns="" xmlns:a16="http://schemas.microsoft.com/office/drawing/2014/main" id="{1EF45CD2-8759-4283-ACE0-AB37B33DB7FD}"/>
                          </a:ext>
                        </a:extLst>
                      </p:cNvPr>
                      <p:cNvCxnSpPr>
                        <a:cxnSpLocks noChangeShapeType="1"/>
                      </p:cNvCxnSpPr>
                      <p:nvPr/>
                    </p:nvCxnSpPr>
                    <p:spPr bwMode="auto">
                      <a:xfrm flipV="1">
                        <a:off x="286247" y="572494"/>
                        <a:ext cx="1152000"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grpSp>
                    <p:nvGrpSpPr>
                      <p:cNvPr id="34" name="グループ化 33">
                        <a:extLst>
                          <a:ext uri="{FF2B5EF4-FFF2-40B4-BE49-F238E27FC236}">
                            <a16:creationId xmlns="" xmlns:a16="http://schemas.microsoft.com/office/drawing/2014/main" id="{30A87B01-233C-47FA-ABE8-6CDF3E8F366C}"/>
                          </a:ext>
                        </a:extLst>
                      </p:cNvPr>
                      <p:cNvGrpSpPr/>
                      <p:nvPr/>
                    </p:nvGrpSpPr>
                    <p:grpSpPr>
                      <a:xfrm>
                        <a:off x="198782" y="127221"/>
                        <a:ext cx="108000" cy="220345"/>
                        <a:chOff x="0" y="0"/>
                        <a:chExt cx="108000" cy="220943"/>
                      </a:xfrm>
                    </p:grpSpPr>
                    <p:cxnSp>
                      <p:nvCxnSpPr>
                        <p:cNvPr id="41" name="AutoShape 708">
                          <a:extLst>
                            <a:ext uri="{FF2B5EF4-FFF2-40B4-BE49-F238E27FC236}">
                              <a16:creationId xmlns="" xmlns:a16="http://schemas.microsoft.com/office/drawing/2014/main" id="{738C2E2B-1D29-4C3A-B379-BD39FA654D69}"/>
                            </a:ext>
                          </a:extLst>
                        </p:cNvPr>
                        <p:cNvCxnSpPr>
                          <a:cxnSpLocks noChangeShapeType="1"/>
                        </p:cNvCxnSpPr>
                        <p:nvPr/>
                      </p:nvCxnSpPr>
                      <p:spPr bwMode="auto">
                        <a:xfrm flipH="1">
                          <a:off x="0" y="40943"/>
                          <a:ext cx="0" cy="18000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42" name="AutoShape 708">
                          <a:extLst>
                            <a:ext uri="{FF2B5EF4-FFF2-40B4-BE49-F238E27FC236}">
                              <a16:creationId xmlns="" xmlns:a16="http://schemas.microsoft.com/office/drawing/2014/main" id="{616A515E-6586-4448-8FD0-726C101C3162}"/>
                            </a:ext>
                          </a:extLst>
                        </p:cNvPr>
                        <p:cNvCxnSpPr>
                          <a:cxnSpLocks noChangeShapeType="1"/>
                        </p:cNvCxnSpPr>
                        <p:nvPr/>
                      </p:nvCxnSpPr>
                      <p:spPr bwMode="auto">
                        <a:xfrm>
                          <a:off x="0" y="109182"/>
                          <a:ext cx="108000" cy="108000"/>
                        </a:xfrm>
                        <a:prstGeom prst="straightConnector1">
                          <a:avLst/>
                        </a:prstGeom>
                        <a:noFill/>
                        <a:ln w="12700">
                          <a:solidFill>
                            <a:srgbClr val="000000"/>
                          </a:solidFill>
                          <a:round/>
                          <a:headEnd/>
                          <a:tailEnd type="arrow" w="sm" len="sm"/>
                        </a:ln>
                        <a:extLst>
                          <a:ext uri="{909E8E84-426E-40DD-AFC4-6F175D3DCCD1}">
                            <a14:hiddenFill xmlns:a14="http://schemas.microsoft.com/office/drawing/2010/main">
                              <a:noFill/>
                            </a14:hiddenFill>
                          </a:ext>
                        </a:extLst>
                      </p:spPr>
                    </p:cxnSp>
                    <p:cxnSp>
                      <p:nvCxnSpPr>
                        <p:cNvPr id="43" name="AutoShape 708">
                          <a:extLst>
                            <a:ext uri="{FF2B5EF4-FFF2-40B4-BE49-F238E27FC236}">
                              <a16:creationId xmlns="" xmlns:a16="http://schemas.microsoft.com/office/drawing/2014/main" id="{6E0AF287-052C-4410-9BC3-EA3EB418CDBA}"/>
                            </a:ext>
                          </a:extLst>
                        </p:cNvPr>
                        <p:cNvCxnSpPr>
                          <a:cxnSpLocks noChangeShapeType="1"/>
                        </p:cNvCxnSpPr>
                        <p:nvPr/>
                      </p:nvCxnSpPr>
                      <p:spPr bwMode="auto">
                        <a:xfrm flipH="1">
                          <a:off x="0" y="0"/>
                          <a:ext cx="107950" cy="10795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grpSp>
                  <p:cxnSp>
                    <p:nvCxnSpPr>
                      <p:cNvPr id="35" name="AutoShape 712">
                        <a:extLst>
                          <a:ext uri="{FF2B5EF4-FFF2-40B4-BE49-F238E27FC236}">
                            <a16:creationId xmlns="" xmlns:a16="http://schemas.microsoft.com/office/drawing/2014/main" id="{CBCCB641-2A53-430C-8DCE-2DC5AEB6FD94}"/>
                          </a:ext>
                        </a:extLst>
                      </p:cNvPr>
                      <p:cNvCxnSpPr>
                        <a:cxnSpLocks noChangeShapeType="1"/>
                      </p:cNvCxnSpPr>
                      <p:nvPr/>
                    </p:nvCxnSpPr>
                    <p:spPr bwMode="auto">
                      <a:xfrm flipV="1">
                        <a:off x="302149" y="119269"/>
                        <a:ext cx="1146810" cy="0"/>
                      </a:xfrm>
                      <a:prstGeom prst="straightConnector1">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36" name="AutoShape 706">
                        <a:extLst>
                          <a:ext uri="{FF2B5EF4-FFF2-40B4-BE49-F238E27FC236}">
                            <a16:creationId xmlns="" xmlns:a16="http://schemas.microsoft.com/office/drawing/2014/main" id="{EC340BAB-64BA-483F-9F23-BB805831E972}"/>
                          </a:ext>
                        </a:extLst>
                      </p:cNvPr>
                      <p:cNvCxnSpPr>
                        <a:cxnSpLocks noChangeShapeType="1"/>
                      </p:cNvCxnSpPr>
                      <p:nvPr/>
                    </p:nvCxnSpPr>
                    <p:spPr bwMode="auto">
                      <a:xfrm>
                        <a:off x="0" y="159026"/>
                        <a:ext cx="0" cy="179705"/>
                      </a:xfrm>
                      <a:prstGeom prst="straightConnector1">
                        <a:avLst/>
                      </a:prstGeom>
                      <a:noFill/>
                      <a:ln w="12700">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sp>
                    <p:nvSpPr>
                      <p:cNvPr id="37" name="稲妻 36">
                        <a:extLst>
                          <a:ext uri="{FF2B5EF4-FFF2-40B4-BE49-F238E27FC236}">
                            <a16:creationId xmlns="" xmlns:a16="http://schemas.microsoft.com/office/drawing/2014/main" id="{511C4568-700C-49B7-A07E-4D7988ACAA62}"/>
                          </a:ext>
                        </a:extLst>
                      </p:cNvPr>
                      <p:cNvSpPr/>
                      <p:nvPr/>
                    </p:nvSpPr>
                    <p:spPr>
                      <a:xfrm rot="1200000" flipV="1">
                        <a:off x="63610" y="214685"/>
                        <a:ext cx="72000" cy="108000"/>
                      </a:xfrm>
                      <a:prstGeom prst="lightningBolt">
                        <a:avLst/>
                      </a:prstGeom>
                      <a:no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Meiryo UI" panose="020B0604030504040204" pitchFamily="50" charset="-128"/>
                          <a:ea typeface="Meiryo UI" panose="020B0604030504040204" pitchFamily="50" charset="-128"/>
                        </a:endParaRPr>
                      </a:p>
                    </p:txBody>
                  </p:sp>
                  <p:grpSp>
                    <p:nvGrpSpPr>
                      <p:cNvPr id="38" name="グループ化 37">
                        <a:extLst>
                          <a:ext uri="{FF2B5EF4-FFF2-40B4-BE49-F238E27FC236}">
                            <a16:creationId xmlns="" xmlns:a16="http://schemas.microsoft.com/office/drawing/2014/main" id="{4B082D6F-0FB8-48BC-8AB9-6B081CDA4B7C}"/>
                          </a:ext>
                        </a:extLst>
                      </p:cNvPr>
                      <p:cNvGrpSpPr/>
                      <p:nvPr/>
                    </p:nvGrpSpPr>
                    <p:grpSpPr>
                      <a:xfrm>
                        <a:off x="636104" y="0"/>
                        <a:ext cx="228130" cy="239395"/>
                        <a:chOff x="0" y="0"/>
                        <a:chExt cx="228130" cy="239395"/>
                      </a:xfrm>
                      <a:solidFill>
                        <a:schemeClr val="bg1"/>
                      </a:solidFill>
                    </p:grpSpPr>
                    <p:sp>
                      <p:nvSpPr>
                        <p:cNvPr id="39" name="AutoShape 710">
                          <a:extLst>
                            <a:ext uri="{FF2B5EF4-FFF2-40B4-BE49-F238E27FC236}">
                              <a16:creationId xmlns="" xmlns:a16="http://schemas.microsoft.com/office/drawing/2014/main" id="{46707FCE-BFFE-4F1D-B621-40615394C1DE}"/>
                            </a:ext>
                          </a:extLst>
                        </p:cNvPr>
                        <p:cNvSpPr>
                          <a:spLocks noChangeArrowheads="1"/>
                        </p:cNvSpPr>
                        <p:nvPr/>
                      </p:nvSpPr>
                      <p:spPr bwMode="auto">
                        <a:xfrm rot="5400000">
                          <a:off x="-35878" y="35878"/>
                          <a:ext cx="239395" cy="167640"/>
                        </a:xfrm>
                        <a:prstGeom prst="flowChartExtract">
                          <a:avLst/>
                        </a:prstGeom>
                        <a:grpFill/>
                        <a:ln w="9525">
                          <a:solidFill>
                            <a:srgbClr val="000000"/>
                          </a:solidFill>
                          <a:miter lim="800000"/>
                          <a:headEnd/>
                          <a:tailEnd/>
                        </a:ln>
                      </p:spPr>
                      <p:txBody>
                        <a:bodyPr rot="0" vert="horz" wrap="square" lIns="74295" tIns="8890" rIns="74295" bIns="8890" anchor="t" anchorCtr="0" upright="1">
                          <a:noAutofit/>
                        </a:bodyPr>
                        <a:lstStyle/>
                        <a:p>
                          <a:endParaRPr lang="ja-JP" altLang="en-US" sz="2000">
                            <a:latin typeface="Meiryo UI" panose="020B0604030504040204" pitchFamily="50" charset="-128"/>
                            <a:ea typeface="Meiryo UI" panose="020B0604030504040204" pitchFamily="50" charset="-128"/>
                          </a:endParaRPr>
                        </a:p>
                      </p:txBody>
                    </p:sp>
                    <p:sp>
                      <p:nvSpPr>
                        <p:cNvPr id="40" name="Oval 711">
                          <a:extLst>
                            <a:ext uri="{FF2B5EF4-FFF2-40B4-BE49-F238E27FC236}">
                              <a16:creationId xmlns="" xmlns:a16="http://schemas.microsoft.com/office/drawing/2014/main" id="{D022FB96-2F38-49CC-A01A-32FE8B789360}"/>
                            </a:ext>
                          </a:extLst>
                        </p:cNvPr>
                        <p:cNvSpPr>
                          <a:spLocks noChangeArrowheads="1"/>
                        </p:cNvSpPr>
                        <p:nvPr/>
                      </p:nvSpPr>
                      <p:spPr bwMode="auto">
                        <a:xfrm>
                          <a:off x="172250" y="93881"/>
                          <a:ext cx="55880" cy="54610"/>
                        </a:xfrm>
                        <a:prstGeom prst="ellipse">
                          <a:avLst/>
                        </a:prstGeom>
                        <a:grpFill/>
                        <a:ln w="9525">
                          <a:solidFill>
                            <a:srgbClr val="000000"/>
                          </a:solidFill>
                          <a:round/>
                          <a:headEnd/>
                          <a:tailEnd/>
                        </a:ln>
                      </p:spPr>
                      <p:txBody>
                        <a:bodyPr rot="0" vert="horz" wrap="square" lIns="74295" tIns="8890" rIns="74295" bIns="8890" anchor="t" anchorCtr="0" upright="1">
                          <a:noAutofit/>
                        </a:bodyPr>
                        <a:lstStyle/>
                        <a:p>
                          <a:endParaRPr lang="ja-JP" altLang="en-US" sz="2000">
                            <a:latin typeface="Meiryo UI" panose="020B0604030504040204" pitchFamily="50" charset="-128"/>
                            <a:ea typeface="Meiryo UI" panose="020B0604030504040204" pitchFamily="50" charset="-128"/>
                          </a:endParaRPr>
                        </a:p>
                      </p:txBody>
                    </p:sp>
                  </p:grpSp>
                </p:grpSp>
              </p:grpSp>
              <p:sp>
                <p:nvSpPr>
                  <p:cNvPr id="24" name="Text Box 2765">
                    <a:extLst>
                      <a:ext uri="{FF2B5EF4-FFF2-40B4-BE49-F238E27FC236}">
                        <a16:creationId xmlns="" xmlns:a16="http://schemas.microsoft.com/office/drawing/2014/main" id="{3EB284A9-3BF2-4891-88B5-3A0621CEF00A}"/>
                      </a:ext>
                    </a:extLst>
                  </p:cNvPr>
                  <p:cNvSpPr txBox="1">
                    <a:spLocks noChangeArrowheads="1"/>
                  </p:cNvSpPr>
                  <p:nvPr/>
                </p:nvSpPr>
                <p:spPr bwMode="auto">
                  <a:xfrm>
                    <a:off x="907571" y="1361302"/>
                    <a:ext cx="792000" cy="196480"/>
                  </a:xfrm>
                  <a:prstGeom prst="rect">
                    <a:avLst/>
                  </a:prstGeom>
                  <a:solidFill>
                    <a:schemeClr val="bg1"/>
                  </a:solidFill>
                  <a:ln w="12700" algn="ctr">
                    <a:solidFill>
                      <a:srgbClr val="000000"/>
                    </a:solidFill>
                    <a:miter lim="800000"/>
                    <a:headEnd/>
                    <a:tailEnd type="none" w="med" len="lg"/>
                  </a:ln>
                  <a:effectLst/>
                  <a:extLst/>
                </p:spPr>
                <p:txBody>
                  <a:bodyPr rot="0" vert="horz" wrap="square" lIns="0" tIns="8890" rIns="0" bIns="8890" anchor="t" anchorCtr="0" upright="1">
                    <a:noAutofit/>
                  </a:bodyPr>
                  <a:lstStyle/>
                  <a:p>
                    <a:pPr indent="128905" algn="ctr">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コンデンサ</a:t>
                    </a:r>
                  </a:p>
                </p:txBody>
              </p:sp>
              <p:sp>
                <p:nvSpPr>
                  <p:cNvPr id="25" name="下矢印 22">
                    <a:extLst>
                      <a:ext uri="{FF2B5EF4-FFF2-40B4-BE49-F238E27FC236}">
                        <a16:creationId xmlns="" xmlns:a16="http://schemas.microsoft.com/office/drawing/2014/main" id="{D25F4946-B611-473B-89EE-96F73F539012}"/>
                      </a:ext>
                    </a:extLst>
                  </p:cNvPr>
                  <p:cNvSpPr/>
                  <p:nvPr/>
                </p:nvSpPr>
                <p:spPr>
                  <a:xfrm>
                    <a:off x="397565" y="302150"/>
                    <a:ext cx="409575" cy="216000"/>
                  </a:xfrm>
                  <a:prstGeom prst="downArrow">
                    <a:avLst/>
                  </a:prstGeom>
                  <a:no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Meiryo UI" panose="020B0604030504040204" pitchFamily="50" charset="-128"/>
                      <a:ea typeface="Meiryo UI" panose="020B0604030504040204" pitchFamily="50" charset="-128"/>
                    </a:endParaRPr>
                  </a:p>
                </p:txBody>
              </p:sp>
              <p:sp>
                <p:nvSpPr>
                  <p:cNvPr id="26" name="Text Box 700">
                    <a:extLst>
                      <a:ext uri="{FF2B5EF4-FFF2-40B4-BE49-F238E27FC236}">
                        <a16:creationId xmlns="" xmlns:a16="http://schemas.microsoft.com/office/drawing/2014/main" id="{90BEB2A6-B6DD-43A1-B054-D8C6DD0B28C1}"/>
                      </a:ext>
                    </a:extLst>
                  </p:cNvPr>
                  <p:cNvSpPr txBox="1">
                    <a:spLocks noChangeArrowheads="1"/>
                  </p:cNvSpPr>
                  <p:nvPr/>
                </p:nvSpPr>
                <p:spPr bwMode="auto">
                  <a:xfrm>
                    <a:off x="803081" y="858537"/>
                    <a:ext cx="334009" cy="455383"/>
                  </a:xfrm>
                  <a:prstGeom prst="rect">
                    <a:avLst/>
                  </a:prstGeom>
                  <a:solidFill>
                    <a:schemeClr val="bg1"/>
                  </a:solidFill>
                  <a:ln w="9525">
                    <a:solidFill>
                      <a:srgbClr val="000000"/>
                    </a:solidFill>
                    <a:miter lim="800000"/>
                    <a:headEnd/>
                    <a:tailEnd/>
                  </a:ln>
                </p:spPr>
                <p:txBody>
                  <a:bodyPr rot="0" vert="horz" wrap="square" lIns="0" tIns="0" rIns="0" bIns="0" anchor="t" anchorCtr="0" upright="1">
                    <a:noAutofit/>
                  </a:bodyPr>
                  <a:lstStyle/>
                  <a:p>
                    <a:pPr indent="128905" algn="ctr">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抵抗</a:t>
                    </a:r>
                  </a:p>
                </p:txBody>
              </p:sp>
            </p:grpSp>
            <p:sp>
              <p:nvSpPr>
                <p:cNvPr id="15" name="テキスト ボックス 2094">
                  <a:extLst>
                    <a:ext uri="{FF2B5EF4-FFF2-40B4-BE49-F238E27FC236}">
                      <a16:creationId xmlns="" xmlns:a16="http://schemas.microsoft.com/office/drawing/2014/main" id="{1C581B62-8EEC-48CB-B150-9BB6E8A53FE8}"/>
                    </a:ext>
                  </a:extLst>
                </p:cNvPr>
                <p:cNvSpPr txBox="1"/>
                <p:nvPr/>
              </p:nvSpPr>
              <p:spPr>
                <a:xfrm>
                  <a:off x="159026" y="0"/>
                  <a:ext cx="1069585" cy="3012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t" anchorCtr="0" forceAA="0" compatLnSpc="1">
                  <a:prstTxWarp prst="textNoShape">
                    <a:avLst/>
                  </a:prstTxWarp>
                  <a:noAutofit/>
                </a:bodyPr>
                <a:lstStyle/>
                <a:p>
                  <a:pPr indent="128905"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サブシステム</a:t>
                  </a:r>
                </a:p>
              </p:txBody>
            </p:sp>
          </p:grpSp>
          <p:sp>
            <p:nvSpPr>
              <p:cNvPr id="11" name="Text Box 714">
                <a:extLst>
                  <a:ext uri="{FF2B5EF4-FFF2-40B4-BE49-F238E27FC236}">
                    <a16:creationId xmlns="" xmlns:a16="http://schemas.microsoft.com/office/drawing/2014/main" id="{327E060C-99EE-4F29-A32E-FE27CCB5D666}"/>
                  </a:ext>
                </a:extLst>
              </p:cNvPr>
              <p:cNvSpPr txBox="1">
                <a:spLocks noChangeArrowheads="1"/>
              </p:cNvSpPr>
              <p:nvPr/>
            </p:nvSpPr>
            <p:spPr bwMode="auto">
              <a:xfrm>
                <a:off x="2703444" y="985962"/>
                <a:ext cx="743447" cy="21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indent="128905"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+DC3.3V</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Text Box 714">
                <a:extLst>
                  <a:ext uri="{FF2B5EF4-FFF2-40B4-BE49-F238E27FC236}">
                    <a16:creationId xmlns="" xmlns:a16="http://schemas.microsoft.com/office/drawing/2014/main" id="{DC9A9093-CB00-4F05-9CA6-9D0C93062672}"/>
                  </a:ext>
                </a:extLst>
              </p:cNvPr>
              <p:cNvSpPr txBox="1">
                <a:spLocks noChangeArrowheads="1"/>
              </p:cNvSpPr>
              <p:nvPr/>
            </p:nvSpPr>
            <p:spPr bwMode="auto">
              <a:xfrm>
                <a:off x="2822713" y="1709530"/>
                <a:ext cx="743447" cy="21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indent="128905"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+DC0V</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Text Box 714">
                <a:extLst>
                  <a:ext uri="{FF2B5EF4-FFF2-40B4-BE49-F238E27FC236}">
                    <a16:creationId xmlns="" xmlns:a16="http://schemas.microsoft.com/office/drawing/2014/main" id="{693F7DB4-66C6-4692-8DB2-66E3A0689482}"/>
                  </a:ext>
                </a:extLst>
              </p:cNvPr>
              <p:cNvSpPr txBox="1">
                <a:spLocks noChangeArrowheads="1"/>
              </p:cNvSpPr>
              <p:nvPr/>
            </p:nvSpPr>
            <p:spPr bwMode="auto">
              <a:xfrm>
                <a:off x="2043485" y="1876508"/>
                <a:ext cx="743447" cy="214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indent="128905" algn="just">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0V</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8" name="二等辺三角形 7">
              <a:extLst>
                <a:ext uri="{FF2B5EF4-FFF2-40B4-BE49-F238E27FC236}">
                  <a16:creationId xmlns="" xmlns:a16="http://schemas.microsoft.com/office/drawing/2014/main" id="{073B030D-E035-4E2C-876D-E3F00F45FFD4}"/>
                </a:ext>
              </a:extLst>
            </p:cNvPr>
            <p:cNvSpPr/>
            <p:nvPr/>
          </p:nvSpPr>
          <p:spPr>
            <a:xfrm flipV="1">
              <a:off x="2412459" y="1682885"/>
              <a:ext cx="144000" cy="144000"/>
            </a:xfrm>
            <a:prstGeom prst="triangle">
              <a:avLst/>
            </a:prstGeom>
            <a:solidFill>
              <a:schemeClr val="tx1"/>
            </a:solid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000">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 xmlns:a16="http://schemas.microsoft.com/office/drawing/2014/main" id="{3EA21660-0685-4701-B9F8-F29689679D0E}"/>
                </a:ext>
              </a:extLst>
            </p:cNvPr>
            <p:cNvCxnSpPr/>
            <p:nvPr/>
          </p:nvCxnSpPr>
          <p:spPr>
            <a:xfrm>
              <a:off x="2393004" y="1828800"/>
              <a:ext cx="19455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414142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11FB6F5-0F91-434A-B945-4C90EE9D4D42}"/>
              </a:ext>
            </a:extLst>
          </p:cNvPr>
          <p:cNvSpPr>
            <a:spLocks noGrp="1"/>
          </p:cNvSpPr>
          <p:nvPr>
            <p:ph type="title"/>
          </p:nvPr>
        </p:nvSpPr>
        <p:spPr/>
        <p:txBody>
          <a:bodyPr/>
          <a:lstStyle/>
          <a:p>
            <a:r>
              <a:rPr lang="en-US" altLang="ja-JP" dirty="0"/>
              <a:t>4 -(7)</a:t>
            </a:r>
            <a:r>
              <a:rPr lang="ja-JP" altLang="en-US" dirty="0"/>
              <a:t> </a:t>
            </a:r>
            <a:r>
              <a:rPr lang="en-US" altLang="ja-JP" dirty="0"/>
              <a:t>FMEDA</a:t>
            </a:r>
            <a:r>
              <a:rPr lang="ja-JP" altLang="en-US" dirty="0"/>
              <a:t>の例</a:t>
            </a:r>
            <a:r>
              <a:rPr lang="en-US" altLang="ja-JP" dirty="0"/>
              <a:t>(1/4)</a:t>
            </a:r>
            <a:r>
              <a:rPr lang="ja-JP" altLang="en-US" dirty="0"/>
              <a:t>　補足</a:t>
            </a:r>
            <a:endParaRPr kumimoji="1" lang="ja-JP" altLang="en-US" dirty="0"/>
          </a:p>
        </p:txBody>
      </p:sp>
      <p:sp>
        <p:nvSpPr>
          <p:cNvPr id="4" name="フッター プレースホルダー 3">
            <a:extLst>
              <a:ext uri="{FF2B5EF4-FFF2-40B4-BE49-F238E27FC236}">
                <a16:creationId xmlns="" xmlns:a16="http://schemas.microsoft.com/office/drawing/2014/main" id="{C93824B7-4B7A-4E1B-A430-58943A1167D3}"/>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B93408F5-17CD-42B2-AAA4-F04BDA279D58}"/>
              </a:ext>
            </a:extLst>
          </p:cNvPr>
          <p:cNvSpPr>
            <a:spLocks noGrp="1"/>
          </p:cNvSpPr>
          <p:nvPr>
            <p:ph type="sldNum" sz="quarter" idx="12"/>
          </p:nvPr>
        </p:nvSpPr>
        <p:spPr/>
        <p:txBody>
          <a:bodyPr/>
          <a:lstStyle/>
          <a:p>
            <a:fld id="{C7D9CC4D-8A97-4D11-A8F9-9712DE09FCD9}" type="slidenum">
              <a:rPr lang="ja-JP" altLang="en-US" smtClean="0"/>
              <a:pPr/>
              <a:t>198</a:t>
            </a:fld>
            <a:endParaRPr lang="ja-JP" altLang="en-US"/>
          </a:p>
        </p:txBody>
      </p:sp>
      <p:sp>
        <p:nvSpPr>
          <p:cNvPr id="6" name="正方形/長方形 5">
            <a:extLst>
              <a:ext uri="{FF2B5EF4-FFF2-40B4-BE49-F238E27FC236}">
                <a16:creationId xmlns="" xmlns:a16="http://schemas.microsoft.com/office/drawing/2014/main" id="{9C7E9529-2B35-4B1B-935B-B88479A6E95C}"/>
              </a:ext>
            </a:extLst>
          </p:cNvPr>
          <p:cNvSpPr/>
          <p:nvPr/>
        </p:nvSpPr>
        <p:spPr>
          <a:xfrm>
            <a:off x="320823" y="1920895"/>
            <a:ext cx="9324000" cy="3108543"/>
          </a:xfrm>
          <a:prstGeom prst="rect">
            <a:avLst/>
          </a:prstGeom>
        </p:spPr>
        <p:txBody>
          <a:bodyPr wrap="square">
            <a:spAutoFit/>
          </a:bodyPr>
          <a:lstStyle/>
          <a:p>
            <a:r>
              <a:rPr lang="ja-JP" altLang="en-US" sz="2800" b="1" dirty="0">
                <a:solidFill>
                  <a:srgbClr val="FF0000"/>
                </a:solidFill>
                <a:latin typeface="Meiryo UI" panose="020B0604030504040204" pitchFamily="50" charset="-128"/>
                <a:ea typeface="Meiryo UI" panose="020B0604030504040204" pitchFamily="50" charset="-128"/>
              </a:rPr>
              <a:t>注意</a:t>
            </a:r>
            <a:endParaRPr lang="en-US" altLang="ja-JP" sz="2800" b="1" dirty="0">
              <a:solidFill>
                <a:srgbClr val="FF0000"/>
              </a:solidFill>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安全信号用のホトカプラは、</a:t>
            </a:r>
            <a:r>
              <a:rPr lang="en-US" altLang="ja-JP" sz="2400" dirty="0">
                <a:latin typeface="Meiryo UI" panose="020B0604030504040204" pitchFamily="50" charset="-128"/>
                <a:ea typeface="Meiryo UI" panose="020B0604030504040204" pitchFamily="50" charset="-128"/>
              </a:rPr>
              <a:t>1</a:t>
            </a:r>
            <a:r>
              <a:rPr lang="ja-JP" altLang="en-US" sz="2400" dirty="0" err="1">
                <a:latin typeface="Meiryo UI" panose="020B0604030504040204" pitchFamily="50" charset="-128"/>
                <a:ea typeface="Meiryo UI" panose="020B0604030504040204" pitchFamily="50" charset="-128"/>
              </a:rPr>
              <a:t>つの</a:t>
            </a:r>
            <a:r>
              <a:rPr lang="ja-JP" altLang="en-US" sz="2400" dirty="0">
                <a:latin typeface="Meiryo UI" panose="020B0604030504040204" pitchFamily="50" charset="-128"/>
                <a:ea typeface="Meiryo UI" panose="020B0604030504040204" pitchFamily="50" charset="-128"/>
              </a:rPr>
              <a:t>チップに複数のホトカプラの入ったものを使ってはいけない。必ず</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信号</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ホトカプラ</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独立した</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のものを採用する。</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理由</a:t>
            </a:r>
            <a:endParaRPr lang="en-US" altLang="ja-JP" sz="2400" dirty="0">
              <a:latin typeface="Meiryo UI" panose="020B0604030504040204" pitchFamily="50" charset="-128"/>
              <a:ea typeface="Meiryo UI" panose="020B0604030504040204" pitchFamily="50" charset="-128"/>
            </a:endParaRPr>
          </a:p>
          <a:p>
            <a:r>
              <a:rPr lang="en-US" altLang="ja-JP" sz="2400" dirty="0">
                <a:latin typeface="Meiryo UI" panose="020B0604030504040204" pitchFamily="50" charset="-128"/>
                <a:ea typeface="Meiryo UI" panose="020B0604030504040204" pitchFamily="50" charset="-128"/>
              </a:rPr>
              <a:t>1</a:t>
            </a:r>
            <a:r>
              <a:rPr lang="ja-JP" altLang="en-US" sz="2400" dirty="0" err="1">
                <a:latin typeface="Meiryo UI" panose="020B0604030504040204" pitchFamily="50" charset="-128"/>
                <a:ea typeface="Meiryo UI" panose="020B0604030504040204" pitchFamily="50" charset="-128"/>
              </a:rPr>
              <a:t>つの</a:t>
            </a:r>
            <a:r>
              <a:rPr lang="ja-JP" altLang="en-US" sz="2400" dirty="0">
                <a:latin typeface="Meiryo UI" panose="020B0604030504040204" pitchFamily="50" charset="-128"/>
                <a:ea typeface="Meiryo UI" panose="020B0604030504040204" pitchFamily="50" charset="-128"/>
              </a:rPr>
              <a:t>チップに複数のホトカプラがあると、１つのホトカプラの故障が同一チップ内の他のホトカプラ素子に影響（共通原因故障）を与える可能性がある。</a:t>
            </a:r>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共通原因故障を考慮する必要性が生まれるため独立素子を使う。</a:t>
            </a:r>
            <a:endParaRPr lang="en-US" altLang="ja-JP" sz="24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 xmlns:a16="http://schemas.microsoft.com/office/drawing/2014/main" id="{0A7C1AB3-34E2-4524-A4B0-81B24F47829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48277" y="5012561"/>
            <a:ext cx="1465749" cy="1360668"/>
          </a:xfrm>
          <a:prstGeom prst="rect">
            <a:avLst/>
          </a:prstGeom>
        </p:spPr>
      </p:pic>
      <p:pic>
        <p:nvPicPr>
          <p:cNvPr id="8" name="図 7">
            <a:extLst>
              <a:ext uri="{FF2B5EF4-FFF2-40B4-BE49-F238E27FC236}">
                <a16:creationId xmlns="" xmlns:a16="http://schemas.microsoft.com/office/drawing/2014/main" id="{3F3E9683-0644-43FD-A334-7E85AC5F869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857707" y="5294519"/>
            <a:ext cx="1207974" cy="1121373"/>
          </a:xfrm>
          <a:prstGeom prst="rect">
            <a:avLst/>
          </a:prstGeom>
        </p:spPr>
      </p:pic>
      <p:sp>
        <p:nvSpPr>
          <p:cNvPr id="9" name="テキスト ボックス 8">
            <a:extLst>
              <a:ext uri="{FF2B5EF4-FFF2-40B4-BE49-F238E27FC236}">
                <a16:creationId xmlns="" xmlns:a16="http://schemas.microsoft.com/office/drawing/2014/main" id="{84CC77E6-CB60-4BBF-BB34-F562412FD9D2}"/>
              </a:ext>
            </a:extLst>
          </p:cNvPr>
          <p:cNvSpPr txBox="1"/>
          <p:nvPr/>
        </p:nvSpPr>
        <p:spPr>
          <a:xfrm>
            <a:off x="2842858" y="5583691"/>
            <a:ext cx="543740" cy="523221"/>
          </a:xfrm>
          <a:prstGeom prst="rect">
            <a:avLst/>
          </a:prstGeom>
          <a:noFill/>
        </p:spPr>
        <p:txBody>
          <a:bodyPr wrap="none" rtlCol="0">
            <a:spAutoFit/>
          </a:bodyPr>
          <a:lstStyle/>
          <a:p>
            <a:r>
              <a:rPr kumimoji="1" lang="ja-JP" altLang="en-US" sz="2800" dirty="0">
                <a:solidFill>
                  <a:srgbClr val="0000FF"/>
                </a:solidFill>
                <a:latin typeface="Meiryo UI" panose="020B0604030504040204" pitchFamily="50" charset="-128"/>
                <a:ea typeface="Meiryo UI" panose="020B0604030504040204" pitchFamily="50" charset="-128"/>
              </a:rPr>
              <a:t>○</a:t>
            </a:r>
          </a:p>
        </p:txBody>
      </p:sp>
      <p:sp>
        <p:nvSpPr>
          <p:cNvPr id="10" name="テキスト ボックス 9">
            <a:extLst>
              <a:ext uri="{FF2B5EF4-FFF2-40B4-BE49-F238E27FC236}">
                <a16:creationId xmlns="" xmlns:a16="http://schemas.microsoft.com/office/drawing/2014/main" id="{1D496F2B-706B-4540-BA9E-D85A1A24039F}"/>
              </a:ext>
            </a:extLst>
          </p:cNvPr>
          <p:cNvSpPr txBox="1"/>
          <p:nvPr/>
        </p:nvSpPr>
        <p:spPr>
          <a:xfrm>
            <a:off x="7939483" y="5356710"/>
            <a:ext cx="1017370" cy="769441"/>
          </a:xfrm>
          <a:prstGeom prst="rect">
            <a:avLst/>
          </a:prstGeom>
          <a:noFill/>
        </p:spPr>
        <p:txBody>
          <a:bodyPr wrap="square" rtlCol="0">
            <a:spAutoFit/>
          </a:bodyPr>
          <a:lstStyle/>
          <a:p>
            <a:r>
              <a:rPr kumimoji="1" lang="en-US" altLang="ja-JP" sz="4400" dirty="0">
                <a:solidFill>
                  <a:srgbClr val="FF0000"/>
                </a:solidFill>
                <a:latin typeface="Meiryo UI" panose="020B0604030504040204" pitchFamily="50" charset="-128"/>
                <a:ea typeface="Meiryo UI" panose="020B0604030504040204" pitchFamily="50" charset="-128"/>
              </a:rPr>
              <a:t>×</a:t>
            </a:r>
            <a:endParaRPr kumimoji="1" lang="ja-JP" altLang="en-US" sz="4400" dirty="0">
              <a:solidFill>
                <a:srgbClr val="FF000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 xmlns:a16="http://schemas.microsoft.com/office/drawing/2014/main" id="{484D46BF-5248-4D61-80CD-1BA822B2B873}"/>
              </a:ext>
            </a:extLst>
          </p:cNvPr>
          <p:cNvSpPr txBox="1"/>
          <p:nvPr/>
        </p:nvSpPr>
        <p:spPr>
          <a:xfrm>
            <a:off x="320823" y="5259643"/>
            <a:ext cx="1969692" cy="830997"/>
          </a:xfrm>
          <a:prstGeom prst="rect">
            <a:avLst/>
          </a:prstGeom>
          <a:noFill/>
        </p:spPr>
        <p:txBody>
          <a:bodyPr wrap="square" rtlCol="0">
            <a:spAutoFit/>
          </a:bodyPr>
          <a:lstStyle/>
          <a:p>
            <a:r>
              <a:rPr kumimoji="1" lang="en-US" altLang="ja-JP" sz="2400" dirty="0">
                <a:solidFill>
                  <a:srgbClr val="0000FF"/>
                </a:solidFill>
                <a:latin typeface="Meiryo UI" panose="020B0604030504040204" pitchFamily="50" charset="-128"/>
                <a:ea typeface="Meiryo UI" panose="020B0604030504040204" pitchFamily="50" charset="-128"/>
              </a:rPr>
              <a:t>1</a:t>
            </a:r>
            <a:r>
              <a:rPr kumimoji="1" lang="ja-JP" altLang="en-US" sz="2400" dirty="0">
                <a:solidFill>
                  <a:srgbClr val="0000FF"/>
                </a:solidFill>
                <a:latin typeface="Meiryo UI" panose="020B0604030504040204" pitchFamily="50" charset="-128"/>
                <a:ea typeface="Meiryo UI" panose="020B0604030504040204" pitchFamily="50" charset="-128"/>
              </a:rPr>
              <a:t>入力１出力ホトカプラ</a:t>
            </a:r>
          </a:p>
        </p:txBody>
      </p:sp>
      <p:sp>
        <p:nvSpPr>
          <p:cNvPr id="12" name="テキスト ボックス 11">
            <a:extLst>
              <a:ext uri="{FF2B5EF4-FFF2-40B4-BE49-F238E27FC236}">
                <a16:creationId xmlns="" xmlns:a16="http://schemas.microsoft.com/office/drawing/2014/main" id="{0B164686-84E7-420E-9D07-9C2682C8B078}"/>
              </a:ext>
            </a:extLst>
          </p:cNvPr>
          <p:cNvSpPr txBox="1"/>
          <p:nvPr/>
        </p:nvSpPr>
        <p:spPr>
          <a:xfrm>
            <a:off x="5026421" y="5087174"/>
            <a:ext cx="1969692" cy="830997"/>
          </a:xfrm>
          <a:prstGeom prst="rect">
            <a:avLst/>
          </a:prstGeom>
          <a:noFill/>
        </p:spPr>
        <p:txBody>
          <a:bodyPr wrap="square" rtlCol="0">
            <a:spAutoFit/>
          </a:bodyPr>
          <a:lstStyle/>
          <a:p>
            <a:r>
              <a:rPr kumimoji="1" lang="en-US" altLang="ja-JP" sz="2400" dirty="0">
                <a:solidFill>
                  <a:srgbClr val="0000FF"/>
                </a:solidFill>
                <a:latin typeface="Meiryo UI" panose="020B0604030504040204" pitchFamily="50" charset="-128"/>
                <a:ea typeface="Meiryo UI" panose="020B0604030504040204" pitchFamily="50" charset="-128"/>
              </a:rPr>
              <a:t>4</a:t>
            </a:r>
            <a:r>
              <a:rPr kumimoji="1" lang="ja-JP" altLang="en-US" sz="2400" dirty="0">
                <a:solidFill>
                  <a:srgbClr val="0000FF"/>
                </a:solidFill>
                <a:latin typeface="Meiryo UI" panose="020B0604030504040204" pitchFamily="50" charset="-128"/>
                <a:ea typeface="Meiryo UI" panose="020B0604030504040204" pitchFamily="50" charset="-128"/>
              </a:rPr>
              <a:t>入力</a:t>
            </a:r>
            <a:r>
              <a:rPr kumimoji="1" lang="en-US" altLang="ja-JP" sz="2400" dirty="0">
                <a:solidFill>
                  <a:srgbClr val="0000FF"/>
                </a:solidFill>
                <a:latin typeface="Meiryo UI" panose="020B0604030504040204" pitchFamily="50" charset="-128"/>
                <a:ea typeface="Meiryo UI" panose="020B0604030504040204" pitchFamily="50" charset="-128"/>
              </a:rPr>
              <a:t>4</a:t>
            </a:r>
            <a:r>
              <a:rPr kumimoji="1" lang="ja-JP" altLang="en-US" sz="2400" dirty="0">
                <a:solidFill>
                  <a:srgbClr val="0000FF"/>
                </a:solidFill>
                <a:latin typeface="Meiryo UI" panose="020B0604030504040204" pitchFamily="50" charset="-128"/>
                <a:ea typeface="Meiryo UI" panose="020B0604030504040204" pitchFamily="50" charset="-128"/>
              </a:rPr>
              <a:t>出力ホトカプラ</a:t>
            </a:r>
          </a:p>
        </p:txBody>
      </p:sp>
    </p:spTree>
    <p:extLst>
      <p:ext uri="{BB962C8B-B14F-4D97-AF65-F5344CB8AC3E}">
        <p14:creationId xmlns:p14="http://schemas.microsoft.com/office/powerpoint/2010/main" val="3322358623"/>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C2E2360-B028-4707-8F58-7E9C261BDC44}"/>
              </a:ext>
            </a:extLst>
          </p:cNvPr>
          <p:cNvSpPr>
            <a:spLocks noGrp="1"/>
          </p:cNvSpPr>
          <p:nvPr>
            <p:ph type="title"/>
          </p:nvPr>
        </p:nvSpPr>
        <p:spPr/>
        <p:txBody>
          <a:bodyPr/>
          <a:lstStyle/>
          <a:p>
            <a:r>
              <a:rPr lang="en-US" altLang="ja-JP" dirty="0"/>
              <a:t>4 -(7)</a:t>
            </a:r>
            <a:r>
              <a:rPr lang="ja-JP" altLang="en-US" dirty="0"/>
              <a:t> </a:t>
            </a:r>
            <a:r>
              <a:rPr lang="en-US" altLang="ja-JP" dirty="0"/>
              <a:t>FMEDA</a:t>
            </a:r>
            <a:r>
              <a:rPr lang="ja-JP" altLang="en-US" dirty="0"/>
              <a:t>の例</a:t>
            </a:r>
            <a:r>
              <a:rPr lang="en-US" altLang="ja-JP" dirty="0"/>
              <a:t>(2/4)</a:t>
            </a:r>
            <a:endParaRPr kumimoji="1" lang="ja-JP" altLang="en-US" dirty="0"/>
          </a:p>
        </p:txBody>
      </p:sp>
      <p:graphicFrame>
        <p:nvGraphicFramePr>
          <p:cNvPr id="6" name="コンテンツ プレースホルダー 5">
            <a:extLst>
              <a:ext uri="{FF2B5EF4-FFF2-40B4-BE49-F238E27FC236}">
                <a16:creationId xmlns="" xmlns:a16="http://schemas.microsoft.com/office/drawing/2014/main" id="{30F5BA7B-0602-4BC6-8F7E-481C8A6E3CA8}"/>
              </a:ext>
            </a:extLst>
          </p:cNvPr>
          <p:cNvGraphicFramePr>
            <a:graphicFrameLocks noGrp="1"/>
          </p:cNvGraphicFramePr>
          <p:nvPr>
            <p:ph idx="1"/>
            <p:extLst>
              <p:ext uri="{D42A27DB-BD31-4B8C-83A1-F6EECF244321}">
                <p14:modId xmlns:p14="http://schemas.microsoft.com/office/powerpoint/2010/main" val="2874400892"/>
              </p:ext>
            </p:extLst>
          </p:nvPr>
        </p:nvGraphicFramePr>
        <p:xfrm>
          <a:off x="320823" y="1825624"/>
          <a:ext cx="9324000" cy="4389120"/>
        </p:xfrm>
        <a:graphic>
          <a:graphicData uri="http://schemas.openxmlformats.org/drawingml/2006/table">
            <a:tbl>
              <a:tblPr firstRow="1" firstCol="1" bandRow="1">
                <a:tableStyleId>{5940675A-B579-460E-94D1-54222C63F5DA}</a:tableStyleId>
              </a:tblPr>
              <a:tblGrid>
                <a:gridCol w="579509">
                  <a:extLst>
                    <a:ext uri="{9D8B030D-6E8A-4147-A177-3AD203B41FA5}">
                      <a16:colId xmlns="" xmlns:a16="http://schemas.microsoft.com/office/drawing/2014/main" val="342287578"/>
                    </a:ext>
                  </a:extLst>
                </a:gridCol>
                <a:gridCol w="1716259">
                  <a:extLst>
                    <a:ext uri="{9D8B030D-6E8A-4147-A177-3AD203B41FA5}">
                      <a16:colId xmlns="" xmlns:a16="http://schemas.microsoft.com/office/drawing/2014/main" val="3792985997"/>
                    </a:ext>
                  </a:extLst>
                </a:gridCol>
                <a:gridCol w="7028232">
                  <a:extLst>
                    <a:ext uri="{9D8B030D-6E8A-4147-A177-3AD203B41FA5}">
                      <a16:colId xmlns="" xmlns:a16="http://schemas.microsoft.com/office/drawing/2014/main" val="2964130593"/>
                    </a:ext>
                  </a:extLst>
                </a:gridCol>
              </a:tblGrid>
              <a:tr h="149602">
                <a:tc gridSpan="3">
                  <a:txBody>
                    <a:bodyPr/>
                    <a:lstStyle/>
                    <a:p>
                      <a:pPr algn="ctr">
                        <a:spcAft>
                          <a:spcPts val="0"/>
                        </a:spcAft>
                      </a:pPr>
                      <a:r>
                        <a:rPr lang="en-US" sz="1800" kern="100" dirty="0">
                          <a:effectLst/>
                        </a:rPr>
                        <a:t>FMEDA</a:t>
                      </a:r>
                      <a:r>
                        <a:rPr lang="ja-JP" sz="1800" kern="100" dirty="0">
                          <a:effectLst/>
                        </a:rPr>
                        <a:t>で用いる記号</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6843" marR="26843" marT="0" marB="0"/>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989681139"/>
                  </a:ext>
                </a:extLst>
              </a:tr>
              <a:tr h="93888">
                <a:tc>
                  <a:txBody>
                    <a:bodyPr/>
                    <a:lstStyle/>
                    <a:p>
                      <a:pPr algn="ctr">
                        <a:spcAft>
                          <a:spcPts val="0"/>
                        </a:spcAft>
                      </a:pPr>
                      <a:r>
                        <a:rPr lang="en-US" sz="1800" kern="100" dirty="0">
                          <a:effectLst/>
                        </a:rPr>
                        <a:t>No.</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6843" marR="26843" marT="0" marB="0"/>
                </a:tc>
                <a:tc>
                  <a:txBody>
                    <a:bodyPr/>
                    <a:lstStyle/>
                    <a:p>
                      <a:pPr algn="ctr">
                        <a:spcAft>
                          <a:spcPts val="0"/>
                        </a:spcAft>
                      </a:pPr>
                      <a:r>
                        <a:rPr lang="ja-JP" sz="1800" kern="100">
                          <a:effectLst/>
                        </a:rPr>
                        <a:t>記号</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26843" marR="26843" marT="0" marB="0"/>
                </a:tc>
                <a:tc>
                  <a:txBody>
                    <a:bodyPr/>
                    <a:lstStyle/>
                    <a:p>
                      <a:pPr algn="ctr">
                        <a:spcAft>
                          <a:spcPts val="0"/>
                        </a:spcAft>
                      </a:pPr>
                      <a:r>
                        <a:rPr lang="ja-JP" sz="1800" kern="100">
                          <a:effectLst/>
                        </a:rPr>
                        <a:t>説明</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26843" marR="26843" marT="0" marB="0"/>
                </a:tc>
                <a:extLst>
                  <a:ext uri="{0D108BD9-81ED-4DB2-BD59-A6C34878D82A}">
                    <a16:rowId xmlns="" xmlns:a16="http://schemas.microsoft.com/office/drawing/2014/main" val="3764586263"/>
                  </a:ext>
                </a:extLst>
              </a:tr>
              <a:tr h="140832">
                <a:tc>
                  <a:txBody>
                    <a:bodyPr/>
                    <a:lstStyle/>
                    <a:p>
                      <a:pPr algn="ctr">
                        <a:spcAft>
                          <a:spcPts val="0"/>
                        </a:spcAft>
                      </a:pPr>
                      <a:r>
                        <a:rPr lang="en-US" sz="1800" kern="100" dirty="0">
                          <a:effectLst/>
                        </a:rPr>
                        <a:t>1</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6843" marR="26843" marT="0" marB="0" anchor="ctr"/>
                </a:tc>
                <a:tc>
                  <a:txBody>
                    <a:bodyPr/>
                    <a:lstStyle/>
                    <a:p>
                      <a:pPr algn="just">
                        <a:spcAft>
                          <a:spcPts val="0"/>
                        </a:spcAft>
                      </a:pPr>
                      <a:r>
                        <a:rPr lang="ja-JP" sz="1800" kern="100" dirty="0">
                          <a:effectLst/>
                        </a:rPr>
                        <a:t>λ</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6843" marR="26843" marT="0" marB="0" anchor="ctr"/>
                </a:tc>
                <a:tc>
                  <a:txBody>
                    <a:bodyPr/>
                    <a:lstStyle/>
                    <a:p>
                      <a:pPr algn="just">
                        <a:spcAft>
                          <a:spcPts val="0"/>
                        </a:spcAft>
                      </a:pPr>
                      <a:r>
                        <a:rPr lang="ja-JP" sz="1800" kern="100" dirty="0">
                          <a:effectLst/>
                        </a:rPr>
                        <a:t>部品の故障率</a:t>
                      </a:r>
                      <a:r>
                        <a:rPr lang="ja-JP" altLang="en-US" sz="1800" kern="100" dirty="0">
                          <a:effectLst/>
                        </a:rPr>
                        <a:t>．</a:t>
                      </a:r>
                      <a:r>
                        <a:rPr lang="ja-JP" sz="1800" kern="100" dirty="0">
                          <a:effectLst/>
                        </a:rPr>
                        <a:t>単位は、</a:t>
                      </a:r>
                      <a:r>
                        <a:rPr lang="en-US" sz="1800" kern="100" dirty="0">
                          <a:effectLst/>
                        </a:rPr>
                        <a:t>FIT (</a:t>
                      </a:r>
                      <a:r>
                        <a:rPr lang="ja-JP" sz="1800" kern="100" dirty="0">
                          <a:effectLst/>
                        </a:rPr>
                        <a:t>フィット</a:t>
                      </a:r>
                      <a:r>
                        <a:rPr lang="en-US" sz="1800" kern="100" dirty="0">
                          <a:effectLst/>
                        </a:rPr>
                        <a:t>)</a:t>
                      </a:r>
                      <a:r>
                        <a:rPr lang="ja-JP" altLang="en-US" sz="1800" kern="100" dirty="0" err="1">
                          <a:effectLst/>
                        </a:rPr>
                        <a:t>．</a:t>
                      </a:r>
                      <a:endParaRPr lang="ja-JP" sz="1800" kern="100" dirty="0">
                        <a:effectLst/>
                      </a:endParaRPr>
                    </a:p>
                    <a:p>
                      <a:pPr algn="just">
                        <a:spcAft>
                          <a:spcPts val="0"/>
                        </a:spcAft>
                      </a:pPr>
                      <a:r>
                        <a:rPr lang="en-US" sz="1800" kern="100" dirty="0">
                          <a:effectLst/>
                        </a:rPr>
                        <a:t>FIT</a:t>
                      </a:r>
                      <a:r>
                        <a:rPr lang="ja-JP" sz="1800" kern="100" dirty="0">
                          <a:effectLst/>
                        </a:rPr>
                        <a:t>→</a:t>
                      </a:r>
                      <a:r>
                        <a:rPr lang="en-US" sz="1800" kern="100" dirty="0">
                          <a:effectLst/>
                        </a:rPr>
                        <a:t>(1/(10</a:t>
                      </a:r>
                      <a:r>
                        <a:rPr lang="en-US" sz="1800" kern="100" baseline="30000" dirty="0">
                          <a:effectLst/>
                        </a:rPr>
                        <a:t>9</a:t>
                      </a:r>
                      <a:r>
                        <a:rPr lang="ja-JP" sz="1800" kern="100" dirty="0">
                          <a:effectLst/>
                        </a:rPr>
                        <a:t>･</a:t>
                      </a:r>
                      <a:r>
                        <a:rPr lang="en-US" sz="1800" kern="100" dirty="0">
                          <a:effectLst/>
                        </a:rPr>
                        <a:t>h(</a:t>
                      </a:r>
                      <a:r>
                        <a:rPr lang="ja-JP" sz="1800" kern="100" dirty="0">
                          <a:effectLst/>
                        </a:rPr>
                        <a:t>時間</a:t>
                      </a:r>
                      <a:r>
                        <a:rPr lang="en-US" sz="1800" kern="100" dirty="0">
                          <a:effectLst/>
                        </a:rPr>
                        <a:t>))  10</a:t>
                      </a:r>
                      <a:r>
                        <a:rPr lang="en-US" sz="1800" kern="100" baseline="30000" dirty="0">
                          <a:effectLst/>
                        </a:rPr>
                        <a:t>-9 </a:t>
                      </a:r>
                      <a:r>
                        <a:rPr lang="ja-JP" sz="1800" kern="100" dirty="0">
                          <a:effectLst/>
                        </a:rPr>
                        <a:t>・</a:t>
                      </a:r>
                      <a:r>
                        <a:rPr lang="en-US" sz="1800" kern="100" dirty="0">
                          <a:effectLst/>
                        </a:rPr>
                        <a:t>1/h</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6843" marR="26843" marT="0" marB="0"/>
                </a:tc>
                <a:extLst>
                  <a:ext uri="{0D108BD9-81ED-4DB2-BD59-A6C34878D82A}">
                    <a16:rowId xmlns="" xmlns:a16="http://schemas.microsoft.com/office/drawing/2014/main" val="931686590"/>
                  </a:ext>
                </a:extLst>
              </a:tr>
              <a:tr h="140832">
                <a:tc>
                  <a:txBody>
                    <a:bodyPr/>
                    <a:lstStyle/>
                    <a:p>
                      <a:pPr algn="ctr">
                        <a:spcAft>
                          <a:spcPts val="0"/>
                        </a:spcAft>
                      </a:pPr>
                      <a:r>
                        <a:rPr lang="en-US" sz="1800" kern="100" dirty="0">
                          <a:effectLst/>
                        </a:rPr>
                        <a:t>2</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6843" marR="26843" marT="0" marB="0" anchor="ctr"/>
                </a:tc>
                <a:tc>
                  <a:txBody>
                    <a:bodyPr/>
                    <a:lstStyle/>
                    <a:p>
                      <a:pPr algn="just">
                        <a:spcAft>
                          <a:spcPts val="0"/>
                        </a:spcAft>
                      </a:pPr>
                      <a:r>
                        <a:rPr lang="en-US" sz="1800" kern="100" dirty="0">
                          <a:effectLst/>
                        </a:rPr>
                        <a:t>DC</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6843" marR="26843" marT="0" marB="0" anchor="ctr"/>
                </a:tc>
                <a:tc>
                  <a:txBody>
                    <a:bodyPr/>
                    <a:lstStyle/>
                    <a:p>
                      <a:pPr algn="just">
                        <a:spcAft>
                          <a:spcPts val="0"/>
                        </a:spcAft>
                      </a:pPr>
                      <a:r>
                        <a:rPr lang="ja-JP" sz="1800" kern="100" dirty="0">
                          <a:effectLst/>
                        </a:rPr>
                        <a:t>診断カバー率又は診断率</a:t>
                      </a:r>
                      <a:r>
                        <a:rPr lang="ja-JP" altLang="en-US" sz="1800" kern="100" dirty="0">
                          <a:effectLst/>
                        </a:rPr>
                        <a:t>．</a:t>
                      </a:r>
                      <a:endParaRPr lang="ja-JP" sz="1800" kern="100" dirty="0">
                        <a:effectLst/>
                      </a:endParaRPr>
                    </a:p>
                    <a:p>
                      <a:pPr algn="just">
                        <a:spcAft>
                          <a:spcPts val="0"/>
                        </a:spcAft>
                      </a:pPr>
                      <a:r>
                        <a:rPr lang="ja-JP" sz="1800" kern="100" dirty="0">
                          <a:effectLst/>
                        </a:rPr>
                        <a:t>回路内の部品の診断ができている割合</a:t>
                      </a:r>
                      <a:r>
                        <a:rPr lang="ja-JP" altLang="en-US" sz="1800" kern="100" dirty="0">
                          <a:effectLst/>
                        </a:rPr>
                        <a:t>．</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6843" marR="26843" marT="0" marB="0"/>
                </a:tc>
                <a:extLst>
                  <a:ext uri="{0D108BD9-81ED-4DB2-BD59-A6C34878D82A}">
                    <a16:rowId xmlns="" xmlns:a16="http://schemas.microsoft.com/office/drawing/2014/main" val="2723600980"/>
                  </a:ext>
                </a:extLst>
              </a:tr>
              <a:tr h="187776">
                <a:tc>
                  <a:txBody>
                    <a:bodyPr/>
                    <a:lstStyle/>
                    <a:p>
                      <a:pPr algn="ctr">
                        <a:spcAft>
                          <a:spcPts val="0"/>
                        </a:spcAft>
                      </a:pPr>
                      <a:r>
                        <a:rPr lang="en-US" sz="1800" kern="100" dirty="0">
                          <a:effectLst/>
                        </a:rPr>
                        <a:t>3</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6843" marR="26843" marT="0" marB="0" anchor="ctr"/>
                </a:tc>
                <a:tc>
                  <a:txBody>
                    <a:bodyPr/>
                    <a:lstStyle/>
                    <a:p>
                      <a:pPr algn="just">
                        <a:spcAft>
                          <a:spcPts val="0"/>
                        </a:spcAft>
                      </a:pPr>
                      <a:r>
                        <a:rPr lang="ja-JP" sz="1800" kern="100">
                          <a:effectLst/>
                        </a:rPr>
                        <a:t>故障</a:t>
                      </a:r>
                    </a:p>
                    <a:p>
                      <a:pPr algn="just">
                        <a:spcAft>
                          <a:spcPts val="0"/>
                        </a:spcAft>
                      </a:pPr>
                      <a:r>
                        <a:rPr lang="ja-JP" sz="1800" kern="100">
                          <a:effectLst/>
                        </a:rPr>
                        <a:t>モード</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26843" marR="26843" marT="0" marB="0" anchor="ctr"/>
                </a:tc>
                <a:tc>
                  <a:txBody>
                    <a:bodyPr/>
                    <a:lstStyle/>
                    <a:p>
                      <a:pPr algn="just">
                        <a:spcAft>
                          <a:spcPts val="0"/>
                        </a:spcAft>
                      </a:pPr>
                      <a:r>
                        <a:rPr lang="ja-JP" sz="1800" kern="100" dirty="0">
                          <a:effectLst/>
                        </a:rPr>
                        <a:t>部品の故障状態</a:t>
                      </a:r>
                      <a:r>
                        <a:rPr lang="ja-JP" altLang="en-US" sz="1800" kern="100" dirty="0">
                          <a:effectLst/>
                        </a:rPr>
                        <a:t>．</a:t>
                      </a:r>
                      <a:endParaRPr lang="ja-JP" sz="1800" kern="100" dirty="0">
                        <a:effectLst/>
                      </a:endParaRPr>
                    </a:p>
                    <a:p>
                      <a:pPr algn="just">
                        <a:spcAft>
                          <a:spcPts val="0"/>
                        </a:spcAft>
                      </a:pPr>
                      <a:r>
                        <a:rPr lang="ja-JP" sz="1800" kern="100" dirty="0">
                          <a:effectLst/>
                        </a:rPr>
                        <a:t>故障状態には</a:t>
                      </a:r>
                      <a:r>
                        <a:rPr lang="en-US" sz="1800" kern="100" dirty="0">
                          <a:effectLst/>
                        </a:rPr>
                        <a:t>PIN</a:t>
                      </a:r>
                      <a:r>
                        <a:rPr lang="ja-JP" sz="1800" kern="100" dirty="0">
                          <a:effectLst/>
                        </a:rPr>
                        <a:t>間ショートやオープン、内部回路破損、ドリフト、発振などがある</a:t>
                      </a:r>
                      <a:r>
                        <a:rPr lang="ja-JP" altLang="en-US" sz="1800" kern="100" dirty="0">
                          <a:effectLst/>
                        </a:rPr>
                        <a:t>．</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6843" marR="26843" marT="0" marB="0"/>
                </a:tc>
                <a:extLst>
                  <a:ext uri="{0D108BD9-81ED-4DB2-BD59-A6C34878D82A}">
                    <a16:rowId xmlns="" xmlns:a16="http://schemas.microsoft.com/office/drawing/2014/main" val="2112607919"/>
                  </a:ext>
                </a:extLst>
              </a:tr>
              <a:tr h="328608">
                <a:tc>
                  <a:txBody>
                    <a:bodyPr/>
                    <a:lstStyle/>
                    <a:p>
                      <a:pPr algn="ctr">
                        <a:spcAft>
                          <a:spcPts val="0"/>
                        </a:spcAft>
                      </a:pPr>
                      <a:r>
                        <a:rPr lang="en-US" sz="1800" kern="100" dirty="0">
                          <a:effectLst/>
                        </a:rPr>
                        <a:t>4</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6843" marR="26843" marT="0" marB="0" anchor="ctr"/>
                </a:tc>
                <a:tc>
                  <a:txBody>
                    <a:bodyPr/>
                    <a:lstStyle/>
                    <a:p>
                      <a:pPr algn="just">
                        <a:spcAft>
                          <a:spcPts val="0"/>
                        </a:spcAft>
                      </a:pPr>
                      <a:r>
                        <a:rPr lang="en-US" sz="1800" kern="100">
                          <a:effectLst/>
                        </a:rPr>
                        <a:t>%FM</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26843" marR="26843" marT="0" marB="0" anchor="ctr"/>
                </a:tc>
                <a:tc>
                  <a:txBody>
                    <a:bodyPr/>
                    <a:lstStyle/>
                    <a:p>
                      <a:pPr algn="just">
                        <a:spcAft>
                          <a:spcPts val="0"/>
                        </a:spcAft>
                      </a:pPr>
                      <a:r>
                        <a:rPr lang="ja-JP" sz="1800" kern="100" dirty="0">
                          <a:effectLst/>
                        </a:rPr>
                        <a:t>故障モードの市場発生割合</a:t>
                      </a:r>
                      <a:r>
                        <a:rPr lang="ja-JP" altLang="en-US" sz="1800" kern="100" dirty="0">
                          <a:effectLst/>
                        </a:rPr>
                        <a:t>．</a:t>
                      </a:r>
                      <a:endParaRPr lang="ja-JP" sz="1800" kern="100" dirty="0">
                        <a:effectLst/>
                      </a:endParaRPr>
                    </a:p>
                    <a:p>
                      <a:pPr algn="just">
                        <a:spcAft>
                          <a:spcPts val="0"/>
                        </a:spcAft>
                      </a:pPr>
                      <a:r>
                        <a:rPr lang="ja-JP" sz="1800" kern="100" dirty="0">
                          <a:effectLst/>
                        </a:rPr>
                        <a:t>例</a:t>
                      </a:r>
                      <a:r>
                        <a:rPr lang="en-US" sz="1800" kern="100" dirty="0">
                          <a:effectLst/>
                        </a:rPr>
                        <a:t>)</a:t>
                      </a:r>
                      <a:r>
                        <a:rPr lang="ja-JP" sz="1800" kern="100" dirty="0">
                          <a:effectLst/>
                        </a:rPr>
                        <a:t>：抵抗の故障モード、短絡</a:t>
                      </a:r>
                      <a:r>
                        <a:rPr lang="en-US" sz="1800" kern="100" dirty="0">
                          <a:effectLst/>
                        </a:rPr>
                        <a:t>(</a:t>
                      </a:r>
                      <a:r>
                        <a:rPr lang="ja-JP" sz="1800" kern="100" dirty="0">
                          <a:effectLst/>
                        </a:rPr>
                        <a:t>ｼｮｰﾄ</a:t>
                      </a:r>
                      <a:r>
                        <a:rPr lang="en-US" sz="1800" kern="100" dirty="0">
                          <a:effectLst/>
                        </a:rPr>
                        <a:t>)</a:t>
                      </a:r>
                      <a:r>
                        <a:rPr lang="ja-JP" sz="1800" kern="100" dirty="0" err="1">
                          <a:effectLst/>
                        </a:rPr>
                        <a:t>、</a:t>
                      </a:r>
                      <a:r>
                        <a:rPr lang="ja-JP" sz="1800" kern="100" dirty="0">
                          <a:effectLst/>
                        </a:rPr>
                        <a:t>開放</a:t>
                      </a:r>
                      <a:r>
                        <a:rPr lang="en-US" sz="1800" kern="100" dirty="0">
                          <a:effectLst/>
                        </a:rPr>
                        <a:t>(</a:t>
                      </a:r>
                      <a:r>
                        <a:rPr lang="ja-JP" sz="1800" kern="100" dirty="0">
                          <a:effectLst/>
                        </a:rPr>
                        <a:t>ｵｰﾌﾟﾝ</a:t>
                      </a:r>
                      <a:r>
                        <a:rPr lang="en-US" sz="1800" kern="100" dirty="0">
                          <a:effectLst/>
                        </a:rPr>
                        <a:t>)</a:t>
                      </a:r>
                      <a:r>
                        <a:rPr lang="ja-JP" sz="1800" kern="100" dirty="0">
                          <a:effectLst/>
                        </a:rPr>
                        <a:t>の市場での発生割合</a:t>
                      </a:r>
                      <a:r>
                        <a:rPr lang="en-US" sz="1800" kern="100" dirty="0">
                          <a:effectLst/>
                        </a:rPr>
                        <a:t>(</a:t>
                      </a:r>
                      <a:r>
                        <a:rPr lang="ja-JP" sz="1800" kern="100" dirty="0">
                          <a:effectLst/>
                        </a:rPr>
                        <a:t>％データ</a:t>
                      </a:r>
                      <a:r>
                        <a:rPr lang="en-US" sz="1800" kern="100" dirty="0">
                          <a:effectLst/>
                        </a:rPr>
                        <a:t>)</a:t>
                      </a:r>
                      <a:r>
                        <a:rPr lang="ja-JP" altLang="en-US" sz="1800" kern="100" dirty="0" err="1">
                          <a:effectLst/>
                        </a:rPr>
                        <a:t>．</a:t>
                      </a:r>
                      <a:endParaRPr lang="ja-JP" sz="1800" kern="100" dirty="0">
                        <a:effectLst/>
                      </a:endParaRPr>
                    </a:p>
                    <a:p>
                      <a:pPr algn="just">
                        <a:spcAft>
                          <a:spcPts val="0"/>
                        </a:spcAft>
                      </a:pPr>
                      <a:r>
                        <a:rPr lang="ja-JP" sz="1800" kern="100" dirty="0">
                          <a:effectLst/>
                        </a:rPr>
                        <a:t>発生割合不明の場合は安全側故障</a:t>
                      </a:r>
                      <a:r>
                        <a:rPr lang="en-US" sz="1800" kern="100" dirty="0">
                          <a:effectLst/>
                        </a:rPr>
                        <a:t>/</a:t>
                      </a:r>
                      <a:r>
                        <a:rPr lang="ja-JP" sz="1800" kern="100" dirty="0">
                          <a:effectLst/>
                        </a:rPr>
                        <a:t>危険側故障の発生割合を</a:t>
                      </a:r>
                      <a:r>
                        <a:rPr lang="en-US" sz="1800" kern="100" dirty="0">
                          <a:effectLst/>
                        </a:rPr>
                        <a:t>50%/50%</a:t>
                      </a:r>
                      <a:r>
                        <a:rPr lang="ja-JP" sz="1800" kern="100" dirty="0">
                          <a:effectLst/>
                        </a:rPr>
                        <a:t>とする</a:t>
                      </a:r>
                      <a:r>
                        <a:rPr lang="ja-JP" altLang="en-US" sz="1800" kern="100" dirty="0">
                          <a:effectLst/>
                        </a:rPr>
                        <a:t>．</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6843" marR="26843" marT="0" marB="0"/>
                </a:tc>
                <a:extLst>
                  <a:ext uri="{0D108BD9-81ED-4DB2-BD59-A6C34878D82A}">
                    <a16:rowId xmlns="" xmlns:a16="http://schemas.microsoft.com/office/drawing/2014/main" val="4005878917"/>
                  </a:ext>
                </a:extLst>
              </a:tr>
              <a:tr h="187776">
                <a:tc>
                  <a:txBody>
                    <a:bodyPr/>
                    <a:lstStyle/>
                    <a:p>
                      <a:pPr algn="ctr">
                        <a:spcAft>
                          <a:spcPts val="0"/>
                        </a:spcAft>
                      </a:pPr>
                      <a:r>
                        <a:rPr lang="en-US" sz="1800" kern="100" dirty="0">
                          <a:effectLst/>
                        </a:rPr>
                        <a:t>5</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6843" marR="26843" marT="0" marB="0" anchor="ctr"/>
                </a:tc>
                <a:tc>
                  <a:txBody>
                    <a:bodyPr/>
                    <a:lstStyle/>
                    <a:p>
                      <a:pPr algn="just">
                        <a:spcAft>
                          <a:spcPts val="0"/>
                        </a:spcAft>
                      </a:pPr>
                      <a:r>
                        <a:rPr lang="ja-JP" sz="1800" kern="100">
                          <a:effectLst/>
                        </a:rPr>
                        <a:t>安全</a:t>
                      </a:r>
                      <a:r>
                        <a:rPr lang="en-US" sz="1800" kern="100">
                          <a:effectLst/>
                        </a:rPr>
                        <a:t>/</a:t>
                      </a:r>
                      <a:r>
                        <a:rPr lang="ja-JP" sz="1800" kern="100">
                          <a:effectLst/>
                        </a:rPr>
                        <a:t>危険</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26843" marR="26843" marT="0" marB="0" anchor="ctr"/>
                </a:tc>
                <a:tc>
                  <a:txBody>
                    <a:bodyPr/>
                    <a:lstStyle/>
                    <a:p>
                      <a:pPr algn="just">
                        <a:spcAft>
                          <a:spcPts val="0"/>
                        </a:spcAft>
                      </a:pPr>
                      <a:r>
                        <a:rPr lang="ja-JP" sz="1800" kern="100" dirty="0">
                          <a:effectLst/>
                        </a:rPr>
                        <a:t>該当の部品故障が発生した時、設計・開発の装置、機器が安全状態になるのか、危険状態になるのかの判定</a:t>
                      </a:r>
                      <a:r>
                        <a:rPr lang="ja-JP" altLang="en-US" sz="1800" kern="100" dirty="0">
                          <a:effectLst/>
                        </a:rPr>
                        <a:t>．</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26843" marR="26843" marT="0" marB="0"/>
                </a:tc>
                <a:extLst>
                  <a:ext uri="{0D108BD9-81ED-4DB2-BD59-A6C34878D82A}">
                    <a16:rowId xmlns="" xmlns:a16="http://schemas.microsoft.com/office/drawing/2014/main" val="3290737568"/>
                  </a:ext>
                </a:extLst>
              </a:tr>
            </a:tbl>
          </a:graphicData>
        </a:graphic>
      </p:graphicFrame>
      <p:sp>
        <p:nvSpPr>
          <p:cNvPr id="4" name="フッター プレースホルダー 3">
            <a:extLst>
              <a:ext uri="{FF2B5EF4-FFF2-40B4-BE49-F238E27FC236}">
                <a16:creationId xmlns="" xmlns:a16="http://schemas.microsoft.com/office/drawing/2014/main" id="{38ECD748-70DF-49EB-9D2F-A44DC9419008}"/>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4883C8C3-2923-42C1-84F6-B1033EB60997}"/>
              </a:ext>
            </a:extLst>
          </p:cNvPr>
          <p:cNvSpPr>
            <a:spLocks noGrp="1"/>
          </p:cNvSpPr>
          <p:nvPr>
            <p:ph type="sldNum" sz="quarter" idx="12"/>
          </p:nvPr>
        </p:nvSpPr>
        <p:spPr/>
        <p:txBody>
          <a:bodyPr/>
          <a:lstStyle/>
          <a:p>
            <a:fld id="{C7D9CC4D-8A97-4D11-A8F9-9712DE09FCD9}" type="slidenum">
              <a:rPr kumimoji="1" lang="ja-JP" altLang="en-US" smtClean="0"/>
              <a:t>199</a:t>
            </a:fld>
            <a:endParaRPr kumimoji="1" lang="ja-JP" altLang="en-US"/>
          </a:p>
        </p:txBody>
      </p:sp>
    </p:spTree>
    <p:extLst>
      <p:ext uri="{BB962C8B-B14F-4D97-AF65-F5344CB8AC3E}">
        <p14:creationId xmlns:p14="http://schemas.microsoft.com/office/powerpoint/2010/main" val="2262025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下矢印 3"/>
          <p:cNvSpPr/>
          <p:nvPr/>
        </p:nvSpPr>
        <p:spPr>
          <a:xfrm>
            <a:off x="2104209" y="2235786"/>
            <a:ext cx="896515" cy="18602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a:xfrm>
            <a:off x="681038" y="393535"/>
            <a:ext cx="8543925" cy="983573"/>
          </a:xfrm>
        </p:spPr>
        <p:txBody>
          <a:bodyPr/>
          <a:lstStyle/>
          <a:p>
            <a:pPr algn="ctr"/>
            <a:r>
              <a:rPr kumimoji="1" lang="ja-JP" altLang="en-US" dirty="0" smtClean="0"/>
              <a:t>はじめに</a:t>
            </a:r>
            <a:r>
              <a:rPr kumimoji="1" lang="ja-JP" altLang="en-US" dirty="0"/>
              <a:t>　</a:t>
            </a:r>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a:t>
            </a:fld>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フッター プレースホルダー 3"/>
          <p:cNvSpPr txBox="1">
            <a:spLocks/>
          </p:cNvSpPr>
          <p:nvPr/>
        </p:nvSpPr>
        <p:spPr>
          <a:xfrm>
            <a:off x="1981199" y="6356356"/>
            <a:ext cx="655683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29</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活用テキスト</a:t>
            </a:r>
          </a:p>
        </p:txBody>
      </p:sp>
      <p:sp>
        <p:nvSpPr>
          <p:cNvPr id="3" name="テキスト ボックス 2"/>
          <p:cNvSpPr txBox="1"/>
          <p:nvPr/>
        </p:nvSpPr>
        <p:spPr>
          <a:xfrm>
            <a:off x="280107" y="1835676"/>
            <a:ext cx="6886822" cy="400110"/>
          </a:xfrm>
          <a:prstGeom prst="rect">
            <a:avLst/>
          </a:prstGeom>
          <a:solidFill>
            <a:schemeClr val="bg1"/>
          </a:solidFill>
          <a:ln>
            <a:solidFill>
              <a:schemeClr val="tx1"/>
            </a:solidFill>
          </a:ln>
        </p:spPr>
        <p:txBody>
          <a:bodyPr wrap="none" rtlCol="0">
            <a:spAutoFit/>
          </a:bodyPr>
          <a:lstStyle/>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コンピュータ等電子機器の高信頼化　→　安全制御への適用拡大</a:t>
            </a:r>
          </a:p>
        </p:txBody>
      </p:sp>
      <p:sp>
        <p:nvSpPr>
          <p:cNvPr id="7" name="テキスト ボックス 6"/>
          <p:cNvSpPr txBox="1"/>
          <p:nvPr/>
        </p:nvSpPr>
        <p:spPr>
          <a:xfrm>
            <a:off x="280107" y="2694354"/>
            <a:ext cx="8571577" cy="400110"/>
          </a:xfrm>
          <a:prstGeom prst="rect">
            <a:avLst/>
          </a:prstGeom>
          <a:solidFill>
            <a:schemeClr val="bg1"/>
          </a:solidFill>
          <a:ln>
            <a:solidFill>
              <a:schemeClr val="tx1"/>
            </a:solidFill>
          </a:ln>
        </p:spPr>
        <p:txBody>
          <a:bodyPr wrap="none" rtlCol="0">
            <a:spAutoFit/>
          </a:bodyPr>
          <a:lstStyle/>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機械設備の複合化・複雑化</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に伴う</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不具合等への対応　→　システム全体の安全化</a:t>
            </a:r>
          </a:p>
        </p:txBody>
      </p:sp>
      <p:sp>
        <p:nvSpPr>
          <p:cNvPr id="8" name="下矢印 7"/>
          <p:cNvSpPr/>
          <p:nvPr/>
        </p:nvSpPr>
        <p:spPr>
          <a:xfrm>
            <a:off x="3561601" y="3094464"/>
            <a:ext cx="896515" cy="10015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625435" y="4125035"/>
            <a:ext cx="2991525" cy="523220"/>
          </a:xfrm>
          <a:prstGeom prst="rect">
            <a:avLst/>
          </a:prstGeom>
          <a:solidFill>
            <a:schemeClr val="bg1"/>
          </a:solidFill>
          <a:ln>
            <a:solidFill>
              <a:schemeClr val="tx1"/>
            </a:solidFill>
          </a:ln>
        </p:spPr>
        <p:txBody>
          <a:bodyPr wrap="none" rtlCol="0">
            <a:spAutoFit/>
          </a:bodyPr>
          <a:lstStyle/>
          <a:p>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「機能安全」の導入</a:t>
            </a:r>
          </a:p>
        </p:txBody>
      </p:sp>
      <p:sp>
        <p:nvSpPr>
          <p:cNvPr id="10" name="線吹き出し 1 (枠付き) 9"/>
          <p:cNvSpPr/>
          <p:nvPr/>
        </p:nvSpPr>
        <p:spPr>
          <a:xfrm>
            <a:off x="371192" y="5060722"/>
            <a:ext cx="2019455" cy="877370"/>
          </a:xfrm>
          <a:prstGeom prst="borderCallout1">
            <a:avLst>
              <a:gd name="adj1" fmla="val 1"/>
              <a:gd name="adj2" fmla="val 49576"/>
              <a:gd name="adj3" fmla="val -43514"/>
              <a:gd name="adj4" fmla="val 8779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関連規格の整備</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（厚労省技術指針</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ISO</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IEC</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線吹き出し 1 (枠付き) 10"/>
          <p:cNvSpPr/>
          <p:nvPr/>
        </p:nvSpPr>
        <p:spPr>
          <a:xfrm>
            <a:off x="2660864" y="5075116"/>
            <a:ext cx="3023826" cy="603710"/>
          </a:xfrm>
          <a:prstGeom prst="borderCallout1">
            <a:avLst>
              <a:gd name="adj1" fmla="val 1"/>
              <a:gd name="adj2" fmla="val 49576"/>
              <a:gd name="adj3" fmla="val -68086"/>
              <a:gd name="adj4" fmla="val 3714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関連規格準拠の製品の提供</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（安全コンポーネント）</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矢印コネクタ 13"/>
          <p:cNvCxnSpPr>
            <a:stCxn id="9" idx="3"/>
          </p:cNvCxnSpPr>
          <p:nvPr/>
        </p:nvCxnSpPr>
        <p:spPr>
          <a:xfrm>
            <a:off x="4616960" y="4386645"/>
            <a:ext cx="1155865" cy="0"/>
          </a:xfrm>
          <a:prstGeom prst="straightConnector1">
            <a:avLst/>
          </a:prstGeom>
          <a:ln w="63500">
            <a:solidFill>
              <a:schemeClr val="tx1"/>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830032" y="4017524"/>
            <a:ext cx="3868038" cy="707886"/>
          </a:xfrm>
          <a:prstGeom prst="rect">
            <a:avLst/>
          </a:prstGeom>
          <a:solidFill>
            <a:schemeClr val="bg1"/>
          </a:solidFill>
          <a:ln>
            <a:noFill/>
          </a:ln>
        </p:spPr>
        <p:txBody>
          <a:bodyPr wrap="square" rtlCol="0">
            <a:spAutoFit/>
          </a:bodyPr>
          <a:lstStyle/>
          <a:p>
            <a:r>
              <a:rPr kumimoji="1"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システムインテグレータ</a:t>
            </a:r>
            <a:r>
              <a:rPr kumimoji="1" lang="en-US"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SIer</a:t>
            </a:r>
            <a:r>
              <a:rPr kumimoji="1"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）に対する情報・事例が不足！</a:t>
            </a:r>
          </a:p>
        </p:txBody>
      </p:sp>
    </p:spTree>
    <p:extLst>
      <p:ext uri="{BB962C8B-B14F-4D97-AF65-F5344CB8AC3E}">
        <p14:creationId xmlns:p14="http://schemas.microsoft.com/office/powerpoint/2010/main" val="1450265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81039" y="365131"/>
            <a:ext cx="8934017" cy="663575"/>
          </a:xfrm>
          <a:ln>
            <a:noFill/>
          </a:ln>
        </p:spPr>
        <p:txBody>
          <a:bodyPr>
            <a:normAutofit fontScale="90000"/>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機能安全の導入による安全規制の高度化</a:t>
            </a:r>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20</a:t>
            </a:fld>
            <a:endParaRPr kumimoji="1" lang="ja-JP" altLang="en-US" dirty="0"/>
          </a:p>
        </p:txBody>
      </p:sp>
      <p:grpSp>
        <p:nvGrpSpPr>
          <p:cNvPr id="3" name="グループ化 2"/>
          <p:cNvGrpSpPr/>
          <p:nvPr/>
        </p:nvGrpSpPr>
        <p:grpSpPr>
          <a:xfrm>
            <a:off x="238667" y="1107762"/>
            <a:ext cx="9570352" cy="5547788"/>
            <a:chOff x="-15552" y="613804"/>
            <a:chExt cx="9865097" cy="6374205"/>
          </a:xfrm>
        </p:grpSpPr>
        <p:pic>
          <p:nvPicPr>
            <p:cNvPr id="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984" y="1445216"/>
              <a:ext cx="3254098" cy="176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直方体 33"/>
            <p:cNvSpPr/>
            <p:nvPr/>
          </p:nvSpPr>
          <p:spPr>
            <a:xfrm>
              <a:off x="7763049" y="2819035"/>
              <a:ext cx="1170131" cy="615565"/>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電子等</a:t>
              </a:r>
              <a:endParaRPr kumimoji="1" lang="en-US" altLang="ja-JP" sz="1400" dirty="0" smtClean="0">
                <a:solidFill>
                  <a:schemeClr val="tx1"/>
                </a:solidFill>
              </a:endParaRPr>
            </a:p>
            <a:p>
              <a:pPr algn="ctr"/>
              <a:r>
                <a:rPr kumimoji="1" lang="ja-JP" altLang="en-US" sz="1400" dirty="0" smtClean="0">
                  <a:solidFill>
                    <a:schemeClr val="tx1"/>
                  </a:solidFill>
                </a:rPr>
                <a:t>制御装置</a:t>
              </a:r>
              <a:endParaRPr kumimoji="1" lang="ja-JP" altLang="en-US" sz="1400" dirty="0">
                <a:solidFill>
                  <a:schemeClr val="tx1"/>
                </a:solidFill>
              </a:endParaRPr>
            </a:p>
          </p:txBody>
        </p:sp>
        <p:cxnSp>
          <p:nvCxnSpPr>
            <p:cNvPr id="35" name="曲線コネクタ 34"/>
            <p:cNvCxnSpPr/>
            <p:nvPr/>
          </p:nvCxnSpPr>
          <p:spPr>
            <a:xfrm rot="10800000">
              <a:off x="6950241" y="2904586"/>
              <a:ext cx="837626" cy="432737"/>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7052860" y="2636911"/>
              <a:ext cx="1092121" cy="353624"/>
            </a:xfrm>
            <a:prstGeom prst="rect">
              <a:avLst/>
            </a:prstGeom>
            <a:noFill/>
          </p:spPr>
          <p:txBody>
            <a:bodyPr wrap="square" rtlCol="0">
              <a:spAutoFit/>
            </a:bodyPr>
            <a:lstStyle/>
            <a:p>
              <a:r>
                <a:rPr kumimoji="1" lang="ja-JP" altLang="en-US" sz="1400" dirty="0" smtClean="0"/>
                <a:t>停止信号</a:t>
              </a:r>
              <a:endParaRPr kumimoji="1" lang="ja-JP" altLang="en-US" sz="1400" dirty="0"/>
            </a:p>
          </p:txBody>
        </p:sp>
        <p:sp>
          <p:nvSpPr>
            <p:cNvPr id="37" name="テキスト ボックス 36"/>
            <p:cNvSpPr txBox="1"/>
            <p:nvPr/>
          </p:nvSpPr>
          <p:spPr>
            <a:xfrm>
              <a:off x="663909" y="3548646"/>
              <a:ext cx="2358958" cy="848698"/>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産業用ロボットの</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周囲の柵等の設置</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人とロボットは協働不可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371" y="1340768"/>
              <a:ext cx="3452988" cy="2087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右矢印 38"/>
            <p:cNvSpPr/>
            <p:nvPr/>
          </p:nvSpPr>
          <p:spPr>
            <a:xfrm>
              <a:off x="4088904" y="2803128"/>
              <a:ext cx="955872" cy="67525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導入後</a:t>
              </a:r>
              <a:endParaRPr kumimoji="1" lang="ja-JP" altLang="en-US" sz="1400" dirty="0">
                <a:solidFill>
                  <a:schemeClr val="tx1"/>
                </a:solidFill>
              </a:endParaRPr>
            </a:p>
          </p:txBody>
        </p:sp>
        <p:sp>
          <p:nvSpPr>
            <p:cNvPr id="40" name="直方体 39"/>
            <p:cNvSpPr/>
            <p:nvPr/>
          </p:nvSpPr>
          <p:spPr>
            <a:xfrm>
              <a:off x="5557716" y="3533516"/>
              <a:ext cx="1170131" cy="615565"/>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位置</a:t>
              </a:r>
              <a:endParaRPr kumimoji="1" lang="en-US" altLang="ja-JP" sz="1400" dirty="0" smtClean="0">
                <a:solidFill>
                  <a:schemeClr val="tx1"/>
                </a:solidFill>
              </a:endParaRPr>
            </a:p>
            <a:p>
              <a:pPr algn="ctr"/>
              <a:r>
                <a:rPr kumimoji="1" lang="ja-JP" altLang="en-US" sz="1400" dirty="0" smtClean="0">
                  <a:solidFill>
                    <a:schemeClr val="tx1"/>
                  </a:solidFill>
                </a:rPr>
                <a:t>センサー</a:t>
              </a:r>
              <a:endParaRPr kumimoji="1" lang="ja-JP" altLang="en-US" sz="1400" dirty="0">
                <a:solidFill>
                  <a:schemeClr val="tx1"/>
                </a:solidFill>
              </a:endParaRPr>
            </a:p>
          </p:txBody>
        </p:sp>
        <p:cxnSp>
          <p:nvCxnSpPr>
            <p:cNvPr id="41" name="曲線コネクタ 40"/>
            <p:cNvCxnSpPr>
              <a:stCxn id="40" idx="5"/>
              <a:endCxn id="34" idx="3"/>
            </p:cNvCxnSpPr>
            <p:nvPr/>
          </p:nvCxnSpPr>
          <p:spPr>
            <a:xfrm flipV="1">
              <a:off x="6727847" y="3434600"/>
              <a:ext cx="1536910" cy="329753"/>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6950240" y="3433959"/>
              <a:ext cx="1092121" cy="353624"/>
            </a:xfrm>
            <a:prstGeom prst="rect">
              <a:avLst/>
            </a:prstGeom>
            <a:noFill/>
          </p:spPr>
          <p:txBody>
            <a:bodyPr wrap="square" rtlCol="0">
              <a:spAutoFit/>
            </a:bodyPr>
            <a:lstStyle/>
            <a:p>
              <a:r>
                <a:rPr kumimoji="1" lang="ja-JP" altLang="en-US" sz="1400" dirty="0" smtClean="0"/>
                <a:t>検出信号</a:t>
              </a:r>
              <a:endParaRPr kumimoji="1" lang="ja-JP" altLang="en-US" sz="1400" dirty="0"/>
            </a:p>
          </p:txBody>
        </p:sp>
        <p:cxnSp>
          <p:nvCxnSpPr>
            <p:cNvPr id="43" name="直線矢印コネクタ 42"/>
            <p:cNvCxnSpPr/>
            <p:nvPr/>
          </p:nvCxnSpPr>
          <p:spPr>
            <a:xfrm flipV="1">
              <a:off x="6371829" y="2862820"/>
              <a:ext cx="0" cy="615566"/>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5427838" y="3150599"/>
              <a:ext cx="1020783" cy="353624"/>
            </a:xfrm>
            <a:prstGeom prst="rect">
              <a:avLst/>
            </a:prstGeom>
            <a:noFill/>
          </p:spPr>
          <p:txBody>
            <a:bodyPr wrap="square" rtlCol="0">
              <a:spAutoFit/>
            </a:bodyPr>
            <a:lstStyle/>
            <a:p>
              <a:r>
                <a:rPr lang="ja-JP" altLang="en-US" sz="1400" dirty="0"/>
                <a:t>位置検出</a:t>
              </a:r>
              <a:endParaRPr kumimoji="1" lang="ja-JP" altLang="en-US" sz="1400" dirty="0"/>
            </a:p>
          </p:txBody>
        </p:sp>
        <p:pic>
          <p:nvPicPr>
            <p:cNvPr id="4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1236" y="4291057"/>
              <a:ext cx="3383248" cy="229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562" y="4368660"/>
              <a:ext cx="2912021" cy="2018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テキスト ボックス 46"/>
            <p:cNvSpPr txBox="1"/>
            <p:nvPr/>
          </p:nvSpPr>
          <p:spPr>
            <a:xfrm>
              <a:off x="224475" y="6386848"/>
              <a:ext cx="4056451" cy="601161"/>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信頼性の確認できない制御装置を装備したボイラーの資格者による点検（１日１回）</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4853064" y="6386848"/>
              <a:ext cx="4780455" cy="601161"/>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信頼性が認証された制御装置を装備したボイラーの点検頻度の延長（３日１回）による</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自動運転期間の延長（３日間）</a:t>
              </a:r>
              <a:endPar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343178" y="683985"/>
              <a:ext cx="3372382" cy="67188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従来の規制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（物理的防護・資格者による点検等）</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5097017" y="615824"/>
              <a:ext cx="4752528" cy="9194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機能安全導入後の規制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（新たに制御の機能を付加することによる安全確保）</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安全性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を損なうことなく生産性の向上を実現</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7171511" y="3769876"/>
              <a:ext cx="2678033" cy="60116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電子</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等制御の信頼性の水準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（安全度水準）の認証が前提</a:t>
              </a:r>
              <a:endParaRPr lang="ja-JP" altLang="en-US" sz="14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右矢印 51"/>
            <p:cNvSpPr/>
            <p:nvPr/>
          </p:nvSpPr>
          <p:spPr>
            <a:xfrm>
              <a:off x="4088904" y="4765475"/>
              <a:ext cx="955872" cy="67525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導入後</a:t>
              </a:r>
              <a:endParaRPr kumimoji="1" lang="ja-JP" altLang="en-US" sz="1400" dirty="0">
                <a:solidFill>
                  <a:schemeClr val="tx1"/>
                </a:solidFill>
              </a:endParaRPr>
            </a:p>
          </p:txBody>
        </p:sp>
        <p:sp>
          <p:nvSpPr>
            <p:cNvPr id="53" name="テキスト ボックス 52"/>
            <p:cNvSpPr txBox="1"/>
            <p:nvPr/>
          </p:nvSpPr>
          <p:spPr>
            <a:xfrm>
              <a:off x="7397900" y="1541606"/>
              <a:ext cx="2235619" cy="848698"/>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電子等制御による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ロボット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自動停止機能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人とロボットの協働可</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右矢印 53"/>
            <p:cNvSpPr/>
            <p:nvPr/>
          </p:nvSpPr>
          <p:spPr>
            <a:xfrm>
              <a:off x="4141144" y="613804"/>
              <a:ext cx="955872" cy="67525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導入後</a:t>
              </a:r>
              <a:endParaRPr kumimoji="1" lang="ja-JP" altLang="en-US" sz="1400" dirty="0">
                <a:solidFill>
                  <a:schemeClr val="tx1"/>
                </a:solidFill>
              </a:endParaRPr>
            </a:p>
          </p:txBody>
        </p:sp>
        <p:pic>
          <p:nvPicPr>
            <p:cNvPr id="5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2" y="1910937"/>
              <a:ext cx="1358920" cy="1516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角丸四角形 55"/>
            <p:cNvSpPr/>
            <p:nvPr/>
          </p:nvSpPr>
          <p:spPr>
            <a:xfrm>
              <a:off x="832034" y="2362677"/>
              <a:ext cx="2392773" cy="839393"/>
            </a:xfrm>
            <a:prstGeom prst="roundRect">
              <a:avLst/>
            </a:prstGeom>
            <a:pattFill prst="ltVert">
              <a:fgClr>
                <a:schemeClr val="accent1">
                  <a:lumMod val="40000"/>
                  <a:lumOff val="60000"/>
                </a:schemeClr>
              </a:fgClr>
              <a:bgClr>
                <a:schemeClr val="bg1"/>
              </a:bgClr>
            </a:pattFill>
            <a:ln w="76200">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1763672" y="2676045"/>
              <a:ext cx="676719" cy="353624"/>
            </a:xfrm>
            <a:prstGeom prst="rect">
              <a:avLst/>
            </a:prstGeom>
            <a:noFill/>
          </p:spPr>
          <p:txBody>
            <a:bodyPr wrap="square" rtlCol="0">
              <a:spAutoFit/>
            </a:bodyPr>
            <a:lstStyle/>
            <a:p>
              <a:r>
                <a:rPr kumimoji="1" lang="ja-JP" altLang="en-US" sz="1400" dirty="0" smtClean="0"/>
                <a:t>柵</a:t>
              </a:r>
              <a:endParaRPr kumimoji="1" lang="ja-JP" altLang="en-US" sz="1400" dirty="0"/>
            </a:p>
          </p:txBody>
        </p:sp>
      </p:grpSp>
    </p:spTree>
    <p:extLst>
      <p:ext uri="{BB962C8B-B14F-4D97-AF65-F5344CB8AC3E}">
        <p14:creationId xmlns:p14="http://schemas.microsoft.com/office/powerpoint/2010/main" val="3471826720"/>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8DDA65A-8A74-4E28-9A53-E1802203B41B}"/>
              </a:ext>
            </a:extLst>
          </p:cNvPr>
          <p:cNvSpPr>
            <a:spLocks noGrp="1"/>
          </p:cNvSpPr>
          <p:nvPr>
            <p:ph type="title"/>
          </p:nvPr>
        </p:nvSpPr>
        <p:spPr/>
        <p:txBody>
          <a:bodyPr/>
          <a:lstStyle/>
          <a:p>
            <a:r>
              <a:rPr lang="en-US" altLang="ja-JP" dirty="0"/>
              <a:t>4 -(7)</a:t>
            </a:r>
            <a:r>
              <a:rPr lang="ja-JP" altLang="en-US" dirty="0"/>
              <a:t> </a:t>
            </a:r>
            <a:r>
              <a:rPr lang="en-US" altLang="ja-JP" dirty="0"/>
              <a:t>FMEDA</a:t>
            </a:r>
            <a:r>
              <a:rPr lang="ja-JP" altLang="en-US" dirty="0"/>
              <a:t>の例</a:t>
            </a:r>
            <a:r>
              <a:rPr lang="en-US" altLang="ja-JP" dirty="0"/>
              <a:t>(3/4)</a:t>
            </a:r>
            <a:endParaRPr kumimoji="1" lang="ja-JP" altLang="en-US" dirty="0"/>
          </a:p>
        </p:txBody>
      </p:sp>
      <p:graphicFrame>
        <p:nvGraphicFramePr>
          <p:cNvPr id="6" name="コンテンツ プレースホルダー 5">
            <a:extLst>
              <a:ext uri="{FF2B5EF4-FFF2-40B4-BE49-F238E27FC236}">
                <a16:creationId xmlns="" xmlns:a16="http://schemas.microsoft.com/office/drawing/2014/main" id="{E536EC46-85DB-4098-AA4F-E45E12955ACF}"/>
              </a:ext>
            </a:extLst>
          </p:cNvPr>
          <p:cNvGraphicFramePr>
            <a:graphicFrameLocks noGrp="1"/>
          </p:cNvGraphicFramePr>
          <p:nvPr>
            <p:ph idx="1"/>
            <p:extLst>
              <p:ext uri="{D42A27DB-BD31-4B8C-83A1-F6EECF244321}">
                <p14:modId xmlns:p14="http://schemas.microsoft.com/office/powerpoint/2010/main" val="3474113403"/>
              </p:ext>
            </p:extLst>
          </p:nvPr>
        </p:nvGraphicFramePr>
        <p:xfrm>
          <a:off x="464235" y="1824700"/>
          <a:ext cx="9180588" cy="3647632"/>
        </p:xfrm>
        <a:graphic>
          <a:graphicData uri="http://schemas.openxmlformats.org/drawingml/2006/table">
            <a:tbl>
              <a:tblPr firstRow="1" firstCol="1" bandRow="1">
                <a:tableStyleId>{5940675A-B579-460E-94D1-54222C63F5DA}</a:tableStyleId>
              </a:tblPr>
              <a:tblGrid>
                <a:gridCol w="654655">
                  <a:extLst>
                    <a:ext uri="{9D8B030D-6E8A-4147-A177-3AD203B41FA5}">
                      <a16:colId xmlns="" xmlns:a16="http://schemas.microsoft.com/office/drawing/2014/main" val="529188056"/>
                    </a:ext>
                  </a:extLst>
                </a:gridCol>
                <a:gridCol w="555165">
                  <a:extLst>
                    <a:ext uri="{9D8B030D-6E8A-4147-A177-3AD203B41FA5}">
                      <a16:colId xmlns="" xmlns:a16="http://schemas.microsoft.com/office/drawing/2014/main" val="456358168"/>
                    </a:ext>
                  </a:extLst>
                </a:gridCol>
                <a:gridCol w="829994">
                  <a:extLst>
                    <a:ext uri="{9D8B030D-6E8A-4147-A177-3AD203B41FA5}">
                      <a16:colId xmlns="" xmlns:a16="http://schemas.microsoft.com/office/drawing/2014/main" val="3280580851"/>
                    </a:ext>
                  </a:extLst>
                </a:gridCol>
                <a:gridCol w="7140774">
                  <a:extLst>
                    <a:ext uri="{9D8B030D-6E8A-4147-A177-3AD203B41FA5}">
                      <a16:colId xmlns="" xmlns:a16="http://schemas.microsoft.com/office/drawing/2014/main" val="4178489521"/>
                    </a:ext>
                  </a:extLst>
                </a:gridCol>
              </a:tblGrid>
              <a:tr h="405292">
                <a:tc rowSpan="5">
                  <a:txBody>
                    <a:bodyPr/>
                    <a:lstStyle/>
                    <a:p>
                      <a:pPr algn="l">
                        <a:spcAft>
                          <a:spcPts val="0"/>
                        </a:spcAft>
                      </a:pPr>
                      <a:r>
                        <a:rPr lang="en-US" sz="2000" kern="100" dirty="0">
                          <a:effectLst/>
                        </a:rPr>
                        <a:t>6</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08000" marR="6181" marT="0" marB="0" anchor="ctr"/>
                </a:tc>
                <a:tc gridSpan="3">
                  <a:txBody>
                    <a:bodyPr/>
                    <a:lstStyle/>
                    <a:p>
                      <a:pPr algn="l">
                        <a:spcAft>
                          <a:spcPts val="0"/>
                        </a:spcAft>
                      </a:pPr>
                      <a:r>
                        <a:rPr lang="ja-JP" sz="2000" kern="100" dirty="0">
                          <a:effectLst/>
                        </a:rPr>
                        <a:t>λ</a:t>
                      </a:r>
                      <a:r>
                        <a:rPr lang="en-US" sz="2000" kern="100" baseline="-25000" dirty="0">
                          <a:effectLst/>
                        </a:rPr>
                        <a:t>SD</a:t>
                      </a:r>
                      <a:r>
                        <a:rPr lang="ja-JP" sz="2000" kern="100" dirty="0" err="1">
                          <a:effectLst/>
                        </a:rPr>
                        <a:t>、</a:t>
                      </a:r>
                      <a:r>
                        <a:rPr lang="ja-JP" sz="2000" kern="100" dirty="0">
                          <a:effectLst/>
                        </a:rPr>
                        <a:t>λ</a:t>
                      </a:r>
                      <a:r>
                        <a:rPr lang="en-US" sz="2000" kern="100" baseline="-25000" dirty="0">
                          <a:effectLst/>
                        </a:rPr>
                        <a:t>SU</a:t>
                      </a:r>
                      <a:r>
                        <a:rPr lang="ja-JP" sz="2000" kern="100" dirty="0" err="1">
                          <a:effectLst/>
                        </a:rPr>
                        <a:t>、</a:t>
                      </a:r>
                      <a:r>
                        <a:rPr lang="ja-JP" sz="2000" kern="100" dirty="0">
                          <a:effectLst/>
                        </a:rPr>
                        <a:t>λ</a:t>
                      </a:r>
                      <a:r>
                        <a:rPr lang="en-US" sz="2000" kern="100" baseline="-25000" dirty="0">
                          <a:effectLst/>
                        </a:rPr>
                        <a:t>DD</a:t>
                      </a:r>
                      <a:r>
                        <a:rPr lang="ja-JP" sz="2000" kern="100" dirty="0" err="1">
                          <a:effectLst/>
                        </a:rPr>
                        <a:t>、</a:t>
                      </a:r>
                      <a:r>
                        <a:rPr lang="ja-JP" sz="2000" kern="100" dirty="0">
                          <a:effectLst/>
                        </a:rPr>
                        <a:t>λ</a:t>
                      </a:r>
                      <a:r>
                        <a:rPr lang="en-US" sz="2000" kern="100" baseline="-25000" dirty="0">
                          <a:effectLst/>
                        </a:rPr>
                        <a:t>DU</a:t>
                      </a:r>
                      <a:r>
                        <a:rPr lang="ja-JP" sz="2000" kern="100" dirty="0">
                          <a:effectLst/>
                        </a:rPr>
                        <a:t>は、以下の計算で求める</a:t>
                      </a:r>
                      <a:r>
                        <a:rPr lang="ja-JP" altLang="en-US" sz="2000" kern="100" dirty="0">
                          <a:effectLst/>
                        </a:rPr>
                        <a:t>．</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08000" marR="6181"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112466069"/>
                  </a:ext>
                </a:extLst>
              </a:tr>
              <a:tr h="810585">
                <a:tc vMerge="1">
                  <a:txBody>
                    <a:bodyPr/>
                    <a:lstStyle/>
                    <a:p>
                      <a:endParaRPr kumimoji="1" lang="ja-JP" altLang="en-US"/>
                    </a:p>
                  </a:txBody>
                  <a:tcPr/>
                </a:tc>
                <a:tc>
                  <a:txBody>
                    <a:bodyPr/>
                    <a:lstStyle/>
                    <a:p>
                      <a:pPr algn="l">
                        <a:spcAft>
                          <a:spcPts val="0"/>
                        </a:spcAft>
                      </a:pPr>
                      <a:r>
                        <a:rPr lang="en-US" sz="2000" kern="100">
                          <a:effectLst/>
                        </a:rPr>
                        <a:t>1</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08000" marR="6181" marT="0" marB="0" anchor="ctr"/>
                </a:tc>
                <a:tc>
                  <a:txBody>
                    <a:bodyPr/>
                    <a:lstStyle/>
                    <a:p>
                      <a:pPr algn="l">
                        <a:spcAft>
                          <a:spcPts val="0"/>
                        </a:spcAft>
                      </a:pPr>
                      <a:r>
                        <a:rPr lang="ja-JP" sz="2000" kern="100">
                          <a:effectLst/>
                        </a:rPr>
                        <a:t>λ</a:t>
                      </a:r>
                      <a:r>
                        <a:rPr lang="en-US" sz="2000" kern="100" baseline="-25000">
                          <a:effectLst/>
                        </a:rPr>
                        <a:t>SD</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08000" marR="6181" marT="0" marB="0" anchor="ctr"/>
                </a:tc>
                <a:tc>
                  <a:txBody>
                    <a:bodyPr/>
                    <a:lstStyle/>
                    <a:p>
                      <a:pPr algn="l">
                        <a:spcAft>
                          <a:spcPts val="0"/>
                        </a:spcAft>
                      </a:pPr>
                      <a:r>
                        <a:rPr lang="ja-JP" sz="2000" kern="100" dirty="0">
                          <a:effectLst/>
                        </a:rPr>
                        <a:t>安全側故障で検出された故障率</a:t>
                      </a:r>
                      <a:r>
                        <a:rPr lang="ja-JP" altLang="en-US" sz="2000" kern="100" dirty="0">
                          <a:effectLst/>
                        </a:rPr>
                        <a:t>．</a:t>
                      </a:r>
                      <a:endParaRPr lang="ja-JP" sz="2000" kern="100" dirty="0">
                        <a:effectLst/>
                      </a:endParaRPr>
                    </a:p>
                    <a:p>
                      <a:pPr algn="l">
                        <a:spcAft>
                          <a:spcPts val="0"/>
                        </a:spcAft>
                      </a:pPr>
                      <a:r>
                        <a:rPr lang="ja-JP" sz="2000" kern="100" dirty="0">
                          <a:effectLst/>
                        </a:rPr>
                        <a:t>λ×</a:t>
                      </a:r>
                      <a:r>
                        <a:rPr lang="en-US" sz="2000" kern="100" dirty="0">
                          <a:effectLst/>
                        </a:rPr>
                        <a:t>DC</a:t>
                      </a:r>
                      <a:r>
                        <a:rPr lang="ja-JP" sz="2000" kern="100" dirty="0">
                          <a:effectLst/>
                        </a:rPr>
                        <a:t>×</a:t>
                      </a:r>
                      <a:r>
                        <a:rPr lang="en-US" sz="2000" kern="100" dirty="0">
                          <a:effectLst/>
                        </a:rPr>
                        <a:t>%FM</a:t>
                      </a:r>
                      <a:r>
                        <a:rPr lang="ja-JP" sz="2000" kern="100" dirty="0">
                          <a:effectLst/>
                        </a:rPr>
                        <a:t>×</a:t>
                      </a:r>
                      <a:r>
                        <a:rPr lang="en-US" sz="2000" kern="100" dirty="0">
                          <a:effectLst/>
                        </a:rPr>
                        <a:t>(</a:t>
                      </a:r>
                      <a:r>
                        <a:rPr lang="ja-JP" sz="2000" kern="100" dirty="0">
                          <a:effectLst/>
                        </a:rPr>
                        <a:t>安全</a:t>
                      </a:r>
                      <a:r>
                        <a:rPr lang="en-US" sz="2000" kern="100" dirty="0">
                          <a:effectLst/>
                        </a:rPr>
                        <a:t>=1,</a:t>
                      </a:r>
                      <a:r>
                        <a:rPr lang="ja-JP" sz="2000" kern="100" dirty="0">
                          <a:effectLst/>
                        </a:rPr>
                        <a:t>危険</a:t>
                      </a:r>
                      <a:r>
                        <a:rPr lang="en-US" sz="2000" kern="100" dirty="0">
                          <a:effectLst/>
                        </a:rPr>
                        <a:t>=0)</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08000" marR="6181" marT="0" marB="0" anchor="ctr"/>
                </a:tc>
                <a:extLst>
                  <a:ext uri="{0D108BD9-81ED-4DB2-BD59-A6C34878D82A}">
                    <a16:rowId xmlns="" xmlns:a16="http://schemas.microsoft.com/office/drawing/2014/main" val="3124614480"/>
                  </a:ext>
                </a:extLst>
              </a:tr>
              <a:tr h="810585">
                <a:tc vMerge="1">
                  <a:txBody>
                    <a:bodyPr/>
                    <a:lstStyle/>
                    <a:p>
                      <a:endParaRPr kumimoji="1" lang="ja-JP" altLang="en-US"/>
                    </a:p>
                  </a:txBody>
                  <a:tcPr/>
                </a:tc>
                <a:tc>
                  <a:txBody>
                    <a:bodyPr/>
                    <a:lstStyle/>
                    <a:p>
                      <a:pPr algn="l">
                        <a:spcAft>
                          <a:spcPts val="0"/>
                        </a:spcAft>
                      </a:pPr>
                      <a:r>
                        <a:rPr lang="en-US" sz="2000" kern="100">
                          <a:effectLst/>
                        </a:rPr>
                        <a:t>2</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08000" marR="6181" marT="0" marB="0" anchor="ctr"/>
                </a:tc>
                <a:tc>
                  <a:txBody>
                    <a:bodyPr/>
                    <a:lstStyle/>
                    <a:p>
                      <a:pPr algn="l">
                        <a:spcAft>
                          <a:spcPts val="0"/>
                        </a:spcAft>
                      </a:pPr>
                      <a:r>
                        <a:rPr lang="ja-JP" sz="2000" kern="100">
                          <a:effectLst/>
                        </a:rPr>
                        <a:t>λ</a:t>
                      </a:r>
                      <a:r>
                        <a:rPr lang="en-US" sz="2000" kern="100" baseline="-25000">
                          <a:effectLst/>
                        </a:rPr>
                        <a:t>SU</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08000" marR="6181" marT="0" marB="0" anchor="ctr"/>
                </a:tc>
                <a:tc>
                  <a:txBody>
                    <a:bodyPr/>
                    <a:lstStyle/>
                    <a:p>
                      <a:pPr algn="l">
                        <a:spcAft>
                          <a:spcPts val="0"/>
                        </a:spcAft>
                      </a:pPr>
                      <a:r>
                        <a:rPr lang="ja-JP" sz="2000" kern="100" dirty="0">
                          <a:effectLst/>
                        </a:rPr>
                        <a:t>安全側故障で検出されない故障率</a:t>
                      </a:r>
                      <a:r>
                        <a:rPr lang="ja-JP" altLang="en-US" sz="2000" kern="100" dirty="0">
                          <a:effectLst/>
                        </a:rPr>
                        <a:t>．</a:t>
                      </a:r>
                      <a:endParaRPr lang="ja-JP" sz="2000" kern="100" dirty="0">
                        <a:effectLst/>
                      </a:endParaRPr>
                    </a:p>
                    <a:p>
                      <a:pPr algn="l">
                        <a:spcAft>
                          <a:spcPts val="0"/>
                        </a:spcAft>
                      </a:pPr>
                      <a:r>
                        <a:rPr lang="ja-JP" sz="2000" kern="100" dirty="0">
                          <a:effectLst/>
                        </a:rPr>
                        <a:t>λ×</a:t>
                      </a:r>
                      <a:r>
                        <a:rPr lang="en-US" sz="2000" kern="100" dirty="0">
                          <a:effectLst/>
                        </a:rPr>
                        <a:t>(1-DC)</a:t>
                      </a:r>
                      <a:r>
                        <a:rPr lang="ja-JP" sz="2000" kern="100" dirty="0">
                          <a:effectLst/>
                        </a:rPr>
                        <a:t>×</a:t>
                      </a:r>
                      <a:r>
                        <a:rPr lang="en-US" sz="2000" kern="100" dirty="0">
                          <a:effectLst/>
                        </a:rPr>
                        <a:t>%FM</a:t>
                      </a:r>
                      <a:r>
                        <a:rPr lang="ja-JP" sz="2000" kern="100" dirty="0">
                          <a:effectLst/>
                        </a:rPr>
                        <a:t>×</a:t>
                      </a:r>
                      <a:r>
                        <a:rPr lang="en-US" sz="2000" kern="100" dirty="0">
                          <a:effectLst/>
                        </a:rPr>
                        <a:t>(</a:t>
                      </a:r>
                      <a:r>
                        <a:rPr lang="ja-JP" sz="2000" kern="100" dirty="0">
                          <a:effectLst/>
                        </a:rPr>
                        <a:t>安全</a:t>
                      </a:r>
                      <a:r>
                        <a:rPr lang="en-US" sz="2000" kern="100" dirty="0">
                          <a:effectLst/>
                        </a:rPr>
                        <a:t>=1,</a:t>
                      </a:r>
                      <a:r>
                        <a:rPr lang="ja-JP" sz="2000" kern="100" dirty="0">
                          <a:effectLst/>
                        </a:rPr>
                        <a:t>危険</a:t>
                      </a:r>
                      <a:r>
                        <a:rPr lang="en-US" sz="2000" kern="100" dirty="0">
                          <a:effectLst/>
                        </a:rPr>
                        <a:t>=0)</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08000" marR="6181" marT="0" marB="0" anchor="ctr"/>
                </a:tc>
                <a:extLst>
                  <a:ext uri="{0D108BD9-81ED-4DB2-BD59-A6C34878D82A}">
                    <a16:rowId xmlns="" xmlns:a16="http://schemas.microsoft.com/office/drawing/2014/main" val="1329302994"/>
                  </a:ext>
                </a:extLst>
              </a:tr>
              <a:tr h="810585">
                <a:tc vMerge="1">
                  <a:txBody>
                    <a:bodyPr/>
                    <a:lstStyle/>
                    <a:p>
                      <a:endParaRPr kumimoji="1" lang="ja-JP" altLang="en-US"/>
                    </a:p>
                  </a:txBody>
                  <a:tcPr/>
                </a:tc>
                <a:tc>
                  <a:txBody>
                    <a:bodyPr/>
                    <a:lstStyle/>
                    <a:p>
                      <a:pPr algn="l">
                        <a:spcAft>
                          <a:spcPts val="0"/>
                        </a:spcAft>
                      </a:pPr>
                      <a:r>
                        <a:rPr lang="en-US" sz="2000" kern="100">
                          <a:effectLst/>
                        </a:rPr>
                        <a:t>3</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08000" marR="6181" marT="0" marB="0" anchor="ctr"/>
                </a:tc>
                <a:tc>
                  <a:txBody>
                    <a:bodyPr/>
                    <a:lstStyle/>
                    <a:p>
                      <a:pPr algn="l">
                        <a:spcAft>
                          <a:spcPts val="0"/>
                        </a:spcAft>
                      </a:pPr>
                      <a:r>
                        <a:rPr lang="ja-JP" sz="2000" kern="100">
                          <a:effectLst/>
                        </a:rPr>
                        <a:t>λ</a:t>
                      </a:r>
                      <a:r>
                        <a:rPr lang="en-US" sz="2000" kern="100" baseline="-25000">
                          <a:effectLst/>
                        </a:rPr>
                        <a:t>DD</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08000" marR="6181" marT="0" marB="0" anchor="ctr"/>
                </a:tc>
                <a:tc>
                  <a:txBody>
                    <a:bodyPr/>
                    <a:lstStyle/>
                    <a:p>
                      <a:pPr algn="l">
                        <a:spcAft>
                          <a:spcPts val="0"/>
                        </a:spcAft>
                      </a:pPr>
                      <a:r>
                        <a:rPr lang="ja-JP" sz="2000" kern="100" dirty="0">
                          <a:effectLst/>
                        </a:rPr>
                        <a:t>危険側故障で検出された故障率</a:t>
                      </a:r>
                      <a:r>
                        <a:rPr lang="ja-JP" altLang="en-US" sz="2000" kern="100" dirty="0">
                          <a:effectLst/>
                        </a:rPr>
                        <a:t>．</a:t>
                      </a:r>
                      <a:endParaRPr lang="ja-JP" sz="2000" kern="100" dirty="0">
                        <a:effectLst/>
                      </a:endParaRPr>
                    </a:p>
                    <a:p>
                      <a:pPr algn="l">
                        <a:spcAft>
                          <a:spcPts val="0"/>
                        </a:spcAft>
                      </a:pPr>
                      <a:r>
                        <a:rPr lang="ja-JP" sz="2000" kern="100" dirty="0">
                          <a:effectLst/>
                        </a:rPr>
                        <a:t>λ×</a:t>
                      </a:r>
                      <a:r>
                        <a:rPr lang="en-US" sz="2000" kern="100" dirty="0">
                          <a:effectLst/>
                        </a:rPr>
                        <a:t>DC)</a:t>
                      </a:r>
                      <a:r>
                        <a:rPr lang="ja-JP" sz="2000" kern="100" dirty="0">
                          <a:effectLst/>
                        </a:rPr>
                        <a:t>×</a:t>
                      </a:r>
                      <a:r>
                        <a:rPr lang="en-US" sz="2000" kern="100" dirty="0">
                          <a:effectLst/>
                        </a:rPr>
                        <a:t>%FM</a:t>
                      </a:r>
                      <a:r>
                        <a:rPr lang="ja-JP" sz="2000" kern="100" dirty="0">
                          <a:effectLst/>
                        </a:rPr>
                        <a:t>×</a:t>
                      </a:r>
                      <a:r>
                        <a:rPr lang="en-US" sz="2000" kern="100" dirty="0">
                          <a:effectLst/>
                        </a:rPr>
                        <a:t>(</a:t>
                      </a:r>
                      <a:r>
                        <a:rPr lang="ja-JP" sz="2000" kern="100" dirty="0">
                          <a:effectLst/>
                        </a:rPr>
                        <a:t>安全</a:t>
                      </a:r>
                      <a:r>
                        <a:rPr lang="en-US" sz="2000" kern="100" dirty="0">
                          <a:effectLst/>
                        </a:rPr>
                        <a:t>=0,</a:t>
                      </a:r>
                      <a:r>
                        <a:rPr lang="ja-JP" sz="2000" kern="100" dirty="0">
                          <a:effectLst/>
                        </a:rPr>
                        <a:t>危険</a:t>
                      </a:r>
                      <a:r>
                        <a:rPr lang="en-US" sz="2000" kern="100" dirty="0">
                          <a:effectLst/>
                        </a:rPr>
                        <a:t>=1)</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08000" marR="6181" marT="0" marB="0" anchor="ctr"/>
                </a:tc>
                <a:extLst>
                  <a:ext uri="{0D108BD9-81ED-4DB2-BD59-A6C34878D82A}">
                    <a16:rowId xmlns="" xmlns:a16="http://schemas.microsoft.com/office/drawing/2014/main" val="225000094"/>
                  </a:ext>
                </a:extLst>
              </a:tr>
              <a:tr h="810585">
                <a:tc vMerge="1">
                  <a:txBody>
                    <a:bodyPr/>
                    <a:lstStyle/>
                    <a:p>
                      <a:endParaRPr kumimoji="1" lang="ja-JP" altLang="en-US"/>
                    </a:p>
                  </a:txBody>
                  <a:tcPr/>
                </a:tc>
                <a:tc>
                  <a:txBody>
                    <a:bodyPr/>
                    <a:lstStyle/>
                    <a:p>
                      <a:pPr algn="l">
                        <a:spcAft>
                          <a:spcPts val="0"/>
                        </a:spcAft>
                      </a:pPr>
                      <a:r>
                        <a:rPr lang="en-US" sz="2000" kern="100">
                          <a:effectLst/>
                        </a:rPr>
                        <a:t>4</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08000" marR="6181" marT="0" marB="0" anchor="ctr"/>
                </a:tc>
                <a:tc>
                  <a:txBody>
                    <a:bodyPr/>
                    <a:lstStyle/>
                    <a:p>
                      <a:pPr algn="l">
                        <a:spcAft>
                          <a:spcPts val="0"/>
                        </a:spcAft>
                      </a:pPr>
                      <a:r>
                        <a:rPr lang="ja-JP" sz="2000" kern="100">
                          <a:effectLst/>
                        </a:rPr>
                        <a:t>λ</a:t>
                      </a:r>
                      <a:r>
                        <a:rPr lang="en-US" sz="2000" kern="100" baseline="-25000">
                          <a:effectLst/>
                        </a:rPr>
                        <a:t>DU</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08000" marR="6181" marT="0" marB="0" anchor="ctr"/>
                </a:tc>
                <a:tc>
                  <a:txBody>
                    <a:bodyPr/>
                    <a:lstStyle/>
                    <a:p>
                      <a:pPr algn="l">
                        <a:spcAft>
                          <a:spcPts val="0"/>
                        </a:spcAft>
                      </a:pPr>
                      <a:r>
                        <a:rPr lang="ja-JP" sz="2000" kern="100" dirty="0">
                          <a:effectLst/>
                        </a:rPr>
                        <a:t>危険側故障で検出されない故障率</a:t>
                      </a:r>
                      <a:r>
                        <a:rPr lang="ja-JP" altLang="en-US" sz="2000" kern="100" dirty="0">
                          <a:effectLst/>
                        </a:rPr>
                        <a:t>．</a:t>
                      </a:r>
                      <a:endParaRPr lang="ja-JP" sz="2000" kern="100" dirty="0">
                        <a:effectLst/>
                      </a:endParaRPr>
                    </a:p>
                    <a:p>
                      <a:pPr algn="l">
                        <a:spcAft>
                          <a:spcPts val="0"/>
                        </a:spcAft>
                      </a:pPr>
                      <a:r>
                        <a:rPr lang="ja-JP" sz="2000" kern="100" dirty="0">
                          <a:effectLst/>
                        </a:rPr>
                        <a:t>λ×</a:t>
                      </a:r>
                      <a:r>
                        <a:rPr lang="en-US" sz="2000" kern="100" dirty="0">
                          <a:effectLst/>
                        </a:rPr>
                        <a:t>(1-DC)</a:t>
                      </a:r>
                      <a:r>
                        <a:rPr lang="ja-JP" sz="2000" kern="100" dirty="0">
                          <a:effectLst/>
                        </a:rPr>
                        <a:t>×</a:t>
                      </a:r>
                      <a:r>
                        <a:rPr lang="en-US" sz="2000" kern="100" dirty="0">
                          <a:effectLst/>
                        </a:rPr>
                        <a:t>%FM</a:t>
                      </a:r>
                      <a:r>
                        <a:rPr lang="ja-JP" sz="2000" kern="100" dirty="0">
                          <a:effectLst/>
                        </a:rPr>
                        <a:t>×</a:t>
                      </a:r>
                      <a:r>
                        <a:rPr lang="en-US" sz="2000" kern="100" dirty="0">
                          <a:effectLst/>
                        </a:rPr>
                        <a:t>(</a:t>
                      </a:r>
                      <a:r>
                        <a:rPr lang="ja-JP" sz="2000" kern="100" dirty="0">
                          <a:effectLst/>
                        </a:rPr>
                        <a:t>安全</a:t>
                      </a:r>
                      <a:r>
                        <a:rPr lang="en-US" sz="2000" kern="100" dirty="0">
                          <a:effectLst/>
                        </a:rPr>
                        <a:t>=0,</a:t>
                      </a:r>
                      <a:r>
                        <a:rPr lang="ja-JP" sz="2000" kern="100" dirty="0">
                          <a:effectLst/>
                        </a:rPr>
                        <a:t>危険</a:t>
                      </a:r>
                      <a:r>
                        <a:rPr lang="en-US" sz="2000" kern="100" dirty="0">
                          <a:effectLst/>
                        </a:rPr>
                        <a:t>=1)</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08000" marR="6181" marT="0" marB="0" anchor="ctr"/>
                </a:tc>
                <a:extLst>
                  <a:ext uri="{0D108BD9-81ED-4DB2-BD59-A6C34878D82A}">
                    <a16:rowId xmlns="" xmlns:a16="http://schemas.microsoft.com/office/drawing/2014/main" val="2689055591"/>
                  </a:ext>
                </a:extLst>
              </a:tr>
            </a:tbl>
          </a:graphicData>
        </a:graphic>
      </p:graphicFrame>
      <p:sp>
        <p:nvSpPr>
          <p:cNvPr id="4" name="フッター プレースホルダー 3">
            <a:extLst>
              <a:ext uri="{FF2B5EF4-FFF2-40B4-BE49-F238E27FC236}">
                <a16:creationId xmlns="" xmlns:a16="http://schemas.microsoft.com/office/drawing/2014/main" id="{F521222C-827A-4C73-B786-9103E03D17C8}"/>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42992FD9-2712-453E-8AC3-50157DEE3C80}"/>
              </a:ext>
            </a:extLst>
          </p:cNvPr>
          <p:cNvSpPr>
            <a:spLocks noGrp="1"/>
          </p:cNvSpPr>
          <p:nvPr>
            <p:ph type="sldNum" sz="quarter" idx="12"/>
          </p:nvPr>
        </p:nvSpPr>
        <p:spPr/>
        <p:txBody>
          <a:bodyPr/>
          <a:lstStyle/>
          <a:p>
            <a:fld id="{C7D9CC4D-8A97-4D11-A8F9-9712DE09FCD9}" type="slidenum">
              <a:rPr kumimoji="1" lang="ja-JP" altLang="en-US" smtClean="0"/>
              <a:t>200</a:t>
            </a:fld>
            <a:endParaRPr kumimoji="1" lang="ja-JP" altLang="en-US"/>
          </a:p>
        </p:txBody>
      </p:sp>
    </p:spTree>
    <p:extLst>
      <p:ext uri="{BB962C8B-B14F-4D97-AF65-F5344CB8AC3E}">
        <p14:creationId xmlns:p14="http://schemas.microsoft.com/office/powerpoint/2010/main" val="1464593289"/>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D051B9C-B89F-44A0-960A-AD496B4281AB}"/>
              </a:ext>
            </a:extLst>
          </p:cNvPr>
          <p:cNvSpPr>
            <a:spLocks noGrp="1"/>
          </p:cNvSpPr>
          <p:nvPr>
            <p:ph type="title"/>
          </p:nvPr>
        </p:nvSpPr>
        <p:spPr/>
        <p:txBody>
          <a:bodyPr/>
          <a:lstStyle/>
          <a:p>
            <a:r>
              <a:rPr lang="en-US" altLang="ja-JP" dirty="0"/>
              <a:t>4 -(7)</a:t>
            </a:r>
            <a:r>
              <a:rPr lang="ja-JP" altLang="en-US" dirty="0"/>
              <a:t> </a:t>
            </a:r>
            <a:r>
              <a:rPr lang="en-US" altLang="ja-JP" dirty="0"/>
              <a:t>FMEDA</a:t>
            </a:r>
            <a:r>
              <a:rPr lang="ja-JP" altLang="en-US" dirty="0"/>
              <a:t>の例</a:t>
            </a:r>
            <a:r>
              <a:rPr lang="en-US" altLang="ja-JP" dirty="0"/>
              <a:t>(4/4)</a:t>
            </a:r>
            <a:endParaRPr kumimoji="1" lang="ja-JP" altLang="en-US" dirty="0"/>
          </a:p>
        </p:txBody>
      </p:sp>
      <p:graphicFrame>
        <p:nvGraphicFramePr>
          <p:cNvPr id="6" name="コンテンツ プレースホルダー 5">
            <a:extLst>
              <a:ext uri="{FF2B5EF4-FFF2-40B4-BE49-F238E27FC236}">
                <a16:creationId xmlns="" xmlns:a16="http://schemas.microsoft.com/office/drawing/2014/main" id="{2DBCDCD6-C086-41EF-9EB3-6581AF7BEC35}"/>
              </a:ext>
            </a:extLst>
          </p:cNvPr>
          <p:cNvGraphicFramePr>
            <a:graphicFrameLocks noGrp="1"/>
          </p:cNvGraphicFramePr>
          <p:nvPr>
            <p:ph idx="1"/>
            <p:extLst>
              <p:ext uri="{D42A27DB-BD31-4B8C-83A1-F6EECF244321}">
                <p14:modId xmlns:p14="http://schemas.microsoft.com/office/powerpoint/2010/main" val="3003269424"/>
              </p:ext>
            </p:extLst>
          </p:nvPr>
        </p:nvGraphicFramePr>
        <p:xfrm>
          <a:off x="320822" y="1479552"/>
          <a:ext cx="9324001" cy="4876800"/>
        </p:xfrm>
        <a:graphic>
          <a:graphicData uri="http://schemas.openxmlformats.org/drawingml/2006/table">
            <a:tbl>
              <a:tblPr firstRow="1" firstCol="1" bandRow="1">
                <a:tableStyleId>{5940675A-B579-460E-94D1-54222C63F5DA}</a:tableStyleId>
              </a:tblPr>
              <a:tblGrid>
                <a:gridCol w="1410931">
                  <a:extLst>
                    <a:ext uri="{9D8B030D-6E8A-4147-A177-3AD203B41FA5}">
                      <a16:colId xmlns="" xmlns:a16="http://schemas.microsoft.com/office/drawing/2014/main" val="3626437044"/>
                    </a:ext>
                  </a:extLst>
                </a:gridCol>
                <a:gridCol w="525458">
                  <a:extLst>
                    <a:ext uri="{9D8B030D-6E8A-4147-A177-3AD203B41FA5}">
                      <a16:colId xmlns="" xmlns:a16="http://schemas.microsoft.com/office/drawing/2014/main" val="631976163"/>
                    </a:ext>
                  </a:extLst>
                </a:gridCol>
                <a:gridCol w="654479">
                  <a:extLst>
                    <a:ext uri="{9D8B030D-6E8A-4147-A177-3AD203B41FA5}">
                      <a16:colId xmlns="" xmlns:a16="http://schemas.microsoft.com/office/drawing/2014/main" val="3259245479"/>
                    </a:ext>
                  </a:extLst>
                </a:gridCol>
                <a:gridCol w="1410931">
                  <a:extLst>
                    <a:ext uri="{9D8B030D-6E8A-4147-A177-3AD203B41FA5}">
                      <a16:colId xmlns="" xmlns:a16="http://schemas.microsoft.com/office/drawing/2014/main" val="2201521735"/>
                    </a:ext>
                  </a:extLst>
                </a:gridCol>
                <a:gridCol w="1186181">
                  <a:extLst>
                    <a:ext uri="{9D8B030D-6E8A-4147-A177-3AD203B41FA5}">
                      <a16:colId xmlns="" xmlns:a16="http://schemas.microsoft.com/office/drawing/2014/main" val="2434787314"/>
                    </a:ext>
                  </a:extLst>
                </a:gridCol>
                <a:gridCol w="1186181">
                  <a:extLst>
                    <a:ext uri="{9D8B030D-6E8A-4147-A177-3AD203B41FA5}">
                      <a16:colId xmlns="" xmlns:a16="http://schemas.microsoft.com/office/drawing/2014/main" val="3084620569"/>
                    </a:ext>
                  </a:extLst>
                </a:gridCol>
                <a:gridCol w="737720">
                  <a:extLst>
                    <a:ext uri="{9D8B030D-6E8A-4147-A177-3AD203B41FA5}">
                      <a16:colId xmlns="" xmlns:a16="http://schemas.microsoft.com/office/drawing/2014/main" val="4058419229"/>
                    </a:ext>
                  </a:extLst>
                </a:gridCol>
                <a:gridCol w="737720">
                  <a:extLst>
                    <a:ext uri="{9D8B030D-6E8A-4147-A177-3AD203B41FA5}">
                      <a16:colId xmlns="" xmlns:a16="http://schemas.microsoft.com/office/drawing/2014/main" val="2793070016"/>
                    </a:ext>
                  </a:extLst>
                </a:gridCol>
                <a:gridCol w="737720">
                  <a:extLst>
                    <a:ext uri="{9D8B030D-6E8A-4147-A177-3AD203B41FA5}">
                      <a16:colId xmlns="" xmlns:a16="http://schemas.microsoft.com/office/drawing/2014/main" val="1705184783"/>
                    </a:ext>
                  </a:extLst>
                </a:gridCol>
                <a:gridCol w="736680">
                  <a:extLst>
                    <a:ext uri="{9D8B030D-6E8A-4147-A177-3AD203B41FA5}">
                      <a16:colId xmlns="" xmlns:a16="http://schemas.microsoft.com/office/drawing/2014/main" val="449578576"/>
                    </a:ext>
                  </a:extLst>
                </a:gridCol>
              </a:tblGrid>
              <a:tr h="83300">
                <a:tc gridSpan="10">
                  <a:txBody>
                    <a:bodyPr/>
                    <a:lstStyle/>
                    <a:p>
                      <a:pPr algn="ctr">
                        <a:spcAft>
                          <a:spcPts val="0"/>
                        </a:spcAft>
                      </a:pPr>
                      <a:r>
                        <a:rPr lang="en-US" sz="1600" kern="100" dirty="0">
                          <a:effectLst/>
                        </a:rPr>
                        <a:t>FMEDA</a:t>
                      </a:r>
                      <a:r>
                        <a:rPr lang="ja-JP" sz="1600" kern="100" dirty="0">
                          <a:effectLst/>
                        </a:rPr>
                        <a:t>表の例</a:t>
                      </a:r>
                      <a:r>
                        <a:rPr lang="en-US" sz="1600" kern="100" dirty="0">
                          <a:effectLst/>
                        </a:rPr>
                        <a:t>  (</a:t>
                      </a:r>
                      <a:r>
                        <a:rPr lang="ja-JP" sz="1600" kern="100" dirty="0">
                          <a:effectLst/>
                        </a:rPr>
                        <a:t>図</a:t>
                      </a:r>
                      <a:r>
                        <a:rPr lang="en-US" sz="1600" kern="100" dirty="0">
                          <a:effectLst/>
                        </a:rPr>
                        <a:t>5-16</a:t>
                      </a:r>
                      <a:r>
                        <a:rPr lang="ja-JP" sz="1600" kern="100" dirty="0">
                          <a:effectLst/>
                        </a:rPr>
                        <a:t>の回路例による</a:t>
                      </a:r>
                      <a:r>
                        <a:rPr lang="en-US" sz="1600" kern="100" dirty="0">
                          <a:effectLst/>
                        </a:rPr>
                        <a:t>)</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3175270220"/>
                  </a:ext>
                </a:extLst>
              </a:tr>
              <a:tr h="110748">
                <a:tc>
                  <a:txBody>
                    <a:bodyPr/>
                    <a:lstStyle/>
                    <a:p>
                      <a:pPr algn="just">
                        <a:spcAft>
                          <a:spcPts val="0"/>
                        </a:spcAft>
                      </a:pPr>
                      <a:r>
                        <a:rPr lang="ja-JP" sz="1600" kern="100" dirty="0">
                          <a:effectLst/>
                        </a:rPr>
                        <a:t>部品</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λ</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DC</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故障モード</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%FM</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安全</a:t>
                      </a:r>
                      <a:r>
                        <a:rPr lang="en-US" sz="1600" kern="100">
                          <a:effectLst/>
                        </a:rPr>
                        <a:t>/</a:t>
                      </a:r>
                      <a:r>
                        <a:rPr lang="ja-JP" sz="1600" kern="100">
                          <a:effectLst/>
                        </a:rPr>
                        <a:t>危険</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λ</a:t>
                      </a:r>
                      <a:r>
                        <a:rPr lang="en-US" sz="1600" kern="100" baseline="-25000">
                          <a:effectLst/>
                        </a:rPr>
                        <a:t>SD</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λ</a:t>
                      </a:r>
                      <a:r>
                        <a:rPr lang="en-US" sz="1600" kern="100" baseline="-25000">
                          <a:effectLst/>
                        </a:rPr>
                        <a:t>SU</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λ</a:t>
                      </a:r>
                      <a:r>
                        <a:rPr lang="en-US" sz="1600" kern="100" baseline="-25000">
                          <a:effectLst/>
                        </a:rPr>
                        <a:t>DD</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λ</a:t>
                      </a:r>
                      <a:r>
                        <a:rPr lang="en-US" sz="1600" kern="100" baseline="-25000">
                          <a:effectLst/>
                        </a:rPr>
                        <a:t>DU</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extLst>
                  <a:ext uri="{0D108BD9-81ED-4DB2-BD59-A6C34878D82A}">
                    <a16:rowId xmlns="" xmlns:a16="http://schemas.microsoft.com/office/drawing/2014/main" val="3511814397"/>
                  </a:ext>
                </a:extLst>
              </a:tr>
              <a:tr h="83300">
                <a:tc rowSpan="2">
                  <a:txBody>
                    <a:bodyPr/>
                    <a:lstStyle/>
                    <a:p>
                      <a:pPr algn="just">
                        <a:spcAft>
                          <a:spcPts val="0"/>
                        </a:spcAft>
                      </a:pPr>
                      <a:r>
                        <a:rPr lang="ja-JP" sz="1600" kern="100">
                          <a:effectLst/>
                        </a:rPr>
                        <a:t>抵抗</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rowSpan="2">
                  <a:txBody>
                    <a:bodyPr/>
                    <a:lstStyle/>
                    <a:p>
                      <a:pPr algn="just">
                        <a:spcAft>
                          <a:spcPts val="0"/>
                        </a:spcAft>
                      </a:pPr>
                      <a:r>
                        <a:rPr lang="en-US" sz="1600" kern="100">
                          <a:effectLst/>
                        </a:rPr>
                        <a:t>10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rowSpan="2">
                  <a:txBody>
                    <a:bodyPr/>
                    <a:lstStyle/>
                    <a:p>
                      <a:pPr algn="just">
                        <a:spcAft>
                          <a:spcPts val="0"/>
                        </a:spcAft>
                      </a:pPr>
                      <a:r>
                        <a:rPr lang="en-US" sz="1600" kern="100">
                          <a:effectLst/>
                        </a:rPr>
                        <a:t>60%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短絡</a:t>
                      </a:r>
                      <a:r>
                        <a:rPr lang="en-US" sz="1600" kern="100">
                          <a:effectLst/>
                        </a:rPr>
                        <a:t>(</a:t>
                      </a:r>
                      <a:r>
                        <a:rPr lang="ja-JP" sz="1600" kern="100">
                          <a:effectLst/>
                        </a:rPr>
                        <a:t>ｼｮｰﾄ</a:t>
                      </a:r>
                      <a:r>
                        <a:rPr lang="en-US" sz="1600" kern="100">
                          <a:effectLst/>
                        </a:rPr>
                        <a:t>)</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50%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危険</a:t>
                      </a:r>
                      <a:r>
                        <a:rPr lang="en-US" sz="1600" kern="100">
                          <a:effectLst/>
                        </a:rPr>
                        <a:t> *1</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3</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2</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extLst>
                  <a:ext uri="{0D108BD9-81ED-4DB2-BD59-A6C34878D82A}">
                    <a16:rowId xmlns="" xmlns:a16="http://schemas.microsoft.com/office/drawing/2014/main" val="617505221"/>
                  </a:ext>
                </a:extLst>
              </a:tr>
              <a:tr h="833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a:effectLst/>
                        </a:rPr>
                        <a:t>開放</a:t>
                      </a:r>
                      <a:r>
                        <a:rPr lang="en-US" sz="1600" kern="100">
                          <a:effectLst/>
                        </a:rPr>
                        <a:t>(</a:t>
                      </a:r>
                      <a:r>
                        <a:rPr lang="ja-JP" sz="1600" kern="100">
                          <a:effectLst/>
                        </a:rPr>
                        <a:t>ｵｰﾌﾟﾝ</a:t>
                      </a:r>
                      <a:r>
                        <a:rPr lang="en-US" sz="1600" kern="100">
                          <a:effectLst/>
                        </a:rPr>
                        <a:t>)</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50%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安全</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3</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2</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extLst>
                  <a:ext uri="{0D108BD9-81ED-4DB2-BD59-A6C34878D82A}">
                    <a16:rowId xmlns="" xmlns:a16="http://schemas.microsoft.com/office/drawing/2014/main" val="2155545417"/>
                  </a:ext>
                </a:extLst>
              </a:tr>
              <a:tr h="83300">
                <a:tc rowSpan="2">
                  <a:txBody>
                    <a:bodyPr/>
                    <a:lstStyle/>
                    <a:p>
                      <a:pPr algn="just">
                        <a:spcAft>
                          <a:spcPts val="0"/>
                        </a:spcAft>
                      </a:pPr>
                      <a:r>
                        <a:rPr lang="ja-JP" sz="1600" kern="100">
                          <a:effectLst/>
                        </a:rPr>
                        <a:t>コンデンサ</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rowSpan="2">
                  <a:txBody>
                    <a:bodyPr/>
                    <a:lstStyle/>
                    <a:p>
                      <a:pPr algn="just">
                        <a:spcAft>
                          <a:spcPts val="0"/>
                        </a:spcAft>
                      </a:pPr>
                      <a:r>
                        <a:rPr lang="en-US" sz="1600" kern="100">
                          <a:effectLst/>
                        </a:rPr>
                        <a:t>40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rowSpan="2">
                  <a:txBody>
                    <a:bodyPr/>
                    <a:lstStyle/>
                    <a:p>
                      <a:pPr algn="just">
                        <a:spcAft>
                          <a:spcPts val="0"/>
                        </a:spcAft>
                      </a:pPr>
                      <a:r>
                        <a:rPr lang="en-US" sz="1600" kern="100">
                          <a:effectLst/>
                        </a:rPr>
                        <a:t>90%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短絡</a:t>
                      </a:r>
                      <a:r>
                        <a:rPr lang="en-US" sz="1600" kern="100">
                          <a:effectLst/>
                        </a:rPr>
                        <a:t>(</a:t>
                      </a:r>
                      <a:r>
                        <a:rPr lang="ja-JP" sz="1600" kern="100">
                          <a:effectLst/>
                        </a:rPr>
                        <a:t>ｼｮｰﾄ</a:t>
                      </a:r>
                      <a:r>
                        <a:rPr lang="en-US" sz="1600" kern="100">
                          <a:effectLst/>
                        </a:rPr>
                        <a:t>)</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50%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安全</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18</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2</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extLst>
                  <a:ext uri="{0D108BD9-81ED-4DB2-BD59-A6C34878D82A}">
                    <a16:rowId xmlns="" xmlns:a16="http://schemas.microsoft.com/office/drawing/2014/main" val="1868816555"/>
                  </a:ext>
                </a:extLst>
              </a:tr>
              <a:tr h="833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a:effectLst/>
                        </a:rPr>
                        <a:t>開放</a:t>
                      </a:r>
                      <a:r>
                        <a:rPr lang="en-US" sz="1600" kern="100">
                          <a:effectLst/>
                        </a:rPr>
                        <a:t>(</a:t>
                      </a:r>
                      <a:r>
                        <a:rPr lang="ja-JP" sz="1600" kern="100">
                          <a:effectLst/>
                        </a:rPr>
                        <a:t>ｵｰﾌﾟﾝ</a:t>
                      </a:r>
                      <a:r>
                        <a:rPr lang="en-US" sz="1600" kern="100">
                          <a:effectLst/>
                        </a:rPr>
                        <a:t>)</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50%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安全</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18</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2</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extLst>
                  <a:ext uri="{0D108BD9-81ED-4DB2-BD59-A6C34878D82A}">
                    <a16:rowId xmlns="" xmlns:a16="http://schemas.microsoft.com/office/drawing/2014/main" val="756080548"/>
                  </a:ext>
                </a:extLst>
              </a:tr>
              <a:tr h="108287">
                <a:tc rowSpan="4">
                  <a:txBody>
                    <a:bodyPr/>
                    <a:lstStyle/>
                    <a:p>
                      <a:pPr algn="just">
                        <a:spcAft>
                          <a:spcPts val="0"/>
                        </a:spcAft>
                      </a:pPr>
                      <a:r>
                        <a:rPr lang="ja-JP" sz="1600" kern="100">
                          <a:effectLst/>
                        </a:rPr>
                        <a:t>ホト</a:t>
                      </a:r>
                    </a:p>
                    <a:p>
                      <a:pPr algn="just">
                        <a:spcAft>
                          <a:spcPts val="0"/>
                        </a:spcAft>
                      </a:pPr>
                      <a:r>
                        <a:rPr lang="ja-JP" sz="1600" kern="100">
                          <a:effectLst/>
                        </a:rPr>
                        <a:t>カプラ</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rowSpan="4">
                  <a:txBody>
                    <a:bodyPr/>
                    <a:lstStyle/>
                    <a:p>
                      <a:pPr algn="just">
                        <a:spcAft>
                          <a:spcPts val="0"/>
                        </a:spcAft>
                      </a:pPr>
                      <a:r>
                        <a:rPr lang="en-US" sz="1600" kern="100">
                          <a:effectLst/>
                        </a:rPr>
                        <a:t>100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rowSpan="4">
                  <a:txBody>
                    <a:bodyPr/>
                    <a:lstStyle/>
                    <a:p>
                      <a:pPr algn="just">
                        <a:spcAft>
                          <a:spcPts val="0"/>
                        </a:spcAft>
                      </a:pPr>
                      <a:r>
                        <a:rPr lang="en-US" sz="1600" kern="100">
                          <a:effectLst/>
                        </a:rPr>
                        <a:t>60%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トランジスタ開放</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25%</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安全</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15</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10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extLst>
                  <a:ext uri="{0D108BD9-81ED-4DB2-BD59-A6C34878D82A}">
                    <a16:rowId xmlns="" xmlns:a16="http://schemas.microsoft.com/office/drawing/2014/main" val="2634818780"/>
                  </a:ext>
                </a:extLst>
              </a:tr>
              <a:tr h="10828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a:effectLst/>
                        </a:rPr>
                        <a:t>トランジスタ短絡</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25%</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危険</a:t>
                      </a:r>
                      <a:r>
                        <a:rPr lang="en-US" sz="1600" kern="100">
                          <a:effectLst/>
                        </a:rPr>
                        <a:t> *2</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15</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10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extLst>
                  <a:ext uri="{0D108BD9-81ED-4DB2-BD59-A6C34878D82A}">
                    <a16:rowId xmlns="" xmlns:a16="http://schemas.microsoft.com/office/drawing/2014/main" val="1164199425"/>
                  </a:ext>
                </a:extLst>
              </a:tr>
              <a:tr h="10828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a:effectLst/>
                        </a:rPr>
                        <a:t>ﾀﾞｲｵｰﾄﾞｼｮｰﾄ</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25%</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安全</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15</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10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extLst>
                  <a:ext uri="{0D108BD9-81ED-4DB2-BD59-A6C34878D82A}">
                    <a16:rowId xmlns="" xmlns:a16="http://schemas.microsoft.com/office/drawing/2014/main" val="3678097299"/>
                  </a:ext>
                </a:extLst>
              </a:tr>
              <a:tr h="10828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a:effectLst/>
                        </a:rPr>
                        <a:t>ﾀﾞｲｵｰﾄﾞ開放</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25%</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安全</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15</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10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extLst>
                  <a:ext uri="{0D108BD9-81ED-4DB2-BD59-A6C34878D82A}">
                    <a16:rowId xmlns="" xmlns:a16="http://schemas.microsoft.com/office/drawing/2014/main" val="2868400288"/>
                  </a:ext>
                </a:extLst>
              </a:tr>
              <a:tr h="83300">
                <a:tc rowSpan="5">
                  <a:txBody>
                    <a:bodyPr/>
                    <a:lstStyle/>
                    <a:p>
                      <a:pPr algn="just">
                        <a:spcAft>
                          <a:spcPts val="0"/>
                        </a:spcAft>
                      </a:pPr>
                      <a:r>
                        <a:rPr lang="en-US" sz="1600" kern="100">
                          <a:effectLst/>
                        </a:rPr>
                        <a:t>IC</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rowSpan="5">
                  <a:txBody>
                    <a:bodyPr/>
                    <a:lstStyle/>
                    <a:p>
                      <a:pPr algn="just">
                        <a:spcAft>
                          <a:spcPts val="0"/>
                        </a:spcAft>
                      </a:pPr>
                      <a:r>
                        <a:rPr lang="en-US" sz="1600" kern="100">
                          <a:effectLst/>
                        </a:rPr>
                        <a:t>50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rowSpan="5">
                  <a:txBody>
                    <a:bodyPr/>
                    <a:lstStyle/>
                    <a:p>
                      <a:pPr algn="just">
                        <a:spcAft>
                          <a:spcPts val="0"/>
                        </a:spcAft>
                      </a:pPr>
                      <a:r>
                        <a:rPr lang="en-US" sz="1600" kern="100">
                          <a:effectLst/>
                        </a:rPr>
                        <a:t>60%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開放</a:t>
                      </a:r>
                      <a:r>
                        <a:rPr lang="en-US" sz="1600" kern="100">
                          <a:effectLst/>
                        </a:rPr>
                        <a:t>(</a:t>
                      </a:r>
                      <a:r>
                        <a:rPr lang="ja-JP" sz="1600" kern="100">
                          <a:effectLst/>
                        </a:rPr>
                        <a:t>ｵｰﾌﾟﾝ</a:t>
                      </a:r>
                      <a:r>
                        <a:rPr lang="en-US" sz="1600" kern="100">
                          <a:effectLst/>
                        </a:rPr>
                        <a:t>)</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tc>
                <a:tc>
                  <a:txBody>
                    <a:bodyPr/>
                    <a:lstStyle/>
                    <a:p>
                      <a:pPr algn="just">
                        <a:spcAft>
                          <a:spcPts val="0"/>
                        </a:spcAft>
                      </a:pPr>
                      <a:r>
                        <a:rPr lang="en-US" sz="1600" kern="100">
                          <a:effectLst/>
                        </a:rPr>
                        <a:t>20%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安全</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6</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4</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extLst>
                  <a:ext uri="{0D108BD9-81ED-4DB2-BD59-A6C34878D82A}">
                    <a16:rowId xmlns="" xmlns:a16="http://schemas.microsoft.com/office/drawing/2014/main" val="1006161338"/>
                  </a:ext>
                </a:extLst>
              </a:tr>
              <a:tr h="833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a:effectLst/>
                        </a:rPr>
                        <a:t>短絡</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tc>
                <a:tc>
                  <a:txBody>
                    <a:bodyPr/>
                    <a:lstStyle/>
                    <a:p>
                      <a:pPr algn="just">
                        <a:spcAft>
                          <a:spcPts val="0"/>
                        </a:spcAft>
                      </a:pPr>
                      <a:r>
                        <a:rPr lang="en-US" sz="1600" kern="100">
                          <a:effectLst/>
                        </a:rPr>
                        <a:t>20%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危険</a:t>
                      </a:r>
                      <a:r>
                        <a:rPr lang="en-US" sz="1600" kern="100">
                          <a:effectLst/>
                        </a:rPr>
                        <a:t> *3</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6</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4</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extLst>
                  <a:ext uri="{0D108BD9-81ED-4DB2-BD59-A6C34878D82A}">
                    <a16:rowId xmlns="" xmlns:a16="http://schemas.microsoft.com/office/drawing/2014/main" val="2458032660"/>
                  </a:ext>
                </a:extLst>
              </a:tr>
              <a:tr h="21657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dirty="0">
                          <a:effectLst/>
                        </a:rPr>
                        <a:t>常時</a:t>
                      </a:r>
                      <a:r>
                        <a:rPr lang="en-US" sz="1600" kern="100" dirty="0">
                          <a:effectLst/>
                        </a:rPr>
                        <a:t>0</a:t>
                      </a:r>
                      <a:r>
                        <a:rPr lang="ja-JP" sz="1600" kern="100" dirty="0">
                          <a:effectLst/>
                        </a:rPr>
                        <a:t>になる</a:t>
                      </a:r>
                    </a:p>
                    <a:p>
                      <a:pPr algn="just">
                        <a:spcAft>
                          <a:spcPts val="0"/>
                        </a:spcAft>
                      </a:pPr>
                      <a:r>
                        <a:rPr lang="en-US" sz="1600" kern="100" dirty="0">
                          <a:effectLst/>
                        </a:rPr>
                        <a:t>(</a:t>
                      </a:r>
                      <a:r>
                        <a:rPr lang="ja-JP" sz="1600" kern="100" dirty="0">
                          <a:effectLst/>
                        </a:rPr>
                        <a:t>ｽﾀｯｸｱｯﾄ</a:t>
                      </a:r>
                      <a:r>
                        <a:rPr lang="en-US" sz="1600" kern="100" dirty="0">
                          <a:effectLst/>
                        </a:rPr>
                        <a:t>0)*5</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tc>
                <a:tc>
                  <a:txBody>
                    <a:bodyPr/>
                    <a:lstStyle/>
                    <a:p>
                      <a:pPr algn="just">
                        <a:spcAft>
                          <a:spcPts val="0"/>
                        </a:spcAft>
                      </a:pPr>
                      <a:r>
                        <a:rPr lang="en-US" sz="1600" kern="100">
                          <a:effectLst/>
                        </a:rPr>
                        <a:t>20%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危険</a:t>
                      </a:r>
                      <a:r>
                        <a:rPr lang="en-US" sz="1600" kern="100">
                          <a:effectLst/>
                        </a:rPr>
                        <a:t> *4</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6</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4</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extLst>
                  <a:ext uri="{0D108BD9-81ED-4DB2-BD59-A6C34878D82A}">
                    <a16:rowId xmlns="" xmlns:a16="http://schemas.microsoft.com/office/drawing/2014/main" val="3315842100"/>
                  </a:ext>
                </a:extLst>
              </a:tr>
              <a:tr h="1666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a:effectLst/>
                        </a:rPr>
                        <a:t>常時１になる</a:t>
                      </a:r>
                    </a:p>
                    <a:p>
                      <a:pPr algn="just">
                        <a:spcAft>
                          <a:spcPts val="0"/>
                        </a:spcAft>
                      </a:pPr>
                      <a:r>
                        <a:rPr lang="en-US" sz="1600" kern="100">
                          <a:effectLst/>
                        </a:rPr>
                        <a:t>(</a:t>
                      </a:r>
                      <a:r>
                        <a:rPr lang="ja-JP" sz="1600" kern="100">
                          <a:effectLst/>
                        </a:rPr>
                        <a:t>ｽﾀｯｸｱｯﾄ</a:t>
                      </a:r>
                      <a:r>
                        <a:rPr lang="en-US" sz="1600" kern="100">
                          <a:effectLst/>
                        </a:rPr>
                        <a:t>1)</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tc>
                <a:tc>
                  <a:txBody>
                    <a:bodyPr/>
                    <a:lstStyle/>
                    <a:p>
                      <a:pPr algn="just">
                        <a:spcAft>
                          <a:spcPts val="0"/>
                        </a:spcAft>
                      </a:pPr>
                      <a:r>
                        <a:rPr lang="en-US" sz="1600" kern="100">
                          <a:effectLst/>
                        </a:rPr>
                        <a:t>20%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安全</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6</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4</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extLst>
                  <a:ext uri="{0D108BD9-81ED-4DB2-BD59-A6C34878D82A}">
                    <a16:rowId xmlns="" xmlns:a16="http://schemas.microsoft.com/office/drawing/2014/main" val="1123446451"/>
                  </a:ext>
                </a:extLst>
              </a:tr>
              <a:tr h="833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600" kern="100">
                          <a:effectLst/>
                        </a:rPr>
                        <a:t>出力変動</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tc>
                <a:tc>
                  <a:txBody>
                    <a:bodyPr/>
                    <a:lstStyle/>
                    <a:p>
                      <a:pPr algn="just">
                        <a:spcAft>
                          <a:spcPts val="0"/>
                        </a:spcAft>
                      </a:pPr>
                      <a:r>
                        <a:rPr lang="en-US" sz="1600" kern="100">
                          <a:effectLst/>
                        </a:rPr>
                        <a:t>20%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ja-JP" sz="1600" kern="100">
                          <a:effectLst/>
                        </a:rPr>
                        <a:t>安全</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a:txBody>
                    <a:bodyPr/>
                    <a:lstStyle/>
                    <a:p>
                      <a:pPr algn="just">
                        <a:spcAft>
                          <a:spcPts val="0"/>
                        </a:spcAft>
                      </a:pPr>
                      <a:r>
                        <a:rPr lang="en-US" sz="1600" kern="100">
                          <a:effectLst/>
                        </a:rPr>
                        <a:t>6</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4</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extLst>
                  <a:ext uri="{0D108BD9-81ED-4DB2-BD59-A6C34878D82A}">
                    <a16:rowId xmlns="" xmlns:a16="http://schemas.microsoft.com/office/drawing/2014/main" val="1165031209"/>
                  </a:ext>
                </a:extLst>
              </a:tr>
              <a:tr h="97828">
                <a:tc gridSpan="6">
                  <a:txBody>
                    <a:bodyPr/>
                    <a:lstStyle/>
                    <a:p>
                      <a:pPr algn="just">
                        <a:spcAft>
                          <a:spcPts val="0"/>
                        </a:spcAft>
                      </a:pPr>
                      <a:r>
                        <a:rPr lang="ja-JP" sz="1600" kern="100">
                          <a:effectLst/>
                        </a:rPr>
                        <a:t>合計（集計）</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16810"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just">
                        <a:spcAft>
                          <a:spcPts val="0"/>
                        </a:spcAft>
                      </a:pPr>
                      <a:r>
                        <a:rPr lang="en-US" sz="1600" kern="100">
                          <a:effectLst/>
                        </a:rPr>
                        <a:t>102</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48</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a:effectLst/>
                        </a:rPr>
                        <a:t>30</a:t>
                      </a:r>
                      <a:endParaRPr lang="ja-JP" sz="16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tc>
                  <a:txBody>
                    <a:bodyPr/>
                    <a:lstStyle/>
                    <a:p>
                      <a:pPr algn="just">
                        <a:spcAft>
                          <a:spcPts val="0"/>
                        </a:spcAft>
                      </a:pPr>
                      <a:r>
                        <a:rPr lang="en-US" sz="1600" kern="100" dirty="0">
                          <a:effectLst/>
                        </a:rPr>
                        <a:t>20</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4220" marR="51030" marT="0" marB="0" anchor="ctr"/>
                </a:tc>
                <a:extLst>
                  <a:ext uri="{0D108BD9-81ED-4DB2-BD59-A6C34878D82A}">
                    <a16:rowId xmlns="" xmlns:a16="http://schemas.microsoft.com/office/drawing/2014/main" val="3390830286"/>
                  </a:ext>
                </a:extLst>
              </a:tr>
            </a:tbl>
          </a:graphicData>
        </a:graphic>
      </p:graphicFrame>
      <p:sp>
        <p:nvSpPr>
          <p:cNvPr id="4" name="フッター プレースホルダー 3">
            <a:extLst>
              <a:ext uri="{FF2B5EF4-FFF2-40B4-BE49-F238E27FC236}">
                <a16:creationId xmlns="" xmlns:a16="http://schemas.microsoft.com/office/drawing/2014/main" id="{38196B07-D255-4744-A3FA-A32482EAB317}"/>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6B2A1317-4325-45DB-B944-49E009D9692C}"/>
              </a:ext>
            </a:extLst>
          </p:cNvPr>
          <p:cNvSpPr>
            <a:spLocks noGrp="1"/>
          </p:cNvSpPr>
          <p:nvPr>
            <p:ph type="sldNum" sz="quarter" idx="12"/>
          </p:nvPr>
        </p:nvSpPr>
        <p:spPr/>
        <p:txBody>
          <a:bodyPr/>
          <a:lstStyle/>
          <a:p>
            <a:fld id="{C7D9CC4D-8A97-4D11-A8F9-9712DE09FCD9}" type="slidenum">
              <a:rPr kumimoji="1" lang="ja-JP" altLang="en-US" smtClean="0"/>
              <a:t>201</a:t>
            </a:fld>
            <a:endParaRPr kumimoji="1" lang="ja-JP" altLang="en-US"/>
          </a:p>
        </p:txBody>
      </p:sp>
    </p:spTree>
    <p:extLst>
      <p:ext uri="{BB962C8B-B14F-4D97-AF65-F5344CB8AC3E}">
        <p14:creationId xmlns:p14="http://schemas.microsoft.com/office/powerpoint/2010/main" val="1181495514"/>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D15DBC0-2821-4DE1-9A60-A4CBF78FC83A}"/>
              </a:ext>
            </a:extLst>
          </p:cNvPr>
          <p:cNvSpPr>
            <a:spLocks noGrp="1"/>
          </p:cNvSpPr>
          <p:nvPr>
            <p:ph type="title"/>
          </p:nvPr>
        </p:nvSpPr>
        <p:spPr/>
        <p:txBody>
          <a:bodyPr/>
          <a:lstStyle/>
          <a:p>
            <a:r>
              <a:rPr lang="en-US" altLang="ja-JP" dirty="0"/>
              <a:t>4-(8) PHD,PFH</a:t>
            </a:r>
            <a:r>
              <a:rPr lang="ja-JP" altLang="en-US" dirty="0"/>
              <a:t>の計算の手順</a:t>
            </a:r>
            <a:endParaRPr kumimoji="1" lang="ja-JP" altLang="en-US" dirty="0"/>
          </a:p>
        </p:txBody>
      </p:sp>
      <p:sp>
        <p:nvSpPr>
          <p:cNvPr id="4" name="フッター プレースホルダー 3">
            <a:extLst>
              <a:ext uri="{FF2B5EF4-FFF2-40B4-BE49-F238E27FC236}">
                <a16:creationId xmlns="" xmlns:a16="http://schemas.microsoft.com/office/drawing/2014/main" id="{B24B10B5-5810-4C62-99F0-2AE5E8E7B1B5}"/>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E741537F-D531-4D4E-8D9B-20B48B87BCB4}"/>
              </a:ext>
            </a:extLst>
          </p:cNvPr>
          <p:cNvSpPr>
            <a:spLocks noGrp="1"/>
          </p:cNvSpPr>
          <p:nvPr>
            <p:ph type="sldNum" sz="quarter" idx="12"/>
          </p:nvPr>
        </p:nvSpPr>
        <p:spPr/>
        <p:txBody>
          <a:bodyPr/>
          <a:lstStyle/>
          <a:p>
            <a:fld id="{C7D9CC4D-8A97-4D11-A8F9-9712DE09FCD9}" type="slidenum">
              <a:rPr kumimoji="1" lang="ja-JP" altLang="en-US" smtClean="0"/>
              <a:t>202</a:t>
            </a:fld>
            <a:endParaRPr kumimoji="1" lang="ja-JP" altLang="en-US"/>
          </a:p>
        </p:txBody>
      </p:sp>
      <p:sp>
        <p:nvSpPr>
          <p:cNvPr id="6" name="Rectangle 14">
            <a:extLst>
              <a:ext uri="{FF2B5EF4-FFF2-40B4-BE49-F238E27FC236}">
                <a16:creationId xmlns="" xmlns:a16="http://schemas.microsoft.com/office/drawing/2014/main" id="{5E76D51D-DC30-4D4B-BF8F-17797303F24D}"/>
              </a:ext>
            </a:extLst>
          </p:cNvPr>
          <p:cNvSpPr>
            <a:spLocks noChangeArrowheads="1"/>
          </p:cNvSpPr>
          <p:nvPr/>
        </p:nvSpPr>
        <p:spPr bwMode="auto">
          <a:xfrm>
            <a:off x="244266" y="1842498"/>
            <a:ext cx="932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69850" algn="l" defTabSz="914400" rtl="0" eaLnBrk="0" fontAlgn="base" latinLnBrk="0" hangingPunct="0">
              <a:lnSpc>
                <a:spcPct val="100000"/>
              </a:lnSpc>
              <a:spcBef>
                <a:spcPct val="0"/>
              </a:spcBef>
              <a:spcAft>
                <a:spcPct val="0"/>
              </a:spcAft>
              <a:buClrTx/>
              <a:buSzTx/>
              <a:buFontTx/>
              <a:buNone/>
              <a:tabLst/>
            </a:pPr>
            <a:r>
              <a:rPr kumimoji="0" lang="ja-JP" altLang="en-US"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電子等制御安全関連システムの安全機能の故障率は、安全機能を実行する全サブシステムの故障率を算出し、加算して決定する</a:t>
            </a:r>
            <a:endParaRPr kumimoji="0" lang="ja-JP" altLang="en-US"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6985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pSp>
        <p:nvGrpSpPr>
          <p:cNvPr id="29" name="グループ化 28">
            <a:extLst>
              <a:ext uri="{FF2B5EF4-FFF2-40B4-BE49-F238E27FC236}">
                <a16:creationId xmlns="" xmlns:a16="http://schemas.microsoft.com/office/drawing/2014/main" id="{DDD7CF9E-698C-44CE-9C3D-01A1C463098E}"/>
              </a:ext>
            </a:extLst>
          </p:cNvPr>
          <p:cNvGrpSpPr/>
          <p:nvPr/>
        </p:nvGrpSpPr>
        <p:grpSpPr>
          <a:xfrm>
            <a:off x="567566" y="2921834"/>
            <a:ext cx="8760348" cy="3332723"/>
            <a:chOff x="464615" y="3628354"/>
            <a:chExt cx="8760348" cy="3649516"/>
          </a:xfrm>
        </p:grpSpPr>
        <p:grpSp>
          <p:nvGrpSpPr>
            <p:cNvPr id="7" name="グループ化 6">
              <a:extLst>
                <a:ext uri="{FF2B5EF4-FFF2-40B4-BE49-F238E27FC236}">
                  <a16:creationId xmlns="" xmlns:a16="http://schemas.microsoft.com/office/drawing/2014/main" id="{37A44440-E1D2-4429-B869-019DE75A30CD}"/>
                </a:ext>
              </a:extLst>
            </p:cNvPr>
            <p:cNvGrpSpPr/>
            <p:nvPr/>
          </p:nvGrpSpPr>
          <p:grpSpPr>
            <a:xfrm>
              <a:off x="464615" y="3628354"/>
              <a:ext cx="8760348" cy="3649516"/>
              <a:chOff x="0" y="26146"/>
              <a:chExt cx="5324475" cy="2082521"/>
            </a:xfrm>
          </p:grpSpPr>
          <p:grpSp>
            <p:nvGrpSpPr>
              <p:cNvPr id="8" name="Group 2867">
                <a:extLst>
                  <a:ext uri="{FF2B5EF4-FFF2-40B4-BE49-F238E27FC236}">
                    <a16:creationId xmlns="" xmlns:a16="http://schemas.microsoft.com/office/drawing/2014/main" id="{A188502A-D9B4-4226-8664-30A91CB81D30}"/>
                  </a:ext>
                </a:extLst>
              </p:cNvPr>
              <p:cNvGrpSpPr>
                <a:grpSpLocks noChangeAspect="1"/>
              </p:cNvGrpSpPr>
              <p:nvPr/>
            </p:nvGrpSpPr>
            <p:grpSpPr bwMode="auto">
              <a:xfrm>
                <a:off x="0" y="266694"/>
                <a:ext cx="5324475" cy="1841973"/>
                <a:chOff x="1815" y="5946"/>
                <a:chExt cx="7938" cy="3925"/>
              </a:xfrm>
            </p:grpSpPr>
            <p:sp>
              <p:nvSpPr>
                <p:cNvPr id="11" name="Text Box 1515">
                  <a:extLst>
                    <a:ext uri="{FF2B5EF4-FFF2-40B4-BE49-F238E27FC236}">
                      <a16:creationId xmlns="" xmlns:a16="http://schemas.microsoft.com/office/drawing/2014/main" id="{106226A5-B730-4B20-A014-E2DD20504E63}"/>
                    </a:ext>
                  </a:extLst>
                </p:cNvPr>
                <p:cNvSpPr txBox="1">
                  <a:spLocks noChangeArrowheads="1"/>
                </p:cNvSpPr>
                <p:nvPr/>
              </p:nvSpPr>
              <p:spPr bwMode="auto">
                <a:xfrm>
                  <a:off x="4034" y="9405"/>
                  <a:ext cx="4069" cy="4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indent="103505"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 信頼性ブロックと</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PF</a:t>
                  </a:r>
                  <a:r>
                    <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H</a:t>
                  </a: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の関係</a:t>
                  </a:r>
                </a:p>
              </p:txBody>
            </p:sp>
            <p:sp>
              <p:nvSpPr>
                <p:cNvPr id="12" name="AutoShape 1517">
                  <a:extLst>
                    <a:ext uri="{FF2B5EF4-FFF2-40B4-BE49-F238E27FC236}">
                      <a16:creationId xmlns="" xmlns:a16="http://schemas.microsoft.com/office/drawing/2014/main" id="{8F38F7AB-B5DD-4898-898D-849C688CFE19}"/>
                    </a:ext>
                  </a:extLst>
                </p:cNvPr>
                <p:cNvSpPr>
                  <a:spLocks noChangeArrowheads="1"/>
                </p:cNvSpPr>
                <p:nvPr/>
              </p:nvSpPr>
              <p:spPr bwMode="auto">
                <a:xfrm>
                  <a:off x="1815" y="6970"/>
                  <a:ext cx="7938" cy="2258"/>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sz="2000">
                    <a:latin typeface="Meiryo UI" panose="020B0604030504040204" pitchFamily="50" charset="-128"/>
                    <a:ea typeface="Meiryo UI" panose="020B0604030504040204" pitchFamily="50" charset="-128"/>
                  </a:endParaRPr>
                </a:p>
              </p:txBody>
            </p:sp>
            <p:cxnSp>
              <p:nvCxnSpPr>
                <p:cNvPr id="13" name="AutoShape 1518">
                  <a:extLst>
                    <a:ext uri="{FF2B5EF4-FFF2-40B4-BE49-F238E27FC236}">
                      <a16:creationId xmlns="" xmlns:a16="http://schemas.microsoft.com/office/drawing/2014/main" id="{69C81F99-BA89-4D57-8787-E904AE0449F0}"/>
                    </a:ext>
                  </a:extLst>
                </p:cNvPr>
                <p:cNvCxnSpPr>
                  <a:cxnSpLocks noChangeShapeType="1"/>
                </p:cNvCxnSpPr>
                <p:nvPr/>
              </p:nvCxnSpPr>
              <p:spPr bwMode="auto">
                <a:xfrm flipH="1">
                  <a:off x="3345" y="5989"/>
                  <a:ext cx="1237" cy="98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1519">
                  <a:extLst>
                    <a:ext uri="{FF2B5EF4-FFF2-40B4-BE49-F238E27FC236}">
                      <a16:creationId xmlns="" xmlns:a16="http://schemas.microsoft.com/office/drawing/2014/main" id="{3EEECD44-FD0B-43D6-970E-369ABFA309DE}"/>
                    </a:ext>
                  </a:extLst>
                </p:cNvPr>
                <p:cNvCxnSpPr>
                  <a:cxnSpLocks noChangeShapeType="1"/>
                </p:cNvCxnSpPr>
                <p:nvPr/>
              </p:nvCxnSpPr>
              <p:spPr bwMode="auto">
                <a:xfrm flipH="1">
                  <a:off x="4005" y="6005"/>
                  <a:ext cx="1235" cy="12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AutoShape 1520">
                  <a:extLst>
                    <a:ext uri="{FF2B5EF4-FFF2-40B4-BE49-F238E27FC236}">
                      <a16:creationId xmlns="" xmlns:a16="http://schemas.microsoft.com/office/drawing/2014/main" id="{C90D0125-DE4B-4C46-A622-ED637F15B214}"/>
                    </a:ext>
                  </a:extLst>
                </p:cNvPr>
                <p:cNvCxnSpPr>
                  <a:cxnSpLocks noChangeShapeType="1"/>
                </p:cNvCxnSpPr>
                <p:nvPr/>
              </p:nvCxnSpPr>
              <p:spPr bwMode="auto">
                <a:xfrm flipH="1">
                  <a:off x="5970" y="5946"/>
                  <a:ext cx="123" cy="133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AutoShape 1521">
                  <a:extLst>
                    <a:ext uri="{FF2B5EF4-FFF2-40B4-BE49-F238E27FC236}">
                      <a16:creationId xmlns="" xmlns:a16="http://schemas.microsoft.com/office/drawing/2014/main" id="{E28357D7-945D-4D82-9D88-9662E5780E5D}"/>
                    </a:ext>
                  </a:extLst>
                </p:cNvPr>
                <p:cNvCxnSpPr>
                  <a:cxnSpLocks noChangeShapeType="1"/>
                </p:cNvCxnSpPr>
                <p:nvPr/>
              </p:nvCxnSpPr>
              <p:spPr bwMode="auto">
                <a:xfrm>
                  <a:off x="6628" y="5959"/>
                  <a:ext cx="1851" cy="130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7" name="Text Box 1527">
                  <a:extLst>
                    <a:ext uri="{FF2B5EF4-FFF2-40B4-BE49-F238E27FC236}">
                      <a16:creationId xmlns="" xmlns:a16="http://schemas.microsoft.com/office/drawing/2014/main" id="{0B4BD086-9553-49AF-868B-D30A7DF1BCA7}"/>
                    </a:ext>
                  </a:extLst>
                </p:cNvPr>
                <p:cNvSpPr txBox="1">
                  <a:spLocks noChangeArrowheads="1"/>
                </p:cNvSpPr>
                <p:nvPr/>
              </p:nvSpPr>
              <p:spPr bwMode="auto">
                <a:xfrm>
                  <a:off x="1901" y="7280"/>
                  <a:ext cx="2425" cy="1740"/>
                </a:xfrm>
                <a:prstGeom prst="rect">
                  <a:avLst/>
                </a:prstGeom>
                <a:solidFill>
                  <a:srgbClr val="FFFFFF"/>
                </a:solidFill>
                <a:ln w="9525">
                  <a:solidFill>
                    <a:srgbClr val="000000"/>
                  </a:solidFill>
                  <a:miter lim="800000"/>
                  <a:headEnd/>
                  <a:tailEnd/>
                </a:ln>
              </p:spPr>
              <p:txBody>
                <a:bodyPr rot="0" vert="horz" wrap="square" lIns="36000" tIns="73800" rIns="0" bIns="8890" anchor="ctr" anchorCtr="0" upright="1">
                  <a:noAutofit/>
                </a:bodyPr>
                <a:lstStyle/>
                <a:p>
                  <a:pP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センサ・サブシステム</a:t>
                  </a:r>
                </a:p>
                <a:p>
                  <a:pP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（センサや入力インタフェース）</a:t>
                  </a:r>
                </a:p>
              </p:txBody>
            </p:sp>
            <p:sp>
              <p:nvSpPr>
                <p:cNvPr id="18" name="Text Box 1528">
                  <a:extLst>
                    <a:ext uri="{FF2B5EF4-FFF2-40B4-BE49-F238E27FC236}">
                      <a16:creationId xmlns="" xmlns:a16="http://schemas.microsoft.com/office/drawing/2014/main" id="{A33AED37-B6C8-4930-9D94-7A7DD25E0CEC}"/>
                    </a:ext>
                  </a:extLst>
                </p:cNvPr>
                <p:cNvSpPr txBox="1">
                  <a:spLocks noChangeArrowheads="1"/>
                </p:cNvSpPr>
                <p:nvPr/>
              </p:nvSpPr>
              <p:spPr bwMode="auto">
                <a:xfrm>
                  <a:off x="4582" y="7280"/>
                  <a:ext cx="2324" cy="174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36000" tIns="8890" rIns="0" bIns="8890" anchor="ctr" anchorCtr="0" upright="1">
                  <a:noAutofit/>
                </a:bodyPr>
                <a:lstStyle/>
                <a:p>
                  <a:pPr indent="103505"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論理サブシステム</a:t>
                  </a:r>
                </a:p>
              </p:txBody>
            </p:sp>
            <p:sp>
              <p:nvSpPr>
                <p:cNvPr id="19" name="Text Box 1529">
                  <a:extLst>
                    <a:ext uri="{FF2B5EF4-FFF2-40B4-BE49-F238E27FC236}">
                      <a16:creationId xmlns="" xmlns:a16="http://schemas.microsoft.com/office/drawing/2014/main" id="{C2FA656A-CFFE-4442-B496-FC9A6C2C06E8}"/>
                    </a:ext>
                  </a:extLst>
                </p:cNvPr>
                <p:cNvSpPr txBox="1">
                  <a:spLocks noChangeArrowheads="1"/>
                </p:cNvSpPr>
                <p:nvPr/>
              </p:nvSpPr>
              <p:spPr bwMode="auto">
                <a:xfrm>
                  <a:off x="7089" y="7280"/>
                  <a:ext cx="2570" cy="1740"/>
                </a:xfrm>
                <a:prstGeom prst="rect">
                  <a:avLst/>
                </a:prstGeom>
                <a:solidFill>
                  <a:srgbClr val="FFFFFF"/>
                </a:solidFill>
                <a:ln w="9525">
                  <a:solidFill>
                    <a:srgbClr val="000000"/>
                  </a:solidFill>
                  <a:miter lim="800000"/>
                  <a:headEnd/>
                  <a:tailEnd/>
                </a:ln>
              </p:spPr>
              <p:txBody>
                <a:bodyPr rot="0" vert="horz" wrap="square" lIns="36000" tIns="73800" rIns="0" bIns="8890" anchor="ctr" anchorCtr="0" upright="1">
                  <a:noAutofit/>
                </a:bodyPr>
                <a:lstStyle/>
                <a:p>
                  <a:pP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最終要素サブシステム</a:t>
                  </a:r>
                </a:p>
                <a:p>
                  <a:pP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（出力インタフェースや最終要素）</a:t>
                  </a:r>
                </a:p>
                <a:p>
                  <a:pPr>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cxnSp>
            <p:nvCxnSpPr>
              <p:cNvPr id="9" name="直線コネクタ 8">
                <a:extLst>
                  <a:ext uri="{FF2B5EF4-FFF2-40B4-BE49-F238E27FC236}">
                    <a16:creationId xmlns="" xmlns:a16="http://schemas.microsoft.com/office/drawing/2014/main" id="{AA525DFB-10BC-4864-949C-37AF730504DE}"/>
                  </a:ext>
                </a:extLst>
              </p:cNvPr>
              <p:cNvCxnSpPr/>
              <p:nvPr/>
            </p:nvCxnSpPr>
            <p:spPr>
              <a:xfrm>
                <a:off x="1343025" y="286993"/>
                <a:ext cx="6126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2">
                <a:extLst>
                  <a:ext uri="{FF2B5EF4-FFF2-40B4-BE49-F238E27FC236}">
                    <a16:creationId xmlns="" xmlns:a16="http://schemas.microsoft.com/office/drawing/2014/main" id="{E8AF6E1C-E89B-4C1D-9FE5-7CEB087CF762}"/>
                  </a:ext>
                </a:extLst>
              </p:cNvPr>
              <p:cNvSpPr txBox="1">
                <a:spLocks noChangeArrowheads="1"/>
              </p:cNvSpPr>
              <p:nvPr/>
            </p:nvSpPr>
            <p:spPr bwMode="auto">
              <a:xfrm>
                <a:off x="1343025" y="26146"/>
                <a:ext cx="2477134" cy="268604"/>
              </a:xfrm>
              <a:prstGeom prst="rect">
                <a:avLst/>
              </a:prstGeom>
              <a:noFill/>
              <a:ln w="9525">
                <a:noFill/>
                <a:miter lim="800000"/>
                <a:headEnd/>
                <a:tailEnd/>
              </a:ln>
            </p:spPr>
            <p:txBody>
              <a:bodyPr rot="0" vert="horz" wrap="square" lIns="91440" tIns="45720" rIns="91440" bIns="45720" anchor="t" anchorCtr="0">
                <a:noAutofit/>
              </a:bodyPr>
              <a:lstStyle/>
              <a:p>
                <a:pPr algn="ctr">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PF</a:t>
                </a:r>
                <a:r>
                  <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H</a:t>
                </a:r>
                <a:r>
                  <a:rPr lang="en-US" sz="2000" kern="100" baseline="-25000" dirty="0">
                    <a:effectLst/>
                    <a:latin typeface="Meiryo UI" panose="020B0604030504040204" pitchFamily="50" charset="-128"/>
                    <a:ea typeface="Meiryo UI" panose="020B0604030504040204" pitchFamily="50" charset="-128"/>
                    <a:cs typeface="Times New Roman" panose="02020603050405020304" pitchFamily="18" charset="0"/>
                  </a:rPr>
                  <a:t>SYS</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 PF</a:t>
                </a:r>
                <a:r>
                  <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H</a:t>
                </a:r>
                <a:r>
                  <a:rPr lang="en-US" sz="2000" kern="100" baseline="-25000" dirty="0">
                    <a:effectLst/>
                    <a:latin typeface="Meiryo UI" panose="020B0604030504040204" pitchFamily="50" charset="-128"/>
                    <a:ea typeface="Meiryo UI" panose="020B0604030504040204" pitchFamily="50" charset="-128"/>
                    <a:cs typeface="Times New Roman" panose="02020603050405020304" pitchFamily="18" charset="0"/>
                  </a:rPr>
                  <a:t>S</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 PF</a:t>
                </a:r>
                <a:r>
                  <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H</a:t>
                </a:r>
                <a:r>
                  <a:rPr lang="en-US" sz="2000" kern="100" baseline="-25000" dirty="0">
                    <a:effectLst/>
                    <a:latin typeface="Meiryo UI" panose="020B0604030504040204" pitchFamily="50" charset="-128"/>
                    <a:ea typeface="Meiryo UI" panose="020B0604030504040204" pitchFamily="50" charset="-128"/>
                    <a:cs typeface="Times New Roman" panose="02020603050405020304" pitchFamily="18" charset="0"/>
                  </a:rPr>
                  <a:t>L </a:t>
                </a: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PF</a:t>
                </a:r>
                <a:r>
                  <a:rPr lang="en-US" altLang="ja-JP" sz="2000" kern="100" dirty="0">
                    <a:effectLst/>
                    <a:latin typeface="Meiryo UI" panose="020B0604030504040204" pitchFamily="50" charset="-128"/>
                    <a:ea typeface="Meiryo UI" panose="020B0604030504040204" pitchFamily="50" charset="-128"/>
                    <a:cs typeface="Times New Roman" panose="02020603050405020304" pitchFamily="18" charset="0"/>
                  </a:rPr>
                  <a:t>H</a:t>
                </a:r>
                <a:r>
                  <a:rPr lang="en-US" sz="2000" kern="100" baseline="-25000" dirty="0">
                    <a:effectLst/>
                    <a:latin typeface="Meiryo UI" panose="020B0604030504040204" pitchFamily="50" charset="-128"/>
                    <a:ea typeface="Meiryo UI" panose="020B0604030504040204" pitchFamily="50" charset="-128"/>
                    <a:cs typeface="Times New Roman" panose="02020603050405020304" pitchFamily="18" charset="0"/>
                  </a:rPr>
                  <a:t>FE</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cxnSp>
          <p:nvCxnSpPr>
            <p:cNvPr id="21" name="直線コネクタ 20">
              <a:extLst>
                <a:ext uri="{FF2B5EF4-FFF2-40B4-BE49-F238E27FC236}">
                  <a16:creationId xmlns="" xmlns:a16="http://schemas.microsoft.com/office/drawing/2014/main" id="{A7C3525B-FD88-4A20-B358-048FAA42AD5D}"/>
                </a:ext>
              </a:extLst>
            </p:cNvPr>
            <p:cNvCxnSpPr>
              <a:cxnSpLocks/>
            </p:cNvCxnSpPr>
            <p:nvPr/>
          </p:nvCxnSpPr>
          <p:spPr>
            <a:xfrm>
              <a:off x="5716396" y="4067824"/>
              <a:ext cx="7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 xmlns:a16="http://schemas.microsoft.com/office/drawing/2014/main" id="{88B1E508-AF5A-475A-B10A-16DB51D66F37}"/>
                </a:ext>
              </a:extLst>
            </p:cNvPr>
            <p:cNvCxnSpPr/>
            <p:nvPr/>
          </p:nvCxnSpPr>
          <p:spPr>
            <a:xfrm>
              <a:off x="3782059" y="4073531"/>
              <a:ext cx="64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 xmlns:a16="http://schemas.microsoft.com/office/drawing/2014/main" id="{B5EA01D4-AF57-4137-9506-0C0D1C40CE8A}"/>
                </a:ext>
              </a:extLst>
            </p:cNvPr>
            <p:cNvCxnSpPr/>
            <p:nvPr/>
          </p:nvCxnSpPr>
          <p:spPr>
            <a:xfrm>
              <a:off x="4756484" y="4074358"/>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7169143"/>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997B32E-EACB-491D-816B-E1B93C6C9E3A}"/>
              </a:ext>
            </a:extLst>
          </p:cNvPr>
          <p:cNvSpPr>
            <a:spLocks noGrp="1"/>
          </p:cNvSpPr>
          <p:nvPr>
            <p:ph type="title"/>
          </p:nvPr>
        </p:nvSpPr>
        <p:spPr/>
        <p:txBody>
          <a:bodyPr/>
          <a:lstStyle/>
          <a:p>
            <a:r>
              <a:rPr lang="en-US" altLang="ja-JP" dirty="0"/>
              <a:t>4-(8)-</a:t>
            </a:r>
            <a:r>
              <a:rPr lang="ja-JP" altLang="en-US" dirty="0"/>
              <a:t>ウ </a:t>
            </a:r>
            <a:r>
              <a:rPr lang="en-US" altLang="ja-JP" dirty="0"/>
              <a:t>PFD,PFH</a:t>
            </a:r>
            <a:r>
              <a:rPr lang="ja-JP" altLang="en-US" dirty="0"/>
              <a:t>規格推奨式</a:t>
            </a:r>
            <a:r>
              <a:rPr lang="en-US" altLang="ja-JP" dirty="0"/>
              <a:t>(1/2)</a:t>
            </a:r>
            <a:endParaRPr kumimoji="1" lang="ja-JP" altLang="en-US" dirty="0"/>
          </a:p>
        </p:txBody>
      </p:sp>
      <p:graphicFrame>
        <p:nvGraphicFramePr>
          <p:cNvPr id="39" name="コンテンツ プレースホルダー 38">
            <a:extLst>
              <a:ext uri="{FF2B5EF4-FFF2-40B4-BE49-F238E27FC236}">
                <a16:creationId xmlns="" xmlns:a16="http://schemas.microsoft.com/office/drawing/2014/main" id="{6D1936DC-9EB1-4B05-A48F-95069573B54E}"/>
              </a:ext>
            </a:extLst>
          </p:cNvPr>
          <p:cNvGraphicFramePr>
            <a:graphicFrameLocks noGrp="1"/>
          </p:cNvGraphicFramePr>
          <p:nvPr>
            <p:ph idx="1"/>
            <p:extLst>
              <p:ext uri="{D42A27DB-BD31-4B8C-83A1-F6EECF244321}">
                <p14:modId xmlns:p14="http://schemas.microsoft.com/office/powerpoint/2010/main" val="489237196"/>
              </p:ext>
            </p:extLst>
          </p:nvPr>
        </p:nvGraphicFramePr>
        <p:xfrm>
          <a:off x="320823" y="1924092"/>
          <a:ext cx="9343682" cy="4010342"/>
        </p:xfrm>
        <a:graphic>
          <a:graphicData uri="http://schemas.openxmlformats.org/drawingml/2006/table">
            <a:tbl>
              <a:tblPr firstRow="1" firstCol="1" bandRow="1">
                <a:tableStyleId>{5C22544A-7EE6-4342-B048-85BDC9FD1C3A}</a:tableStyleId>
              </a:tblPr>
              <a:tblGrid>
                <a:gridCol w="5334389">
                  <a:extLst>
                    <a:ext uri="{9D8B030D-6E8A-4147-A177-3AD203B41FA5}">
                      <a16:colId xmlns="" xmlns:a16="http://schemas.microsoft.com/office/drawing/2014/main" val="1643711066"/>
                    </a:ext>
                  </a:extLst>
                </a:gridCol>
                <a:gridCol w="2377440">
                  <a:extLst>
                    <a:ext uri="{9D8B030D-6E8A-4147-A177-3AD203B41FA5}">
                      <a16:colId xmlns="" xmlns:a16="http://schemas.microsoft.com/office/drawing/2014/main" val="3219785873"/>
                    </a:ext>
                  </a:extLst>
                </a:gridCol>
                <a:gridCol w="1631853">
                  <a:extLst>
                    <a:ext uri="{9D8B030D-6E8A-4147-A177-3AD203B41FA5}">
                      <a16:colId xmlns="" xmlns:a16="http://schemas.microsoft.com/office/drawing/2014/main" val="648659660"/>
                    </a:ext>
                  </a:extLst>
                </a:gridCol>
              </a:tblGrid>
              <a:tr h="466210">
                <a:tc gridSpan="3">
                  <a:txBody>
                    <a:bodyPr/>
                    <a:lstStyle/>
                    <a:p>
                      <a:pPr algn="ctr">
                        <a:spcAft>
                          <a:spcPts val="0"/>
                        </a:spcAft>
                      </a:pPr>
                      <a:r>
                        <a:rPr lang="en-US" sz="2400" b="0" kern="100" dirty="0">
                          <a:solidFill>
                            <a:schemeClr val="tx1"/>
                          </a:solidFill>
                          <a:effectLst/>
                          <a:latin typeface="Meiryo UI" panose="020B0604030504040204" pitchFamily="50" charset="-128"/>
                          <a:ea typeface="Meiryo UI" panose="020B0604030504040204" pitchFamily="50" charset="-128"/>
                        </a:rPr>
                        <a:t>1oo1</a:t>
                      </a:r>
                      <a:r>
                        <a:rPr lang="ja-JP" sz="2400" b="0" kern="100" dirty="0">
                          <a:solidFill>
                            <a:schemeClr val="tx1"/>
                          </a:solidFill>
                          <a:effectLst/>
                          <a:latin typeface="Meiryo UI" panose="020B0604030504040204" pitchFamily="50" charset="-128"/>
                          <a:ea typeface="Meiryo UI" panose="020B0604030504040204" pitchFamily="50" charset="-128"/>
                        </a:rPr>
                        <a:t>ハードウェア・アーキテクチャ</a:t>
                      </a:r>
                      <a:endParaRPr lang="ja-JP" sz="2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8750" marR="58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2297835946"/>
                  </a:ext>
                </a:extLst>
              </a:tr>
              <a:tr h="401996">
                <a:tc gridSpan="2">
                  <a:txBody>
                    <a:bodyPr/>
                    <a:lstStyle/>
                    <a:p>
                      <a:pPr algn="just">
                        <a:spcAft>
                          <a:spcPts val="0"/>
                        </a:spcAft>
                      </a:pPr>
                      <a:r>
                        <a:rPr lang="en-US" sz="2400" b="0" kern="100" dirty="0">
                          <a:solidFill>
                            <a:schemeClr val="tx1"/>
                          </a:solidFill>
                          <a:effectLst/>
                          <a:latin typeface="Meiryo UI" panose="020B0604030504040204" pitchFamily="50" charset="-128"/>
                          <a:ea typeface="Meiryo UI" panose="020B0604030504040204" pitchFamily="50" charset="-128"/>
                        </a:rPr>
                        <a:t>1oo1</a:t>
                      </a:r>
                      <a:r>
                        <a:rPr lang="ja-JP" sz="2400" b="0" kern="100" dirty="0">
                          <a:solidFill>
                            <a:schemeClr val="tx1"/>
                          </a:solidFill>
                          <a:effectLst/>
                          <a:latin typeface="Meiryo UI" panose="020B0604030504040204" pitchFamily="50" charset="-128"/>
                          <a:ea typeface="Meiryo UI" panose="020B0604030504040204" pitchFamily="50" charset="-128"/>
                        </a:rPr>
                        <a:t>タイプ</a:t>
                      </a:r>
                      <a:endParaRPr lang="ja-JP" sz="2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8750" marR="58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just">
                        <a:spcAft>
                          <a:spcPts val="0"/>
                        </a:spcAft>
                      </a:pPr>
                      <a:r>
                        <a:rPr lang="en-US" sz="2400" kern="100">
                          <a:effectLst/>
                          <a:latin typeface="Meiryo UI" panose="020B0604030504040204" pitchFamily="50" charset="-128"/>
                          <a:ea typeface="Meiryo UI" panose="020B0604030504040204" pitchFamily="50" charset="-128"/>
                        </a:rPr>
                        <a:t>HFT 0</a:t>
                      </a:r>
                      <a:endParaRPr lang="ja-JP" sz="24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8750" marR="58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10648266"/>
                  </a:ext>
                </a:extLst>
              </a:tr>
              <a:tr h="358865">
                <a:tc gridSpan="3">
                  <a:txBody>
                    <a:bodyPr/>
                    <a:lstStyle/>
                    <a:p>
                      <a:pPr algn="just">
                        <a:spcAft>
                          <a:spcPts val="0"/>
                        </a:spcAft>
                      </a:pPr>
                      <a:r>
                        <a:rPr lang="ja-JP" altLang="en-US" sz="2400" b="0" kern="100" dirty="0">
                          <a:solidFill>
                            <a:schemeClr val="tx1"/>
                          </a:solidFill>
                          <a:effectLst/>
                          <a:latin typeface="Meiryo UI" panose="020B0604030504040204" pitchFamily="50" charset="-128"/>
                          <a:ea typeface="Meiryo UI" panose="020B0604030504040204" pitchFamily="50" charset="-128"/>
                        </a:rPr>
                        <a:t>このタイプは、</a:t>
                      </a:r>
                      <a:r>
                        <a:rPr lang="en-US" altLang="ja-JP" sz="2400" b="0" kern="100" dirty="0">
                          <a:solidFill>
                            <a:schemeClr val="tx1"/>
                          </a:solidFill>
                          <a:effectLst/>
                          <a:latin typeface="Meiryo UI" panose="020B0604030504040204" pitchFamily="50" charset="-128"/>
                          <a:ea typeface="Meiryo UI" panose="020B0604030504040204" pitchFamily="50" charset="-128"/>
                        </a:rPr>
                        <a:t>1</a:t>
                      </a:r>
                      <a:r>
                        <a:rPr lang="ja-JP" altLang="en-US" sz="2400" b="0" kern="100" dirty="0">
                          <a:solidFill>
                            <a:schemeClr val="tx1"/>
                          </a:solidFill>
                          <a:effectLst/>
                          <a:latin typeface="Meiryo UI" panose="020B0604030504040204" pitchFamily="50" charset="-128"/>
                          <a:ea typeface="Meiryo UI" panose="020B0604030504040204" pitchFamily="50" charset="-128"/>
                        </a:rPr>
                        <a:t>チャンネルで構成されたハードウェア・アーキテクチャである．比較的、安全度レベルの低いサブシステム、要素に組み込まれる．</a:t>
                      </a:r>
                      <a:r>
                        <a:rPr lang="en-US" sz="2400" kern="100" dirty="0">
                          <a:solidFill>
                            <a:schemeClr val="tx1"/>
                          </a:solidFill>
                          <a:effectLst/>
                          <a:latin typeface="Meiryo UI" panose="020B0604030504040204" pitchFamily="50" charset="-128"/>
                          <a:ea typeface="Meiryo UI" panose="020B0604030504040204" pitchFamily="50" charset="-128"/>
                        </a:rPr>
                        <a:t> </a:t>
                      </a:r>
                      <a:r>
                        <a:rPr lang="ja-JP" sz="2400" kern="100" dirty="0">
                          <a:solidFill>
                            <a:schemeClr val="tx1"/>
                          </a:solidFill>
                          <a:effectLst/>
                          <a:latin typeface="Meiryo UI" panose="020B0604030504040204" pitchFamily="50" charset="-128"/>
                          <a:ea typeface="Meiryo UI" panose="020B0604030504040204" pitchFamily="50" charset="-128"/>
                        </a:rPr>
                        <a:t> </a:t>
                      </a:r>
                      <a:r>
                        <a:rPr lang="en-US" sz="2400" kern="100" dirty="0">
                          <a:solidFill>
                            <a:schemeClr val="tx1"/>
                          </a:solidFill>
                          <a:effectLst/>
                          <a:latin typeface="Meiryo UI" panose="020B0604030504040204" pitchFamily="50" charset="-128"/>
                          <a:ea typeface="Meiryo UI" panose="020B0604030504040204" pitchFamily="50" charset="-128"/>
                        </a:rPr>
                        <a:t> </a:t>
                      </a:r>
                      <a:endParaRPr lang="ja-JP" sz="2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8750" marR="58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2051298412"/>
                  </a:ext>
                </a:extLst>
              </a:tr>
              <a:tr h="2410616">
                <a:tc>
                  <a:txBody>
                    <a:bodyPr/>
                    <a:lstStyle/>
                    <a:p>
                      <a:pPr marL="36000" algn="l">
                        <a:spcAft>
                          <a:spcPts val="0"/>
                        </a:spcAft>
                      </a:pPr>
                      <a:r>
                        <a:rPr lang="ja-JP" sz="2400" b="0" kern="100" dirty="0">
                          <a:solidFill>
                            <a:schemeClr val="tx1"/>
                          </a:solidFill>
                          <a:effectLst/>
                          <a:latin typeface="Meiryo UI" panose="020B0604030504040204" pitchFamily="50" charset="-128"/>
                          <a:ea typeface="Meiryo UI" panose="020B0604030504040204" pitchFamily="50" charset="-128"/>
                        </a:rPr>
                        <a:t>不可動時間：</a:t>
                      </a:r>
                      <a:r>
                        <a:rPr lang="en-US" altLang="ja-JP" sz="2400" b="0" kern="100" dirty="0" err="1">
                          <a:solidFill>
                            <a:schemeClr val="tx1"/>
                          </a:solidFill>
                          <a:effectLst/>
                          <a:latin typeface="Meiryo UI" panose="020B0604030504040204" pitchFamily="50" charset="-128"/>
                          <a:ea typeface="Meiryo UI" panose="020B0604030504040204" pitchFamily="50" charset="-128"/>
                        </a:rPr>
                        <a:t>t</a:t>
                      </a:r>
                      <a:r>
                        <a:rPr lang="en-US" sz="2400" b="0" kern="100" baseline="-25000" dirty="0" err="1">
                          <a:solidFill>
                            <a:schemeClr val="tx1"/>
                          </a:solidFill>
                          <a:effectLst/>
                          <a:latin typeface="Meiryo UI" panose="020B0604030504040204" pitchFamily="50" charset="-128"/>
                          <a:ea typeface="Meiryo UI" panose="020B0604030504040204" pitchFamily="50" charset="-128"/>
                        </a:rPr>
                        <a:t>CE</a:t>
                      </a:r>
                      <a:r>
                        <a:rPr lang="ja-JP" sz="2400" b="0" kern="100" dirty="0">
                          <a:solidFill>
                            <a:schemeClr val="tx1"/>
                          </a:solidFill>
                          <a:effectLst/>
                          <a:latin typeface="Meiryo UI" panose="020B0604030504040204" pitchFamily="50" charset="-128"/>
                          <a:ea typeface="Meiryo UI" panose="020B0604030504040204" pitchFamily="50" charset="-128"/>
                        </a:rPr>
                        <a:t>＝</a:t>
                      </a:r>
                      <a:r>
                        <a:rPr lang="en-US" sz="2400" b="0" kern="100" dirty="0">
                          <a:solidFill>
                            <a:schemeClr val="tx1"/>
                          </a:solidFill>
                          <a:effectLst/>
                          <a:latin typeface="Meiryo UI" panose="020B0604030504040204" pitchFamily="50" charset="-128"/>
                          <a:ea typeface="Meiryo UI" panose="020B0604030504040204" pitchFamily="50" charset="-128"/>
                        </a:rPr>
                        <a:t>(</a:t>
                      </a:r>
                      <a:r>
                        <a:rPr lang="ja-JP" sz="2400" b="0" kern="100" dirty="0">
                          <a:solidFill>
                            <a:schemeClr val="tx1"/>
                          </a:solidFill>
                          <a:effectLst/>
                          <a:latin typeface="Meiryo UI" panose="020B0604030504040204" pitchFamily="50" charset="-128"/>
                          <a:ea typeface="Meiryo UI" panose="020B0604030504040204" pitchFamily="50" charset="-128"/>
                        </a:rPr>
                        <a:t>λ</a:t>
                      </a:r>
                      <a:r>
                        <a:rPr lang="en-US" sz="2400" b="0" kern="100" baseline="-25000" dirty="0">
                          <a:solidFill>
                            <a:schemeClr val="tx1"/>
                          </a:solidFill>
                          <a:effectLst/>
                          <a:latin typeface="Meiryo UI" panose="020B0604030504040204" pitchFamily="50" charset="-128"/>
                          <a:ea typeface="Meiryo UI" panose="020B0604030504040204" pitchFamily="50" charset="-128"/>
                        </a:rPr>
                        <a:t>DU</a:t>
                      </a:r>
                      <a:r>
                        <a:rPr lang="en-US" sz="2400" b="0" kern="100" dirty="0">
                          <a:solidFill>
                            <a:schemeClr val="tx1"/>
                          </a:solidFill>
                          <a:effectLst/>
                          <a:latin typeface="Meiryo UI" panose="020B0604030504040204" pitchFamily="50" charset="-128"/>
                          <a:ea typeface="Meiryo UI" panose="020B0604030504040204" pitchFamily="50" charset="-128"/>
                        </a:rPr>
                        <a:t>/</a:t>
                      </a:r>
                      <a:r>
                        <a:rPr lang="ja-JP" sz="2400" b="0" kern="100" dirty="0">
                          <a:solidFill>
                            <a:schemeClr val="tx1"/>
                          </a:solidFill>
                          <a:effectLst/>
                          <a:latin typeface="Meiryo UI" panose="020B0604030504040204" pitchFamily="50" charset="-128"/>
                          <a:ea typeface="Meiryo UI" panose="020B0604030504040204" pitchFamily="50" charset="-128"/>
                        </a:rPr>
                        <a:t>λ</a:t>
                      </a:r>
                      <a:r>
                        <a:rPr lang="en-US" sz="2400" b="0" kern="100" baseline="-25000" dirty="0">
                          <a:solidFill>
                            <a:schemeClr val="tx1"/>
                          </a:solidFill>
                          <a:effectLst/>
                          <a:latin typeface="Meiryo UI" panose="020B0604030504040204" pitchFamily="50" charset="-128"/>
                          <a:ea typeface="Meiryo UI" panose="020B0604030504040204" pitchFamily="50" charset="-128"/>
                        </a:rPr>
                        <a:t>D</a:t>
                      </a:r>
                      <a:r>
                        <a:rPr lang="en-US" sz="2400" b="0" kern="100" dirty="0">
                          <a:solidFill>
                            <a:schemeClr val="tx1"/>
                          </a:solidFill>
                          <a:effectLst/>
                          <a:latin typeface="Meiryo UI" panose="020B0604030504040204" pitchFamily="50" charset="-128"/>
                          <a:ea typeface="Meiryo UI" panose="020B0604030504040204" pitchFamily="50" charset="-128"/>
                        </a:rPr>
                        <a:t>)</a:t>
                      </a:r>
                      <a:r>
                        <a:rPr lang="ja-JP" sz="2400" b="0" kern="100" dirty="0">
                          <a:solidFill>
                            <a:schemeClr val="tx1"/>
                          </a:solidFill>
                          <a:effectLst/>
                          <a:latin typeface="Meiryo UI" panose="020B0604030504040204" pitchFamily="50" charset="-128"/>
                          <a:ea typeface="Meiryo UI" panose="020B0604030504040204" pitchFamily="50" charset="-128"/>
                        </a:rPr>
                        <a:t>･</a:t>
                      </a:r>
                      <a:r>
                        <a:rPr lang="en-US" sz="2400" b="0" kern="100" dirty="0">
                          <a:solidFill>
                            <a:schemeClr val="tx1"/>
                          </a:solidFill>
                          <a:effectLst/>
                          <a:latin typeface="Meiryo UI" panose="020B0604030504040204" pitchFamily="50" charset="-128"/>
                          <a:ea typeface="Meiryo UI" panose="020B0604030504040204" pitchFamily="50" charset="-128"/>
                        </a:rPr>
                        <a:t>{(TP/2)+MRT}+(</a:t>
                      </a:r>
                      <a:r>
                        <a:rPr lang="ja-JP" sz="2400" b="0" kern="100" dirty="0">
                          <a:solidFill>
                            <a:schemeClr val="tx1"/>
                          </a:solidFill>
                          <a:effectLst/>
                          <a:latin typeface="Meiryo UI" panose="020B0604030504040204" pitchFamily="50" charset="-128"/>
                          <a:ea typeface="Meiryo UI" panose="020B0604030504040204" pitchFamily="50" charset="-128"/>
                        </a:rPr>
                        <a:t>λ</a:t>
                      </a:r>
                      <a:r>
                        <a:rPr lang="en-US" sz="2400" b="0" kern="100" baseline="-25000" dirty="0">
                          <a:solidFill>
                            <a:schemeClr val="tx1"/>
                          </a:solidFill>
                          <a:effectLst/>
                          <a:latin typeface="Meiryo UI" panose="020B0604030504040204" pitchFamily="50" charset="-128"/>
                          <a:ea typeface="Meiryo UI" panose="020B0604030504040204" pitchFamily="50" charset="-128"/>
                        </a:rPr>
                        <a:t>DD</a:t>
                      </a:r>
                      <a:r>
                        <a:rPr lang="en-US" sz="2400" b="0" kern="100" dirty="0">
                          <a:solidFill>
                            <a:schemeClr val="tx1"/>
                          </a:solidFill>
                          <a:effectLst/>
                          <a:latin typeface="Meiryo UI" panose="020B0604030504040204" pitchFamily="50" charset="-128"/>
                          <a:ea typeface="Meiryo UI" panose="020B0604030504040204" pitchFamily="50" charset="-128"/>
                        </a:rPr>
                        <a:t>/</a:t>
                      </a:r>
                      <a:r>
                        <a:rPr lang="ja-JP" sz="2400" b="0" kern="100" dirty="0">
                          <a:solidFill>
                            <a:schemeClr val="tx1"/>
                          </a:solidFill>
                          <a:effectLst/>
                          <a:latin typeface="Meiryo UI" panose="020B0604030504040204" pitchFamily="50" charset="-128"/>
                          <a:ea typeface="Meiryo UI" panose="020B0604030504040204" pitchFamily="50" charset="-128"/>
                        </a:rPr>
                        <a:t>λ</a:t>
                      </a:r>
                      <a:r>
                        <a:rPr lang="en-US" sz="2400" b="0" kern="100" baseline="-25000" dirty="0">
                          <a:solidFill>
                            <a:schemeClr val="tx1"/>
                          </a:solidFill>
                          <a:effectLst/>
                          <a:latin typeface="Meiryo UI" panose="020B0604030504040204" pitchFamily="50" charset="-128"/>
                          <a:ea typeface="Meiryo UI" panose="020B0604030504040204" pitchFamily="50" charset="-128"/>
                        </a:rPr>
                        <a:t>D</a:t>
                      </a:r>
                      <a:r>
                        <a:rPr lang="en-US" sz="2400" b="0" kern="100" dirty="0">
                          <a:solidFill>
                            <a:schemeClr val="tx1"/>
                          </a:solidFill>
                          <a:effectLst/>
                          <a:latin typeface="Meiryo UI" panose="020B0604030504040204" pitchFamily="50" charset="-128"/>
                          <a:ea typeface="Meiryo UI" panose="020B0604030504040204" pitchFamily="50" charset="-128"/>
                        </a:rPr>
                        <a:t>)</a:t>
                      </a:r>
                      <a:r>
                        <a:rPr lang="ja-JP" sz="2400" b="0" kern="100" dirty="0">
                          <a:solidFill>
                            <a:schemeClr val="tx1"/>
                          </a:solidFill>
                          <a:effectLst/>
                          <a:latin typeface="Meiryo UI" panose="020B0604030504040204" pitchFamily="50" charset="-128"/>
                          <a:ea typeface="Meiryo UI" panose="020B0604030504040204" pitchFamily="50" charset="-128"/>
                        </a:rPr>
                        <a:t>･</a:t>
                      </a:r>
                      <a:r>
                        <a:rPr lang="en-US" sz="2400" b="0" kern="100" dirty="0">
                          <a:solidFill>
                            <a:schemeClr val="tx1"/>
                          </a:solidFill>
                          <a:effectLst/>
                          <a:latin typeface="Meiryo UI" panose="020B0604030504040204" pitchFamily="50" charset="-128"/>
                          <a:ea typeface="Meiryo UI" panose="020B0604030504040204" pitchFamily="50" charset="-128"/>
                        </a:rPr>
                        <a:t>MTTR</a:t>
                      </a:r>
                      <a:r>
                        <a:rPr lang="ja-JP" sz="2400" b="0" kern="100" dirty="0">
                          <a:solidFill>
                            <a:schemeClr val="tx1"/>
                          </a:solidFill>
                          <a:effectLst/>
                          <a:latin typeface="Meiryo UI" panose="020B0604030504040204" pitchFamily="50" charset="-128"/>
                          <a:ea typeface="Meiryo UI" panose="020B0604030504040204" pitchFamily="50" charset="-128"/>
                        </a:rPr>
                        <a:t>｝</a:t>
                      </a:r>
                      <a:endParaRPr lang="en-US" altLang="ja-JP" sz="2400" b="0" kern="100" dirty="0">
                        <a:solidFill>
                          <a:schemeClr val="tx1"/>
                        </a:solidFill>
                        <a:effectLst/>
                        <a:latin typeface="Meiryo UI" panose="020B0604030504040204" pitchFamily="50" charset="-128"/>
                        <a:ea typeface="Meiryo UI" panose="020B0604030504040204" pitchFamily="50" charset="-128"/>
                      </a:endParaRPr>
                    </a:p>
                    <a:p>
                      <a:pPr marL="36000" algn="l">
                        <a:spcAft>
                          <a:spcPts val="0"/>
                        </a:spcAft>
                      </a:pPr>
                      <a:endParaRPr lang="ja-JP" sz="2400" b="0" kern="100" dirty="0">
                        <a:solidFill>
                          <a:schemeClr val="tx1"/>
                        </a:solidFill>
                        <a:effectLst/>
                        <a:latin typeface="Meiryo UI" panose="020B0604030504040204" pitchFamily="50" charset="-128"/>
                        <a:ea typeface="Meiryo UI" panose="020B0604030504040204" pitchFamily="50" charset="-128"/>
                      </a:endParaRPr>
                    </a:p>
                    <a:p>
                      <a:pPr marL="36000" algn="l">
                        <a:spcAft>
                          <a:spcPts val="0"/>
                        </a:spcAft>
                      </a:pPr>
                      <a:r>
                        <a:rPr lang="en-US" sz="2400" b="0" kern="100" dirty="0">
                          <a:solidFill>
                            <a:schemeClr val="tx1"/>
                          </a:solidFill>
                          <a:effectLst/>
                          <a:latin typeface="Meiryo UI" panose="020B0604030504040204" pitchFamily="50" charset="-128"/>
                          <a:ea typeface="Meiryo UI" panose="020B0604030504040204" pitchFamily="50" charset="-128"/>
                        </a:rPr>
                        <a:t>PFD</a:t>
                      </a:r>
                      <a:r>
                        <a:rPr lang="en-US" sz="2400" b="0" kern="100" baseline="-25000" dirty="0">
                          <a:solidFill>
                            <a:schemeClr val="tx1"/>
                          </a:solidFill>
                          <a:effectLst/>
                          <a:latin typeface="Meiryo UI" panose="020B0604030504040204" pitchFamily="50" charset="-128"/>
                          <a:ea typeface="Meiryo UI" panose="020B0604030504040204" pitchFamily="50" charset="-128"/>
                        </a:rPr>
                        <a:t>G</a:t>
                      </a:r>
                      <a:r>
                        <a:rPr lang="en-US" sz="2400" b="0" kern="100" dirty="0">
                          <a:solidFill>
                            <a:schemeClr val="tx1"/>
                          </a:solidFill>
                          <a:effectLst/>
                          <a:latin typeface="Meiryo UI" panose="020B0604030504040204" pitchFamily="50" charset="-128"/>
                          <a:ea typeface="Meiryo UI" panose="020B0604030504040204" pitchFamily="50" charset="-128"/>
                        </a:rPr>
                        <a:t>=</a:t>
                      </a:r>
                      <a:r>
                        <a:rPr lang="ja-JP" sz="2400" b="0" kern="100" dirty="0">
                          <a:solidFill>
                            <a:schemeClr val="tx1"/>
                          </a:solidFill>
                          <a:effectLst/>
                          <a:latin typeface="Meiryo UI" panose="020B0604030504040204" pitchFamily="50" charset="-128"/>
                          <a:ea typeface="Meiryo UI" panose="020B0604030504040204" pitchFamily="50" charset="-128"/>
                        </a:rPr>
                        <a:t>λ</a:t>
                      </a:r>
                      <a:r>
                        <a:rPr lang="en-US" sz="2400" b="0" kern="100" baseline="-25000" dirty="0" err="1">
                          <a:solidFill>
                            <a:schemeClr val="tx1"/>
                          </a:solidFill>
                          <a:effectLst/>
                          <a:latin typeface="Meiryo UI" panose="020B0604030504040204" pitchFamily="50" charset="-128"/>
                          <a:ea typeface="Meiryo UI" panose="020B0604030504040204" pitchFamily="50" charset="-128"/>
                        </a:rPr>
                        <a:t>D</a:t>
                      </a:r>
                      <a:r>
                        <a:rPr lang="en-US" sz="2400" b="0" kern="100" dirty="0" err="1">
                          <a:solidFill>
                            <a:schemeClr val="tx1"/>
                          </a:solidFill>
                          <a:effectLst/>
                          <a:latin typeface="Meiryo UI" panose="020B0604030504040204" pitchFamily="50" charset="-128"/>
                          <a:ea typeface="Meiryo UI" panose="020B0604030504040204" pitchFamily="50" charset="-128"/>
                        </a:rPr>
                        <a:t>t</a:t>
                      </a:r>
                      <a:r>
                        <a:rPr lang="en-US" sz="2400" b="0" kern="100" baseline="-25000" dirty="0" err="1">
                          <a:solidFill>
                            <a:schemeClr val="tx1"/>
                          </a:solidFill>
                          <a:effectLst/>
                          <a:latin typeface="Meiryo UI" panose="020B0604030504040204" pitchFamily="50" charset="-128"/>
                          <a:ea typeface="Meiryo UI" panose="020B0604030504040204" pitchFamily="50" charset="-128"/>
                        </a:rPr>
                        <a:t>CE</a:t>
                      </a:r>
                      <a:r>
                        <a:rPr lang="en-US" sz="2400" b="0" kern="100" dirty="0">
                          <a:solidFill>
                            <a:schemeClr val="tx1"/>
                          </a:solidFill>
                          <a:effectLst/>
                          <a:latin typeface="Meiryo UI" panose="020B0604030504040204" pitchFamily="50" charset="-128"/>
                          <a:ea typeface="Meiryo UI" panose="020B0604030504040204" pitchFamily="50" charset="-128"/>
                        </a:rPr>
                        <a:t> =(</a:t>
                      </a:r>
                      <a:r>
                        <a:rPr lang="ja-JP" sz="2400" b="0" kern="100" dirty="0">
                          <a:solidFill>
                            <a:schemeClr val="tx1"/>
                          </a:solidFill>
                          <a:effectLst/>
                          <a:latin typeface="Meiryo UI" panose="020B0604030504040204" pitchFamily="50" charset="-128"/>
                          <a:ea typeface="Meiryo UI" panose="020B0604030504040204" pitchFamily="50" charset="-128"/>
                        </a:rPr>
                        <a:t>λ</a:t>
                      </a:r>
                      <a:r>
                        <a:rPr lang="en-US" sz="2400" b="0" kern="100" baseline="-25000" dirty="0">
                          <a:solidFill>
                            <a:schemeClr val="tx1"/>
                          </a:solidFill>
                          <a:effectLst/>
                          <a:latin typeface="Meiryo UI" panose="020B0604030504040204" pitchFamily="50" charset="-128"/>
                          <a:ea typeface="Meiryo UI" panose="020B0604030504040204" pitchFamily="50" charset="-128"/>
                        </a:rPr>
                        <a:t>DU</a:t>
                      </a:r>
                      <a:r>
                        <a:rPr lang="en-US" sz="2400" b="0" kern="100" dirty="0">
                          <a:solidFill>
                            <a:schemeClr val="tx1"/>
                          </a:solidFill>
                          <a:effectLst/>
                          <a:latin typeface="Meiryo UI" panose="020B0604030504040204" pitchFamily="50" charset="-128"/>
                          <a:ea typeface="Meiryo UI" panose="020B0604030504040204" pitchFamily="50" charset="-128"/>
                        </a:rPr>
                        <a:t>+</a:t>
                      </a:r>
                      <a:r>
                        <a:rPr lang="ja-JP" sz="2400" b="0" kern="100" dirty="0">
                          <a:solidFill>
                            <a:schemeClr val="tx1"/>
                          </a:solidFill>
                          <a:effectLst/>
                          <a:latin typeface="Meiryo UI" panose="020B0604030504040204" pitchFamily="50" charset="-128"/>
                          <a:ea typeface="Meiryo UI" panose="020B0604030504040204" pitchFamily="50" charset="-128"/>
                        </a:rPr>
                        <a:t>λ</a:t>
                      </a:r>
                      <a:r>
                        <a:rPr lang="en-US" sz="2400" b="0" kern="100" baseline="-25000" dirty="0">
                          <a:solidFill>
                            <a:schemeClr val="tx1"/>
                          </a:solidFill>
                          <a:effectLst/>
                          <a:latin typeface="Meiryo UI" panose="020B0604030504040204" pitchFamily="50" charset="-128"/>
                          <a:ea typeface="Meiryo UI" panose="020B0604030504040204" pitchFamily="50" charset="-128"/>
                        </a:rPr>
                        <a:t>DD</a:t>
                      </a:r>
                      <a:r>
                        <a:rPr lang="en-US" sz="2400" b="0" kern="100" dirty="0">
                          <a:solidFill>
                            <a:schemeClr val="tx1"/>
                          </a:solidFill>
                          <a:effectLst/>
                          <a:latin typeface="Meiryo UI" panose="020B0604030504040204" pitchFamily="50" charset="-128"/>
                          <a:ea typeface="Meiryo UI" panose="020B0604030504040204" pitchFamily="50" charset="-128"/>
                        </a:rPr>
                        <a:t>) </a:t>
                      </a:r>
                      <a:r>
                        <a:rPr lang="en-US" sz="2400" b="0" kern="100" dirty="0" err="1">
                          <a:solidFill>
                            <a:schemeClr val="tx1"/>
                          </a:solidFill>
                          <a:effectLst/>
                          <a:latin typeface="Meiryo UI" panose="020B0604030504040204" pitchFamily="50" charset="-128"/>
                          <a:ea typeface="Meiryo UI" panose="020B0604030504040204" pitchFamily="50" charset="-128"/>
                        </a:rPr>
                        <a:t>t</a:t>
                      </a:r>
                      <a:r>
                        <a:rPr lang="en-US" sz="2400" b="0" kern="100" baseline="-25000" dirty="0" err="1">
                          <a:solidFill>
                            <a:schemeClr val="tx1"/>
                          </a:solidFill>
                          <a:effectLst/>
                          <a:latin typeface="Meiryo UI" panose="020B0604030504040204" pitchFamily="50" charset="-128"/>
                          <a:ea typeface="Meiryo UI" panose="020B0604030504040204" pitchFamily="50" charset="-128"/>
                        </a:rPr>
                        <a:t>CE</a:t>
                      </a:r>
                      <a:endParaRPr lang="ja-JP" sz="2400" b="0" kern="100" dirty="0">
                        <a:solidFill>
                          <a:schemeClr val="tx1"/>
                        </a:solidFill>
                        <a:effectLst/>
                        <a:latin typeface="Meiryo UI" panose="020B0604030504040204" pitchFamily="50" charset="-128"/>
                        <a:ea typeface="Meiryo UI" panose="020B0604030504040204" pitchFamily="50" charset="-128"/>
                      </a:endParaRPr>
                    </a:p>
                    <a:p>
                      <a:pPr marL="36000" algn="l">
                        <a:spcAft>
                          <a:spcPts val="0"/>
                        </a:spcAft>
                      </a:pPr>
                      <a:r>
                        <a:rPr lang="en-US" sz="2400" b="0" kern="100" dirty="0">
                          <a:solidFill>
                            <a:schemeClr val="tx1"/>
                          </a:solidFill>
                          <a:effectLst/>
                          <a:latin typeface="Meiryo UI" panose="020B0604030504040204" pitchFamily="50" charset="-128"/>
                          <a:ea typeface="Meiryo UI" panose="020B0604030504040204" pitchFamily="50" charset="-128"/>
                        </a:rPr>
                        <a:t>PFH</a:t>
                      </a:r>
                      <a:r>
                        <a:rPr lang="en-US" sz="2400" b="0" kern="100" baseline="-25000" dirty="0">
                          <a:solidFill>
                            <a:schemeClr val="tx1"/>
                          </a:solidFill>
                          <a:effectLst/>
                          <a:latin typeface="Meiryo UI" panose="020B0604030504040204" pitchFamily="50" charset="-128"/>
                          <a:ea typeface="Meiryo UI" panose="020B0604030504040204" pitchFamily="50" charset="-128"/>
                        </a:rPr>
                        <a:t>G</a:t>
                      </a:r>
                      <a:r>
                        <a:rPr lang="en-US" sz="2400" b="0" kern="100" dirty="0">
                          <a:solidFill>
                            <a:schemeClr val="tx1"/>
                          </a:solidFill>
                          <a:effectLst/>
                          <a:latin typeface="Meiryo UI" panose="020B0604030504040204" pitchFamily="50" charset="-128"/>
                          <a:ea typeface="Meiryo UI" panose="020B0604030504040204" pitchFamily="50" charset="-128"/>
                        </a:rPr>
                        <a:t>=</a:t>
                      </a:r>
                      <a:r>
                        <a:rPr lang="ja-JP" sz="2400" b="0" kern="100" dirty="0">
                          <a:solidFill>
                            <a:schemeClr val="tx1"/>
                          </a:solidFill>
                          <a:effectLst/>
                          <a:latin typeface="Meiryo UI" panose="020B0604030504040204" pitchFamily="50" charset="-128"/>
                          <a:ea typeface="Meiryo UI" panose="020B0604030504040204" pitchFamily="50" charset="-128"/>
                        </a:rPr>
                        <a:t>λ</a:t>
                      </a:r>
                      <a:r>
                        <a:rPr lang="en-US" sz="2400" b="0" kern="100" baseline="-25000" dirty="0">
                          <a:solidFill>
                            <a:schemeClr val="tx1"/>
                          </a:solidFill>
                          <a:effectLst/>
                          <a:latin typeface="Meiryo UI" panose="020B0604030504040204" pitchFamily="50" charset="-128"/>
                          <a:ea typeface="Meiryo UI" panose="020B0604030504040204" pitchFamily="50" charset="-128"/>
                        </a:rPr>
                        <a:t>DU</a:t>
                      </a:r>
                      <a:r>
                        <a:rPr lang="ja-JP" sz="2400" b="0" kern="100" dirty="0">
                          <a:solidFill>
                            <a:schemeClr val="tx1"/>
                          </a:solidFill>
                          <a:effectLst/>
                          <a:latin typeface="Meiryo UI" panose="020B0604030504040204" pitchFamily="50" charset="-128"/>
                          <a:ea typeface="Meiryo UI" panose="020B0604030504040204" pitchFamily="50" charset="-128"/>
                        </a:rPr>
                        <a:t>･</a:t>
                      </a:r>
                      <a:r>
                        <a:rPr lang="en-US" sz="2400" b="0" kern="100" dirty="0">
                          <a:solidFill>
                            <a:schemeClr val="tx1"/>
                          </a:solidFill>
                          <a:effectLst/>
                          <a:latin typeface="Meiryo UI" panose="020B0604030504040204" pitchFamily="50" charset="-128"/>
                          <a:ea typeface="Meiryo UI" panose="020B0604030504040204" pitchFamily="50" charset="-128"/>
                        </a:rPr>
                        <a:t>TP/TP=</a:t>
                      </a:r>
                      <a:r>
                        <a:rPr lang="ja-JP" sz="2400" b="0" kern="100" dirty="0">
                          <a:solidFill>
                            <a:schemeClr val="tx1"/>
                          </a:solidFill>
                          <a:effectLst/>
                          <a:latin typeface="Meiryo UI" panose="020B0604030504040204" pitchFamily="50" charset="-128"/>
                          <a:ea typeface="Meiryo UI" panose="020B0604030504040204" pitchFamily="50" charset="-128"/>
                        </a:rPr>
                        <a:t>λ</a:t>
                      </a:r>
                      <a:r>
                        <a:rPr lang="en-US" sz="2400" b="0" kern="100" baseline="-25000" dirty="0">
                          <a:solidFill>
                            <a:schemeClr val="tx1"/>
                          </a:solidFill>
                          <a:effectLst/>
                          <a:latin typeface="Meiryo UI" panose="020B0604030504040204" pitchFamily="50" charset="-128"/>
                          <a:ea typeface="Meiryo UI" panose="020B0604030504040204" pitchFamily="50" charset="-128"/>
                        </a:rPr>
                        <a:t>DU</a:t>
                      </a:r>
                      <a:endParaRPr lang="ja-JP" sz="2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8750" marR="58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a:spcAft>
                          <a:spcPts val="0"/>
                        </a:spcAft>
                      </a:pPr>
                      <a:endParaRPr lang="ja-JP" sz="2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8750" marR="58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 xmlns:a16="http://schemas.microsoft.com/office/drawing/2014/main" val="2804958566"/>
                  </a:ext>
                </a:extLst>
              </a:tr>
            </a:tbl>
          </a:graphicData>
        </a:graphic>
      </p:graphicFrame>
      <p:sp>
        <p:nvSpPr>
          <p:cNvPr id="4" name="フッター プレースホルダー 3">
            <a:extLst>
              <a:ext uri="{FF2B5EF4-FFF2-40B4-BE49-F238E27FC236}">
                <a16:creationId xmlns="" xmlns:a16="http://schemas.microsoft.com/office/drawing/2014/main" id="{FBE90C40-F2C4-4CD4-B783-C5AF6BE5CABF}"/>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BAD92C66-40A7-44D7-8F50-3850CA3C0808}"/>
              </a:ext>
            </a:extLst>
          </p:cNvPr>
          <p:cNvSpPr>
            <a:spLocks noGrp="1"/>
          </p:cNvSpPr>
          <p:nvPr>
            <p:ph type="sldNum" sz="quarter" idx="12"/>
          </p:nvPr>
        </p:nvSpPr>
        <p:spPr/>
        <p:txBody>
          <a:bodyPr/>
          <a:lstStyle/>
          <a:p>
            <a:fld id="{C7D9CC4D-8A97-4D11-A8F9-9712DE09FCD9}" type="slidenum">
              <a:rPr kumimoji="1" lang="ja-JP" altLang="en-US" smtClean="0"/>
              <a:t>203</a:t>
            </a:fld>
            <a:endParaRPr kumimoji="1" lang="ja-JP" altLang="en-US"/>
          </a:p>
        </p:txBody>
      </p:sp>
      <p:grpSp>
        <p:nvGrpSpPr>
          <p:cNvPr id="56" name="グループ化 55">
            <a:extLst>
              <a:ext uri="{FF2B5EF4-FFF2-40B4-BE49-F238E27FC236}">
                <a16:creationId xmlns="" xmlns:a16="http://schemas.microsoft.com/office/drawing/2014/main" id="{6CEAA7BD-8AC7-4D7F-914E-38B746AD98C4}"/>
              </a:ext>
            </a:extLst>
          </p:cNvPr>
          <p:cNvGrpSpPr>
            <a:grpSpLocks noChangeAspect="1"/>
          </p:cNvGrpSpPr>
          <p:nvPr/>
        </p:nvGrpSpPr>
        <p:grpSpPr>
          <a:xfrm>
            <a:off x="5620724" y="3709904"/>
            <a:ext cx="3940463" cy="2224530"/>
            <a:chOff x="2505075" y="3455277"/>
            <a:chExt cx="4895850" cy="1946275"/>
          </a:xfrm>
        </p:grpSpPr>
        <p:grpSp>
          <p:nvGrpSpPr>
            <p:cNvPr id="23" name="Group 1034">
              <a:extLst>
                <a:ext uri="{FF2B5EF4-FFF2-40B4-BE49-F238E27FC236}">
                  <a16:creationId xmlns="" xmlns:a16="http://schemas.microsoft.com/office/drawing/2014/main" id="{493816A7-425B-40EB-8C9F-A2A306D3C271}"/>
                </a:ext>
              </a:extLst>
            </p:cNvPr>
            <p:cNvGrpSpPr>
              <a:grpSpLocks/>
            </p:cNvGrpSpPr>
            <p:nvPr/>
          </p:nvGrpSpPr>
          <p:grpSpPr bwMode="auto">
            <a:xfrm>
              <a:off x="2638426" y="3455277"/>
              <a:ext cx="4762499" cy="666750"/>
              <a:chOff x="2760" y="2970"/>
              <a:chExt cx="4530" cy="1050"/>
            </a:xfrm>
          </p:grpSpPr>
          <p:sp>
            <p:nvSpPr>
              <p:cNvPr id="35" name="Rectangle 1035">
                <a:extLst>
                  <a:ext uri="{FF2B5EF4-FFF2-40B4-BE49-F238E27FC236}">
                    <a16:creationId xmlns="" xmlns:a16="http://schemas.microsoft.com/office/drawing/2014/main" id="{E4B24753-9619-4EED-99FE-5DFA26D0022B}"/>
                  </a:ext>
                </a:extLst>
              </p:cNvPr>
              <p:cNvSpPr>
                <a:spLocks noChangeArrowheads="1"/>
              </p:cNvSpPr>
              <p:nvPr/>
            </p:nvSpPr>
            <p:spPr bwMode="auto">
              <a:xfrm>
                <a:off x="3837" y="3660"/>
                <a:ext cx="2137" cy="360"/>
              </a:xfrm>
              <a:prstGeom prst="rect">
                <a:avLst/>
              </a:prstGeom>
              <a:solidFill>
                <a:srgbClr val="FFFFFF"/>
              </a:solidFill>
              <a:ln w="9525">
                <a:solidFill>
                  <a:srgbClr val="000000"/>
                </a:solidFill>
                <a:prstDash val="dash"/>
                <a:miter lim="800000"/>
                <a:headEnd/>
                <a:tailEnd/>
              </a:ln>
            </p:spPr>
            <p:txBody>
              <a:bodyPr rot="0" vert="horz" wrap="square" lIns="74295" tIns="8890" rIns="74295" bIns="8890" anchor="t" anchorCtr="0" upright="1">
                <a:noAutofit/>
              </a:bodyPr>
              <a:lstStyle/>
              <a:p>
                <a:pPr marL="36000" algn="ctr">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診断</a:t>
                </a:r>
              </a:p>
            </p:txBody>
          </p:sp>
          <p:cxnSp>
            <p:nvCxnSpPr>
              <p:cNvPr id="36" name="AutoShape 1036">
                <a:extLst>
                  <a:ext uri="{FF2B5EF4-FFF2-40B4-BE49-F238E27FC236}">
                    <a16:creationId xmlns="" xmlns:a16="http://schemas.microsoft.com/office/drawing/2014/main" id="{E1B5965F-E9A3-40B1-A056-98A87C4ADE96}"/>
                  </a:ext>
                </a:extLst>
              </p:cNvPr>
              <p:cNvCxnSpPr>
                <a:cxnSpLocks noChangeShapeType="1"/>
              </p:cNvCxnSpPr>
              <p:nvPr/>
            </p:nvCxnSpPr>
            <p:spPr bwMode="auto">
              <a:xfrm>
                <a:off x="2760" y="3150"/>
                <a:ext cx="4530" cy="0"/>
              </a:xfrm>
              <a:prstGeom prst="straightConnector1">
                <a:avLst/>
              </a:prstGeom>
              <a:noFill/>
              <a:ln w="9525">
                <a:solidFill>
                  <a:srgbClr val="000000"/>
                </a:solidFill>
                <a:round/>
                <a:headEnd type="oval" w="med" len="med"/>
                <a:tailEnd type="oval" w="med" len="med"/>
              </a:ln>
              <a:extLst>
                <a:ext uri="{909E8E84-426E-40DD-AFC4-6F175D3DCCD1}">
                  <a14:hiddenFill xmlns:a14="http://schemas.microsoft.com/office/drawing/2010/main">
                    <a:noFill/>
                  </a14:hiddenFill>
                </a:ext>
              </a:extLst>
            </p:spPr>
          </p:cxnSp>
          <p:sp>
            <p:nvSpPr>
              <p:cNvPr id="37" name="Rectangle 1037">
                <a:extLst>
                  <a:ext uri="{FF2B5EF4-FFF2-40B4-BE49-F238E27FC236}">
                    <a16:creationId xmlns="" xmlns:a16="http://schemas.microsoft.com/office/drawing/2014/main" id="{4F7CC193-368D-4FB6-945E-4A83A62B4AFD}"/>
                  </a:ext>
                </a:extLst>
              </p:cNvPr>
              <p:cNvSpPr>
                <a:spLocks noChangeArrowheads="1"/>
              </p:cNvSpPr>
              <p:nvPr/>
            </p:nvSpPr>
            <p:spPr bwMode="auto">
              <a:xfrm>
                <a:off x="3507" y="2970"/>
                <a:ext cx="2840" cy="394"/>
              </a:xfrm>
              <a:prstGeom prst="rect">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pPr marL="36000" algn="ctr">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チャンネル</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8" name="AutoShape 1038">
                <a:extLst>
                  <a:ext uri="{FF2B5EF4-FFF2-40B4-BE49-F238E27FC236}">
                    <a16:creationId xmlns="" xmlns:a16="http://schemas.microsoft.com/office/drawing/2014/main" id="{6D3F05EC-3004-4F18-9F60-82C8E0647D92}"/>
                  </a:ext>
                </a:extLst>
              </p:cNvPr>
              <p:cNvCxnSpPr>
                <a:cxnSpLocks noChangeShapeType="1"/>
              </p:cNvCxnSpPr>
              <p:nvPr/>
            </p:nvCxnSpPr>
            <p:spPr bwMode="auto">
              <a:xfrm flipH="1" flipV="1">
                <a:off x="4890" y="3341"/>
                <a:ext cx="0" cy="319"/>
              </a:xfrm>
              <a:prstGeom prst="straightConnector1">
                <a:avLst/>
              </a:prstGeom>
              <a:noFill/>
              <a:ln w="9525">
                <a:solidFill>
                  <a:srgbClr val="000000"/>
                </a:solidFill>
                <a:prstDash val="dash"/>
                <a:round/>
                <a:headEnd type="triangle" w="med" len="med"/>
                <a:tailEnd/>
              </a:ln>
              <a:extLst>
                <a:ext uri="{909E8E84-426E-40DD-AFC4-6F175D3DCCD1}">
                  <a14:hiddenFill xmlns:a14="http://schemas.microsoft.com/office/drawing/2010/main">
                    <a:noFill/>
                  </a14:hiddenFill>
                </a:ext>
              </a:extLst>
            </p:spPr>
          </p:cxnSp>
        </p:grpSp>
        <p:grpSp>
          <p:nvGrpSpPr>
            <p:cNvPr id="24" name="Group 1406">
              <a:extLst>
                <a:ext uri="{FF2B5EF4-FFF2-40B4-BE49-F238E27FC236}">
                  <a16:creationId xmlns="" xmlns:a16="http://schemas.microsoft.com/office/drawing/2014/main" id="{018514A7-7C40-499C-BFAE-40871DE42C1B}"/>
                </a:ext>
              </a:extLst>
            </p:cNvPr>
            <p:cNvGrpSpPr>
              <a:grpSpLocks/>
            </p:cNvGrpSpPr>
            <p:nvPr/>
          </p:nvGrpSpPr>
          <p:grpSpPr bwMode="auto">
            <a:xfrm>
              <a:off x="2505075" y="4341102"/>
              <a:ext cx="4895850" cy="1060450"/>
              <a:chOff x="2693" y="6506"/>
              <a:chExt cx="6919" cy="1670"/>
            </a:xfrm>
          </p:grpSpPr>
          <p:sp>
            <p:nvSpPr>
              <p:cNvPr id="25" name="Rectangle 1407">
                <a:extLst>
                  <a:ext uri="{FF2B5EF4-FFF2-40B4-BE49-F238E27FC236}">
                    <a16:creationId xmlns="" xmlns:a16="http://schemas.microsoft.com/office/drawing/2014/main" id="{44363D0D-3473-429A-864D-1E1ED1973BD4}"/>
                  </a:ext>
                </a:extLst>
              </p:cNvPr>
              <p:cNvSpPr>
                <a:spLocks noChangeArrowheads="1"/>
              </p:cNvSpPr>
              <p:nvPr/>
            </p:nvSpPr>
            <p:spPr bwMode="auto">
              <a:xfrm>
                <a:off x="3096" y="6506"/>
                <a:ext cx="5938" cy="1611"/>
              </a:xfrm>
              <a:prstGeom prst="rect">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pPr marL="36000"/>
                <a:endParaRPr lang="ja-JP" altLang="en-US" sz="1200">
                  <a:latin typeface="Meiryo UI" panose="020B0604030504040204" pitchFamily="50" charset="-128"/>
                  <a:ea typeface="Meiryo UI" panose="020B0604030504040204" pitchFamily="50" charset="-128"/>
                </a:endParaRPr>
              </a:p>
            </p:txBody>
          </p:sp>
          <p:cxnSp>
            <p:nvCxnSpPr>
              <p:cNvPr id="26" name="AutoShape 1408">
                <a:extLst>
                  <a:ext uri="{FF2B5EF4-FFF2-40B4-BE49-F238E27FC236}">
                    <a16:creationId xmlns="" xmlns:a16="http://schemas.microsoft.com/office/drawing/2014/main" id="{0EBB7F38-1ACA-40FA-82ED-82696C550C59}"/>
                  </a:ext>
                </a:extLst>
              </p:cNvPr>
              <p:cNvCxnSpPr>
                <a:cxnSpLocks noChangeShapeType="1"/>
              </p:cNvCxnSpPr>
              <p:nvPr/>
            </p:nvCxnSpPr>
            <p:spPr bwMode="auto">
              <a:xfrm>
                <a:off x="2693" y="7196"/>
                <a:ext cx="6919" cy="0"/>
              </a:xfrm>
              <a:prstGeom prst="straightConnector1">
                <a:avLst/>
              </a:prstGeom>
              <a:noFill/>
              <a:ln w="19050">
                <a:solidFill>
                  <a:srgbClr val="000000"/>
                </a:solidFill>
                <a:round/>
                <a:headEnd type="oval" w="med" len="med"/>
                <a:tailEnd type="oval" w="med" len="med"/>
              </a:ln>
              <a:extLst>
                <a:ext uri="{909E8E84-426E-40DD-AFC4-6F175D3DCCD1}">
                  <a14:hiddenFill xmlns:a14="http://schemas.microsoft.com/office/drawing/2010/main">
                    <a:noFill/>
                  </a14:hiddenFill>
                </a:ext>
              </a:extLst>
            </p:spPr>
          </p:cxnSp>
          <p:sp>
            <p:nvSpPr>
              <p:cNvPr id="27" name="Rectangle 1409">
                <a:extLst>
                  <a:ext uri="{FF2B5EF4-FFF2-40B4-BE49-F238E27FC236}">
                    <a16:creationId xmlns="" xmlns:a16="http://schemas.microsoft.com/office/drawing/2014/main" id="{086E4CCD-F38C-466B-8877-A66855683044}"/>
                  </a:ext>
                </a:extLst>
              </p:cNvPr>
              <p:cNvSpPr>
                <a:spLocks noChangeArrowheads="1"/>
              </p:cNvSpPr>
              <p:nvPr/>
            </p:nvSpPr>
            <p:spPr bwMode="auto">
              <a:xfrm>
                <a:off x="3478" y="6714"/>
                <a:ext cx="2394" cy="972"/>
              </a:xfrm>
              <a:prstGeom prst="rect">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pPr marL="36000"/>
                <a:endParaRPr lang="ja-JP" altLang="en-US" sz="1200">
                  <a:latin typeface="Meiryo UI" panose="020B0604030504040204" pitchFamily="50" charset="-128"/>
                  <a:ea typeface="Meiryo UI" panose="020B0604030504040204" pitchFamily="50" charset="-128"/>
                </a:endParaRPr>
              </a:p>
            </p:txBody>
          </p:sp>
          <p:sp>
            <p:nvSpPr>
              <p:cNvPr id="28" name="Rectangle 1410">
                <a:extLst>
                  <a:ext uri="{FF2B5EF4-FFF2-40B4-BE49-F238E27FC236}">
                    <a16:creationId xmlns="" xmlns:a16="http://schemas.microsoft.com/office/drawing/2014/main" id="{40D4094A-2B99-4AB9-B71D-20F3668301F0}"/>
                  </a:ext>
                </a:extLst>
              </p:cNvPr>
              <p:cNvSpPr>
                <a:spLocks noChangeArrowheads="1"/>
              </p:cNvSpPr>
              <p:nvPr/>
            </p:nvSpPr>
            <p:spPr bwMode="auto">
              <a:xfrm>
                <a:off x="6636" y="6714"/>
                <a:ext cx="1963" cy="972"/>
              </a:xfrm>
              <a:prstGeom prst="rect">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pPr marL="36000"/>
                <a:endParaRPr lang="ja-JP" altLang="en-US" sz="1200">
                  <a:latin typeface="Meiryo UI" panose="020B0604030504040204" pitchFamily="50" charset="-128"/>
                  <a:ea typeface="Meiryo UI" panose="020B0604030504040204" pitchFamily="50" charset="-128"/>
                </a:endParaRPr>
              </a:p>
            </p:txBody>
          </p:sp>
          <p:sp>
            <p:nvSpPr>
              <p:cNvPr id="29" name="Text Box 1411">
                <a:extLst>
                  <a:ext uri="{FF2B5EF4-FFF2-40B4-BE49-F238E27FC236}">
                    <a16:creationId xmlns="" xmlns:a16="http://schemas.microsoft.com/office/drawing/2014/main" id="{90AFA56B-BCD0-4276-8579-C8AD50284151}"/>
                  </a:ext>
                </a:extLst>
              </p:cNvPr>
              <p:cNvSpPr txBox="1">
                <a:spLocks noChangeArrowheads="1"/>
              </p:cNvSpPr>
              <p:nvPr/>
            </p:nvSpPr>
            <p:spPr bwMode="auto">
              <a:xfrm>
                <a:off x="4458" y="6788"/>
                <a:ext cx="691"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6000" algn="just">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λ</a:t>
                </a:r>
                <a:r>
                  <a:rPr lang="en-US" sz="1200" kern="100" baseline="-25000">
                    <a:effectLst/>
                    <a:latin typeface="Meiryo UI" panose="020B0604030504040204" pitchFamily="50" charset="-128"/>
                    <a:ea typeface="Meiryo UI" panose="020B0604030504040204" pitchFamily="50" charset="-128"/>
                    <a:cs typeface="Times New Roman" panose="02020603050405020304" pitchFamily="18" charset="0"/>
                  </a:rPr>
                  <a:t>DU</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Text Box 1412">
                <a:extLst>
                  <a:ext uri="{FF2B5EF4-FFF2-40B4-BE49-F238E27FC236}">
                    <a16:creationId xmlns="" xmlns:a16="http://schemas.microsoft.com/office/drawing/2014/main" id="{67333F71-A93C-4E32-BAF0-B07CC257712E}"/>
                  </a:ext>
                </a:extLst>
              </p:cNvPr>
              <p:cNvSpPr txBox="1">
                <a:spLocks noChangeArrowheads="1"/>
              </p:cNvSpPr>
              <p:nvPr/>
            </p:nvSpPr>
            <p:spPr bwMode="auto">
              <a:xfrm>
                <a:off x="7346" y="6700"/>
                <a:ext cx="691"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6000" algn="just">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λ</a:t>
                </a:r>
                <a:r>
                  <a:rPr lang="en-US" sz="1200" kern="100" baseline="-25000">
                    <a:effectLst/>
                    <a:latin typeface="Meiryo UI" panose="020B0604030504040204" pitchFamily="50" charset="-128"/>
                    <a:ea typeface="Meiryo UI" panose="020B0604030504040204" pitchFamily="50" charset="-128"/>
                    <a:cs typeface="Times New Roman" panose="02020603050405020304" pitchFamily="18" charset="0"/>
                  </a:rPr>
                  <a:t>DD</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1" name="Text Box 1413">
                <a:extLst>
                  <a:ext uri="{FF2B5EF4-FFF2-40B4-BE49-F238E27FC236}">
                    <a16:creationId xmlns="" xmlns:a16="http://schemas.microsoft.com/office/drawing/2014/main" id="{6897A248-7058-47B3-B5C6-E31786475288}"/>
                  </a:ext>
                </a:extLst>
              </p:cNvPr>
              <p:cNvSpPr txBox="1">
                <a:spLocks noChangeArrowheads="1"/>
              </p:cNvSpPr>
              <p:nvPr/>
            </p:nvSpPr>
            <p:spPr bwMode="auto">
              <a:xfrm>
                <a:off x="5894" y="6656"/>
                <a:ext cx="690"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6000" algn="just">
                  <a:spcAft>
                    <a:spcPts val="0"/>
                  </a:spcAft>
                </a:pPr>
                <a:r>
                  <a:rPr lang="ja-JP" sz="1200" kern="100">
                    <a:effectLst/>
                    <a:latin typeface="Meiryo UI" panose="020B0604030504040204" pitchFamily="50" charset="-128"/>
                    <a:ea typeface="Meiryo UI" panose="020B0604030504040204" pitchFamily="50" charset="-128"/>
                    <a:cs typeface="Times New Roman" panose="02020603050405020304" pitchFamily="18" charset="0"/>
                  </a:rPr>
                  <a:t>λ</a:t>
                </a:r>
                <a:r>
                  <a:rPr lang="en-US" sz="1200" kern="100" baseline="-25000">
                    <a:effectLst/>
                    <a:latin typeface="Meiryo UI" panose="020B0604030504040204" pitchFamily="50" charset="-128"/>
                    <a:ea typeface="Meiryo UI" panose="020B0604030504040204" pitchFamily="50" charset="-128"/>
                    <a:cs typeface="Times New Roman" panose="02020603050405020304" pitchFamily="18" charset="0"/>
                  </a:rPr>
                  <a:t>D</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Text Box 1414">
                <a:extLst>
                  <a:ext uri="{FF2B5EF4-FFF2-40B4-BE49-F238E27FC236}">
                    <a16:creationId xmlns="" xmlns:a16="http://schemas.microsoft.com/office/drawing/2014/main" id="{191C7E26-2675-4B46-81F3-999AC376000B}"/>
                  </a:ext>
                </a:extLst>
              </p:cNvPr>
              <p:cNvSpPr txBox="1">
                <a:spLocks noChangeArrowheads="1"/>
              </p:cNvSpPr>
              <p:nvPr/>
            </p:nvSpPr>
            <p:spPr bwMode="auto">
              <a:xfrm>
                <a:off x="3382" y="7224"/>
                <a:ext cx="2792"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marL="36000" algn="just">
                  <a:spcAft>
                    <a:spcPts val="0"/>
                  </a:spcAft>
                </a:pPr>
                <a:r>
                  <a:rPr lang="en-US" sz="1200" kern="100">
                    <a:effectLst/>
                    <a:latin typeface="Meiryo UI" panose="020B0604030504040204" pitchFamily="50" charset="-128"/>
                    <a:ea typeface="Meiryo UI" panose="020B0604030504040204" pitchFamily="50" charset="-128"/>
                    <a:cs typeface="Arial" panose="020B0604020202020204" pitchFamily="34" charset="0"/>
                  </a:rPr>
                  <a:t>t</a:t>
                </a:r>
                <a:r>
                  <a:rPr lang="en-US" sz="1200" kern="100" baseline="-25000">
                    <a:effectLst/>
                    <a:latin typeface="Meiryo UI" panose="020B0604030504040204" pitchFamily="50" charset="-128"/>
                    <a:ea typeface="Meiryo UI" panose="020B0604030504040204" pitchFamily="50" charset="-128"/>
                    <a:cs typeface="Arial" panose="020B0604020202020204" pitchFamily="34" charset="0"/>
                  </a:rPr>
                  <a:t>C1</a:t>
                </a:r>
                <a:r>
                  <a:rPr lang="en-US" sz="1200" kern="100">
                    <a:effectLst/>
                    <a:latin typeface="Meiryo UI" panose="020B0604030504040204" pitchFamily="50" charset="-128"/>
                    <a:ea typeface="Meiryo UI" panose="020B0604030504040204" pitchFamily="50" charset="-128"/>
                    <a:cs typeface="Arial" panose="020B0604020202020204" pitchFamily="34" charset="0"/>
                  </a:rPr>
                  <a:t>=(T1/2)+MRT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Text Box 1415">
                <a:extLst>
                  <a:ext uri="{FF2B5EF4-FFF2-40B4-BE49-F238E27FC236}">
                    <a16:creationId xmlns="" xmlns:a16="http://schemas.microsoft.com/office/drawing/2014/main" id="{FF86B9F8-FD89-4D86-AC84-A8C5D9F2E0B4}"/>
                  </a:ext>
                </a:extLst>
              </p:cNvPr>
              <p:cNvSpPr txBox="1">
                <a:spLocks noChangeArrowheads="1"/>
              </p:cNvSpPr>
              <p:nvPr/>
            </p:nvSpPr>
            <p:spPr bwMode="auto">
              <a:xfrm>
                <a:off x="6726" y="7280"/>
                <a:ext cx="1875"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marL="36000" algn="just">
                  <a:spcAft>
                    <a:spcPts val="0"/>
                  </a:spcAft>
                </a:pPr>
                <a:r>
                  <a:rPr lang="en-US" sz="1200" kern="100">
                    <a:effectLst/>
                    <a:latin typeface="Meiryo UI" panose="020B0604030504040204" pitchFamily="50" charset="-128"/>
                    <a:ea typeface="Meiryo UI" panose="020B0604030504040204" pitchFamily="50" charset="-128"/>
                    <a:cs typeface="Arial" panose="020B0604020202020204" pitchFamily="34" charset="0"/>
                  </a:rPr>
                  <a:t>t</a:t>
                </a:r>
                <a:r>
                  <a:rPr lang="en-US" sz="1200" kern="100" baseline="-25000">
                    <a:effectLst/>
                    <a:latin typeface="Meiryo UI" panose="020B0604030504040204" pitchFamily="50" charset="-128"/>
                    <a:ea typeface="Meiryo UI" panose="020B0604030504040204" pitchFamily="50" charset="-128"/>
                    <a:cs typeface="Arial" panose="020B0604020202020204" pitchFamily="34" charset="0"/>
                  </a:rPr>
                  <a:t>C2</a:t>
                </a:r>
                <a:r>
                  <a:rPr lang="en-US" sz="1200" kern="100">
                    <a:effectLst/>
                    <a:latin typeface="Meiryo UI" panose="020B0604030504040204" pitchFamily="50" charset="-128"/>
                    <a:ea typeface="Meiryo UI" panose="020B0604030504040204" pitchFamily="50" charset="-128"/>
                    <a:cs typeface="Arial" panose="020B0604020202020204" pitchFamily="34" charset="0"/>
                  </a:rPr>
                  <a:t>=MTTR</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Text Box 1416">
                <a:extLst>
                  <a:ext uri="{FF2B5EF4-FFF2-40B4-BE49-F238E27FC236}">
                    <a16:creationId xmlns="" xmlns:a16="http://schemas.microsoft.com/office/drawing/2014/main" id="{26D0FD14-16B2-425B-843A-D02304DAA232}"/>
                  </a:ext>
                </a:extLst>
              </p:cNvPr>
              <p:cNvSpPr txBox="1">
                <a:spLocks noChangeArrowheads="1"/>
              </p:cNvSpPr>
              <p:nvPr/>
            </p:nvSpPr>
            <p:spPr bwMode="auto">
              <a:xfrm>
                <a:off x="5957" y="7474"/>
                <a:ext cx="694"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36000" algn="just">
                  <a:spcAft>
                    <a:spcPts val="0"/>
                  </a:spcAft>
                </a:pPr>
                <a:r>
                  <a:rPr lang="en-US" sz="1200" kern="100">
                    <a:effectLst/>
                    <a:latin typeface="Meiryo UI" panose="020B0604030504040204" pitchFamily="50" charset="-128"/>
                    <a:ea typeface="Meiryo UI" panose="020B0604030504040204" pitchFamily="50" charset="-128"/>
                    <a:cs typeface="Times New Roman" panose="02020603050405020304" pitchFamily="18" charset="0"/>
                  </a:rPr>
                  <a:t>t</a:t>
                </a:r>
                <a:r>
                  <a:rPr lang="en-US" sz="1200" kern="100" baseline="-25000">
                    <a:effectLst/>
                    <a:latin typeface="Meiryo UI" panose="020B0604030504040204" pitchFamily="50" charset="-128"/>
                    <a:ea typeface="Meiryo UI" panose="020B0604030504040204" pitchFamily="50" charset="-128"/>
                    <a:cs typeface="Times New Roman" panose="02020603050405020304" pitchFamily="18" charset="0"/>
                  </a:rPr>
                  <a:t>CE</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graphicFrame>
        <p:nvGraphicFramePr>
          <p:cNvPr id="57" name="表 56">
            <a:extLst>
              <a:ext uri="{FF2B5EF4-FFF2-40B4-BE49-F238E27FC236}">
                <a16:creationId xmlns="" xmlns:a16="http://schemas.microsoft.com/office/drawing/2014/main" id="{8AC55501-AE2D-4A82-8726-932C98E81A66}"/>
              </a:ext>
            </a:extLst>
          </p:cNvPr>
          <p:cNvGraphicFramePr>
            <a:graphicFrameLocks noGrp="1"/>
          </p:cNvGraphicFramePr>
          <p:nvPr/>
        </p:nvGraphicFramePr>
        <p:xfrm>
          <a:off x="10044332" y="3038622"/>
          <a:ext cx="208280" cy="365760"/>
        </p:xfrm>
        <a:graphic>
          <a:graphicData uri="http://schemas.openxmlformats.org/drawingml/2006/table">
            <a:tbl>
              <a:tblPr/>
              <a:tblGrid>
                <a:gridCol w="208280">
                  <a:extLst>
                    <a:ext uri="{9D8B030D-6E8A-4147-A177-3AD203B41FA5}">
                      <a16:colId xmlns="" xmlns:a16="http://schemas.microsoft.com/office/drawing/2014/main" val="2668170024"/>
                    </a:ext>
                  </a:extLst>
                </a:gridCol>
              </a:tblGrid>
              <a:tr h="0">
                <a:tc>
                  <a:txBody>
                    <a:bodyPr/>
                    <a:lstStyle/>
                    <a:p>
                      <a:endParaRPr kumimoji="1" lang="ja-JP" alt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1050601681"/>
                  </a:ext>
                </a:extLst>
              </a:tr>
            </a:tbl>
          </a:graphicData>
        </a:graphic>
      </p:graphicFrame>
    </p:spTree>
    <p:extLst>
      <p:ext uri="{BB962C8B-B14F-4D97-AF65-F5344CB8AC3E}">
        <p14:creationId xmlns:p14="http://schemas.microsoft.com/office/powerpoint/2010/main" val="1908049923"/>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8D7E786-9A20-4053-B4F2-A205AA69FD01}"/>
              </a:ext>
            </a:extLst>
          </p:cNvPr>
          <p:cNvSpPr>
            <a:spLocks noGrp="1"/>
          </p:cNvSpPr>
          <p:nvPr>
            <p:ph type="title"/>
          </p:nvPr>
        </p:nvSpPr>
        <p:spPr/>
        <p:txBody>
          <a:bodyPr/>
          <a:lstStyle/>
          <a:p>
            <a:r>
              <a:rPr lang="en-US" altLang="ja-JP" dirty="0"/>
              <a:t>4-(8)-</a:t>
            </a:r>
            <a:r>
              <a:rPr lang="ja-JP" altLang="en-US" dirty="0"/>
              <a:t>ウ </a:t>
            </a:r>
            <a:r>
              <a:rPr lang="en-US" altLang="ja-JP" dirty="0"/>
              <a:t>PFD,PFH</a:t>
            </a:r>
            <a:r>
              <a:rPr lang="ja-JP" altLang="en-US" dirty="0"/>
              <a:t>規格推奨式</a:t>
            </a:r>
            <a:r>
              <a:rPr lang="en-US" altLang="ja-JP" dirty="0"/>
              <a:t>(2/2)</a:t>
            </a:r>
            <a:endParaRPr kumimoji="1" lang="ja-JP" altLang="en-US" dirty="0"/>
          </a:p>
        </p:txBody>
      </p:sp>
      <p:sp>
        <p:nvSpPr>
          <p:cNvPr id="4" name="フッター プレースホルダー 3">
            <a:extLst>
              <a:ext uri="{FF2B5EF4-FFF2-40B4-BE49-F238E27FC236}">
                <a16:creationId xmlns="" xmlns:a16="http://schemas.microsoft.com/office/drawing/2014/main" id="{91D1B431-C772-48DB-A1C8-A4CF6F6685C5}"/>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47CC91EA-1D8E-46C3-83E9-06E61EE431C0}"/>
              </a:ext>
            </a:extLst>
          </p:cNvPr>
          <p:cNvSpPr>
            <a:spLocks noGrp="1"/>
          </p:cNvSpPr>
          <p:nvPr>
            <p:ph type="sldNum" sz="quarter" idx="12"/>
          </p:nvPr>
        </p:nvSpPr>
        <p:spPr/>
        <p:txBody>
          <a:bodyPr/>
          <a:lstStyle/>
          <a:p>
            <a:fld id="{C7D9CC4D-8A97-4D11-A8F9-9712DE09FCD9}" type="slidenum">
              <a:rPr kumimoji="1" lang="ja-JP" altLang="en-US" smtClean="0"/>
              <a:t>204</a:t>
            </a:fld>
            <a:endParaRPr kumimoji="1" lang="ja-JP" altLang="en-US"/>
          </a:p>
        </p:txBody>
      </p:sp>
      <p:graphicFrame>
        <p:nvGraphicFramePr>
          <p:cNvPr id="6" name="コンテンツ プレースホルダー 38">
            <a:extLst>
              <a:ext uri="{FF2B5EF4-FFF2-40B4-BE49-F238E27FC236}">
                <a16:creationId xmlns="" xmlns:a16="http://schemas.microsoft.com/office/drawing/2014/main" id="{0B72A924-4DF1-4C50-8012-3476E6239EF2}"/>
              </a:ext>
            </a:extLst>
          </p:cNvPr>
          <p:cNvGraphicFramePr>
            <a:graphicFrameLocks/>
          </p:cNvGraphicFramePr>
          <p:nvPr>
            <p:extLst>
              <p:ext uri="{D42A27DB-BD31-4B8C-83A1-F6EECF244321}">
                <p14:modId xmlns:p14="http://schemas.microsoft.com/office/powerpoint/2010/main" val="3492443526"/>
              </p:ext>
            </p:extLst>
          </p:nvPr>
        </p:nvGraphicFramePr>
        <p:xfrm>
          <a:off x="320823" y="2018350"/>
          <a:ext cx="9343682" cy="3673237"/>
        </p:xfrm>
        <a:graphic>
          <a:graphicData uri="http://schemas.openxmlformats.org/drawingml/2006/table">
            <a:tbl>
              <a:tblPr firstRow="1" firstCol="1" bandRow="1">
                <a:tableStyleId>{5C22544A-7EE6-4342-B048-85BDC9FD1C3A}</a:tableStyleId>
              </a:tblPr>
              <a:tblGrid>
                <a:gridCol w="5334389">
                  <a:extLst>
                    <a:ext uri="{9D8B030D-6E8A-4147-A177-3AD203B41FA5}">
                      <a16:colId xmlns="" xmlns:a16="http://schemas.microsoft.com/office/drawing/2014/main" val="1643711066"/>
                    </a:ext>
                  </a:extLst>
                </a:gridCol>
                <a:gridCol w="2377440">
                  <a:extLst>
                    <a:ext uri="{9D8B030D-6E8A-4147-A177-3AD203B41FA5}">
                      <a16:colId xmlns="" xmlns:a16="http://schemas.microsoft.com/office/drawing/2014/main" val="3219785873"/>
                    </a:ext>
                  </a:extLst>
                </a:gridCol>
                <a:gridCol w="1631853">
                  <a:extLst>
                    <a:ext uri="{9D8B030D-6E8A-4147-A177-3AD203B41FA5}">
                      <a16:colId xmlns="" xmlns:a16="http://schemas.microsoft.com/office/drawing/2014/main" val="648659660"/>
                    </a:ext>
                  </a:extLst>
                </a:gridCol>
              </a:tblGrid>
              <a:tr h="443496">
                <a:tc gridSpan="3">
                  <a:txBody>
                    <a:bodyPr/>
                    <a:lstStyle/>
                    <a:p>
                      <a:pPr algn="ctr">
                        <a:spcAft>
                          <a:spcPts val="0"/>
                        </a:spcAft>
                      </a:pPr>
                      <a:r>
                        <a:rPr lang="en-US"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1oo2</a:t>
                      </a:r>
                      <a:r>
                        <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ハードウェア・アーキテクチャ</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297835946"/>
                  </a:ext>
                </a:extLst>
              </a:tr>
              <a:tr h="401996">
                <a:tc gridSpan="2">
                  <a:txBody>
                    <a:bodyPr/>
                    <a:lstStyle/>
                    <a:p>
                      <a:pPr algn="just">
                        <a:spcAft>
                          <a:spcPts val="0"/>
                        </a:spcAft>
                      </a:pP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spcAft>
                          <a:spcPts val="0"/>
                        </a:spcAft>
                      </a:pPr>
                      <a:endParaRPr 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just">
                        <a:spcAft>
                          <a:spcPts val="0"/>
                        </a:spcAft>
                      </a:pPr>
                      <a:r>
                        <a:rPr lang="en-US" sz="2400" kern="100" dirty="0">
                          <a:solidFill>
                            <a:schemeClr val="tx1"/>
                          </a:solidFill>
                          <a:effectLst/>
                          <a:latin typeface="Meiryo UI" panose="020B0604030504040204" pitchFamily="50" charset="-128"/>
                          <a:ea typeface="Meiryo UI" panose="020B0604030504040204" pitchFamily="50" charset="-128"/>
                        </a:rPr>
                        <a:t>HFT </a:t>
                      </a:r>
                      <a:r>
                        <a:rPr lang="en-US" altLang="ja-JP" sz="2400" kern="100" dirty="0">
                          <a:solidFill>
                            <a:schemeClr val="tx1"/>
                          </a:solidFill>
                          <a:effectLst/>
                          <a:latin typeface="Meiryo UI" panose="020B0604030504040204" pitchFamily="50" charset="-128"/>
                          <a:ea typeface="Meiryo UI" panose="020B0604030504040204" pitchFamily="50" charset="-128"/>
                        </a:rPr>
                        <a:t>1</a:t>
                      </a:r>
                      <a:endParaRPr lang="ja-JP" sz="2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8750" marR="587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10648266"/>
                  </a:ext>
                </a:extLst>
              </a:tr>
              <a:tr h="358865">
                <a:tc gridSpan="3">
                  <a:txBody>
                    <a:bodyPr/>
                    <a:lstStyle/>
                    <a:p>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800" b="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チャンネルで構成された冗長化ハードウェア・アーキテクチャである</a:t>
                      </a:r>
                      <a:r>
                        <a:rPr kumimoji="1" lang="ja-JP" altLang="en-US" sz="1800" b="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endParaRPr>
                    </a:p>
                  </a:txBody>
                  <a:tcPr marL="58750" marR="58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2051298412"/>
                  </a:ext>
                </a:extLst>
              </a:tr>
              <a:tr h="2410616">
                <a:tc>
                  <a:txBody>
                    <a:bodyPr/>
                    <a:lstStyle/>
                    <a:p>
                      <a:r>
                        <a:rPr kumimoji="1" lang="en-US" altLang="ja-JP" sz="1800" b="0" kern="1200" dirty="0" err="1">
                          <a:solidFill>
                            <a:schemeClr val="tx1"/>
                          </a:solidFill>
                          <a:effectLst/>
                          <a:latin typeface="Meiryo UI" panose="020B0604030504040204" pitchFamily="50" charset="-128"/>
                          <a:ea typeface="Meiryo UI" panose="020B0604030504040204" pitchFamily="50" charset="-128"/>
                          <a:cs typeface="+mn-cs"/>
                        </a:rPr>
                        <a:t>t</a:t>
                      </a:r>
                      <a:r>
                        <a:rPr kumimoji="1" lang="en-US" altLang="ja-JP" sz="1800" b="0" kern="1200" baseline="-25000" dirty="0" err="1">
                          <a:solidFill>
                            <a:schemeClr val="tx1"/>
                          </a:solidFill>
                          <a:effectLst/>
                          <a:latin typeface="Meiryo UI" panose="020B0604030504040204" pitchFamily="50" charset="-128"/>
                          <a:ea typeface="Meiryo UI" panose="020B0604030504040204" pitchFamily="50" charset="-128"/>
                          <a:cs typeface="+mn-cs"/>
                        </a:rPr>
                        <a:t>CE</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λ</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DU</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λ</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D</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{(TP/2)+MRT}+(</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λ</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DD</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λ</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D</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MTTR</a:t>
                      </a:r>
                      <a:endPar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800" b="0" kern="1200" dirty="0" err="1">
                          <a:solidFill>
                            <a:schemeClr val="tx1"/>
                          </a:solidFill>
                          <a:effectLst/>
                          <a:latin typeface="Meiryo UI" panose="020B0604030504040204" pitchFamily="50" charset="-128"/>
                          <a:ea typeface="Meiryo UI" panose="020B0604030504040204" pitchFamily="50" charset="-128"/>
                          <a:cs typeface="+mn-cs"/>
                        </a:rPr>
                        <a:t>t</a:t>
                      </a:r>
                      <a:r>
                        <a:rPr kumimoji="1" lang="en-US" altLang="ja-JP" sz="1800" b="0" kern="1200" baseline="-25000" dirty="0" err="1">
                          <a:solidFill>
                            <a:schemeClr val="tx1"/>
                          </a:solidFill>
                          <a:effectLst/>
                          <a:latin typeface="Meiryo UI" panose="020B0604030504040204" pitchFamily="50" charset="-128"/>
                          <a:ea typeface="Meiryo UI" panose="020B0604030504040204" pitchFamily="50" charset="-128"/>
                          <a:cs typeface="+mn-cs"/>
                        </a:rPr>
                        <a:t>GE</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λ</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DU</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λ</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D</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{(TP/3)+MRT}+(</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λ</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DD</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λ</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D</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MTTR</a:t>
                      </a:r>
                    </a:p>
                    <a:p>
                      <a:endPar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共通原因故障を考慮して</a:t>
                      </a:r>
                      <a:endPar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PFD</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G</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=2{(1-</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β</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D</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λ</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DD</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β</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λ</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DU</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}2t</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CE</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800" b="0" kern="1200" dirty="0" err="1">
                          <a:solidFill>
                            <a:schemeClr val="tx1"/>
                          </a:solidFill>
                          <a:effectLst/>
                          <a:latin typeface="Meiryo UI" panose="020B0604030504040204" pitchFamily="50" charset="-128"/>
                          <a:ea typeface="Meiryo UI" panose="020B0604030504040204" pitchFamily="50" charset="-128"/>
                          <a:cs typeface="+mn-cs"/>
                        </a:rPr>
                        <a:t>t</a:t>
                      </a:r>
                      <a:r>
                        <a:rPr kumimoji="1" lang="en-US" altLang="ja-JP" sz="1800" b="0" kern="1200" baseline="-25000" dirty="0" err="1">
                          <a:solidFill>
                            <a:schemeClr val="tx1"/>
                          </a:solidFill>
                          <a:effectLst/>
                          <a:latin typeface="Meiryo UI" panose="020B0604030504040204" pitchFamily="50" charset="-128"/>
                          <a:ea typeface="Meiryo UI" panose="020B0604030504040204" pitchFamily="50" charset="-128"/>
                          <a:cs typeface="+mn-cs"/>
                        </a:rPr>
                        <a:t>GE</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β</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D</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λ</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DD</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MTTR+</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βλ</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DU</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{(TP/2)+MRT}</a:t>
                      </a:r>
                      <a:endPar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PFH</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G</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=2{(1-</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β</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D</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λ</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DD</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β</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λ</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DU</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β</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λ</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DU</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800" b="0" kern="1200" dirty="0" err="1">
                          <a:solidFill>
                            <a:schemeClr val="tx1"/>
                          </a:solidFill>
                          <a:effectLst/>
                          <a:latin typeface="Meiryo UI" panose="020B0604030504040204" pitchFamily="50" charset="-128"/>
                          <a:ea typeface="Meiryo UI" panose="020B0604030504040204" pitchFamily="50" charset="-128"/>
                          <a:cs typeface="+mn-cs"/>
                        </a:rPr>
                        <a:t>t</a:t>
                      </a:r>
                      <a:r>
                        <a:rPr kumimoji="1" lang="en-US" altLang="ja-JP" sz="1800" b="0" kern="1200" baseline="-25000" dirty="0" err="1">
                          <a:solidFill>
                            <a:schemeClr val="tx1"/>
                          </a:solidFill>
                          <a:effectLst/>
                          <a:latin typeface="Meiryo UI" panose="020B0604030504040204" pitchFamily="50" charset="-128"/>
                          <a:ea typeface="Meiryo UI" panose="020B0604030504040204" pitchFamily="50" charset="-128"/>
                          <a:cs typeface="+mn-cs"/>
                        </a:rPr>
                        <a:t>CE</a:t>
                      </a:r>
                      <a:r>
                        <a:rPr kumimoji="1" lang="en-US" altLang="ja-JP" sz="180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800" b="0" kern="1200" dirty="0">
                          <a:solidFill>
                            <a:schemeClr val="tx1"/>
                          </a:solidFill>
                          <a:effectLst/>
                          <a:latin typeface="Meiryo UI" panose="020B0604030504040204" pitchFamily="50" charset="-128"/>
                          <a:ea typeface="Meiryo UI" panose="020B0604030504040204" pitchFamily="50" charset="-128"/>
                          <a:cs typeface="+mn-cs"/>
                        </a:rPr>
                        <a:t>βλ</a:t>
                      </a:r>
                      <a:r>
                        <a:rPr kumimoji="1" lang="en-US" altLang="ja-JP" sz="1800" b="0" kern="1200" baseline="-25000" dirty="0">
                          <a:solidFill>
                            <a:schemeClr val="tx1"/>
                          </a:solidFill>
                          <a:effectLst/>
                          <a:latin typeface="Meiryo UI" panose="020B0604030504040204" pitchFamily="50" charset="-128"/>
                          <a:ea typeface="Meiryo UI" panose="020B0604030504040204" pitchFamily="50" charset="-128"/>
                          <a:cs typeface="+mn-cs"/>
                        </a:rPr>
                        <a:t>DU</a:t>
                      </a:r>
                      <a:endParaRPr lang="ja-JP" sz="18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8750" marR="58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just">
                        <a:spcAft>
                          <a:spcPts val="0"/>
                        </a:spcAft>
                      </a:pPr>
                      <a:endParaRPr lang="ja-JP" sz="2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58750" marR="58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 xmlns:a16="http://schemas.microsoft.com/office/drawing/2014/main" val="2804958566"/>
                  </a:ext>
                </a:extLst>
              </a:tr>
            </a:tbl>
          </a:graphicData>
        </a:graphic>
      </p:graphicFrame>
      <p:graphicFrame>
        <p:nvGraphicFramePr>
          <p:cNvPr id="7" name="表 6">
            <a:extLst>
              <a:ext uri="{FF2B5EF4-FFF2-40B4-BE49-F238E27FC236}">
                <a16:creationId xmlns="" xmlns:a16="http://schemas.microsoft.com/office/drawing/2014/main" id="{60707EF6-0166-4690-B35B-A46275D84943}"/>
              </a:ext>
            </a:extLst>
          </p:cNvPr>
          <p:cNvGraphicFramePr>
            <a:graphicFrameLocks noGrp="1"/>
          </p:cNvGraphicFramePr>
          <p:nvPr/>
        </p:nvGraphicFramePr>
        <p:xfrm>
          <a:off x="10255348" y="4811151"/>
          <a:ext cx="208280" cy="365760"/>
        </p:xfrm>
        <a:graphic>
          <a:graphicData uri="http://schemas.openxmlformats.org/drawingml/2006/table">
            <a:tbl>
              <a:tblPr/>
              <a:tblGrid>
                <a:gridCol w="208280">
                  <a:extLst>
                    <a:ext uri="{9D8B030D-6E8A-4147-A177-3AD203B41FA5}">
                      <a16:colId xmlns="" xmlns:a16="http://schemas.microsoft.com/office/drawing/2014/main" val="2437406171"/>
                    </a:ext>
                  </a:extLst>
                </a:gridCol>
              </a:tblGrid>
              <a:tr h="0">
                <a:tc>
                  <a:txBody>
                    <a:bodyPr/>
                    <a:lstStyle/>
                    <a:p>
                      <a:endParaRPr kumimoji="1" lang="ja-JP" alt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490339027"/>
                  </a:ext>
                </a:extLst>
              </a:tr>
            </a:tbl>
          </a:graphicData>
        </a:graphic>
      </p:graphicFrame>
      <p:pic>
        <p:nvPicPr>
          <p:cNvPr id="11" name="図 10">
            <a:extLst>
              <a:ext uri="{FF2B5EF4-FFF2-40B4-BE49-F238E27FC236}">
                <a16:creationId xmlns="" xmlns:a16="http://schemas.microsoft.com/office/drawing/2014/main" id="{CFB39F78-94CE-40CE-A97E-48745CA9F35B}"/>
              </a:ext>
            </a:extLst>
          </p:cNvPr>
          <p:cNvPicPr>
            <a:picLocks noChangeAspect="1"/>
          </p:cNvPicPr>
          <p:nvPr/>
        </p:nvPicPr>
        <p:blipFill>
          <a:blip r:embed="rId3"/>
          <a:stretch>
            <a:fillRect/>
          </a:stretch>
        </p:blipFill>
        <p:spPr>
          <a:xfrm>
            <a:off x="5837607" y="3476702"/>
            <a:ext cx="3724091" cy="698268"/>
          </a:xfrm>
          <a:prstGeom prst="rect">
            <a:avLst/>
          </a:prstGeom>
        </p:spPr>
      </p:pic>
      <p:pic>
        <p:nvPicPr>
          <p:cNvPr id="12" name="図 11">
            <a:extLst>
              <a:ext uri="{FF2B5EF4-FFF2-40B4-BE49-F238E27FC236}">
                <a16:creationId xmlns="" xmlns:a16="http://schemas.microsoft.com/office/drawing/2014/main" id="{C38E4F8D-5F20-4773-AA1D-4CC83C23FC62}"/>
              </a:ext>
            </a:extLst>
          </p:cNvPr>
          <p:cNvPicPr>
            <a:picLocks noChangeAspect="1"/>
          </p:cNvPicPr>
          <p:nvPr/>
        </p:nvPicPr>
        <p:blipFill>
          <a:blip r:embed="rId4"/>
          <a:stretch>
            <a:fillRect/>
          </a:stretch>
        </p:blipFill>
        <p:spPr>
          <a:xfrm>
            <a:off x="5837607" y="4373922"/>
            <a:ext cx="3780000" cy="1237056"/>
          </a:xfrm>
          <a:prstGeom prst="rect">
            <a:avLst/>
          </a:prstGeom>
        </p:spPr>
      </p:pic>
    </p:spTree>
    <p:extLst>
      <p:ext uri="{BB962C8B-B14F-4D97-AF65-F5344CB8AC3E}">
        <p14:creationId xmlns:p14="http://schemas.microsoft.com/office/powerpoint/2010/main" val="57539299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3EBE7E7-A146-4949-AA4C-0A469ED5AFE4}"/>
              </a:ext>
            </a:extLst>
          </p:cNvPr>
          <p:cNvSpPr>
            <a:spLocks noGrp="1"/>
          </p:cNvSpPr>
          <p:nvPr>
            <p:ph type="title"/>
          </p:nvPr>
        </p:nvSpPr>
        <p:spPr>
          <a:xfrm>
            <a:off x="320822" y="365127"/>
            <a:ext cx="9585177" cy="1325563"/>
          </a:xfrm>
        </p:spPr>
        <p:txBody>
          <a:bodyPr>
            <a:normAutofit/>
          </a:bodyPr>
          <a:lstStyle/>
          <a:p>
            <a:pPr marL="1619250" indent="-1619250"/>
            <a:r>
              <a:rPr lang="en-US" altLang="ja-JP" dirty="0"/>
              <a:t>4-(9)</a:t>
            </a:r>
            <a:r>
              <a:rPr lang="ja-JP" altLang="en-US" dirty="0"/>
              <a:t> </a:t>
            </a:r>
            <a:r>
              <a:rPr lang="ja-JP" altLang="ja-JP" dirty="0">
                <a:effectLst>
                  <a:glow>
                    <a:srgbClr val="000000"/>
                  </a:glow>
                  <a:outerShdw sx="0" sy="0">
                    <a:srgbClr val="000000"/>
                  </a:outerShdw>
                  <a:reflection stA="0" endPos="0" fadeDir="0" sx="0" sy="0"/>
                </a:effectLst>
              </a:rPr>
              <a:t>決定論的原因故障の回避の要求</a:t>
            </a:r>
            <a:endParaRPr kumimoji="1" lang="ja-JP" altLang="en-US" dirty="0"/>
          </a:p>
        </p:txBody>
      </p:sp>
      <p:sp>
        <p:nvSpPr>
          <p:cNvPr id="3" name="コンテンツ プレースホルダー 2">
            <a:extLst>
              <a:ext uri="{FF2B5EF4-FFF2-40B4-BE49-F238E27FC236}">
                <a16:creationId xmlns="" xmlns:a16="http://schemas.microsoft.com/office/drawing/2014/main" id="{8B34F312-6408-45CE-9071-C5912296C6DE}"/>
              </a:ext>
            </a:extLst>
          </p:cNvPr>
          <p:cNvSpPr>
            <a:spLocks noGrp="1"/>
          </p:cNvSpPr>
          <p:nvPr>
            <p:ph idx="1"/>
          </p:nvPr>
        </p:nvSpPr>
        <p:spPr>
          <a:xfrm>
            <a:off x="376232" y="1825625"/>
            <a:ext cx="9400814" cy="4351338"/>
          </a:xfrm>
        </p:spPr>
        <p:txBody>
          <a:bodyPr>
            <a:normAutofit fontScale="85000" lnSpcReduction="10000"/>
          </a:bodyPr>
          <a:lstStyle/>
          <a:p>
            <a:r>
              <a:rPr lang="ja-JP" altLang="en-US" dirty="0"/>
              <a:t>決定論的能力</a:t>
            </a:r>
            <a:r>
              <a:rPr lang="en-US" altLang="ja-JP" dirty="0"/>
              <a:t>(SC)</a:t>
            </a:r>
            <a:r>
              <a:rPr lang="ja-JP" altLang="en-US" dirty="0"/>
              <a:t>としての安全度に関わる決定論的原因故障回避の方策は、表</a:t>
            </a:r>
            <a:r>
              <a:rPr lang="en-US" altLang="ja-JP" dirty="0"/>
              <a:t>5-14</a:t>
            </a:r>
            <a:r>
              <a:rPr lang="ja-JP" altLang="en-US" dirty="0"/>
              <a:t>の遵守ルートのいずれか１つを達成することで適合できる．</a:t>
            </a:r>
          </a:p>
          <a:p>
            <a:endParaRPr lang="ja-JP" altLang="en-US" dirty="0"/>
          </a:p>
          <a:p>
            <a:r>
              <a:rPr lang="ja-JP" altLang="en-US" dirty="0"/>
              <a:t>ルート概要</a:t>
            </a:r>
          </a:p>
          <a:p>
            <a:pPr marL="1704975" indent="-1704975">
              <a:lnSpc>
                <a:spcPct val="120000"/>
              </a:lnSpc>
              <a:buNone/>
            </a:pPr>
            <a:r>
              <a:rPr lang="ja-JP" altLang="en-US" dirty="0"/>
              <a:t>ルート</a:t>
            </a:r>
            <a:r>
              <a:rPr lang="en-US" altLang="ja-JP" dirty="0"/>
              <a:t>1S	</a:t>
            </a:r>
            <a:r>
              <a:rPr lang="ja-JP" altLang="en-US" dirty="0"/>
              <a:t>決定論的原因故障の回避のための要求事項と、決定論的原因故障を抑制するための要求事項を遵守する方法．</a:t>
            </a:r>
          </a:p>
          <a:p>
            <a:pPr marL="0" indent="0">
              <a:lnSpc>
                <a:spcPct val="120000"/>
              </a:lnSpc>
              <a:buNone/>
            </a:pPr>
            <a:r>
              <a:rPr lang="ja-JP" altLang="en-US" dirty="0"/>
              <a:t>ルート</a:t>
            </a:r>
            <a:r>
              <a:rPr lang="en-US" altLang="ja-JP" dirty="0"/>
              <a:t>2S</a:t>
            </a:r>
            <a:r>
              <a:rPr lang="ja-JP" altLang="en-US" dirty="0"/>
              <a:t>　　</a:t>
            </a:r>
            <a:r>
              <a:rPr lang="en-US" altLang="ja-JP" dirty="0"/>
              <a:t>	</a:t>
            </a:r>
            <a:r>
              <a:rPr lang="ja-JP" altLang="en-US" dirty="0"/>
              <a:t>装置の使用実績を証拠だてて要求事項を遵守する方法．</a:t>
            </a:r>
          </a:p>
          <a:p>
            <a:pPr marL="0" indent="0">
              <a:lnSpc>
                <a:spcPct val="120000"/>
              </a:lnSpc>
              <a:buNone/>
            </a:pPr>
            <a:r>
              <a:rPr lang="ja-JP" altLang="en-US" dirty="0"/>
              <a:t>ルート</a:t>
            </a:r>
            <a:r>
              <a:rPr lang="en-US" altLang="ja-JP" dirty="0"/>
              <a:t>3S</a:t>
            </a:r>
            <a:r>
              <a:rPr lang="ja-JP" altLang="en-US" dirty="0"/>
              <a:t>　　既存のソフトウェアを使用する方法．</a:t>
            </a:r>
          </a:p>
          <a:p>
            <a:pPr marL="0" indent="0">
              <a:buNone/>
            </a:pPr>
            <a:endParaRPr lang="en-US" altLang="ja-JP" dirty="0"/>
          </a:p>
          <a:p>
            <a:pPr marL="0" indent="0">
              <a:buNone/>
            </a:pPr>
            <a:r>
              <a:rPr lang="ja-JP" altLang="en-US" sz="2600" dirty="0"/>
              <a:t>注</a:t>
            </a:r>
            <a:r>
              <a:rPr lang="en-US" altLang="ja-JP" sz="2600" dirty="0"/>
              <a:t>.S</a:t>
            </a:r>
            <a:r>
              <a:rPr lang="ja-JP" altLang="en-US" sz="2600" dirty="0" err="1"/>
              <a:t>は決</a:t>
            </a:r>
            <a:r>
              <a:rPr lang="ja-JP" altLang="en-US" sz="2600" dirty="0"/>
              <a:t>定論的安全度を意味する</a:t>
            </a:r>
            <a:endParaRPr lang="en-US" altLang="ja-JP" sz="2600" dirty="0"/>
          </a:p>
          <a:p>
            <a:endParaRPr lang="ja-JP" altLang="en-US" dirty="0"/>
          </a:p>
          <a:p>
            <a:endParaRPr kumimoji="1" lang="ja-JP" altLang="en-US" dirty="0"/>
          </a:p>
        </p:txBody>
      </p:sp>
      <p:sp>
        <p:nvSpPr>
          <p:cNvPr id="4" name="フッター プレースホルダー 3">
            <a:extLst>
              <a:ext uri="{FF2B5EF4-FFF2-40B4-BE49-F238E27FC236}">
                <a16:creationId xmlns="" xmlns:a16="http://schemas.microsoft.com/office/drawing/2014/main" id="{7F0DCBBF-15C2-4E39-BC75-0EB4160A2CE0}"/>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6923C2EE-5314-4812-AFA7-702D6394B42E}"/>
              </a:ext>
            </a:extLst>
          </p:cNvPr>
          <p:cNvSpPr>
            <a:spLocks noGrp="1"/>
          </p:cNvSpPr>
          <p:nvPr>
            <p:ph type="sldNum" sz="quarter" idx="12"/>
          </p:nvPr>
        </p:nvSpPr>
        <p:spPr/>
        <p:txBody>
          <a:bodyPr/>
          <a:lstStyle/>
          <a:p>
            <a:fld id="{C7D9CC4D-8A97-4D11-A8F9-9712DE09FCD9}" type="slidenum">
              <a:rPr kumimoji="1" lang="ja-JP" altLang="en-US" smtClean="0"/>
              <a:t>205</a:t>
            </a:fld>
            <a:endParaRPr kumimoji="1" lang="ja-JP" altLang="en-US"/>
          </a:p>
        </p:txBody>
      </p:sp>
    </p:spTree>
    <p:extLst>
      <p:ext uri="{BB962C8B-B14F-4D97-AF65-F5344CB8AC3E}">
        <p14:creationId xmlns:p14="http://schemas.microsoft.com/office/powerpoint/2010/main" val="3578139556"/>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BF58C4B-81CB-43CE-AC2A-6593618DB90A}"/>
              </a:ext>
            </a:extLst>
          </p:cNvPr>
          <p:cNvSpPr>
            <a:spLocks noGrp="1"/>
          </p:cNvSpPr>
          <p:nvPr>
            <p:ph type="title"/>
          </p:nvPr>
        </p:nvSpPr>
        <p:spPr/>
        <p:txBody>
          <a:bodyPr/>
          <a:lstStyle/>
          <a:p>
            <a:r>
              <a:rPr lang="en-US" altLang="ja-JP" dirty="0"/>
              <a:t>4-(9)-</a:t>
            </a:r>
            <a:r>
              <a:rPr lang="ja-JP" altLang="en-US" dirty="0"/>
              <a:t>ア ルート</a:t>
            </a:r>
            <a:r>
              <a:rPr lang="en-US" altLang="ja-JP" dirty="0"/>
              <a:t>2S</a:t>
            </a:r>
            <a:r>
              <a:rPr lang="ja-JP" altLang="en-US" dirty="0" err="1"/>
              <a:t>、</a:t>
            </a:r>
            <a:r>
              <a:rPr lang="ja-JP" altLang="en-US" dirty="0"/>
              <a:t>使用実績について</a:t>
            </a:r>
            <a:endParaRPr kumimoji="1" lang="ja-JP" altLang="en-US" dirty="0"/>
          </a:p>
        </p:txBody>
      </p:sp>
      <p:sp>
        <p:nvSpPr>
          <p:cNvPr id="3" name="コンテンツ プレースホルダー 2">
            <a:extLst>
              <a:ext uri="{FF2B5EF4-FFF2-40B4-BE49-F238E27FC236}">
                <a16:creationId xmlns="" xmlns:a16="http://schemas.microsoft.com/office/drawing/2014/main" id="{C5BE47D5-D033-43FE-A159-50107523AD47}"/>
              </a:ext>
            </a:extLst>
          </p:cNvPr>
          <p:cNvSpPr>
            <a:spLocks noGrp="1"/>
          </p:cNvSpPr>
          <p:nvPr>
            <p:ph idx="1"/>
          </p:nvPr>
        </p:nvSpPr>
        <p:spPr/>
        <p:txBody>
          <a:bodyPr>
            <a:normAutofit/>
          </a:bodyPr>
          <a:lstStyle/>
          <a:p>
            <a:pPr marL="0" indent="0">
              <a:lnSpc>
                <a:spcPct val="120000"/>
              </a:lnSpc>
              <a:buNone/>
            </a:pPr>
            <a:r>
              <a:rPr lang="ja-JP" altLang="en-US" dirty="0"/>
              <a:t>●信頼性に関するフィードバックデータは、統計的な手法によりランク付けを行う．</a:t>
            </a:r>
          </a:p>
          <a:p>
            <a:pPr marL="0" indent="0">
              <a:lnSpc>
                <a:spcPct val="120000"/>
              </a:lnSpc>
              <a:buNone/>
            </a:pPr>
            <a:endParaRPr lang="ja-JP" altLang="en-US" dirty="0"/>
          </a:p>
          <a:p>
            <a:pPr marL="36000">
              <a:lnSpc>
                <a:spcPct val="120000"/>
              </a:lnSpc>
            </a:pPr>
            <a:endParaRPr kumimoji="1" lang="ja-JP" altLang="en-US" dirty="0"/>
          </a:p>
        </p:txBody>
      </p:sp>
      <p:sp>
        <p:nvSpPr>
          <p:cNvPr id="4" name="フッター プレースホルダー 3">
            <a:extLst>
              <a:ext uri="{FF2B5EF4-FFF2-40B4-BE49-F238E27FC236}">
                <a16:creationId xmlns="" xmlns:a16="http://schemas.microsoft.com/office/drawing/2014/main" id="{DE2FB104-DA8B-410C-9CA5-98FAB2B43257}"/>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2EB6635E-F19C-4730-A2C6-C5529B5AD146}"/>
              </a:ext>
            </a:extLst>
          </p:cNvPr>
          <p:cNvSpPr>
            <a:spLocks noGrp="1"/>
          </p:cNvSpPr>
          <p:nvPr>
            <p:ph type="sldNum" sz="quarter" idx="12"/>
          </p:nvPr>
        </p:nvSpPr>
        <p:spPr/>
        <p:txBody>
          <a:bodyPr/>
          <a:lstStyle/>
          <a:p>
            <a:fld id="{C7D9CC4D-8A97-4D11-A8F9-9712DE09FCD9}" type="slidenum">
              <a:rPr kumimoji="1" lang="ja-JP" altLang="en-US" smtClean="0"/>
              <a:t>206</a:t>
            </a:fld>
            <a:endParaRPr kumimoji="1" lang="ja-JP" altLang="en-US"/>
          </a:p>
        </p:txBody>
      </p:sp>
      <p:graphicFrame>
        <p:nvGraphicFramePr>
          <p:cNvPr id="6" name="表 5">
            <a:extLst>
              <a:ext uri="{FF2B5EF4-FFF2-40B4-BE49-F238E27FC236}">
                <a16:creationId xmlns="" xmlns:a16="http://schemas.microsoft.com/office/drawing/2014/main" id="{F0EA5AEA-431B-4DA7-ABB5-088D8754CD0A}"/>
              </a:ext>
            </a:extLst>
          </p:cNvPr>
          <p:cNvGraphicFramePr>
            <a:graphicFrameLocks noGrp="1"/>
          </p:cNvGraphicFramePr>
          <p:nvPr>
            <p:extLst>
              <p:ext uri="{D42A27DB-BD31-4B8C-83A1-F6EECF244321}">
                <p14:modId xmlns:p14="http://schemas.microsoft.com/office/powerpoint/2010/main" val="3589905577"/>
              </p:ext>
            </p:extLst>
          </p:nvPr>
        </p:nvGraphicFramePr>
        <p:xfrm>
          <a:off x="660497" y="2953252"/>
          <a:ext cx="8821128" cy="2743200"/>
        </p:xfrm>
        <a:graphic>
          <a:graphicData uri="http://schemas.openxmlformats.org/drawingml/2006/table">
            <a:tbl>
              <a:tblPr firstRow="1" firstCol="1" bandRow="1"/>
              <a:tblGrid>
                <a:gridCol w="572367">
                  <a:extLst>
                    <a:ext uri="{9D8B030D-6E8A-4147-A177-3AD203B41FA5}">
                      <a16:colId xmlns="" xmlns:a16="http://schemas.microsoft.com/office/drawing/2014/main" val="250730459"/>
                    </a:ext>
                  </a:extLst>
                </a:gridCol>
                <a:gridCol w="915370">
                  <a:extLst>
                    <a:ext uri="{9D8B030D-6E8A-4147-A177-3AD203B41FA5}">
                      <a16:colId xmlns="" xmlns:a16="http://schemas.microsoft.com/office/drawing/2014/main" val="502814356"/>
                    </a:ext>
                  </a:extLst>
                </a:gridCol>
                <a:gridCol w="4762429">
                  <a:extLst>
                    <a:ext uri="{9D8B030D-6E8A-4147-A177-3AD203B41FA5}">
                      <a16:colId xmlns="" xmlns:a16="http://schemas.microsoft.com/office/drawing/2014/main" val="485836807"/>
                    </a:ext>
                  </a:extLst>
                </a:gridCol>
                <a:gridCol w="1097820">
                  <a:extLst>
                    <a:ext uri="{9D8B030D-6E8A-4147-A177-3AD203B41FA5}">
                      <a16:colId xmlns="" xmlns:a16="http://schemas.microsoft.com/office/drawing/2014/main" val="3257633925"/>
                    </a:ext>
                  </a:extLst>
                </a:gridCol>
                <a:gridCol w="1473142">
                  <a:extLst>
                    <a:ext uri="{9D8B030D-6E8A-4147-A177-3AD203B41FA5}">
                      <a16:colId xmlns="" xmlns:a16="http://schemas.microsoft.com/office/drawing/2014/main" val="2108380184"/>
                    </a:ext>
                  </a:extLst>
                </a:gridCol>
              </a:tblGrid>
              <a:tr h="36268">
                <a:tc gridSpan="5">
                  <a:txBody>
                    <a:bodyPr/>
                    <a:lstStyle/>
                    <a:p>
                      <a:pPr marL="36195" algn="ctr">
                        <a:spcAft>
                          <a:spcPts val="0"/>
                        </a:spcAft>
                      </a:pP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36195"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3564239589"/>
                  </a:ext>
                </a:extLst>
              </a:tr>
              <a:tr h="0">
                <a:tc>
                  <a:txBody>
                    <a:bodyPr/>
                    <a:lstStyle/>
                    <a:p>
                      <a:pPr marL="36195" algn="just">
                        <a:spcAft>
                          <a:spcPts val="0"/>
                        </a:spcAft>
                      </a:pP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No.</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just">
                        <a:spcAft>
                          <a:spcPts val="0"/>
                        </a:spcAft>
                      </a:pPr>
                      <a:r>
                        <a:rPr lang="ja-JP" sz="1800" kern="100">
                          <a:effectLst/>
                          <a:latin typeface="Meiryo UI" panose="020B0604030504040204" pitchFamily="50" charset="-128"/>
                          <a:ea typeface="Meiryo UI" panose="020B0604030504040204" pitchFamily="50" charset="-128"/>
                          <a:cs typeface="Times New Roman" panose="02020603050405020304" pitchFamily="18" charset="0"/>
                        </a:rPr>
                        <a:t>ランク</a:t>
                      </a:r>
                    </a:p>
                  </a:txBody>
                  <a:tcPr marL="1778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just">
                        <a:spcAft>
                          <a:spcPts val="0"/>
                        </a:spcAft>
                      </a:pP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最少運転時間と運転中の条件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just">
                        <a:spcAft>
                          <a:spcPts val="0"/>
                        </a:spcAft>
                      </a:pPr>
                      <a:r>
                        <a:rPr lang="ja-JP" sz="1800" kern="100">
                          <a:effectLst/>
                          <a:latin typeface="Meiryo UI" panose="020B0604030504040204" pitchFamily="50" charset="-128"/>
                          <a:ea typeface="Meiryo UI" panose="020B0604030504040204" pitchFamily="50" charset="-128"/>
                          <a:cs typeface="Times New Roman" panose="02020603050405020304" pitchFamily="18" charset="0"/>
                        </a:rPr>
                        <a:t>最少実績種数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just">
                        <a:spcAft>
                          <a:spcPts val="0"/>
                        </a:spcAft>
                      </a:pPr>
                      <a:r>
                        <a:rPr lang="ja-JP" sz="1800" kern="100">
                          <a:effectLst/>
                          <a:latin typeface="Meiryo UI" panose="020B0604030504040204" pitchFamily="50" charset="-128"/>
                          <a:ea typeface="Meiryo UI" panose="020B0604030504040204" pitchFamily="50" charset="-128"/>
                          <a:cs typeface="Times New Roman" panose="02020603050405020304" pitchFamily="18" charset="0"/>
                        </a:rPr>
                        <a:t>信頼限界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06773458"/>
                  </a:ext>
                </a:extLst>
              </a:tr>
              <a:tr h="0">
                <a:tc>
                  <a:txBody>
                    <a:bodyPr/>
                    <a:lstStyle/>
                    <a:p>
                      <a:pPr marL="36195" algn="just">
                        <a:spcAft>
                          <a:spcPts val="0"/>
                        </a:spcAft>
                      </a:pP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1</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just">
                        <a:spcAft>
                          <a:spcPts val="0"/>
                        </a:spcAft>
                      </a:pPr>
                      <a:r>
                        <a:rPr lang="ja-JP" sz="1800" kern="100">
                          <a:effectLst/>
                          <a:latin typeface="Meiryo UI" panose="020B0604030504040204" pitchFamily="50" charset="-128"/>
                          <a:ea typeface="Meiryo UI" panose="020B0604030504040204" pitchFamily="50" charset="-128"/>
                          <a:cs typeface="Times New Roman" panose="02020603050405020304" pitchFamily="18" charset="0"/>
                        </a:rPr>
                        <a:t>低</a:t>
                      </a:r>
                    </a:p>
                  </a:txBody>
                  <a:tcPr marL="1778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just">
                        <a:spcAft>
                          <a:spcPts val="0"/>
                        </a:spcAft>
                      </a:pP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10,000h</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p>
                      <a:pPr marL="36195" algn="just">
                        <a:spcAft>
                          <a:spcPts val="0"/>
                        </a:spcAft>
                      </a:pPr>
                      <a:r>
                        <a:rPr lang="ja-JP" sz="1800" kern="100">
                          <a:effectLst/>
                          <a:latin typeface="Meiryo UI" panose="020B0604030504040204" pitchFamily="50" charset="-128"/>
                          <a:ea typeface="Meiryo UI" panose="020B0604030504040204" pitchFamily="50" charset="-128"/>
                          <a:cs typeface="Times New Roman" panose="02020603050405020304" pitchFamily="18" charset="0"/>
                        </a:rPr>
                        <a:t>安全に関わる重大な故障のないこと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just">
                        <a:spcAft>
                          <a:spcPts val="0"/>
                        </a:spcAft>
                      </a:pP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10</a:t>
                      </a:r>
                      <a:r>
                        <a:rPr lang="ja-JP" sz="1800" kern="100">
                          <a:effectLst/>
                          <a:latin typeface="Meiryo UI" panose="020B0604030504040204" pitchFamily="50" charset="-128"/>
                          <a:ea typeface="Meiryo UI" panose="020B0604030504040204" pitchFamily="50" charset="-128"/>
                          <a:cs typeface="Times New Roman" panose="02020603050405020304" pitchFamily="18" charset="0"/>
                        </a:rPr>
                        <a:t>種類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just">
                        <a:spcAft>
                          <a:spcPts val="0"/>
                        </a:spcAft>
                      </a:pP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95%</a:t>
                      </a:r>
                      <a:r>
                        <a:rPr lang="ja-JP" sz="1800" kern="100">
                          <a:effectLst/>
                          <a:latin typeface="Meiryo UI" panose="020B0604030504040204" pitchFamily="50" charset="-128"/>
                          <a:ea typeface="Meiryo UI" panose="020B0604030504040204" pitchFamily="50" charset="-128"/>
                          <a:cs typeface="Times New Roman" panose="02020603050405020304" pitchFamily="18" charset="0"/>
                        </a:rPr>
                        <a:t>以上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74863146"/>
                  </a:ext>
                </a:extLst>
              </a:tr>
              <a:tr h="0">
                <a:tc>
                  <a:txBody>
                    <a:bodyPr/>
                    <a:lstStyle/>
                    <a:p>
                      <a:pPr marL="36195" algn="just">
                        <a:spcAft>
                          <a:spcPts val="0"/>
                        </a:spcAft>
                      </a:pP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2</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just">
                        <a:spcAft>
                          <a:spcPts val="0"/>
                        </a:spcAft>
                      </a:pPr>
                      <a:r>
                        <a:rPr lang="ja-JP" sz="1800" kern="100">
                          <a:effectLst/>
                          <a:latin typeface="Meiryo UI" panose="020B0604030504040204" pitchFamily="50" charset="-128"/>
                          <a:ea typeface="Meiryo UI" panose="020B0604030504040204" pitchFamily="50" charset="-128"/>
                          <a:cs typeface="Times New Roman" panose="02020603050405020304" pitchFamily="18" charset="0"/>
                        </a:rPr>
                        <a:t>中</a:t>
                      </a:r>
                    </a:p>
                  </a:txBody>
                  <a:tcPr marL="1778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36195" algn="just">
                        <a:spcAft>
                          <a:spcPts val="0"/>
                        </a:spcAft>
                      </a:pP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高と低の中間</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823944999"/>
                  </a:ext>
                </a:extLst>
              </a:tr>
              <a:tr h="0">
                <a:tc>
                  <a:txBody>
                    <a:bodyPr/>
                    <a:lstStyle/>
                    <a:p>
                      <a:pPr marL="36195" algn="just">
                        <a:spcAft>
                          <a:spcPts val="0"/>
                        </a:spcAft>
                      </a:pP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3</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1778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just">
                        <a:spcAft>
                          <a:spcPts val="0"/>
                        </a:spcAft>
                      </a:pPr>
                      <a:r>
                        <a:rPr lang="ja-JP" sz="1800" kern="100">
                          <a:effectLst/>
                          <a:latin typeface="Meiryo UI" panose="020B0604030504040204" pitchFamily="50" charset="-128"/>
                          <a:ea typeface="Meiryo UI" panose="020B0604030504040204" pitchFamily="50" charset="-128"/>
                          <a:cs typeface="Times New Roman" panose="02020603050405020304" pitchFamily="18" charset="0"/>
                        </a:rPr>
                        <a:t>高</a:t>
                      </a:r>
                    </a:p>
                  </a:txBody>
                  <a:tcPr marL="1778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just">
                        <a:spcAft>
                          <a:spcPts val="0"/>
                        </a:spcAft>
                      </a:pP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10,000,000h</a:t>
                      </a: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　最低</a:t>
                      </a: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年の運転実績</a:t>
                      </a:r>
                      <a:r>
                        <a:rPr lang="ja-JP" altLang="en-US" sz="18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36195" algn="just">
                        <a:spcAft>
                          <a:spcPts val="0"/>
                        </a:spcAft>
                      </a:pP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運転中、過去を含め、些細な事にわたり、安全に関わる重大な故障のないこと、それら故障について詳細な文書があること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just">
                        <a:spcAft>
                          <a:spcPts val="0"/>
                        </a:spcAft>
                      </a:pPr>
                      <a:r>
                        <a:rPr lang="en-US" sz="1800" kern="100">
                          <a:effectLst/>
                          <a:latin typeface="Meiryo UI" panose="020B0604030504040204" pitchFamily="50" charset="-128"/>
                          <a:ea typeface="Meiryo UI" panose="020B0604030504040204" pitchFamily="50" charset="-128"/>
                          <a:cs typeface="Times New Roman" panose="02020603050405020304" pitchFamily="18" charset="0"/>
                        </a:rPr>
                        <a:t>10</a:t>
                      </a:r>
                      <a:r>
                        <a:rPr lang="ja-JP" sz="1800" kern="100">
                          <a:effectLst/>
                          <a:latin typeface="Meiryo UI" panose="020B0604030504040204" pitchFamily="50" charset="-128"/>
                          <a:ea typeface="Meiryo UI" panose="020B0604030504040204" pitchFamily="50" charset="-128"/>
                          <a:cs typeface="Times New Roman" panose="02020603050405020304" pitchFamily="18" charset="0"/>
                        </a:rPr>
                        <a:t>種類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just">
                        <a:spcAft>
                          <a:spcPts val="0"/>
                        </a:spcAft>
                      </a:pPr>
                      <a:r>
                        <a:rPr lang="en-US" sz="1800" kern="100" dirty="0">
                          <a:effectLst/>
                          <a:latin typeface="Meiryo UI" panose="020B0604030504040204" pitchFamily="50" charset="-128"/>
                          <a:ea typeface="Meiryo UI" panose="020B0604030504040204" pitchFamily="50" charset="-128"/>
                          <a:cs typeface="Times New Roman" panose="02020603050405020304" pitchFamily="18" charset="0"/>
                        </a:rPr>
                        <a:t>99.9%</a:t>
                      </a:r>
                      <a:r>
                        <a:rPr lang="ja-JP" sz="1800" kern="100" dirty="0">
                          <a:effectLst/>
                          <a:latin typeface="Meiryo UI" panose="020B0604030504040204" pitchFamily="50" charset="-128"/>
                          <a:ea typeface="Meiryo UI" panose="020B0604030504040204" pitchFamily="50" charset="-128"/>
                          <a:cs typeface="Times New Roman" panose="02020603050405020304" pitchFamily="18" charset="0"/>
                        </a:rPr>
                        <a:t>以上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51857434"/>
                  </a:ext>
                </a:extLst>
              </a:tr>
            </a:tbl>
          </a:graphicData>
        </a:graphic>
      </p:graphicFrame>
    </p:spTree>
    <p:extLst>
      <p:ext uri="{BB962C8B-B14F-4D97-AF65-F5344CB8AC3E}">
        <p14:creationId xmlns:p14="http://schemas.microsoft.com/office/powerpoint/2010/main" val="1163309350"/>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84BDF29-7B69-49F3-AA93-ED6073801A37}"/>
              </a:ext>
            </a:extLst>
          </p:cNvPr>
          <p:cNvSpPr>
            <a:spLocks noGrp="1"/>
          </p:cNvSpPr>
          <p:nvPr>
            <p:ph type="title"/>
          </p:nvPr>
        </p:nvSpPr>
        <p:spPr/>
        <p:txBody>
          <a:bodyPr>
            <a:normAutofit/>
          </a:bodyPr>
          <a:lstStyle/>
          <a:p>
            <a:pPr marL="2247900" indent="-2247900"/>
            <a:r>
              <a:rPr lang="en-US" altLang="ja-JP" dirty="0"/>
              <a:t>4-(9)-</a:t>
            </a:r>
            <a:r>
              <a:rPr lang="ja-JP" altLang="en-US" dirty="0"/>
              <a:t>イ </a:t>
            </a:r>
            <a:r>
              <a:rPr lang="ja-JP" altLang="ja-JP" dirty="0">
                <a:effectLst>
                  <a:glow>
                    <a:srgbClr val="000000"/>
                  </a:glow>
                  <a:outerShdw sx="0" sy="0">
                    <a:srgbClr val="000000"/>
                  </a:outerShdw>
                  <a:reflection stA="0" endPos="0" fadeDir="0" sx="0" sy="0"/>
                </a:effectLst>
              </a:rPr>
              <a:t>決定論的原因故障の回避のための技法又は手段</a:t>
            </a:r>
            <a:endParaRPr kumimoji="1" lang="ja-JP" altLang="en-US" dirty="0"/>
          </a:p>
        </p:txBody>
      </p:sp>
      <p:sp>
        <p:nvSpPr>
          <p:cNvPr id="3" name="コンテンツ プレースホルダー 2">
            <a:extLst>
              <a:ext uri="{FF2B5EF4-FFF2-40B4-BE49-F238E27FC236}">
                <a16:creationId xmlns="" xmlns:a16="http://schemas.microsoft.com/office/drawing/2014/main" id="{41D218FD-28F7-43B5-B481-3C36124643B9}"/>
              </a:ext>
            </a:extLst>
          </p:cNvPr>
          <p:cNvSpPr>
            <a:spLocks noGrp="1"/>
          </p:cNvSpPr>
          <p:nvPr>
            <p:ph idx="1"/>
          </p:nvPr>
        </p:nvSpPr>
        <p:spPr/>
        <p:txBody>
          <a:bodyPr>
            <a:noAutofit/>
          </a:bodyPr>
          <a:lstStyle/>
          <a:p>
            <a:pPr marL="0" indent="0">
              <a:buNone/>
            </a:pPr>
            <a:r>
              <a:rPr lang="ja-JP" altLang="en-US" dirty="0"/>
              <a:t>決定論的原因故障は、人の行動、思考が起因となる故障、又は故障状態である．経験不足、配慮不足、知識不足、ポカミスなど所謂ヒューマンエラーに起因する．管理により回避する．</a:t>
            </a:r>
            <a:endParaRPr lang="en-US" altLang="ja-JP" dirty="0"/>
          </a:p>
          <a:p>
            <a:pPr marL="0" indent="0">
              <a:buNone/>
            </a:pPr>
            <a:r>
              <a:rPr lang="ja-JP" altLang="en-US" sz="2400" dirty="0"/>
              <a:t>●</a:t>
            </a:r>
            <a:r>
              <a:rPr lang="en-US" altLang="ja-JP" sz="2400" dirty="0"/>
              <a:t>1</a:t>
            </a:r>
            <a:r>
              <a:rPr lang="ja-JP" altLang="en-US" sz="2400" dirty="0"/>
              <a:t>人作業を避け、二人以上で作業する</a:t>
            </a:r>
          </a:p>
          <a:p>
            <a:pPr marL="0" indent="0">
              <a:buNone/>
            </a:pPr>
            <a:r>
              <a:rPr lang="ja-JP" altLang="en-US" sz="2400" dirty="0"/>
              <a:t>●コミュニケーションを図る</a:t>
            </a:r>
          </a:p>
          <a:p>
            <a:pPr marL="0" indent="0">
              <a:buNone/>
            </a:pPr>
            <a:r>
              <a:rPr lang="ja-JP" altLang="en-US" sz="2400" dirty="0"/>
              <a:t>●設計仕様では主要機能に付随する機能を見落とさない</a:t>
            </a:r>
          </a:p>
          <a:p>
            <a:pPr marL="0" indent="0">
              <a:buNone/>
            </a:pPr>
            <a:r>
              <a:rPr lang="ja-JP" altLang="en-US" sz="2400" dirty="0"/>
              <a:t>●出来るだけ人の手を排除</a:t>
            </a:r>
          </a:p>
          <a:p>
            <a:pPr marL="0" indent="0">
              <a:buNone/>
            </a:pPr>
            <a:r>
              <a:rPr lang="ja-JP" altLang="en-US" sz="2400" dirty="0"/>
              <a:t>●コンピュータ支援ツールの利用</a:t>
            </a:r>
          </a:p>
          <a:p>
            <a:pPr marL="0" indent="0">
              <a:buNone/>
            </a:pPr>
            <a:r>
              <a:rPr lang="ja-JP" altLang="en-US" sz="2400" dirty="0"/>
              <a:t>●計画を作成する</a:t>
            </a:r>
          </a:p>
          <a:p>
            <a:pPr marL="0" indent="0">
              <a:buNone/>
            </a:pPr>
            <a:r>
              <a:rPr lang="ja-JP" altLang="en-US" sz="2400" dirty="0"/>
              <a:t>●モジュール試験、統合試験、適合確認試験</a:t>
            </a:r>
            <a:r>
              <a:rPr lang="en-US" altLang="ja-JP" sz="2400" dirty="0"/>
              <a:t>,</a:t>
            </a:r>
            <a:r>
              <a:rPr lang="ja-JP" altLang="en-US" sz="2400" dirty="0"/>
              <a:t>妥当性確認試験の実施</a:t>
            </a:r>
            <a:endParaRPr kumimoji="1" lang="ja-JP" altLang="en-US" sz="2400" dirty="0"/>
          </a:p>
        </p:txBody>
      </p:sp>
      <p:sp>
        <p:nvSpPr>
          <p:cNvPr id="4" name="フッター プレースホルダー 3">
            <a:extLst>
              <a:ext uri="{FF2B5EF4-FFF2-40B4-BE49-F238E27FC236}">
                <a16:creationId xmlns="" xmlns:a16="http://schemas.microsoft.com/office/drawing/2014/main" id="{1375CFBA-7D24-4E77-9DCC-AEE547EA8CCD}"/>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dirty="0"/>
          </a:p>
        </p:txBody>
      </p:sp>
      <p:sp>
        <p:nvSpPr>
          <p:cNvPr id="5" name="スライド番号プレースホルダー 4">
            <a:extLst>
              <a:ext uri="{FF2B5EF4-FFF2-40B4-BE49-F238E27FC236}">
                <a16:creationId xmlns="" xmlns:a16="http://schemas.microsoft.com/office/drawing/2014/main" id="{3F1D4A4A-8586-4275-8B2B-F5C098A12668}"/>
              </a:ext>
            </a:extLst>
          </p:cNvPr>
          <p:cNvSpPr>
            <a:spLocks noGrp="1"/>
          </p:cNvSpPr>
          <p:nvPr>
            <p:ph type="sldNum" sz="quarter" idx="12"/>
          </p:nvPr>
        </p:nvSpPr>
        <p:spPr/>
        <p:txBody>
          <a:bodyPr/>
          <a:lstStyle/>
          <a:p>
            <a:fld id="{C7D9CC4D-8A97-4D11-A8F9-9712DE09FCD9}" type="slidenum">
              <a:rPr kumimoji="1" lang="ja-JP" altLang="en-US" smtClean="0"/>
              <a:t>207</a:t>
            </a:fld>
            <a:endParaRPr kumimoji="1" lang="ja-JP" altLang="en-US"/>
          </a:p>
        </p:txBody>
      </p:sp>
    </p:spTree>
    <p:extLst>
      <p:ext uri="{BB962C8B-B14F-4D97-AF65-F5344CB8AC3E}">
        <p14:creationId xmlns:p14="http://schemas.microsoft.com/office/powerpoint/2010/main" val="735671575"/>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F99B8EA-C707-4711-AE5F-3875F3873B56}"/>
              </a:ext>
            </a:extLst>
          </p:cNvPr>
          <p:cNvSpPr>
            <a:spLocks noGrp="1"/>
          </p:cNvSpPr>
          <p:nvPr>
            <p:ph type="title"/>
          </p:nvPr>
        </p:nvSpPr>
        <p:spPr/>
        <p:txBody>
          <a:bodyPr>
            <a:normAutofit/>
          </a:bodyPr>
          <a:lstStyle/>
          <a:p>
            <a:r>
              <a:rPr lang="en-US" altLang="ja-JP" sz="3600" dirty="0"/>
              <a:t>4-(9)-</a:t>
            </a:r>
            <a:r>
              <a:rPr lang="ja-JP" altLang="en-US" sz="3600" dirty="0"/>
              <a:t>ウ </a:t>
            </a:r>
            <a:r>
              <a:rPr lang="ja-JP" altLang="en-US" sz="3600" dirty="0">
                <a:effectLst>
                  <a:glow>
                    <a:srgbClr val="000000"/>
                  </a:glow>
                  <a:outerShdw sx="0" sy="0">
                    <a:srgbClr val="000000"/>
                  </a:outerShdw>
                  <a:reflection stA="0" endPos="0" fadeDir="0" sx="0" sy="0"/>
                </a:effectLst>
              </a:rPr>
              <a:t>電子等制御システム</a:t>
            </a:r>
            <a:r>
              <a:rPr lang="ja-JP" altLang="ja-JP" sz="3600" dirty="0">
                <a:solidFill>
                  <a:srgbClr val="0000FF"/>
                </a:solidFill>
                <a:effectLst>
                  <a:glow>
                    <a:srgbClr val="000000"/>
                  </a:glow>
                  <a:outerShdw sx="0" sy="0">
                    <a:srgbClr val="000000"/>
                  </a:outerShdw>
                  <a:reflection stA="0" endPos="0" fadeDir="0" sx="0" sy="0"/>
                </a:effectLst>
              </a:rPr>
              <a:t>設計</a:t>
            </a:r>
            <a:r>
              <a:rPr lang="ja-JP" altLang="ja-JP" sz="3600" dirty="0" smtClean="0">
                <a:solidFill>
                  <a:srgbClr val="0000FF"/>
                </a:solidFill>
                <a:effectLst>
                  <a:glow>
                    <a:srgbClr val="000000"/>
                  </a:glow>
                  <a:outerShdw sx="0" sy="0">
                    <a:srgbClr val="000000"/>
                  </a:outerShdw>
                  <a:reflection stA="0" endPos="0" fadeDir="0" sx="0" sy="0"/>
                </a:effectLst>
              </a:rPr>
              <a:t>要求仕様</a:t>
            </a:r>
            <a:r>
              <a:rPr lang="ja-JP" altLang="ja-JP" sz="3600" dirty="0">
                <a:solidFill>
                  <a:srgbClr val="0000FF"/>
                </a:solidFill>
                <a:effectLst>
                  <a:glow>
                    <a:srgbClr val="000000"/>
                  </a:glow>
                  <a:outerShdw sx="0" sy="0">
                    <a:srgbClr val="000000"/>
                  </a:outerShdw>
                  <a:reflection stA="0" endPos="0" fadeDir="0" sx="0" sy="0"/>
                </a:effectLst>
              </a:rPr>
              <a:t>作成時の</a:t>
            </a:r>
            <a:r>
              <a:rPr lang="ja-JP" altLang="ja-JP" sz="3600" dirty="0">
                <a:effectLst>
                  <a:glow>
                    <a:srgbClr val="000000"/>
                  </a:glow>
                  <a:outerShdw sx="0" sy="0">
                    <a:srgbClr val="000000"/>
                  </a:outerShdw>
                  <a:reflection stA="0" endPos="0" fadeDir="0" sx="0" sy="0"/>
                </a:effectLst>
              </a:rPr>
              <a:t>決定論的原因故障の回避</a:t>
            </a:r>
            <a:endParaRPr kumimoji="1" lang="ja-JP" altLang="en-US" sz="3600" dirty="0"/>
          </a:p>
        </p:txBody>
      </p:sp>
      <p:sp>
        <p:nvSpPr>
          <p:cNvPr id="3" name="コンテンツ プレースホルダー 2">
            <a:extLst>
              <a:ext uri="{FF2B5EF4-FFF2-40B4-BE49-F238E27FC236}">
                <a16:creationId xmlns="" xmlns:a16="http://schemas.microsoft.com/office/drawing/2014/main" id="{E4C7713E-E72A-47D2-8D80-81BB151CBF42}"/>
              </a:ext>
            </a:extLst>
          </p:cNvPr>
          <p:cNvSpPr>
            <a:spLocks noGrp="1"/>
          </p:cNvSpPr>
          <p:nvPr>
            <p:ph idx="1"/>
          </p:nvPr>
        </p:nvSpPr>
        <p:spPr>
          <a:xfrm>
            <a:off x="320823" y="1847852"/>
            <a:ext cx="9324000" cy="4351338"/>
          </a:xfrm>
        </p:spPr>
        <p:txBody>
          <a:bodyPr>
            <a:normAutofit fontScale="25000" lnSpcReduction="20000"/>
          </a:bodyPr>
          <a:lstStyle/>
          <a:p>
            <a:r>
              <a:rPr lang="ja-JP" altLang="en-US" sz="11200" dirty="0"/>
              <a:t>ハードウェアに潜在する設計起因の決定論的原因故障の抑制</a:t>
            </a:r>
          </a:p>
          <a:p>
            <a:pPr marL="352425" indent="0">
              <a:buNone/>
            </a:pPr>
            <a:r>
              <a:rPr lang="ja-JP" altLang="en-US" sz="8000" dirty="0"/>
              <a:t>　設計起因の決定論的原因故障は、設計に関係する仕様の誤解や仕様の欠落、過剰や設計者の力量不適格、関係部署とのコミュニケーション不足による情報共有不足などに起因する．そのような要因発生を極力抑制するため、下記のような項目の実施が必要となる．</a:t>
            </a:r>
          </a:p>
          <a:p>
            <a:r>
              <a:rPr lang="ja-JP" altLang="en-US" sz="11200" dirty="0"/>
              <a:t>設計組織、仕様・規格・法律等確認の仕組み、</a:t>
            </a:r>
            <a:r>
              <a:rPr lang="en-US" altLang="ja-JP" sz="11200" dirty="0"/>
              <a:t>DR</a:t>
            </a:r>
            <a:r>
              <a:rPr lang="ja-JP" altLang="en-US" sz="11200" dirty="0"/>
              <a:t>実施</a:t>
            </a:r>
            <a:endParaRPr lang="en-US" altLang="ja-JP" sz="11200" dirty="0"/>
          </a:p>
          <a:p>
            <a:r>
              <a:rPr lang="ja-JP" altLang="en-US" sz="11200" dirty="0"/>
              <a:t>欠落のない仕様と文書</a:t>
            </a:r>
            <a:endParaRPr lang="en-US" altLang="ja-JP" sz="11200" dirty="0"/>
          </a:p>
          <a:p>
            <a:pPr marL="450850" indent="0">
              <a:lnSpc>
                <a:spcPct val="120000"/>
              </a:lnSpc>
              <a:spcBef>
                <a:spcPts val="0"/>
              </a:spcBef>
              <a:buNone/>
            </a:pPr>
            <a:r>
              <a:rPr lang="ja-JP" altLang="en-US" sz="8000" dirty="0"/>
              <a:t>予見可能な誤使用を考慮、構造化設計、モジュール化設計、図形式表現、コンピュータ支援ツール</a:t>
            </a:r>
          </a:p>
          <a:p>
            <a:r>
              <a:rPr lang="ja-JP" altLang="en-US" sz="11200" dirty="0"/>
              <a:t>使用環境耐性</a:t>
            </a:r>
            <a:endParaRPr lang="en-US" altLang="ja-JP" sz="11200" dirty="0"/>
          </a:p>
          <a:p>
            <a:pPr marL="450850" indent="0">
              <a:buNone/>
            </a:pPr>
            <a:r>
              <a:rPr lang="ja-JP" altLang="en-US" sz="8000" dirty="0"/>
              <a:t>・電磁</a:t>
            </a:r>
            <a:r>
              <a:rPr lang="en-US" altLang="ja-JP" sz="8000" dirty="0"/>
              <a:t>(EMC)</a:t>
            </a:r>
            <a:r>
              <a:rPr lang="ja-JP" altLang="en-US" sz="8000" dirty="0"/>
              <a:t>環境の耐性、電源変動、雷サージ、電源遮断、誤配線等</a:t>
            </a:r>
            <a:endParaRPr lang="en-US" altLang="ja-JP" sz="8000" dirty="0"/>
          </a:p>
          <a:p>
            <a:pPr marL="450850" indent="0">
              <a:lnSpc>
                <a:spcPct val="120000"/>
              </a:lnSpc>
              <a:spcBef>
                <a:spcPts val="0"/>
              </a:spcBef>
              <a:buNone/>
            </a:pPr>
            <a:r>
              <a:rPr lang="ja-JP" altLang="en-US" sz="8000" dirty="0"/>
              <a:t>・振動</a:t>
            </a:r>
            <a:r>
              <a:rPr lang="en-US" altLang="ja-JP" sz="8000" dirty="0"/>
              <a:t>(</a:t>
            </a:r>
            <a:r>
              <a:rPr lang="ja-JP" altLang="en-US" sz="8000" dirty="0"/>
              <a:t>機械的、輸送中等</a:t>
            </a:r>
            <a:r>
              <a:rPr lang="en-US" altLang="ja-JP" sz="8000" dirty="0"/>
              <a:t>)</a:t>
            </a:r>
            <a:r>
              <a:rPr lang="ja-JP" altLang="en-US" sz="8000" dirty="0" err="1"/>
              <a:t>、</a:t>
            </a:r>
            <a:r>
              <a:rPr lang="ja-JP" altLang="en-US" sz="8000" dirty="0"/>
              <a:t>衝撃</a:t>
            </a:r>
            <a:r>
              <a:rPr lang="en-US" altLang="ja-JP" sz="8000" dirty="0"/>
              <a:t>(</a:t>
            </a:r>
            <a:r>
              <a:rPr lang="ja-JP" altLang="en-US" sz="8000" dirty="0"/>
              <a:t>落下、衝突等</a:t>
            </a:r>
            <a:r>
              <a:rPr lang="en-US" altLang="ja-JP" sz="8000" dirty="0"/>
              <a:t>)</a:t>
            </a:r>
            <a:r>
              <a:rPr lang="ja-JP" altLang="en-US" sz="8000" dirty="0" err="1"/>
              <a:t>、</a:t>
            </a:r>
            <a:endParaRPr lang="en-US" altLang="ja-JP" sz="8000" dirty="0"/>
          </a:p>
          <a:p>
            <a:pPr marL="450850" indent="0">
              <a:lnSpc>
                <a:spcPct val="120000"/>
              </a:lnSpc>
              <a:spcBef>
                <a:spcPts val="0"/>
              </a:spcBef>
              <a:buNone/>
            </a:pPr>
            <a:r>
              <a:rPr lang="ja-JP" altLang="en-US" sz="8000" dirty="0"/>
              <a:t>・オペレータの操作ミスの誘因抑制</a:t>
            </a:r>
            <a:endParaRPr kumimoji="1" lang="ja-JP" altLang="en-US" sz="8000" dirty="0"/>
          </a:p>
        </p:txBody>
      </p:sp>
      <p:sp>
        <p:nvSpPr>
          <p:cNvPr id="4" name="フッター プレースホルダー 3">
            <a:extLst>
              <a:ext uri="{FF2B5EF4-FFF2-40B4-BE49-F238E27FC236}">
                <a16:creationId xmlns="" xmlns:a16="http://schemas.microsoft.com/office/drawing/2014/main" id="{10B9AEC4-A1EE-4668-B4B1-B17ACC764E24}"/>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F2A94EC4-F266-41B0-B986-333B99EB379C}"/>
              </a:ext>
            </a:extLst>
          </p:cNvPr>
          <p:cNvSpPr>
            <a:spLocks noGrp="1"/>
          </p:cNvSpPr>
          <p:nvPr>
            <p:ph type="sldNum" sz="quarter" idx="12"/>
          </p:nvPr>
        </p:nvSpPr>
        <p:spPr/>
        <p:txBody>
          <a:bodyPr/>
          <a:lstStyle/>
          <a:p>
            <a:fld id="{C7D9CC4D-8A97-4D11-A8F9-9712DE09FCD9}" type="slidenum">
              <a:rPr kumimoji="1" lang="ja-JP" altLang="en-US" smtClean="0"/>
              <a:t>208</a:t>
            </a:fld>
            <a:endParaRPr kumimoji="1" lang="ja-JP" altLang="en-US" dirty="0"/>
          </a:p>
        </p:txBody>
      </p:sp>
    </p:spTree>
    <p:extLst>
      <p:ext uri="{BB962C8B-B14F-4D97-AF65-F5344CB8AC3E}">
        <p14:creationId xmlns:p14="http://schemas.microsoft.com/office/powerpoint/2010/main" val="4134863665"/>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DEA6BC9-907E-447D-90BA-F22EE09C6D70}"/>
              </a:ext>
            </a:extLst>
          </p:cNvPr>
          <p:cNvSpPr>
            <a:spLocks noGrp="1"/>
          </p:cNvSpPr>
          <p:nvPr>
            <p:ph type="title"/>
          </p:nvPr>
        </p:nvSpPr>
        <p:spPr/>
        <p:txBody>
          <a:bodyPr>
            <a:normAutofit fontScale="90000"/>
          </a:bodyPr>
          <a:lstStyle/>
          <a:p>
            <a:pPr marL="2428875" indent="-2428875"/>
            <a:r>
              <a:rPr lang="en-US" altLang="ja-JP" dirty="0"/>
              <a:t>4-(9)-</a:t>
            </a:r>
            <a:r>
              <a:rPr lang="ja-JP" altLang="en-US" dirty="0"/>
              <a:t>エ　</a:t>
            </a:r>
            <a:r>
              <a:rPr lang="ja-JP" altLang="ja-JP" dirty="0">
                <a:effectLst>
                  <a:glow>
                    <a:srgbClr val="000000"/>
                  </a:glow>
                  <a:outerShdw sx="0" sy="0">
                    <a:srgbClr val="000000"/>
                  </a:outerShdw>
                  <a:reflection stA="0" endPos="0" fadeDir="0" sx="0" sy="0"/>
                </a:effectLst>
              </a:rPr>
              <a:t>安全関連システムの</a:t>
            </a:r>
            <a:r>
              <a:rPr lang="ja-JP" altLang="ja-JP" dirty="0">
                <a:solidFill>
                  <a:srgbClr val="0000FF"/>
                </a:solidFill>
                <a:effectLst>
                  <a:glow>
                    <a:srgbClr val="000000"/>
                  </a:glow>
                  <a:outerShdw sx="0" sy="0">
                    <a:srgbClr val="000000"/>
                  </a:outerShdw>
                  <a:reflection stA="0" endPos="0" fadeDir="0" sx="0" sy="0"/>
                </a:effectLst>
              </a:rPr>
              <a:t>設計時</a:t>
            </a:r>
            <a:r>
              <a:rPr lang="ja-JP" altLang="ja-JP" dirty="0">
                <a:effectLst>
                  <a:glow>
                    <a:srgbClr val="000000"/>
                  </a:glow>
                  <a:outerShdw sx="0" sy="0">
                    <a:srgbClr val="000000"/>
                  </a:outerShdw>
                  <a:reflection stA="0" endPos="0" fadeDir="0" sx="0" sy="0"/>
                </a:effectLst>
              </a:rPr>
              <a:t>の決定論的原因故障の回避</a:t>
            </a:r>
            <a:endParaRPr kumimoji="1" lang="ja-JP" altLang="en-US" dirty="0"/>
          </a:p>
        </p:txBody>
      </p:sp>
      <p:sp>
        <p:nvSpPr>
          <p:cNvPr id="3" name="コンテンツ プレースホルダー 2">
            <a:extLst>
              <a:ext uri="{FF2B5EF4-FFF2-40B4-BE49-F238E27FC236}">
                <a16:creationId xmlns="" xmlns:a16="http://schemas.microsoft.com/office/drawing/2014/main" id="{C2966AF1-6FF9-488B-8045-4E94A2476C32}"/>
              </a:ext>
            </a:extLst>
          </p:cNvPr>
          <p:cNvSpPr>
            <a:spLocks noGrp="1"/>
          </p:cNvSpPr>
          <p:nvPr>
            <p:ph idx="1"/>
          </p:nvPr>
        </p:nvSpPr>
        <p:spPr/>
        <p:txBody>
          <a:bodyPr>
            <a:normAutofit fontScale="25000" lnSpcReduction="20000"/>
          </a:bodyPr>
          <a:lstStyle/>
          <a:p>
            <a:pPr marL="266700" indent="-266700">
              <a:lnSpc>
                <a:spcPct val="120000"/>
              </a:lnSpc>
              <a:spcBef>
                <a:spcPts val="600"/>
              </a:spcBef>
              <a:buNone/>
            </a:pPr>
            <a:r>
              <a:rPr lang="ja-JP" altLang="en-US" sz="11200" dirty="0"/>
              <a:t>●決定論的原因故障が発生しても、その発生に対して、耐性のある設計仕様を持つことが必要．</a:t>
            </a:r>
          </a:p>
          <a:p>
            <a:pPr marL="72000" indent="0">
              <a:lnSpc>
                <a:spcPct val="120000"/>
              </a:lnSpc>
              <a:spcBef>
                <a:spcPts val="600"/>
              </a:spcBef>
            </a:pPr>
            <a:r>
              <a:rPr lang="ja-JP" altLang="en-US" sz="11200" dirty="0"/>
              <a:t>安全機能の保守性／試験性が良いこと</a:t>
            </a:r>
          </a:p>
          <a:p>
            <a:pPr marL="72000" indent="0">
              <a:lnSpc>
                <a:spcPct val="120000"/>
              </a:lnSpc>
              <a:spcBef>
                <a:spcPts val="600"/>
              </a:spcBef>
            </a:pPr>
            <a:r>
              <a:rPr lang="ja-JP" altLang="en-US" sz="11200" dirty="0"/>
              <a:t>人の誤操作を考慮した設計</a:t>
            </a:r>
          </a:p>
          <a:p>
            <a:pPr marL="72000" indent="0">
              <a:lnSpc>
                <a:spcPct val="120000"/>
              </a:lnSpc>
              <a:spcBef>
                <a:spcPts val="600"/>
              </a:spcBef>
            </a:pPr>
            <a:r>
              <a:rPr lang="ja-JP" altLang="en-US" sz="11200" dirty="0"/>
              <a:t>予見可能な重大な誤操作を防止、排除する仕様を盛り込む．</a:t>
            </a:r>
          </a:p>
          <a:p>
            <a:pPr marL="182563" indent="-111125">
              <a:lnSpc>
                <a:spcPct val="120000"/>
              </a:lnSpc>
              <a:spcBef>
                <a:spcPts val="600"/>
              </a:spcBef>
            </a:pPr>
            <a:r>
              <a:rPr lang="ja-JP" altLang="en-US" sz="11200" dirty="0"/>
              <a:t>特に安全度水準が高い安全機能には、多様化ハードウェアが有効である．</a:t>
            </a:r>
          </a:p>
          <a:p>
            <a:pPr marL="71438" indent="379413">
              <a:lnSpc>
                <a:spcPct val="120000"/>
              </a:lnSpc>
              <a:spcBef>
                <a:spcPts val="600"/>
              </a:spcBef>
              <a:buNone/>
            </a:pPr>
            <a:r>
              <a:rPr lang="ja-JP" altLang="en-US" sz="9600" dirty="0"/>
              <a:t>多様化により共通原因故障が抑えられ、高い</a:t>
            </a:r>
            <a:r>
              <a:rPr lang="en-US" altLang="ja-JP" sz="9600" dirty="0"/>
              <a:t>SFF</a:t>
            </a:r>
            <a:r>
              <a:rPr lang="ja-JP" altLang="en-US" sz="9600" dirty="0"/>
              <a:t>値を得やすくなる</a:t>
            </a:r>
            <a:r>
              <a:rPr lang="ja-JP" altLang="en-US" sz="11200" dirty="0"/>
              <a:t>．</a:t>
            </a:r>
            <a:endParaRPr lang="en-US" altLang="ja-JP" sz="11200" dirty="0"/>
          </a:p>
          <a:p>
            <a:pPr marL="71438" indent="379413">
              <a:lnSpc>
                <a:spcPct val="120000"/>
              </a:lnSpc>
              <a:spcBef>
                <a:spcPts val="600"/>
              </a:spcBef>
              <a:buNone/>
            </a:pPr>
            <a:r>
              <a:rPr lang="ja-JP" altLang="en-US" sz="11200" dirty="0"/>
              <a:t>複数人による多重チャンネル設計方式は</a:t>
            </a:r>
            <a:r>
              <a:rPr lang="en-US" altLang="ja-JP" sz="11200" dirty="0"/>
              <a:t>N-</a:t>
            </a:r>
            <a:r>
              <a:rPr lang="ja-JP" altLang="en-US" sz="11200" dirty="0"/>
              <a:t>バージョンと呼ぶ</a:t>
            </a:r>
          </a:p>
          <a:p>
            <a:pPr>
              <a:lnSpc>
                <a:spcPct val="120000"/>
              </a:lnSpc>
              <a:spcBef>
                <a:spcPts val="600"/>
              </a:spcBef>
            </a:pPr>
            <a:endParaRPr kumimoji="1" lang="ja-JP" altLang="en-US" dirty="0"/>
          </a:p>
        </p:txBody>
      </p:sp>
      <p:sp>
        <p:nvSpPr>
          <p:cNvPr id="4" name="フッター プレースホルダー 3">
            <a:extLst>
              <a:ext uri="{FF2B5EF4-FFF2-40B4-BE49-F238E27FC236}">
                <a16:creationId xmlns="" xmlns:a16="http://schemas.microsoft.com/office/drawing/2014/main" id="{CF638ADD-DC1E-4A0F-A8AA-4CD66A9F273D}"/>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2E8A7AC7-1505-4378-A4F6-34B55C728F63}"/>
              </a:ext>
            </a:extLst>
          </p:cNvPr>
          <p:cNvSpPr>
            <a:spLocks noGrp="1"/>
          </p:cNvSpPr>
          <p:nvPr>
            <p:ph type="sldNum" sz="quarter" idx="12"/>
          </p:nvPr>
        </p:nvSpPr>
        <p:spPr/>
        <p:txBody>
          <a:bodyPr/>
          <a:lstStyle/>
          <a:p>
            <a:fld id="{C7D9CC4D-8A97-4D11-A8F9-9712DE09FCD9}" type="slidenum">
              <a:rPr kumimoji="1" lang="ja-JP" altLang="en-US" smtClean="0"/>
              <a:t>209</a:t>
            </a:fld>
            <a:endParaRPr kumimoji="1" lang="ja-JP" altLang="en-US"/>
          </a:p>
        </p:txBody>
      </p:sp>
    </p:spTree>
    <p:extLst>
      <p:ext uri="{BB962C8B-B14F-4D97-AF65-F5344CB8AC3E}">
        <p14:creationId xmlns:p14="http://schemas.microsoft.com/office/powerpoint/2010/main" val="2761425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81039" y="365129"/>
            <a:ext cx="8850467" cy="1325563"/>
          </a:xfrm>
          <a:ln>
            <a:solidFill>
              <a:schemeClr val="accent4">
                <a:lumMod val="40000"/>
                <a:lumOff val="60000"/>
              </a:schemeClr>
            </a:solidFill>
          </a:ln>
        </p:spPr>
        <p:txBody>
          <a:bodyPr/>
          <a:lstStyle/>
          <a:p>
            <a:r>
              <a:rPr lang="ja-JP" altLang="en-US" dirty="0"/>
              <a:t>１　関係</a:t>
            </a:r>
            <a:r>
              <a:rPr lang="ja-JP" altLang="en-US" dirty="0" smtClean="0"/>
              <a:t>法令</a:t>
            </a:r>
            <a:r>
              <a:rPr lang="en-US" altLang="ja-JP" dirty="0" smtClean="0"/>
              <a:t/>
            </a:r>
            <a:br>
              <a:rPr lang="en-US" altLang="ja-JP" dirty="0" smtClean="0"/>
            </a:b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ロボットへの機能安全の適用</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6"/>
          <p:cNvSpPr>
            <a:spLocks noGrp="1"/>
          </p:cNvSpPr>
          <p:nvPr>
            <p:ph idx="1"/>
          </p:nvPr>
        </p:nvSpPr>
        <p:spPr>
          <a:xfrm>
            <a:off x="681039" y="1825625"/>
            <a:ext cx="8809325" cy="4351339"/>
          </a:xfrm>
          <a:ln>
            <a:solidFill>
              <a:schemeClr val="accent6">
                <a:lumMod val="40000"/>
                <a:lumOff val="60000"/>
              </a:schemeClr>
            </a:solidFill>
          </a:ln>
        </p:spPr>
        <p:txBody>
          <a:bodyPr>
            <a:norm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従来、安衛則第</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150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条の４の規定により、さく又は囲いを設ける等、労働者の危険を防止するための措置が義務付け</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通達</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日付け基発第</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1224</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第２号）</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「さく又は囲いを設ける等」の「等」には、ＩＳＯ</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10218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シリーズにより設計、製造及び設置された産業用ロボット（技術ファイル及び適合宣言書を備えているもの）を、その使用条件に基づき使用することが含まれる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機能安全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を含む適切な安全関連システムの適合宣言している産業用ロボットは、柵や囲いを設けることなく、労働者と協働作業が可能となった。</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21</a:t>
            </a:fld>
            <a:endParaRPr kumimoji="1" lang="ja-JP" altLang="en-US" dirty="0"/>
          </a:p>
        </p:txBody>
      </p:sp>
      <p:sp>
        <p:nvSpPr>
          <p:cNvPr id="8" name="フッター プレースホルダー 3"/>
          <p:cNvSpPr>
            <a:spLocks noGrp="1"/>
          </p:cNvSpPr>
          <p:nvPr/>
        </p:nvSpPr>
        <p:spPr>
          <a:xfrm>
            <a:off x="361950" y="6294444"/>
            <a:ext cx="8301649" cy="427037"/>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kumimoji="1" lang="ja-JP" altLang="en-US" dirty="0" smtClean="0"/>
              <a:t>平成</a:t>
            </a:r>
            <a:r>
              <a:rPr kumimoji="1" lang="en-US" altLang="ja-JP" dirty="0" smtClean="0"/>
              <a:t>29</a:t>
            </a:r>
            <a:r>
              <a:rPr kumimoji="1" lang="ja-JP" altLang="en-US" dirty="0" smtClean="0"/>
              <a:t>年度厚生労働省委託　機能安全を活用した機械設備の安全対策の推進事業　活用テキスト</a:t>
            </a:r>
            <a:endParaRPr kumimoji="1" lang="ja-JP" altLang="en-US" dirty="0"/>
          </a:p>
        </p:txBody>
      </p:sp>
    </p:spTree>
    <p:extLst>
      <p:ext uri="{BB962C8B-B14F-4D97-AF65-F5344CB8AC3E}">
        <p14:creationId xmlns:p14="http://schemas.microsoft.com/office/powerpoint/2010/main" val="363765739"/>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A54F8C2-CDFE-401D-9FA0-D6F0BB8DAFCE}"/>
              </a:ext>
            </a:extLst>
          </p:cNvPr>
          <p:cNvSpPr>
            <a:spLocks noGrp="1"/>
          </p:cNvSpPr>
          <p:nvPr>
            <p:ph type="title"/>
          </p:nvPr>
        </p:nvSpPr>
        <p:spPr/>
        <p:txBody>
          <a:bodyPr>
            <a:normAutofit fontScale="90000"/>
          </a:bodyPr>
          <a:lstStyle/>
          <a:p>
            <a:pPr marL="1079500" indent="-1079500"/>
            <a:r>
              <a:rPr lang="en-US" altLang="ja-JP" dirty="0"/>
              <a:t>4-(9)-</a:t>
            </a:r>
            <a:r>
              <a:rPr lang="ja-JP" altLang="en-US" dirty="0"/>
              <a:t>オ </a:t>
            </a:r>
            <a:r>
              <a:rPr lang="ja-JP" altLang="ja-JP" dirty="0">
                <a:solidFill>
                  <a:srgbClr val="0000FF"/>
                </a:solidFill>
                <a:effectLst>
                  <a:glow>
                    <a:srgbClr val="000000"/>
                  </a:glow>
                  <a:outerShdw sx="0" sy="0">
                    <a:srgbClr val="000000"/>
                  </a:outerShdw>
                  <a:reflection stA="0" endPos="0" fadeDir="0" sx="0" sy="0"/>
                </a:effectLst>
              </a:rPr>
              <a:t>環境ストレス</a:t>
            </a:r>
            <a:r>
              <a:rPr lang="ja-JP" altLang="ja-JP" dirty="0">
                <a:effectLst>
                  <a:glow>
                    <a:srgbClr val="000000"/>
                  </a:glow>
                  <a:outerShdw sx="0" sy="0">
                    <a:srgbClr val="000000"/>
                  </a:outerShdw>
                  <a:reflection stA="0" endPos="0" fadeDir="0" sx="0" sy="0"/>
                </a:effectLst>
              </a:rPr>
              <a:t>による決定論的原因故障の抑制の技法又は</a:t>
            </a:r>
            <a:r>
              <a:rPr lang="ja-JP" altLang="ja-JP" dirty="0" smtClean="0">
                <a:effectLst>
                  <a:glow>
                    <a:srgbClr val="000000"/>
                  </a:glow>
                  <a:outerShdw sx="0" sy="0">
                    <a:srgbClr val="000000"/>
                  </a:outerShdw>
                  <a:reflection stA="0" endPos="0" fadeDir="0" sx="0" sy="0"/>
                </a:effectLst>
              </a:rPr>
              <a:t>手段</a:t>
            </a:r>
            <a:endParaRPr kumimoji="1" lang="ja-JP" altLang="en-US" dirty="0"/>
          </a:p>
        </p:txBody>
      </p:sp>
      <p:graphicFrame>
        <p:nvGraphicFramePr>
          <p:cNvPr id="6" name="コンテンツ プレースホルダー 5">
            <a:extLst>
              <a:ext uri="{FF2B5EF4-FFF2-40B4-BE49-F238E27FC236}">
                <a16:creationId xmlns="" xmlns:a16="http://schemas.microsoft.com/office/drawing/2014/main" id="{E49621C6-47B2-4D3A-BBFA-315BFFBD3DB2}"/>
              </a:ext>
            </a:extLst>
          </p:cNvPr>
          <p:cNvGraphicFramePr>
            <a:graphicFrameLocks noGrp="1"/>
          </p:cNvGraphicFramePr>
          <p:nvPr>
            <p:ph idx="1"/>
            <p:extLst>
              <p:ext uri="{D42A27DB-BD31-4B8C-83A1-F6EECF244321}">
                <p14:modId xmlns:p14="http://schemas.microsoft.com/office/powerpoint/2010/main" val="3201759981"/>
              </p:ext>
            </p:extLst>
          </p:nvPr>
        </p:nvGraphicFramePr>
        <p:xfrm>
          <a:off x="464235" y="1715294"/>
          <a:ext cx="8760730" cy="4572000"/>
        </p:xfrm>
        <a:graphic>
          <a:graphicData uri="http://schemas.openxmlformats.org/drawingml/2006/table">
            <a:tbl>
              <a:tblPr firstRow="1" firstCol="1" bandRow="1"/>
              <a:tblGrid>
                <a:gridCol w="596467">
                  <a:extLst>
                    <a:ext uri="{9D8B030D-6E8A-4147-A177-3AD203B41FA5}">
                      <a16:colId xmlns="" xmlns:a16="http://schemas.microsoft.com/office/drawing/2014/main" val="3158000212"/>
                    </a:ext>
                  </a:extLst>
                </a:gridCol>
                <a:gridCol w="5607384">
                  <a:extLst>
                    <a:ext uri="{9D8B030D-6E8A-4147-A177-3AD203B41FA5}">
                      <a16:colId xmlns="" xmlns:a16="http://schemas.microsoft.com/office/drawing/2014/main" val="586508632"/>
                    </a:ext>
                  </a:extLst>
                </a:gridCol>
                <a:gridCol w="852293">
                  <a:extLst>
                    <a:ext uri="{9D8B030D-6E8A-4147-A177-3AD203B41FA5}">
                      <a16:colId xmlns="" xmlns:a16="http://schemas.microsoft.com/office/drawing/2014/main" val="1241454859"/>
                    </a:ext>
                  </a:extLst>
                </a:gridCol>
                <a:gridCol w="852293">
                  <a:extLst>
                    <a:ext uri="{9D8B030D-6E8A-4147-A177-3AD203B41FA5}">
                      <a16:colId xmlns="" xmlns:a16="http://schemas.microsoft.com/office/drawing/2014/main" val="1810586650"/>
                    </a:ext>
                  </a:extLst>
                </a:gridCol>
                <a:gridCol w="852293">
                  <a:extLst>
                    <a:ext uri="{9D8B030D-6E8A-4147-A177-3AD203B41FA5}">
                      <a16:colId xmlns="" xmlns:a16="http://schemas.microsoft.com/office/drawing/2014/main" val="3578647283"/>
                    </a:ext>
                  </a:extLst>
                </a:gridCol>
              </a:tblGrid>
              <a:tr h="129603">
                <a:tc gridSpan="5">
                  <a:txBody>
                    <a:bodyPr/>
                    <a:lstStyle/>
                    <a:p>
                      <a:pPr indent="69850"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環境ストレスによる決定論的原因故障の抑制</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4256150086"/>
                  </a:ext>
                </a:extLst>
              </a:tr>
              <a:tr h="129603">
                <a:tc>
                  <a:txBody>
                    <a:bodyPr/>
                    <a:lstStyle/>
                    <a:p>
                      <a:pPr algn="ctr">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No.</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技法又は手段</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SIL 1</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SIL 2</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SIL 3</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 xmlns:a16="http://schemas.microsoft.com/office/drawing/2014/main" val="2370502934"/>
                  </a:ext>
                </a:extLst>
              </a:tr>
              <a:tr h="370013">
                <a:tc>
                  <a:txBody>
                    <a:bodyPr/>
                    <a:lstStyle/>
                    <a:p>
                      <a:pPr algn="ctr">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1</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電圧低下、変動、過電圧、低電圧、</a:t>
                      </a: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AC</a:t>
                      </a: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電源の周波数変動のような危険側故障の原因となる他の現象</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M</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低</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1" kern="100">
                          <a:effectLst/>
                          <a:latin typeface="Meiryo UI" panose="020B0604030504040204" pitchFamily="50" charset="-128"/>
                          <a:ea typeface="Meiryo UI" panose="020B0604030504040204" pitchFamily="50" charset="-128"/>
                          <a:cs typeface="Times New Roman" panose="02020603050405020304" pitchFamily="18" charset="0"/>
                        </a:rPr>
                        <a:t>M</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中</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M</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中</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3401656213"/>
                  </a:ext>
                </a:extLst>
              </a:tr>
              <a:tr h="129603">
                <a:tc>
                  <a:txBody>
                    <a:bodyPr/>
                    <a:lstStyle/>
                    <a:p>
                      <a:pPr algn="ctr">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2</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電源ラインと信号ラインの分離</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M</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M</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M</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301738492"/>
                  </a:ext>
                </a:extLst>
              </a:tr>
              <a:tr h="259205">
                <a:tc>
                  <a:txBody>
                    <a:bodyPr/>
                    <a:lstStyle/>
                    <a:p>
                      <a:pPr algn="ctr">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3</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妨害に対する耐性の強化</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Meiryo UI" panose="020B0604030504040204" pitchFamily="50" charset="-128"/>
                          <a:ea typeface="Meiryo UI" panose="020B0604030504040204" pitchFamily="50" charset="-128"/>
                          <a:cs typeface="Times New Roman" panose="02020603050405020304" pitchFamily="18" charset="0"/>
                        </a:rPr>
                        <a:t>M</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低</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M</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低</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M</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中</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1812374217"/>
                  </a:ext>
                </a:extLst>
              </a:tr>
              <a:tr h="259205">
                <a:tc>
                  <a:txBody>
                    <a:bodyPr/>
                    <a:lstStyle/>
                    <a:p>
                      <a:pPr algn="ctr">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4</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温度、湿度、水、振動､塵埃、腐食など物理的環境への対策</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Meiryo UI" panose="020B0604030504040204" pitchFamily="50" charset="-128"/>
                          <a:ea typeface="Meiryo UI" panose="020B0604030504040204" pitchFamily="50" charset="-128"/>
                          <a:cs typeface="Times New Roman" panose="02020603050405020304" pitchFamily="18" charset="0"/>
                        </a:rPr>
                        <a:t>M</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低</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M</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高</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1" kern="100">
                          <a:effectLst/>
                          <a:latin typeface="Meiryo UI" panose="020B0604030504040204" pitchFamily="50" charset="-128"/>
                          <a:ea typeface="Meiryo UI" panose="020B0604030504040204" pitchFamily="50" charset="-128"/>
                          <a:cs typeface="Times New Roman" panose="02020603050405020304" pitchFamily="18" charset="0"/>
                        </a:rPr>
                        <a:t>M</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高</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2518481618"/>
                  </a:ext>
                </a:extLst>
              </a:tr>
              <a:tr h="259205">
                <a:tc>
                  <a:txBody>
                    <a:bodyPr/>
                    <a:lstStyle/>
                    <a:p>
                      <a:pPr algn="ctr">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5</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プログラム順序モニタ</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Meiryo UI" panose="020B0604030504040204" pitchFamily="50" charset="-128"/>
                          <a:ea typeface="Meiryo UI" panose="020B0604030504040204" pitchFamily="50" charset="-128"/>
                          <a:cs typeface="Times New Roman" panose="02020603050405020304" pitchFamily="18" charset="0"/>
                        </a:rPr>
                        <a:t>HR</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低</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HR</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低</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1" kern="100">
                          <a:effectLst/>
                          <a:latin typeface="Meiryo UI" panose="020B0604030504040204" pitchFamily="50" charset="-128"/>
                          <a:ea typeface="Meiryo UI" panose="020B0604030504040204" pitchFamily="50" charset="-128"/>
                          <a:cs typeface="Times New Roman" panose="02020603050405020304" pitchFamily="18" charset="0"/>
                        </a:rPr>
                        <a:t>HR</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中</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533184619"/>
                  </a:ext>
                </a:extLst>
              </a:tr>
              <a:tr h="259205">
                <a:tc>
                  <a:txBody>
                    <a:bodyPr/>
                    <a:lstStyle/>
                    <a:p>
                      <a:pPr algn="ctr">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6</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温度上昇に対する対策</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Meiryo UI" panose="020B0604030504040204" pitchFamily="50" charset="-128"/>
                          <a:ea typeface="Meiryo UI" panose="020B0604030504040204" pitchFamily="50" charset="-128"/>
                          <a:cs typeface="Times New Roman" panose="02020603050405020304" pitchFamily="18" charset="0"/>
                        </a:rPr>
                        <a:t>HR</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低</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HR</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低</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HR</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中</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901658885"/>
                  </a:ext>
                </a:extLst>
              </a:tr>
              <a:tr h="259205">
                <a:tc>
                  <a:txBody>
                    <a:bodyPr/>
                    <a:lstStyle/>
                    <a:p>
                      <a:pPr algn="ctr">
                        <a:spcAft>
                          <a:spcPts val="0"/>
                        </a:spcAft>
                      </a:pPr>
                      <a:r>
                        <a:rPr lang="en-US" sz="2000" kern="100">
                          <a:effectLst/>
                          <a:latin typeface="Meiryo UI" panose="020B0604030504040204" pitchFamily="50" charset="-128"/>
                          <a:ea typeface="Meiryo UI" panose="020B0604030504040204" pitchFamily="50" charset="-128"/>
                          <a:cs typeface="Times New Roman" panose="02020603050405020304" pitchFamily="18" charset="0"/>
                        </a:rPr>
                        <a:t>7</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多数の電線の空間的分離</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effectLst/>
                          <a:latin typeface="Meiryo UI" panose="020B0604030504040204" pitchFamily="50" charset="-128"/>
                          <a:ea typeface="Meiryo UI" panose="020B0604030504040204" pitchFamily="50" charset="-128"/>
                          <a:cs typeface="Times New Roman" panose="02020603050405020304" pitchFamily="18" charset="0"/>
                        </a:rPr>
                        <a:t>HR</a:t>
                      </a:r>
                      <a:endParaRPr lang="ja-JP" sz="2000" kern="10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000" kern="100">
                          <a:effectLst/>
                          <a:latin typeface="Meiryo UI" panose="020B0604030504040204" pitchFamily="50" charset="-128"/>
                          <a:ea typeface="Meiryo UI" panose="020B0604030504040204" pitchFamily="50" charset="-128"/>
                          <a:cs typeface="Times New Roman" panose="02020603050405020304" pitchFamily="18" charset="0"/>
                        </a:rPr>
                        <a:t>低</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HR</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低</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HR</a:t>
                      </a:r>
                      <a:endParaRPr lang="ja-JP" sz="20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中</a:t>
                      </a:r>
                    </a:p>
                  </a:txBody>
                  <a:tcPr marL="59336" marR="593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2688164307"/>
                  </a:ext>
                </a:extLst>
              </a:tr>
            </a:tbl>
          </a:graphicData>
        </a:graphic>
      </p:graphicFrame>
      <p:sp>
        <p:nvSpPr>
          <p:cNvPr id="4" name="フッター プレースホルダー 3">
            <a:extLst>
              <a:ext uri="{FF2B5EF4-FFF2-40B4-BE49-F238E27FC236}">
                <a16:creationId xmlns="" xmlns:a16="http://schemas.microsoft.com/office/drawing/2014/main" id="{726A671F-75ED-4074-B34E-FF8A0EE45508}"/>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D2887608-D8D5-4B8D-A1DD-348CEAB6CBD2}"/>
              </a:ext>
            </a:extLst>
          </p:cNvPr>
          <p:cNvSpPr>
            <a:spLocks noGrp="1"/>
          </p:cNvSpPr>
          <p:nvPr>
            <p:ph type="sldNum" sz="quarter" idx="12"/>
          </p:nvPr>
        </p:nvSpPr>
        <p:spPr/>
        <p:txBody>
          <a:bodyPr/>
          <a:lstStyle/>
          <a:p>
            <a:fld id="{C7D9CC4D-8A97-4D11-A8F9-9712DE09FCD9}" type="slidenum">
              <a:rPr kumimoji="1" lang="ja-JP" altLang="en-US" smtClean="0"/>
              <a:t>210</a:t>
            </a:fld>
            <a:endParaRPr kumimoji="1" lang="ja-JP" altLang="en-US"/>
          </a:p>
        </p:txBody>
      </p:sp>
    </p:spTree>
    <p:extLst>
      <p:ext uri="{BB962C8B-B14F-4D97-AF65-F5344CB8AC3E}">
        <p14:creationId xmlns:p14="http://schemas.microsoft.com/office/powerpoint/2010/main" val="3349289222"/>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2ABC413-99A1-4D91-9E24-B25E6C7D1036}"/>
              </a:ext>
            </a:extLst>
          </p:cNvPr>
          <p:cNvSpPr>
            <a:spLocks noGrp="1"/>
          </p:cNvSpPr>
          <p:nvPr>
            <p:ph type="title"/>
          </p:nvPr>
        </p:nvSpPr>
        <p:spPr/>
        <p:txBody>
          <a:bodyPr/>
          <a:lstStyle/>
          <a:p>
            <a:r>
              <a:rPr kumimoji="0" lang="en-US" altLang="ja-JP" dirty="0" bmk="_Toc473013732">
                <a:latin typeface="ＭＳ ゴシック" panose="020B0609070205080204" pitchFamily="49" charset="-128"/>
                <a:ea typeface="ＭＳ ゴシック" panose="020B0609070205080204" pitchFamily="49" charset="-128"/>
              </a:rPr>
              <a:t>4-(10) </a:t>
            </a:r>
            <a:r>
              <a:rPr kumimoji="0" lang="ja-JP" altLang="ja-JP" dirty="0" bmk="_Toc473013732">
                <a:latin typeface="ＭＳ ゴシック" panose="020B0609070205080204" pitchFamily="49" charset="-128"/>
                <a:ea typeface="ＭＳ ゴシック" panose="020B0609070205080204" pitchFamily="49" charset="-128"/>
              </a:rPr>
              <a:t>ディレーティング</a:t>
            </a:r>
            <a:endParaRPr kumimoji="1" lang="ja-JP" altLang="en-US" dirty="0"/>
          </a:p>
        </p:txBody>
      </p:sp>
      <p:sp>
        <p:nvSpPr>
          <p:cNvPr id="3" name="コンテンツ プレースホルダー 2">
            <a:extLst>
              <a:ext uri="{FF2B5EF4-FFF2-40B4-BE49-F238E27FC236}">
                <a16:creationId xmlns="" xmlns:a16="http://schemas.microsoft.com/office/drawing/2014/main" id="{1FA377E1-C765-4023-B3C0-1291DDCABD64}"/>
              </a:ext>
            </a:extLst>
          </p:cNvPr>
          <p:cNvSpPr>
            <a:spLocks noGrp="1"/>
          </p:cNvSpPr>
          <p:nvPr>
            <p:ph idx="1"/>
          </p:nvPr>
        </p:nvSpPr>
        <p:spPr>
          <a:xfrm>
            <a:off x="218807" y="1905829"/>
            <a:ext cx="5020621" cy="4351338"/>
          </a:xfrm>
        </p:spPr>
        <p:txBody>
          <a:bodyPr>
            <a:normAutofit lnSpcReduction="10000"/>
          </a:bodyPr>
          <a:lstStyle/>
          <a:p>
            <a:r>
              <a:rPr kumimoji="0" lang="ja-JP" altLang="ja-JP" dirty="0">
                <a:cs typeface="Times New Roman" panose="02020603050405020304" pitchFamily="18" charset="0"/>
              </a:rPr>
              <a:t>ディレーティング</a:t>
            </a:r>
            <a:r>
              <a:rPr kumimoji="0" lang="en-US" altLang="ja-JP" dirty="0">
                <a:cs typeface="Times New Roman" panose="02020603050405020304" pitchFamily="18" charset="0"/>
              </a:rPr>
              <a:t>(</a:t>
            </a:r>
            <a:r>
              <a:rPr kumimoji="0" lang="ja-JP" altLang="en-US" dirty="0">
                <a:cs typeface="Times New Roman" panose="02020603050405020304" pitchFamily="18" charset="0"/>
              </a:rPr>
              <a:t>低減率</a:t>
            </a:r>
            <a:r>
              <a:rPr kumimoji="0" lang="en-US" altLang="ja-JP" dirty="0">
                <a:cs typeface="Times New Roman" panose="02020603050405020304" pitchFamily="18" charset="0"/>
              </a:rPr>
              <a:t>)</a:t>
            </a:r>
            <a:r>
              <a:rPr kumimoji="0" lang="ja-JP" altLang="en-US" dirty="0">
                <a:cs typeface="Times New Roman" panose="02020603050405020304" pitchFamily="18" charset="0"/>
              </a:rPr>
              <a:t>は、全てのハードウェア部品について考慮しなければならない．もし、ハードウェア要素、コンポーネントを仕様限界で使用、運転する必要がある場合、そのことの正当性</a:t>
            </a:r>
            <a:r>
              <a:rPr kumimoji="0" lang="en-US" altLang="ja-JP" dirty="0">
                <a:cs typeface="Times New Roman" panose="02020603050405020304" pitchFamily="18" charset="0"/>
              </a:rPr>
              <a:t>(</a:t>
            </a:r>
            <a:r>
              <a:rPr kumimoji="0" lang="ja-JP" altLang="en-US" dirty="0">
                <a:cs typeface="Times New Roman" panose="02020603050405020304" pitchFamily="18" charset="0"/>
              </a:rPr>
              <a:t>使う理由、その条件は、要素の仕様範囲で問題を起こさないこと</a:t>
            </a:r>
            <a:r>
              <a:rPr kumimoji="0" lang="en-US" altLang="ja-JP" dirty="0">
                <a:cs typeface="Times New Roman" panose="02020603050405020304" pitchFamily="18" charset="0"/>
              </a:rPr>
              <a:t>)</a:t>
            </a:r>
            <a:r>
              <a:rPr kumimoji="0" lang="ja-JP" altLang="en-US" dirty="0">
                <a:cs typeface="Times New Roman" panose="02020603050405020304" pitchFamily="18" charset="0"/>
              </a:rPr>
              <a:t>を文書化しなければならない．適切なディレーティングとしては、一般的に、</a:t>
            </a:r>
            <a:r>
              <a:rPr kumimoji="0" lang="en-US" altLang="ja-JP" dirty="0">
                <a:cs typeface="Times New Roman" panose="02020603050405020304" pitchFamily="18" charset="0"/>
              </a:rPr>
              <a:t>1.5</a:t>
            </a:r>
            <a:r>
              <a:rPr kumimoji="0" lang="ja-JP" altLang="en-US" dirty="0">
                <a:cs typeface="Times New Roman" panose="02020603050405020304" pitchFamily="18" charset="0"/>
              </a:rPr>
              <a:t>倍の係数が使用される（図</a:t>
            </a:r>
            <a:r>
              <a:rPr kumimoji="0" lang="en-US" altLang="ja-JP" dirty="0">
                <a:cs typeface="Times New Roman" panose="02020603050405020304" pitchFamily="18" charset="0"/>
              </a:rPr>
              <a:t>5-18</a:t>
            </a:r>
            <a:r>
              <a:rPr kumimoji="0" lang="ja-JP" altLang="en-US" dirty="0">
                <a:cs typeface="Times New Roman" panose="02020603050405020304" pitchFamily="18" charset="0"/>
              </a:rPr>
              <a:t>）．</a:t>
            </a:r>
            <a:endParaRPr kumimoji="0" lang="ja-JP" altLang="en-US" dirty="0"/>
          </a:p>
          <a:p>
            <a:endParaRPr kumimoji="1" lang="ja-JP" altLang="en-US" dirty="0"/>
          </a:p>
        </p:txBody>
      </p:sp>
      <p:sp>
        <p:nvSpPr>
          <p:cNvPr id="4" name="フッター プレースホルダー 3">
            <a:extLst>
              <a:ext uri="{FF2B5EF4-FFF2-40B4-BE49-F238E27FC236}">
                <a16:creationId xmlns="" xmlns:a16="http://schemas.microsoft.com/office/drawing/2014/main" id="{EF92604E-BDD8-45CA-B37D-F57FED7CDEC4}"/>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616C6A09-B3AA-4096-B3F2-597BF0B49C57}"/>
              </a:ext>
            </a:extLst>
          </p:cNvPr>
          <p:cNvSpPr>
            <a:spLocks noGrp="1"/>
          </p:cNvSpPr>
          <p:nvPr>
            <p:ph type="sldNum" sz="quarter" idx="12"/>
          </p:nvPr>
        </p:nvSpPr>
        <p:spPr/>
        <p:txBody>
          <a:bodyPr/>
          <a:lstStyle/>
          <a:p>
            <a:fld id="{C7D9CC4D-8A97-4D11-A8F9-9712DE09FCD9}" type="slidenum">
              <a:rPr kumimoji="1" lang="ja-JP" altLang="en-US" smtClean="0"/>
              <a:t>211</a:t>
            </a:fld>
            <a:endParaRPr kumimoji="1" lang="ja-JP" altLang="en-US"/>
          </a:p>
        </p:txBody>
      </p:sp>
      <p:grpSp>
        <p:nvGrpSpPr>
          <p:cNvPr id="7" name="グループ化 6">
            <a:extLst>
              <a:ext uri="{FF2B5EF4-FFF2-40B4-BE49-F238E27FC236}">
                <a16:creationId xmlns="" xmlns:a16="http://schemas.microsoft.com/office/drawing/2014/main" id="{CE5B9E38-C077-40A9-AD31-9050AB18C799}"/>
              </a:ext>
            </a:extLst>
          </p:cNvPr>
          <p:cNvGrpSpPr>
            <a:grpSpLocks/>
          </p:cNvGrpSpPr>
          <p:nvPr/>
        </p:nvGrpSpPr>
        <p:grpSpPr bwMode="auto">
          <a:xfrm>
            <a:off x="5366121" y="2311945"/>
            <a:ext cx="4176686" cy="3945222"/>
            <a:chOff x="6375" y="2917"/>
            <a:chExt cx="4022" cy="3532"/>
          </a:xfrm>
        </p:grpSpPr>
        <p:grpSp>
          <p:nvGrpSpPr>
            <p:cNvPr id="8" name="Group 19">
              <a:extLst>
                <a:ext uri="{FF2B5EF4-FFF2-40B4-BE49-F238E27FC236}">
                  <a16:creationId xmlns="" xmlns:a16="http://schemas.microsoft.com/office/drawing/2014/main" id="{E800BF95-8C88-4736-B457-37B6586D6C38}"/>
                </a:ext>
              </a:extLst>
            </p:cNvPr>
            <p:cNvGrpSpPr>
              <a:grpSpLocks/>
            </p:cNvGrpSpPr>
            <p:nvPr/>
          </p:nvGrpSpPr>
          <p:grpSpPr bwMode="auto">
            <a:xfrm>
              <a:off x="6375" y="2917"/>
              <a:ext cx="4022" cy="3292"/>
              <a:chOff x="6285" y="784"/>
              <a:chExt cx="4022" cy="3292"/>
            </a:xfrm>
          </p:grpSpPr>
          <p:grpSp>
            <p:nvGrpSpPr>
              <p:cNvPr id="10" name="Group 20">
                <a:extLst>
                  <a:ext uri="{FF2B5EF4-FFF2-40B4-BE49-F238E27FC236}">
                    <a16:creationId xmlns="" xmlns:a16="http://schemas.microsoft.com/office/drawing/2014/main" id="{DE7A60DF-8EBD-43EA-BC42-C6A2C14ECCE3}"/>
                  </a:ext>
                </a:extLst>
              </p:cNvPr>
              <p:cNvGrpSpPr>
                <a:grpSpLocks/>
              </p:cNvGrpSpPr>
              <p:nvPr/>
            </p:nvGrpSpPr>
            <p:grpSpPr bwMode="auto">
              <a:xfrm>
                <a:off x="6285" y="1155"/>
                <a:ext cx="4022" cy="2921"/>
                <a:chOff x="6285" y="795"/>
                <a:chExt cx="4022" cy="2921"/>
              </a:xfrm>
            </p:grpSpPr>
            <p:sp>
              <p:nvSpPr>
                <p:cNvPr id="12" name="Rectangle 21" descr="右下がり対角線">
                  <a:extLst>
                    <a:ext uri="{FF2B5EF4-FFF2-40B4-BE49-F238E27FC236}">
                      <a16:creationId xmlns="" xmlns:a16="http://schemas.microsoft.com/office/drawing/2014/main" id="{D3844A6B-28A6-4B12-BD98-5345A5CF451A}"/>
                    </a:ext>
                  </a:extLst>
                </p:cNvPr>
                <p:cNvSpPr>
                  <a:spLocks noChangeArrowheads="1"/>
                </p:cNvSpPr>
                <p:nvPr/>
              </p:nvSpPr>
              <p:spPr bwMode="auto">
                <a:xfrm>
                  <a:off x="7290" y="1665"/>
                  <a:ext cx="850" cy="1361"/>
                </a:xfrm>
                <a:prstGeom prst="rect">
                  <a:avLst/>
                </a:prstGeom>
                <a:pattFill prst="ltDnDiag">
                  <a:fgClr>
                    <a:srgbClr val="000000"/>
                  </a:fgClr>
                  <a:bgClr>
                    <a:srgbClr val="FFC000"/>
                  </a:bgClr>
                </a:pattFill>
                <a:ln w="9525">
                  <a:solidFill>
                    <a:srgbClr val="000000"/>
                  </a:solidFill>
                  <a:miter lim="800000"/>
                  <a:headEnd/>
                  <a:tailEnd/>
                </a:ln>
              </p:spPr>
              <p:txBody>
                <a:bodyPr rot="0" vert="horz" wrap="square" lIns="74295" tIns="8890" rIns="74295" bIns="8890" anchor="t" anchorCtr="0" upright="1">
                  <a:noAutofit/>
                </a:bodyPr>
                <a:lstStyle/>
                <a:p>
                  <a:endParaRPr lang="ja-JP" altLang="en-US"/>
                </a:p>
              </p:txBody>
            </p:sp>
            <p:sp>
              <p:nvSpPr>
                <p:cNvPr id="13" name="Rectangle 22" descr="50%">
                  <a:extLst>
                    <a:ext uri="{FF2B5EF4-FFF2-40B4-BE49-F238E27FC236}">
                      <a16:creationId xmlns="" xmlns:a16="http://schemas.microsoft.com/office/drawing/2014/main" id="{EC5AC0C2-F1B2-4D0B-AAAD-8A52C88D2C3E}"/>
                    </a:ext>
                  </a:extLst>
                </p:cNvPr>
                <p:cNvSpPr>
                  <a:spLocks noChangeArrowheads="1"/>
                </p:cNvSpPr>
                <p:nvPr/>
              </p:nvSpPr>
              <p:spPr bwMode="auto">
                <a:xfrm>
                  <a:off x="8795" y="985"/>
                  <a:ext cx="850" cy="680"/>
                </a:xfrm>
                <a:prstGeom prst="rect">
                  <a:avLst/>
                </a:prstGeom>
                <a:pattFill prst="pct50">
                  <a:fgClr>
                    <a:srgbClr val="000000"/>
                  </a:fgClr>
                  <a:bgClr>
                    <a:srgbClr val="00B0F0"/>
                  </a:bgClr>
                </a:pattFill>
                <a:ln w="9525">
                  <a:solidFill>
                    <a:srgbClr val="000000"/>
                  </a:solidFill>
                  <a:miter lim="800000"/>
                  <a:headEnd/>
                  <a:tailEnd/>
                </a:ln>
              </p:spPr>
              <p:txBody>
                <a:bodyPr rot="0" vert="horz" wrap="square" lIns="74295" tIns="8890" rIns="74295" bIns="8890" anchor="t" anchorCtr="0" upright="1">
                  <a:noAutofit/>
                </a:bodyPr>
                <a:lstStyle/>
                <a:p>
                  <a:endParaRPr lang="ja-JP" altLang="en-US"/>
                </a:p>
              </p:txBody>
            </p:sp>
            <p:sp>
              <p:nvSpPr>
                <p:cNvPr id="14" name="Rectangle 23" descr="右下がり対角線">
                  <a:extLst>
                    <a:ext uri="{FF2B5EF4-FFF2-40B4-BE49-F238E27FC236}">
                      <a16:creationId xmlns="" xmlns:a16="http://schemas.microsoft.com/office/drawing/2014/main" id="{365F7970-16EE-44CB-9300-EFBFB1490F25}"/>
                    </a:ext>
                  </a:extLst>
                </p:cNvPr>
                <p:cNvSpPr>
                  <a:spLocks noChangeArrowheads="1"/>
                </p:cNvSpPr>
                <p:nvPr/>
              </p:nvSpPr>
              <p:spPr bwMode="auto">
                <a:xfrm>
                  <a:off x="8795" y="1665"/>
                  <a:ext cx="850" cy="1361"/>
                </a:xfrm>
                <a:prstGeom prst="rect">
                  <a:avLst/>
                </a:prstGeom>
                <a:pattFill prst="ltDnDiag">
                  <a:fgClr>
                    <a:srgbClr val="000000"/>
                  </a:fgClr>
                  <a:bgClr>
                    <a:srgbClr val="FFC000"/>
                  </a:bgClr>
                </a:pattFill>
                <a:ln w="9525">
                  <a:solidFill>
                    <a:srgbClr val="000000"/>
                  </a:solidFill>
                  <a:miter lim="800000"/>
                  <a:headEnd/>
                  <a:tailEnd/>
                </a:ln>
              </p:spPr>
              <p:txBody>
                <a:bodyPr rot="0" vert="horz" wrap="square" lIns="74295" tIns="8890" rIns="74295" bIns="8890" anchor="t" anchorCtr="0" upright="1">
                  <a:noAutofit/>
                </a:bodyPr>
                <a:lstStyle/>
                <a:p>
                  <a:endParaRPr lang="ja-JP" altLang="en-US"/>
                </a:p>
              </p:txBody>
            </p:sp>
            <p:sp>
              <p:nvSpPr>
                <p:cNvPr id="15" name="Freeform 24">
                  <a:extLst>
                    <a:ext uri="{FF2B5EF4-FFF2-40B4-BE49-F238E27FC236}">
                      <a16:creationId xmlns="" xmlns:a16="http://schemas.microsoft.com/office/drawing/2014/main" id="{308185B1-0A65-43BD-89B4-A0F00BAE32DF}"/>
                    </a:ext>
                  </a:extLst>
                </p:cNvPr>
                <p:cNvSpPr>
                  <a:spLocks/>
                </p:cNvSpPr>
                <p:nvPr/>
              </p:nvSpPr>
              <p:spPr bwMode="auto">
                <a:xfrm>
                  <a:off x="6855" y="795"/>
                  <a:ext cx="3315" cy="2231"/>
                </a:xfrm>
                <a:custGeom>
                  <a:avLst/>
                  <a:gdLst>
                    <a:gd name="T0" fmla="*/ 0 w 3315"/>
                    <a:gd name="T1" fmla="*/ 0 h 2041"/>
                    <a:gd name="T2" fmla="*/ 0 w 3315"/>
                    <a:gd name="T3" fmla="*/ 2041 h 2041"/>
                    <a:gd name="T4" fmla="*/ 3315 w 3315"/>
                    <a:gd name="T5" fmla="*/ 2041 h 2041"/>
                  </a:gdLst>
                  <a:ahLst/>
                  <a:cxnLst>
                    <a:cxn ang="0">
                      <a:pos x="T0" y="T1"/>
                    </a:cxn>
                    <a:cxn ang="0">
                      <a:pos x="T2" y="T3"/>
                    </a:cxn>
                    <a:cxn ang="0">
                      <a:pos x="T4" y="T5"/>
                    </a:cxn>
                  </a:cxnLst>
                  <a:rect l="0" t="0" r="r" b="b"/>
                  <a:pathLst>
                    <a:path w="3315" h="2041">
                      <a:moveTo>
                        <a:pt x="0" y="0"/>
                      </a:moveTo>
                      <a:lnTo>
                        <a:pt x="0" y="2041"/>
                      </a:lnTo>
                      <a:lnTo>
                        <a:pt x="3315" y="2041"/>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6" name="AutoShape 25">
                  <a:extLst>
                    <a:ext uri="{FF2B5EF4-FFF2-40B4-BE49-F238E27FC236}">
                      <a16:creationId xmlns="" xmlns:a16="http://schemas.microsoft.com/office/drawing/2014/main" id="{3577CF0E-ED2A-4B2B-834E-BB4CB19E0A7D}"/>
                    </a:ext>
                  </a:extLst>
                </p:cNvPr>
                <p:cNvCxnSpPr>
                  <a:cxnSpLocks noChangeShapeType="1"/>
                </p:cNvCxnSpPr>
                <p:nvPr/>
              </p:nvCxnSpPr>
              <p:spPr bwMode="auto">
                <a:xfrm>
                  <a:off x="8185" y="1665"/>
                  <a:ext cx="58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26">
                  <a:extLst>
                    <a:ext uri="{FF2B5EF4-FFF2-40B4-BE49-F238E27FC236}">
                      <a16:creationId xmlns="" xmlns:a16="http://schemas.microsoft.com/office/drawing/2014/main" id="{0F9ABFA0-6891-4D0C-B33E-3013EA9C5B33}"/>
                    </a:ext>
                  </a:extLst>
                </p:cNvPr>
                <p:cNvCxnSpPr>
                  <a:cxnSpLocks noChangeShapeType="1"/>
                </p:cNvCxnSpPr>
                <p:nvPr/>
              </p:nvCxnSpPr>
              <p:spPr bwMode="auto">
                <a:xfrm flipV="1">
                  <a:off x="8185" y="985"/>
                  <a:ext cx="580" cy="68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AutoShape 27">
                  <a:extLst>
                    <a:ext uri="{FF2B5EF4-FFF2-40B4-BE49-F238E27FC236}">
                      <a16:creationId xmlns="" xmlns:a16="http://schemas.microsoft.com/office/drawing/2014/main" id="{BEC66300-DF36-4B00-BEB3-6CD25A9E976A}"/>
                    </a:ext>
                  </a:extLst>
                </p:cNvPr>
                <p:cNvCxnSpPr>
                  <a:cxnSpLocks noChangeShapeType="1"/>
                </p:cNvCxnSpPr>
                <p:nvPr/>
              </p:nvCxnSpPr>
              <p:spPr bwMode="auto">
                <a:xfrm>
                  <a:off x="6855" y="1665"/>
                  <a:ext cx="9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28">
                  <a:extLst>
                    <a:ext uri="{FF2B5EF4-FFF2-40B4-BE49-F238E27FC236}">
                      <a16:creationId xmlns="" xmlns:a16="http://schemas.microsoft.com/office/drawing/2014/main" id="{FE69BBFA-1B2C-44B7-8D92-89DC7A18B1C4}"/>
                    </a:ext>
                  </a:extLst>
                </p:cNvPr>
                <p:cNvCxnSpPr>
                  <a:cxnSpLocks noChangeShapeType="1"/>
                </p:cNvCxnSpPr>
                <p:nvPr/>
              </p:nvCxnSpPr>
              <p:spPr bwMode="auto">
                <a:xfrm>
                  <a:off x="6870" y="985"/>
                  <a:ext cx="9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AutoShape 29">
                  <a:extLst>
                    <a:ext uri="{FF2B5EF4-FFF2-40B4-BE49-F238E27FC236}">
                      <a16:creationId xmlns="" xmlns:a16="http://schemas.microsoft.com/office/drawing/2014/main" id="{0040FF12-57DE-42ED-9CC4-43A7C88DD711}"/>
                    </a:ext>
                  </a:extLst>
                </p:cNvPr>
                <p:cNvCxnSpPr>
                  <a:cxnSpLocks noChangeShapeType="1"/>
                </p:cNvCxnSpPr>
                <p:nvPr/>
              </p:nvCxnSpPr>
              <p:spPr bwMode="auto">
                <a:xfrm>
                  <a:off x="6870" y="2340"/>
                  <a:ext cx="9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1" name="Text Box 30">
                  <a:extLst>
                    <a:ext uri="{FF2B5EF4-FFF2-40B4-BE49-F238E27FC236}">
                      <a16:creationId xmlns="" xmlns:a16="http://schemas.microsoft.com/office/drawing/2014/main" id="{3164D579-4566-4C01-9E7A-4B9BAD9F35E7}"/>
                    </a:ext>
                  </a:extLst>
                </p:cNvPr>
                <p:cNvSpPr txBox="1">
                  <a:spLocks noChangeArrowheads="1"/>
                </p:cNvSpPr>
                <p:nvPr/>
              </p:nvSpPr>
              <p:spPr bwMode="auto">
                <a:xfrm>
                  <a:off x="6285" y="2190"/>
                  <a:ext cx="63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spcAft>
                      <a:spcPts val="0"/>
                    </a:spcAft>
                  </a:pPr>
                  <a:r>
                    <a:rPr lang="en-US" sz="1100" kern="100">
                      <a:effectLst/>
                      <a:latin typeface="Century" panose="02040604050505020304" pitchFamily="18" charset="0"/>
                      <a:ea typeface="ＭＳ 明朝" panose="02020609040205080304" pitchFamily="17" charset="-128"/>
                      <a:cs typeface="Times New Roman" panose="02020603050405020304" pitchFamily="18" charset="0"/>
                    </a:rPr>
                    <a:t>0.5</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 name="Text Box 31">
                  <a:extLst>
                    <a:ext uri="{FF2B5EF4-FFF2-40B4-BE49-F238E27FC236}">
                      <a16:creationId xmlns="" xmlns:a16="http://schemas.microsoft.com/office/drawing/2014/main" id="{26B5168A-F91D-41DD-94B7-BB534F206CE7}"/>
                    </a:ext>
                  </a:extLst>
                </p:cNvPr>
                <p:cNvSpPr txBox="1">
                  <a:spLocks noChangeArrowheads="1"/>
                </p:cNvSpPr>
                <p:nvPr/>
              </p:nvSpPr>
              <p:spPr bwMode="auto">
                <a:xfrm>
                  <a:off x="6285" y="1500"/>
                  <a:ext cx="63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spcAft>
                      <a:spcPts val="0"/>
                    </a:spcAft>
                  </a:pPr>
                  <a:r>
                    <a:rPr lang="en-US" sz="1100" kern="100">
                      <a:effectLst/>
                      <a:latin typeface="Century" panose="02040604050505020304" pitchFamily="18" charset="0"/>
                      <a:ea typeface="ＭＳ 明朝" panose="02020609040205080304" pitchFamily="17" charset="-128"/>
                      <a:cs typeface="Times New Roman" panose="02020603050405020304" pitchFamily="18" charset="0"/>
                    </a:rPr>
                    <a:t>1.0</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3" name="Text Box 32">
                  <a:extLst>
                    <a:ext uri="{FF2B5EF4-FFF2-40B4-BE49-F238E27FC236}">
                      <a16:creationId xmlns="" xmlns:a16="http://schemas.microsoft.com/office/drawing/2014/main" id="{A1B0A301-4E9D-414E-8B9E-AA715480EEEF}"/>
                    </a:ext>
                  </a:extLst>
                </p:cNvPr>
                <p:cNvSpPr txBox="1">
                  <a:spLocks noChangeArrowheads="1"/>
                </p:cNvSpPr>
                <p:nvPr/>
              </p:nvSpPr>
              <p:spPr bwMode="auto">
                <a:xfrm>
                  <a:off x="6285" y="795"/>
                  <a:ext cx="63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spcAft>
                      <a:spcPts val="0"/>
                    </a:spcAft>
                  </a:pPr>
                  <a:r>
                    <a:rPr lang="en-US" sz="1100" kern="100">
                      <a:effectLst/>
                      <a:latin typeface="Century" panose="02040604050505020304" pitchFamily="18" charset="0"/>
                      <a:ea typeface="ＭＳ 明朝" panose="02020609040205080304" pitchFamily="17" charset="-128"/>
                      <a:cs typeface="Times New Roman" panose="02020603050405020304" pitchFamily="18" charset="0"/>
                    </a:rPr>
                    <a:t>1.5</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4" name="Text Box 33">
                  <a:extLst>
                    <a:ext uri="{FF2B5EF4-FFF2-40B4-BE49-F238E27FC236}">
                      <a16:creationId xmlns="" xmlns:a16="http://schemas.microsoft.com/office/drawing/2014/main" id="{25F236D4-22FD-4C9B-95E6-C4ED9D78988E}"/>
                    </a:ext>
                  </a:extLst>
                </p:cNvPr>
                <p:cNvSpPr txBox="1">
                  <a:spLocks noChangeArrowheads="1"/>
                </p:cNvSpPr>
                <p:nvPr/>
              </p:nvSpPr>
              <p:spPr bwMode="auto">
                <a:xfrm>
                  <a:off x="6438" y="2835"/>
                  <a:ext cx="63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spcAft>
                      <a:spcPts val="0"/>
                    </a:spcAft>
                  </a:pPr>
                  <a:r>
                    <a:rPr lang="en-US" sz="1100" kern="100">
                      <a:effectLst/>
                      <a:latin typeface="Century" panose="02040604050505020304" pitchFamily="18" charset="0"/>
                      <a:ea typeface="ＭＳ 明朝" panose="02020609040205080304" pitchFamily="17" charset="-128"/>
                      <a:cs typeface="Times New Roman" panose="02020603050405020304" pitchFamily="18" charset="0"/>
                    </a:rPr>
                    <a:t>0</a:t>
                  </a:r>
                  <a:endParaRPr 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 name="Text Box 34">
                  <a:extLst>
                    <a:ext uri="{FF2B5EF4-FFF2-40B4-BE49-F238E27FC236}">
                      <a16:creationId xmlns="" xmlns:a16="http://schemas.microsoft.com/office/drawing/2014/main" id="{CC394790-F754-49AF-AF54-F5A4DF8BDFD3}"/>
                    </a:ext>
                  </a:extLst>
                </p:cNvPr>
                <p:cNvSpPr txBox="1">
                  <a:spLocks noChangeArrowheads="1"/>
                </p:cNvSpPr>
                <p:nvPr/>
              </p:nvSpPr>
              <p:spPr bwMode="auto">
                <a:xfrm>
                  <a:off x="6818" y="3026"/>
                  <a:ext cx="1797"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spcAft>
                      <a:spcPts val="0"/>
                    </a:spcAft>
                  </a:pPr>
                  <a:r>
                    <a:rPr lang="ja-JP" sz="1100" kern="100">
                      <a:effectLst/>
                      <a:latin typeface="Century" panose="02040604050505020304" pitchFamily="18" charset="0"/>
                      <a:ea typeface="ＭＳ 明朝" panose="02020609040205080304" pitchFamily="17" charset="-128"/>
                      <a:cs typeface="Times New Roman" panose="02020603050405020304" pitchFamily="18" charset="0"/>
                    </a:rPr>
                    <a:t>ディレーティング前</a:t>
                  </a:r>
                </a:p>
              </p:txBody>
            </p:sp>
            <p:sp>
              <p:nvSpPr>
                <p:cNvPr id="26" name="Text Box 35">
                  <a:extLst>
                    <a:ext uri="{FF2B5EF4-FFF2-40B4-BE49-F238E27FC236}">
                      <a16:creationId xmlns="" xmlns:a16="http://schemas.microsoft.com/office/drawing/2014/main" id="{DA8ED882-9F8B-4BE0-9BCC-782E3020A114}"/>
                    </a:ext>
                  </a:extLst>
                </p:cNvPr>
                <p:cNvSpPr txBox="1">
                  <a:spLocks noChangeArrowheads="1"/>
                </p:cNvSpPr>
                <p:nvPr/>
              </p:nvSpPr>
              <p:spPr bwMode="auto">
                <a:xfrm>
                  <a:off x="8535" y="3026"/>
                  <a:ext cx="1772"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spcAft>
                      <a:spcPts val="0"/>
                    </a:spcAft>
                  </a:pPr>
                  <a:r>
                    <a:rPr lang="ja-JP" sz="1100" kern="100">
                      <a:effectLst/>
                      <a:latin typeface="Century" panose="02040604050505020304" pitchFamily="18" charset="0"/>
                      <a:ea typeface="ＭＳ 明朝" panose="02020609040205080304" pitchFamily="17" charset="-128"/>
                      <a:cs typeface="Times New Roman" panose="02020603050405020304" pitchFamily="18" charset="0"/>
                    </a:rPr>
                    <a:t>ディレーティング後</a:t>
                  </a:r>
                </a:p>
              </p:txBody>
            </p:sp>
          </p:grpSp>
          <p:sp>
            <p:nvSpPr>
              <p:cNvPr id="11" name="Text Box 36">
                <a:extLst>
                  <a:ext uri="{FF2B5EF4-FFF2-40B4-BE49-F238E27FC236}">
                    <a16:creationId xmlns="" xmlns:a16="http://schemas.microsoft.com/office/drawing/2014/main" id="{C171A286-48DD-4433-AF0E-5D14FEBE9108}"/>
                  </a:ext>
                </a:extLst>
              </p:cNvPr>
              <p:cNvSpPr txBox="1">
                <a:spLocks noChangeArrowheads="1"/>
              </p:cNvSpPr>
              <p:nvPr/>
            </p:nvSpPr>
            <p:spPr bwMode="auto">
              <a:xfrm>
                <a:off x="6480" y="784"/>
                <a:ext cx="75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spcAft>
                    <a:spcPts val="0"/>
                  </a:spcAft>
                </a:pPr>
                <a:r>
                  <a:rPr lang="ja-JP" sz="1100" kern="100">
                    <a:effectLst/>
                    <a:latin typeface="Century" panose="02040604050505020304" pitchFamily="18" charset="0"/>
                    <a:ea typeface="ＭＳ 明朝" panose="02020609040205080304" pitchFamily="17" charset="-128"/>
                    <a:cs typeface="Times New Roman" panose="02020603050405020304" pitchFamily="18" charset="0"/>
                  </a:rPr>
                  <a:t>割合</a:t>
                </a:r>
              </a:p>
            </p:txBody>
          </p:sp>
        </p:grpSp>
        <p:sp>
          <p:nvSpPr>
            <p:cNvPr id="9" name="Text Box 37">
              <a:extLst>
                <a:ext uri="{FF2B5EF4-FFF2-40B4-BE49-F238E27FC236}">
                  <a16:creationId xmlns="" xmlns:a16="http://schemas.microsoft.com/office/drawing/2014/main" id="{F5EDC1DE-4AE5-46EB-B193-BF2C6B7A2AE6}"/>
                </a:ext>
              </a:extLst>
            </p:cNvPr>
            <p:cNvSpPr txBox="1">
              <a:spLocks noChangeArrowheads="1"/>
            </p:cNvSpPr>
            <p:nvPr/>
          </p:nvSpPr>
          <p:spPr bwMode="auto">
            <a:xfrm>
              <a:off x="7520" y="5977"/>
              <a:ext cx="2489"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spcAft>
                  <a:spcPts val="0"/>
                </a:spcAft>
              </a:pPr>
              <a:r>
                <a:rPr lang="ja-JP" sz="1100" kern="100">
                  <a:effectLst/>
                  <a:latin typeface="Century" panose="02040604050505020304" pitchFamily="18" charset="0"/>
                  <a:ea typeface="ＭＳ 明朝" panose="02020609040205080304" pitchFamily="17" charset="-128"/>
                  <a:cs typeface="Times New Roman" panose="02020603050405020304" pitchFamily="18" charset="0"/>
                </a:rPr>
                <a:t>図</a:t>
              </a:r>
              <a:r>
                <a:rPr lang="en-US" sz="1100" kern="100">
                  <a:effectLst/>
                  <a:latin typeface="Century" panose="02040604050505020304" pitchFamily="18" charset="0"/>
                  <a:ea typeface="ＭＳ 明朝" panose="02020609040205080304" pitchFamily="17" charset="-128"/>
                  <a:cs typeface="Times New Roman" panose="02020603050405020304" pitchFamily="18" charset="0"/>
                </a:rPr>
                <a:t>5-18</a:t>
              </a:r>
              <a:r>
                <a:rPr lang="ja-JP" sz="1100" kern="100">
                  <a:effectLst/>
                  <a:latin typeface="Century" panose="02040604050505020304" pitchFamily="18" charset="0"/>
                  <a:ea typeface="ＭＳ 明朝" panose="02020609040205080304" pitchFamily="17" charset="-128"/>
                  <a:cs typeface="Times New Roman" panose="02020603050405020304" pitchFamily="18" charset="0"/>
                </a:rPr>
                <a:t>　ディレーティング</a:t>
              </a:r>
            </a:p>
          </p:txBody>
        </p:sp>
      </p:grpSp>
    </p:spTree>
    <p:extLst>
      <p:ext uri="{BB962C8B-B14F-4D97-AF65-F5344CB8AC3E}">
        <p14:creationId xmlns:p14="http://schemas.microsoft.com/office/powerpoint/2010/main" val="1060803752"/>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7AD7112-4EDC-4C62-9A8D-A0B51273C933}"/>
              </a:ext>
            </a:extLst>
          </p:cNvPr>
          <p:cNvSpPr>
            <a:spLocks noGrp="1"/>
          </p:cNvSpPr>
          <p:nvPr>
            <p:ph type="title"/>
          </p:nvPr>
        </p:nvSpPr>
        <p:spPr>
          <a:xfrm>
            <a:off x="320822" y="365127"/>
            <a:ext cx="9585177" cy="1325563"/>
          </a:xfrm>
        </p:spPr>
        <p:txBody>
          <a:bodyPr/>
          <a:lstStyle/>
          <a:p>
            <a:r>
              <a:rPr lang="en-US" altLang="ja-JP" dirty="0">
                <a:effectLst>
                  <a:glow>
                    <a:srgbClr val="000000"/>
                  </a:glow>
                  <a:outerShdw sx="0" sy="0">
                    <a:srgbClr val="000000"/>
                  </a:outerShdw>
                  <a:reflection stA="0" endPos="0" fadeDir="0" sx="0" sy="0"/>
                </a:effectLst>
              </a:rPr>
              <a:t>4-(11)-</a:t>
            </a:r>
            <a:r>
              <a:rPr lang="ja-JP" altLang="en-US" dirty="0">
                <a:effectLst>
                  <a:glow>
                    <a:srgbClr val="000000"/>
                  </a:glow>
                  <a:outerShdw sx="0" sy="0">
                    <a:srgbClr val="000000"/>
                  </a:outerShdw>
                  <a:reflection stA="0" endPos="0" fadeDir="0" sx="0" sy="0"/>
                </a:effectLst>
              </a:rPr>
              <a:t>ア　</a:t>
            </a:r>
            <a:r>
              <a:rPr lang="ja-JP" altLang="ja-JP" dirty="0">
                <a:effectLst>
                  <a:glow>
                    <a:srgbClr val="000000"/>
                  </a:glow>
                  <a:outerShdw sx="0" sy="0">
                    <a:srgbClr val="000000"/>
                  </a:outerShdw>
                  <a:reflection stA="0" endPos="0" fadeDir="0" sx="0" sy="0"/>
                </a:effectLst>
              </a:rPr>
              <a:t>データ通信における通信欠陥</a:t>
            </a:r>
            <a:endParaRPr kumimoji="1" lang="ja-JP" altLang="en-US" dirty="0"/>
          </a:p>
        </p:txBody>
      </p:sp>
      <p:sp>
        <p:nvSpPr>
          <p:cNvPr id="3" name="コンテンツ プレースホルダー 2">
            <a:extLst>
              <a:ext uri="{FF2B5EF4-FFF2-40B4-BE49-F238E27FC236}">
                <a16:creationId xmlns="" xmlns:a16="http://schemas.microsoft.com/office/drawing/2014/main" id="{0753BA7A-13EA-4135-8DBC-81EB04FCEDEE}"/>
              </a:ext>
            </a:extLst>
          </p:cNvPr>
          <p:cNvSpPr>
            <a:spLocks noGrp="1"/>
          </p:cNvSpPr>
          <p:nvPr>
            <p:ph idx="1"/>
          </p:nvPr>
        </p:nvSpPr>
        <p:spPr/>
        <p:txBody>
          <a:bodyPr>
            <a:noAutofit/>
          </a:bodyPr>
          <a:lstStyle/>
          <a:p>
            <a:pPr marL="36000" indent="0">
              <a:lnSpc>
                <a:spcPct val="100000"/>
              </a:lnSpc>
              <a:spcBef>
                <a:spcPts val="0"/>
              </a:spcBef>
              <a:buNone/>
            </a:pPr>
            <a:r>
              <a:rPr lang="ja-JP" altLang="en-US" dirty="0"/>
              <a:t>●データ通信が、安全機能の実行方法として使用されている時、以下の項目に注意を払う必要がある．</a:t>
            </a:r>
          </a:p>
          <a:p>
            <a:pPr marL="0" indent="0">
              <a:lnSpc>
                <a:spcPct val="120000"/>
              </a:lnSpc>
              <a:spcBef>
                <a:spcPts val="0"/>
              </a:spcBef>
              <a:buNone/>
            </a:pPr>
            <a:r>
              <a:rPr lang="en-US" altLang="ja-JP" sz="2400" dirty="0"/>
              <a:t>ⅰ</a:t>
            </a:r>
            <a:r>
              <a:rPr lang="ja-JP" altLang="en-US" sz="2400" dirty="0" err="1"/>
              <a:t>．</a:t>
            </a:r>
            <a:r>
              <a:rPr lang="ja-JP" altLang="en-US" sz="2400" dirty="0"/>
              <a:t>伝送エラー</a:t>
            </a:r>
            <a:r>
              <a:rPr lang="en-US" altLang="ja-JP" sz="2400" dirty="0"/>
              <a:t>: </a:t>
            </a:r>
            <a:r>
              <a:rPr lang="ja-JP" altLang="en-US" sz="2400" dirty="0"/>
              <a:t>メッセージの破損</a:t>
            </a:r>
          </a:p>
          <a:p>
            <a:pPr marL="0" indent="0">
              <a:lnSpc>
                <a:spcPct val="120000"/>
              </a:lnSpc>
              <a:spcBef>
                <a:spcPts val="0"/>
              </a:spcBef>
              <a:buNone/>
            </a:pPr>
            <a:r>
              <a:rPr lang="en-US" altLang="ja-JP" sz="2400" dirty="0"/>
              <a:t>ⅱ</a:t>
            </a:r>
            <a:r>
              <a:rPr lang="ja-JP" altLang="en-US" sz="2400" dirty="0" err="1"/>
              <a:t>．</a:t>
            </a:r>
            <a:r>
              <a:rPr lang="ja-JP" altLang="en-US" sz="2400" dirty="0"/>
              <a:t>繰り返し  </a:t>
            </a:r>
            <a:r>
              <a:rPr lang="en-US" altLang="ja-JP" sz="2400" dirty="0"/>
              <a:t>: </a:t>
            </a:r>
            <a:r>
              <a:rPr lang="ja-JP" altLang="en-US" sz="2400" dirty="0"/>
              <a:t>古いメッセージが繰り返し受信される</a:t>
            </a:r>
          </a:p>
          <a:p>
            <a:pPr marL="0" indent="0">
              <a:lnSpc>
                <a:spcPct val="120000"/>
              </a:lnSpc>
              <a:spcBef>
                <a:spcPts val="0"/>
              </a:spcBef>
              <a:buNone/>
            </a:pPr>
            <a:r>
              <a:rPr lang="en-US" altLang="ja-JP" sz="2400" dirty="0"/>
              <a:t>ⅲ</a:t>
            </a:r>
            <a:r>
              <a:rPr lang="ja-JP" altLang="en-US" sz="2400" dirty="0" err="1"/>
              <a:t>．</a:t>
            </a:r>
            <a:r>
              <a:rPr lang="ja-JP" altLang="en-US" sz="2400" dirty="0"/>
              <a:t>削除      </a:t>
            </a:r>
            <a:r>
              <a:rPr lang="en-US" altLang="ja-JP" sz="2400" dirty="0"/>
              <a:t>: </a:t>
            </a:r>
            <a:r>
              <a:rPr lang="ja-JP" altLang="en-US" sz="2400" dirty="0"/>
              <a:t>メッセージが消去される</a:t>
            </a:r>
          </a:p>
          <a:p>
            <a:pPr marL="0" indent="0">
              <a:lnSpc>
                <a:spcPct val="120000"/>
              </a:lnSpc>
              <a:spcBef>
                <a:spcPts val="0"/>
              </a:spcBef>
              <a:buNone/>
            </a:pPr>
            <a:r>
              <a:rPr lang="en-US" altLang="ja-JP" sz="2400" dirty="0"/>
              <a:t>ⅳ</a:t>
            </a:r>
            <a:r>
              <a:rPr lang="ja-JP" altLang="en-US" sz="2400" dirty="0" err="1"/>
              <a:t>．</a:t>
            </a:r>
            <a:r>
              <a:rPr lang="ja-JP" altLang="en-US" sz="2400" dirty="0"/>
              <a:t>挿入      </a:t>
            </a:r>
            <a:r>
              <a:rPr lang="en-US" altLang="ja-JP" sz="2400" dirty="0"/>
              <a:t>: </a:t>
            </a:r>
            <a:r>
              <a:rPr lang="ja-JP" altLang="en-US" sz="2400" dirty="0"/>
              <a:t>別のメッセージが挿入される</a:t>
            </a:r>
          </a:p>
          <a:p>
            <a:pPr marL="0" indent="0">
              <a:lnSpc>
                <a:spcPct val="120000"/>
              </a:lnSpc>
              <a:spcBef>
                <a:spcPts val="0"/>
              </a:spcBef>
              <a:buNone/>
            </a:pPr>
            <a:r>
              <a:rPr lang="en-US" altLang="ja-JP" sz="2400" dirty="0"/>
              <a:t>ⅴ</a:t>
            </a:r>
            <a:r>
              <a:rPr lang="ja-JP" altLang="en-US" sz="2400" dirty="0" err="1"/>
              <a:t>．</a:t>
            </a:r>
            <a:r>
              <a:rPr lang="ja-JP" altLang="en-US" sz="2400" dirty="0"/>
              <a:t>再順序づけ</a:t>
            </a:r>
            <a:r>
              <a:rPr lang="en-US" altLang="ja-JP" sz="2400" dirty="0"/>
              <a:t>: </a:t>
            </a:r>
            <a:r>
              <a:rPr lang="ja-JP" altLang="en-US" sz="2400" dirty="0"/>
              <a:t>メッセージの受信順序を誤る</a:t>
            </a:r>
          </a:p>
          <a:p>
            <a:pPr marL="0" indent="0">
              <a:lnSpc>
                <a:spcPct val="120000"/>
              </a:lnSpc>
              <a:spcBef>
                <a:spcPts val="0"/>
              </a:spcBef>
              <a:buNone/>
            </a:pPr>
            <a:r>
              <a:rPr lang="en-US" altLang="ja-JP" sz="2400" dirty="0"/>
              <a:t>ⅵ</a:t>
            </a:r>
            <a:r>
              <a:rPr lang="ja-JP" altLang="en-US" sz="2400" dirty="0" err="1"/>
              <a:t>．</a:t>
            </a:r>
            <a:r>
              <a:rPr lang="ja-JP" altLang="en-US" sz="2400" dirty="0"/>
              <a:t>劣化      </a:t>
            </a:r>
            <a:r>
              <a:rPr lang="en-US" altLang="ja-JP" sz="2400" dirty="0"/>
              <a:t>: </a:t>
            </a:r>
            <a:r>
              <a:rPr lang="ja-JP" altLang="en-US" sz="2400" dirty="0"/>
              <a:t>メッセージの内容が書き換えられる</a:t>
            </a:r>
          </a:p>
          <a:p>
            <a:pPr marL="0" indent="0">
              <a:lnSpc>
                <a:spcPct val="120000"/>
              </a:lnSpc>
              <a:spcBef>
                <a:spcPts val="0"/>
              </a:spcBef>
              <a:buNone/>
            </a:pPr>
            <a:r>
              <a:rPr lang="en-US" altLang="ja-JP" sz="2400" dirty="0"/>
              <a:t>ⅶ</a:t>
            </a:r>
            <a:r>
              <a:rPr lang="ja-JP" altLang="en-US" sz="2400" dirty="0" err="1"/>
              <a:t>．</a:t>
            </a:r>
            <a:r>
              <a:rPr lang="ja-JP" altLang="en-US" sz="2400" dirty="0"/>
              <a:t>遅延      </a:t>
            </a:r>
            <a:r>
              <a:rPr lang="en-US" altLang="ja-JP" sz="2400" dirty="0"/>
              <a:t>: </a:t>
            </a:r>
            <a:r>
              <a:rPr lang="ja-JP" altLang="en-US" sz="2400" dirty="0"/>
              <a:t>規定の時間内に通信が完了しない</a:t>
            </a:r>
          </a:p>
          <a:p>
            <a:pPr marL="0" indent="0">
              <a:lnSpc>
                <a:spcPct val="120000"/>
              </a:lnSpc>
              <a:spcBef>
                <a:spcPts val="0"/>
              </a:spcBef>
              <a:buNone/>
            </a:pPr>
            <a:r>
              <a:rPr lang="en-US" altLang="ja-JP" sz="2400" dirty="0"/>
              <a:t>ⅷ</a:t>
            </a:r>
            <a:r>
              <a:rPr lang="ja-JP" altLang="en-US" sz="2400" dirty="0" err="1"/>
              <a:t>．</a:t>
            </a:r>
            <a:r>
              <a:rPr lang="ja-JP" altLang="en-US" sz="2400" dirty="0"/>
              <a:t>偽装      </a:t>
            </a:r>
            <a:r>
              <a:rPr lang="en-US" altLang="ja-JP" sz="2400" dirty="0"/>
              <a:t>: </a:t>
            </a:r>
            <a:r>
              <a:rPr lang="ja-JP" altLang="en-US" sz="2400" dirty="0"/>
              <a:t>（なりすまし）非認証機器から信頼不可情報を受信</a:t>
            </a:r>
            <a:endParaRPr kumimoji="1" lang="ja-JP" altLang="en-US" dirty="0"/>
          </a:p>
        </p:txBody>
      </p:sp>
      <p:sp>
        <p:nvSpPr>
          <p:cNvPr id="4" name="フッター プレースホルダー 3">
            <a:extLst>
              <a:ext uri="{FF2B5EF4-FFF2-40B4-BE49-F238E27FC236}">
                <a16:creationId xmlns="" xmlns:a16="http://schemas.microsoft.com/office/drawing/2014/main" id="{E86CD7C0-E637-4D11-AD34-FFE94ACDA5AA}"/>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B580BF14-7B74-4AB1-A12F-60FD39F1A7D7}"/>
              </a:ext>
            </a:extLst>
          </p:cNvPr>
          <p:cNvSpPr>
            <a:spLocks noGrp="1"/>
          </p:cNvSpPr>
          <p:nvPr>
            <p:ph type="sldNum" sz="quarter" idx="12"/>
          </p:nvPr>
        </p:nvSpPr>
        <p:spPr/>
        <p:txBody>
          <a:bodyPr/>
          <a:lstStyle/>
          <a:p>
            <a:fld id="{C7D9CC4D-8A97-4D11-A8F9-9712DE09FCD9}" type="slidenum">
              <a:rPr kumimoji="1" lang="ja-JP" altLang="en-US" smtClean="0"/>
              <a:t>212</a:t>
            </a:fld>
            <a:endParaRPr kumimoji="1" lang="ja-JP" altLang="en-US"/>
          </a:p>
        </p:txBody>
      </p:sp>
    </p:spTree>
    <p:extLst>
      <p:ext uri="{BB962C8B-B14F-4D97-AF65-F5344CB8AC3E}">
        <p14:creationId xmlns:p14="http://schemas.microsoft.com/office/powerpoint/2010/main" val="185660586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0822" y="365128"/>
            <a:ext cx="9585177" cy="907860"/>
          </a:xfrm>
        </p:spPr>
        <p:txBody>
          <a:bodyPr/>
          <a:lstStyle/>
          <a:p>
            <a:r>
              <a:rPr lang="en-US" altLang="ja-JP" dirty="0">
                <a:effectLst>
                  <a:glow>
                    <a:srgbClr val="000000"/>
                  </a:glow>
                  <a:outerShdw sx="0" sy="0">
                    <a:srgbClr val="000000"/>
                  </a:outerShdw>
                  <a:reflection stA="0" endPos="0" fadeDir="0" sx="0" sy="0"/>
                </a:effectLst>
              </a:rPr>
              <a:t>4-(11)-</a:t>
            </a:r>
            <a:r>
              <a:rPr lang="ja-JP" altLang="en-US" dirty="0">
                <a:effectLst>
                  <a:glow>
                    <a:srgbClr val="000000"/>
                  </a:glow>
                  <a:outerShdw sx="0" sy="0">
                    <a:srgbClr val="000000"/>
                  </a:outerShdw>
                  <a:reflection stA="0" endPos="0" fadeDir="0" sx="0" sy="0"/>
                </a:effectLst>
              </a:rPr>
              <a:t>イ　</a:t>
            </a:r>
            <a:r>
              <a:rPr lang="ja-JP" altLang="ja-JP" dirty="0">
                <a:effectLst>
                  <a:glow>
                    <a:srgbClr val="000000"/>
                  </a:glow>
                  <a:outerShdw sx="0" sy="0">
                    <a:srgbClr val="000000"/>
                  </a:outerShdw>
                  <a:reflection stA="0" endPos="0" fadeDir="0" sx="0" sy="0"/>
                </a:effectLst>
              </a:rPr>
              <a:t>通信の残留欠陥の低減法</a:t>
            </a:r>
            <a:endParaRPr kumimoji="1" lang="ja-JP" altLang="en-US" dirty="0"/>
          </a:p>
        </p:txBody>
      </p:sp>
      <p:sp>
        <p:nvSpPr>
          <p:cNvPr id="3" name="コンテンツ プレースホルダー 2"/>
          <p:cNvSpPr>
            <a:spLocks noGrp="1"/>
          </p:cNvSpPr>
          <p:nvPr>
            <p:ph idx="1"/>
          </p:nvPr>
        </p:nvSpPr>
        <p:spPr>
          <a:xfrm>
            <a:off x="376232" y="1269826"/>
            <a:ext cx="9324000" cy="4351338"/>
          </a:xfrm>
        </p:spPr>
        <p:txBody>
          <a:bodyPr/>
          <a:lstStyle/>
          <a:p>
            <a:r>
              <a:rPr lang="ja-JP" altLang="en-US" dirty="0"/>
              <a:t>通信プロセスの残留欠陥率低減のための２つの技法又は手段がある．</a:t>
            </a:r>
            <a:endParaRPr lang="en-US" altLang="ja-JP" dirty="0"/>
          </a:p>
          <a:p>
            <a:pPr marL="0" indent="0">
              <a:buNone/>
            </a:pPr>
            <a:r>
              <a:rPr lang="ja-JP" altLang="en-US" dirty="0"/>
              <a:t>１．ホワイトチャンネル方式</a:t>
            </a:r>
            <a:endParaRPr lang="en-US" altLang="ja-JP" dirty="0"/>
          </a:p>
          <a:p>
            <a:pPr marL="0" indent="0">
              <a:buNone/>
            </a:pPr>
            <a:endParaRPr lang="en-US" altLang="ja-JP" dirty="0"/>
          </a:p>
          <a:p>
            <a:pPr marL="0" indent="0">
              <a:buNone/>
            </a:pPr>
            <a:endParaRPr lang="en-US" altLang="ja-JP" dirty="0"/>
          </a:p>
          <a:p>
            <a:pPr marL="0" indent="0">
              <a:buNone/>
            </a:pPr>
            <a:r>
              <a:rPr lang="ja-JP" altLang="en-US" dirty="0"/>
              <a:t>２．ブラックチャンネル方式</a:t>
            </a:r>
            <a:endParaRPr lang="en-US" altLang="ja-JP" dirty="0"/>
          </a:p>
          <a:p>
            <a:pPr marL="0" indent="0">
              <a:buNone/>
            </a:pPr>
            <a:endParaRPr kumimoji="1" lang="ja-JP" altLang="en-US" dirty="0"/>
          </a:p>
        </p:txBody>
      </p:sp>
      <p:sp>
        <p:nvSpPr>
          <p:cNvPr id="4" name="フッター プレースホルダー 3"/>
          <p:cNvSpPr>
            <a:spLocks noGrp="1"/>
          </p:cNvSpPr>
          <p:nvPr>
            <p:ph type="ftr" sz="quarter" idx="4294967295"/>
          </p:nvPr>
        </p:nvSpPr>
        <p:spPr>
          <a:xfrm>
            <a:off x="3281363" y="6248778"/>
            <a:ext cx="3343275"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dirty="0"/>
          </a:p>
        </p:txBody>
      </p:sp>
      <p:sp>
        <p:nvSpPr>
          <p:cNvPr id="5" name="スライド番号プレースホルダー 4"/>
          <p:cNvSpPr>
            <a:spLocks noGrp="1"/>
          </p:cNvSpPr>
          <p:nvPr>
            <p:ph type="sldNum" sz="quarter" idx="12"/>
          </p:nvPr>
        </p:nvSpPr>
        <p:spPr>
          <a:xfrm>
            <a:off x="6996113" y="6248778"/>
            <a:ext cx="2228850" cy="365125"/>
          </a:xfrm>
        </p:spPr>
        <p:txBody>
          <a:bodyPr/>
          <a:lstStyle/>
          <a:p>
            <a:fld id="{C7D9CC4D-8A97-4D11-A8F9-9712DE09FCD9}" type="slidenum">
              <a:rPr kumimoji="1" lang="ja-JP" altLang="en-US" smtClean="0"/>
              <a:t>213</a:t>
            </a:fld>
            <a:endParaRPr kumimoji="1" lang="ja-JP" altLang="en-US" dirty="0"/>
          </a:p>
        </p:txBody>
      </p:sp>
      <p:pic>
        <p:nvPicPr>
          <p:cNvPr id="9" name="図 8"/>
          <p:cNvPicPr>
            <a:picLocks noChangeAspect="1"/>
          </p:cNvPicPr>
          <p:nvPr/>
        </p:nvPicPr>
        <p:blipFill rotWithShape="1">
          <a:blip r:embed="rId3"/>
          <a:srcRect b="18037"/>
          <a:stretch/>
        </p:blipFill>
        <p:spPr>
          <a:xfrm>
            <a:off x="1068608" y="2616380"/>
            <a:ext cx="5190476" cy="1085028"/>
          </a:xfrm>
          <a:prstGeom prst="rect">
            <a:avLst/>
          </a:prstGeom>
        </p:spPr>
      </p:pic>
      <p:pic>
        <p:nvPicPr>
          <p:cNvPr id="10" name="図 9"/>
          <p:cNvPicPr>
            <a:picLocks noChangeAspect="1"/>
          </p:cNvPicPr>
          <p:nvPr/>
        </p:nvPicPr>
        <p:blipFill rotWithShape="1">
          <a:blip r:embed="rId4"/>
          <a:srcRect b="16075"/>
          <a:stretch/>
        </p:blipFill>
        <p:spPr>
          <a:xfrm>
            <a:off x="1068608" y="4278500"/>
            <a:ext cx="5142857" cy="1254873"/>
          </a:xfrm>
          <a:prstGeom prst="rect">
            <a:avLst/>
          </a:prstGeom>
        </p:spPr>
      </p:pic>
      <p:sp>
        <p:nvSpPr>
          <p:cNvPr id="11" name="テキスト ボックス 10"/>
          <p:cNvSpPr txBox="1"/>
          <p:nvPr/>
        </p:nvSpPr>
        <p:spPr>
          <a:xfrm>
            <a:off x="6301882" y="2097458"/>
            <a:ext cx="3398350" cy="3539430"/>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ホワイトチャンネルは、機能安全通信を規格の要求に従って仕様から設計開発まで行う方式である．新しい通信方式を構築する場合には有効であるが、開発期間が長くなる．</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ブラックチャンネルは、既存の通信方式を利用し、通信データに機能安全の役割を持たせたほうほうである．既存の通信方式は、例えば、イーサネットのように通信仕様として公開されている情報に従い、通信データのアプリケーションを設計・開発するので．開発期間が短くなる．</a:t>
            </a:r>
            <a:endParaRPr kumimoji="1" lang="ja-JP" altLang="en-US" sz="1600" dirty="0">
              <a:latin typeface="Meiryo UI" panose="020B0604030504040204" pitchFamily="50" charset="-128"/>
              <a:ea typeface="Meiryo UI" panose="020B0604030504040204" pitchFamily="50" charset="-128"/>
            </a:endParaRPr>
          </a:p>
        </p:txBody>
      </p:sp>
      <p:sp>
        <p:nvSpPr>
          <p:cNvPr id="6" name="吹き出し: 角を丸めた四角形 5">
            <a:extLst>
              <a:ext uri="{FF2B5EF4-FFF2-40B4-BE49-F238E27FC236}">
                <a16:creationId xmlns="" xmlns:a16="http://schemas.microsoft.com/office/drawing/2014/main" id="{5745BF8E-C0F0-4E40-8F0E-116999DD3314}"/>
              </a:ext>
            </a:extLst>
          </p:cNvPr>
          <p:cNvSpPr/>
          <p:nvPr/>
        </p:nvSpPr>
        <p:spPr>
          <a:xfrm>
            <a:off x="320822" y="3701408"/>
            <a:ext cx="9379410" cy="1935480"/>
          </a:xfrm>
          <a:prstGeom prst="wedgeRoundRectCallout">
            <a:avLst>
              <a:gd name="adj1" fmla="val -34144"/>
              <a:gd name="adj2" fmla="val 57049"/>
              <a:gd name="adj3" fmla="val 16667"/>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 xmlns:a16="http://schemas.microsoft.com/office/drawing/2014/main" id="{7435B2E1-F8A8-4519-BD96-B7AD37C66785}"/>
              </a:ext>
            </a:extLst>
          </p:cNvPr>
          <p:cNvSpPr txBox="1"/>
          <p:nvPr/>
        </p:nvSpPr>
        <p:spPr>
          <a:xfrm>
            <a:off x="0" y="5744705"/>
            <a:ext cx="8837676" cy="523220"/>
          </a:xfrm>
          <a:prstGeom prst="rect">
            <a:avLst/>
          </a:prstGeom>
          <a:noFill/>
        </p:spPr>
        <p:txBody>
          <a:bodyPr wrap="none" rtlCol="0">
            <a:spAutoFit/>
          </a:bodyPr>
          <a:lstStyle/>
          <a:p>
            <a:r>
              <a:rPr kumimoji="1" lang="ja-JP" altLang="en-US" sz="2800" dirty="0">
                <a:solidFill>
                  <a:srgbClr val="FF0000"/>
                </a:solidFill>
                <a:latin typeface="Meiryo UI" panose="020B0604030504040204" pitchFamily="50" charset="-128"/>
                <a:ea typeface="Meiryo UI" panose="020B0604030504040204" pitchFamily="50" charset="-128"/>
              </a:rPr>
              <a:t>こちらを選択すると</a:t>
            </a:r>
            <a:r>
              <a:rPr kumimoji="1" lang="ja-JP" altLang="en-US" sz="2800" dirty="0" smtClean="0">
                <a:solidFill>
                  <a:srgbClr val="FF0000"/>
                </a:solidFill>
                <a:latin typeface="Meiryo UI" panose="020B0604030504040204" pitchFamily="50" charset="-128"/>
                <a:ea typeface="Meiryo UI" panose="020B0604030504040204" pitchFamily="50" charset="-128"/>
              </a:rPr>
              <a:t>良い</a:t>
            </a:r>
            <a:r>
              <a:rPr kumimoji="1"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ブラックチャンネル方式を使った例は４</a:t>
            </a:r>
            <a:r>
              <a:rPr lang="en-US" altLang="ja-JP" sz="2000" dirty="0" smtClean="0">
                <a:latin typeface="Meiryo UI" panose="020B0604030504040204" pitchFamily="50" charset="-128"/>
                <a:ea typeface="Meiryo UI" panose="020B0604030504040204" pitchFamily="50" charset="-128"/>
              </a:rPr>
              <a:t>-(11)-</a:t>
            </a:r>
            <a:r>
              <a:rPr lang="ja-JP" altLang="en-US" sz="2000" dirty="0" smtClean="0">
                <a:latin typeface="Meiryo UI" panose="020B0604030504040204" pitchFamily="50" charset="-128"/>
                <a:ea typeface="Meiryo UI" panose="020B0604030504040204" pitchFamily="50" charset="-128"/>
              </a:rPr>
              <a:t>ウ参照</a:t>
            </a:r>
            <a:r>
              <a:rPr lang="en-US" altLang="ja-JP" sz="20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9872423"/>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5 </a:t>
            </a:r>
            <a:r>
              <a:rPr lang="ja-JP" altLang="en-US" dirty="0"/>
              <a:t>ソフトウェアの設計</a:t>
            </a:r>
            <a:endParaRPr kumimoji="1" lang="ja-JP" altLang="en-US" dirty="0"/>
          </a:p>
        </p:txBody>
      </p:sp>
      <p:sp>
        <p:nvSpPr>
          <p:cNvPr id="3" name="コンテンツ プレースホルダー 2"/>
          <p:cNvSpPr>
            <a:spLocks noGrp="1"/>
          </p:cNvSpPr>
          <p:nvPr>
            <p:ph idx="1"/>
          </p:nvPr>
        </p:nvSpPr>
        <p:spPr/>
        <p:txBody>
          <a:bodyPr/>
          <a:lstStyle/>
          <a:p>
            <a:r>
              <a:rPr lang="ja-JP" altLang="en-US" dirty="0"/>
              <a:t>ソフトウェアの役割</a:t>
            </a:r>
            <a:endParaRPr lang="en-US" altLang="ja-JP" dirty="0"/>
          </a:p>
          <a:p>
            <a:pPr marL="0" indent="0">
              <a:buNone/>
            </a:pPr>
            <a:r>
              <a:rPr lang="ja-JP" altLang="en-US" dirty="0"/>
              <a:t>ソフトウェアは、設備機械、システムにおいて、電気、電子、プログラマブル電子機器、装置等で機能安全を実行、達成するため、幅広く利用されている．</a:t>
            </a:r>
            <a:endParaRPr lang="en-US" altLang="ja-JP" dirty="0"/>
          </a:p>
          <a:p>
            <a:pPr marL="3235325" indent="-3235325">
              <a:buNone/>
            </a:pPr>
            <a:r>
              <a:rPr lang="ja-JP" altLang="en-US" dirty="0"/>
              <a:t>　　機能安全の実行：安全機能の実行、安全機能のハードウェア及びソフトウェアの診断</a:t>
            </a:r>
          </a:p>
          <a:p>
            <a:r>
              <a:rPr lang="ja-JP" altLang="en-US" dirty="0"/>
              <a:t>機能安全に重要なソフトウェアの開発活動は、ソフトウェア安全ライフサイクル</a:t>
            </a:r>
            <a:r>
              <a:rPr lang="en-US" altLang="ja-JP" dirty="0"/>
              <a:t>(SSLC)</a:t>
            </a:r>
            <a:r>
              <a:rPr lang="ja-JP" altLang="en-US" dirty="0"/>
              <a:t>に定義され、いくつかのフェーズ</a:t>
            </a:r>
            <a:r>
              <a:rPr lang="en-US" altLang="ja-JP" dirty="0"/>
              <a:t>(</a:t>
            </a:r>
            <a:r>
              <a:rPr lang="ja-JP" altLang="en-US" dirty="0"/>
              <a:t>フェーズ</a:t>
            </a:r>
            <a:r>
              <a:rPr lang="en-US" altLang="ja-JP" dirty="0"/>
              <a:t>)</a:t>
            </a:r>
            <a:r>
              <a:rPr lang="ja-JP" altLang="en-US" dirty="0"/>
              <a:t>に分割される．</a:t>
            </a:r>
          </a:p>
        </p:txBody>
      </p:sp>
      <p:sp>
        <p:nvSpPr>
          <p:cNvPr id="4" name="フッター プレースホルダー 3"/>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214</a:t>
            </a:fld>
            <a:endParaRPr kumimoji="1" lang="ja-JP" altLang="en-US"/>
          </a:p>
        </p:txBody>
      </p:sp>
    </p:spTree>
    <p:extLst>
      <p:ext uri="{BB962C8B-B14F-4D97-AF65-F5344CB8AC3E}">
        <p14:creationId xmlns:p14="http://schemas.microsoft.com/office/powerpoint/2010/main" val="2875512526"/>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D80C093-C258-44BF-97B6-91788C288EA2}"/>
              </a:ext>
            </a:extLst>
          </p:cNvPr>
          <p:cNvSpPr>
            <a:spLocks noGrp="1"/>
          </p:cNvSpPr>
          <p:nvPr>
            <p:ph type="title"/>
          </p:nvPr>
        </p:nvSpPr>
        <p:spPr>
          <a:xfrm>
            <a:off x="320823" y="365128"/>
            <a:ext cx="9324000" cy="692707"/>
          </a:xfrm>
        </p:spPr>
        <p:txBody>
          <a:bodyPr>
            <a:normAutofit/>
          </a:bodyPr>
          <a:lstStyle/>
          <a:p>
            <a:r>
              <a:rPr lang="en-US" altLang="ja-JP" sz="3600" dirty="0">
                <a:effectLst>
                  <a:glow>
                    <a:srgbClr val="000000"/>
                  </a:glow>
                  <a:outerShdw sx="0" sy="0">
                    <a:srgbClr val="000000"/>
                  </a:outerShdw>
                  <a:reflection stA="0" endPos="0" fadeDir="0" sx="0" sy="0"/>
                </a:effectLst>
              </a:rPr>
              <a:t>5-(1)-</a:t>
            </a:r>
            <a:r>
              <a:rPr lang="ja-JP" altLang="en-US" sz="3600" dirty="0">
                <a:effectLst>
                  <a:glow>
                    <a:srgbClr val="000000"/>
                  </a:glow>
                  <a:outerShdw sx="0" sy="0">
                    <a:srgbClr val="000000"/>
                  </a:outerShdw>
                  <a:reflection stA="0" endPos="0" fadeDir="0" sx="0" sy="0"/>
                </a:effectLst>
              </a:rPr>
              <a:t>ア</a:t>
            </a:r>
            <a:r>
              <a:rPr lang="en-US" altLang="ja-JP" sz="3600" dirty="0">
                <a:effectLst>
                  <a:glow>
                    <a:srgbClr val="000000"/>
                  </a:glow>
                  <a:outerShdw sx="0" sy="0">
                    <a:srgbClr val="000000"/>
                  </a:outerShdw>
                  <a:reflection stA="0" endPos="0" fadeDir="0" sx="0" sy="0"/>
                </a:effectLst>
              </a:rPr>
              <a:t> </a:t>
            </a:r>
            <a:r>
              <a:rPr lang="ja-JP" altLang="ja-JP" sz="3600" dirty="0">
                <a:effectLst>
                  <a:glow>
                    <a:srgbClr val="000000"/>
                  </a:glow>
                  <a:outerShdw sx="0" sy="0">
                    <a:srgbClr val="000000"/>
                  </a:outerShdw>
                  <a:reflection stA="0" endPos="0" fadeDir="0" sx="0" sy="0"/>
                </a:effectLst>
              </a:rPr>
              <a:t>ソフトウェア安全</a:t>
            </a:r>
            <a:r>
              <a:rPr lang="ja-JP" altLang="ja-JP" sz="3600" dirty="0" smtClean="0">
                <a:effectLst>
                  <a:glow>
                    <a:srgbClr val="000000"/>
                  </a:glow>
                  <a:outerShdw sx="0" sy="0">
                    <a:srgbClr val="000000"/>
                  </a:outerShdw>
                  <a:reflection stA="0" endPos="0" fadeDir="0" sx="0" sy="0"/>
                </a:effectLst>
              </a:rPr>
              <a:t>ライフサイクル（</a:t>
            </a:r>
            <a:r>
              <a:rPr lang="en-US" altLang="ja-JP" sz="3600" dirty="0">
                <a:effectLst>
                  <a:glow>
                    <a:srgbClr val="000000"/>
                  </a:glow>
                  <a:outerShdw sx="0" sy="0">
                    <a:srgbClr val="000000"/>
                  </a:outerShdw>
                  <a:reflection stA="0" endPos="0" fadeDir="0" sx="0" sy="0"/>
                </a:effectLst>
              </a:rPr>
              <a:t>SSLC</a:t>
            </a:r>
            <a:r>
              <a:rPr lang="ja-JP" altLang="ja-JP" sz="3600" dirty="0">
                <a:effectLst>
                  <a:glow>
                    <a:srgbClr val="000000"/>
                  </a:glow>
                  <a:outerShdw sx="0" sy="0">
                    <a:srgbClr val="000000"/>
                  </a:outerShdw>
                  <a:reflection stA="0" endPos="0" fadeDir="0" sx="0" sy="0"/>
                </a:effectLst>
              </a:rPr>
              <a:t>）</a:t>
            </a:r>
            <a:endParaRPr kumimoji="1" lang="ja-JP" altLang="en-US" sz="3600" dirty="0"/>
          </a:p>
        </p:txBody>
      </p:sp>
      <p:sp>
        <p:nvSpPr>
          <p:cNvPr id="3" name="コンテンツ プレースホルダー 2">
            <a:extLst>
              <a:ext uri="{FF2B5EF4-FFF2-40B4-BE49-F238E27FC236}">
                <a16:creationId xmlns="" xmlns:a16="http://schemas.microsoft.com/office/drawing/2014/main" id="{7BA8AA48-3264-405B-8945-B04E03FA89AF}"/>
              </a:ext>
            </a:extLst>
          </p:cNvPr>
          <p:cNvSpPr>
            <a:spLocks noGrp="1"/>
          </p:cNvSpPr>
          <p:nvPr>
            <p:ph idx="1"/>
          </p:nvPr>
        </p:nvSpPr>
        <p:spPr>
          <a:xfrm>
            <a:off x="340374" y="1237128"/>
            <a:ext cx="3359552" cy="5119223"/>
          </a:xfrm>
        </p:spPr>
        <p:txBody>
          <a:bodyPr>
            <a:normAutofit fontScale="92500"/>
          </a:bodyPr>
          <a:lstStyle/>
          <a:p>
            <a:r>
              <a:rPr lang="ja-JP" altLang="en-US" dirty="0"/>
              <a:t>ソフトウェアは、電気、電子、プログラマブル電子機器、装置で機能安全を実行、達成するため、幅広く利用され、大きな役割を担っている．</a:t>
            </a:r>
          </a:p>
          <a:p>
            <a:pPr>
              <a:spcBef>
                <a:spcPts val="0"/>
              </a:spcBef>
            </a:pPr>
            <a:r>
              <a:rPr lang="ja-JP" altLang="en-US" dirty="0"/>
              <a:t>機能安全に重要な</a:t>
            </a:r>
            <a:r>
              <a:rPr lang="ja-JP" altLang="en-US" dirty="0" smtClean="0"/>
              <a:t>ソフトウェアの</a:t>
            </a:r>
            <a:r>
              <a:rPr lang="ja-JP" altLang="en-US" dirty="0"/>
              <a:t>開発活動は、ソフトウェア</a:t>
            </a:r>
            <a:r>
              <a:rPr lang="ja-JP" altLang="en-US" dirty="0" smtClean="0"/>
              <a:t>安全ライフサイクル</a:t>
            </a:r>
            <a:r>
              <a:rPr lang="en-US" altLang="ja-JP" dirty="0"/>
              <a:t>(</a:t>
            </a:r>
            <a:r>
              <a:rPr lang="en-US" altLang="ja-JP" dirty="0" smtClean="0"/>
              <a:t>SSLC)</a:t>
            </a:r>
            <a:r>
              <a:rPr lang="ja-JP" altLang="en-US" dirty="0" smtClean="0"/>
              <a:t>に</a:t>
            </a:r>
            <a:r>
              <a:rPr lang="ja-JP" altLang="en-US" dirty="0"/>
              <a:t>定義され、いくつかのフェーズ</a:t>
            </a:r>
            <a:r>
              <a:rPr lang="en-US" altLang="ja-JP" dirty="0"/>
              <a:t>(</a:t>
            </a:r>
            <a:r>
              <a:rPr lang="ja-JP" altLang="en-US" dirty="0"/>
              <a:t>フェーズ</a:t>
            </a:r>
            <a:r>
              <a:rPr lang="en-US" altLang="ja-JP" dirty="0"/>
              <a:t>)</a:t>
            </a:r>
            <a:r>
              <a:rPr lang="ja-JP" altLang="en-US" dirty="0"/>
              <a:t>に　</a:t>
            </a:r>
            <a:r>
              <a:rPr lang="ja-JP" altLang="en-US" dirty="0" smtClean="0"/>
              <a:t>分割</a:t>
            </a:r>
            <a:r>
              <a:rPr lang="ja-JP" altLang="en-US" dirty="0"/>
              <a:t>される．</a:t>
            </a:r>
          </a:p>
          <a:p>
            <a:endParaRPr kumimoji="1" lang="ja-JP" altLang="en-US" dirty="0"/>
          </a:p>
        </p:txBody>
      </p:sp>
      <p:sp>
        <p:nvSpPr>
          <p:cNvPr id="4" name="フッター プレースホルダー 3">
            <a:extLst>
              <a:ext uri="{FF2B5EF4-FFF2-40B4-BE49-F238E27FC236}">
                <a16:creationId xmlns="" xmlns:a16="http://schemas.microsoft.com/office/drawing/2014/main" id="{0E667200-7DDE-4AF9-A416-172418887B30}"/>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dirty="0"/>
          </a:p>
        </p:txBody>
      </p:sp>
      <p:sp>
        <p:nvSpPr>
          <p:cNvPr id="5" name="スライド番号プレースホルダー 4">
            <a:extLst>
              <a:ext uri="{FF2B5EF4-FFF2-40B4-BE49-F238E27FC236}">
                <a16:creationId xmlns="" xmlns:a16="http://schemas.microsoft.com/office/drawing/2014/main" id="{149260C1-922D-4ECA-A58F-8566DA6A6887}"/>
              </a:ext>
            </a:extLst>
          </p:cNvPr>
          <p:cNvSpPr>
            <a:spLocks noGrp="1"/>
          </p:cNvSpPr>
          <p:nvPr>
            <p:ph type="sldNum" sz="quarter" idx="12"/>
          </p:nvPr>
        </p:nvSpPr>
        <p:spPr/>
        <p:txBody>
          <a:bodyPr/>
          <a:lstStyle/>
          <a:p>
            <a:fld id="{C7D9CC4D-8A97-4D11-A8F9-9712DE09FCD9}" type="slidenum">
              <a:rPr kumimoji="1" lang="ja-JP" altLang="en-US" smtClean="0"/>
              <a:t>215</a:t>
            </a:fld>
            <a:endParaRPr kumimoji="1" lang="ja-JP" altLang="en-US" dirty="0"/>
          </a:p>
        </p:txBody>
      </p:sp>
      <p:pic>
        <p:nvPicPr>
          <p:cNvPr id="7" name="図 6">
            <a:extLst>
              <a:ext uri="{FF2B5EF4-FFF2-40B4-BE49-F238E27FC236}">
                <a16:creationId xmlns="" xmlns:a16="http://schemas.microsoft.com/office/drawing/2014/main" id="{BB458509-88BE-483E-828D-726C06FFCE66}"/>
              </a:ext>
            </a:extLst>
          </p:cNvPr>
          <p:cNvPicPr>
            <a:picLocks noChangeAspect="1"/>
          </p:cNvPicPr>
          <p:nvPr/>
        </p:nvPicPr>
        <p:blipFill>
          <a:blip r:embed="rId3"/>
          <a:stretch>
            <a:fillRect/>
          </a:stretch>
        </p:blipFill>
        <p:spPr>
          <a:xfrm>
            <a:off x="3699925" y="1237129"/>
            <a:ext cx="6000308" cy="5119223"/>
          </a:xfrm>
          <a:prstGeom prst="rect">
            <a:avLst/>
          </a:prstGeom>
        </p:spPr>
      </p:pic>
    </p:spTree>
    <p:extLst>
      <p:ext uri="{BB962C8B-B14F-4D97-AF65-F5344CB8AC3E}">
        <p14:creationId xmlns:p14="http://schemas.microsoft.com/office/powerpoint/2010/main" val="891347700"/>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4561DB4-FE3B-49C6-BBE0-31BF96947FB8}"/>
              </a:ext>
            </a:extLst>
          </p:cNvPr>
          <p:cNvSpPr>
            <a:spLocks noGrp="1"/>
          </p:cNvSpPr>
          <p:nvPr>
            <p:ph type="title"/>
          </p:nvPr>
        </p:nvSpPr>
        <p:spPr/>
        <p:txBody>
          <a:bodyPr/>
          <a:lstStyle/>
          <a:p>
            <a:r>
              <a:rPr kumimoji="1" lang="en-US" altLang="ja-JP" dirty="0"/>
              <a:t>5-(2) </a:t>
            </a:r>
            <a:r>
              <a:rPr kumimoji="1" lang="ja-JP" altLang="en-US" dirty="0"/>
              <a:t>ソフトウェア安全ライフサイクル</a:t>
            </a:r>
          </a:p>
        </p:txBody>
      </p:sp>
      <p:sp>
        <p:nvSpPr>
          <p:cNvPr id="3" name="コンテンツ プレースホルダー 2">
            <a:extLst>
              <a:ext uri="{FF2B5EF4-FFF2-40B4-BE49-F238E27FC236}">
                <a16:creationId xmlns="" xmlns:a16="http://schemas.microsoft.com/office/drawing/2014/main" id="{F7A5EEB7-54A1-4E7C-9488-7D9DB70794A3}"/>
              </a:ext>
            </a:extLst>
          </p:cNvPr>
          <p:cNvSpPr>
            <a:spLocks noGrp="1"/>
          </p:cNvSpPr>
          <p:nvPr>
            <p:ph idx="1"/>
          </p:nvPr>
        </p:nvSpPr>
        <p:spPr/>
        <p:txBody>
          <a:bodyPr/>
          <a:lstStyle/>
          <a:p>
            <a:pPr marL="0" indent="0">
              <a:spcBef>
                <a:spcPts val="0"/>
              </a:spcBef>
              <a:buNone/>
            </a:pPr>
            <a:r>
              <a:rPr lang="ja-JP" altLang="en-US" dirty="0"/>
              <a:t>ソフトウェアの安全ライフ</a:t>
            </a:r>
            <a:endParaRPr lang="en-US" altLang="ja-JP" dirty="0"/>
          </a:p>
          <a:p>
            <a:pPr marL="0" indent="0">
              <a:spcBef>
                <a:spcPts val="0"/>
              </a:spcBef>
              <a:buNone/>
            </a:pPr>
            <a:r>
              <a:rPr lang="ja-JP" altLang="en-US" dirty="0"/>
              <a:t>サイクルの実施には、図</a:t>
            </a:r>
            <a:r>
              <a:rPr lang="en-US" altLang="ja-JP" dirty="0"/>
              <a:t>5</a:t>
            </a:r>
          </a:p>
          <a:p>
            <a:pPr marL="0" indent="0">
              <a:spcBef>
                <a:spcPts val="0"/>
              </a:spcBef>
              <a:buNone/>
            </a:pPr>
            <a:r>
              <a:rPr lang="en-US" altLang="ja-JP" dirty="0"/>
              <a:t>-22</a:t>
            </a:r>
            <a:r>
              <a:rPr lang="ja-JP" altLang="en-US" dirty="0"/>
              <a:t>で示す</a:t>
            </a:r>
            <a:r>
              <a:rPr lang="ja-JP" altLang="en-US" dirty="0">
                <a:solidFill>
                  <a:srgbClr val="0000FF"/>
                </a:solidFill>
              </a:rPr>
              <a:t>Ｖモデル</a:t>
            </a:r>
            <a:endParaRPr lang="en-US" altLang="ja-JP" dirty="0">
              <a:solidFill>
                <a:srgbClr val="0000FF"/>
              </a:solidFill>
            </a:endParaRPr>
          </a:p>
          <a:p>
            <a:pPr marL="0" indent="0">
              <a:spcBef>
                <a:spcPts val="0"/>
              </a:spcBef>
              <a:buNone/>
            </a:pPr>
            <a:r>
              <a:rPr lang="ja-JP" altLang="en-US" dirty="0"/>
              <a:t>が推奨される．</a:t>
            </a:r>
            <a:endParaRPr lang="en-US" altLang="ja-JP" dirty="0"/>
          </a:p>
          <a:p>
            <a:pPr marL="0" indent="0">
              <a:spcBef>
                <a:spcPts val="0"/>
              </a:spcBef>
              <a:buNone/>
            </a:pPr>
            <a:r>
              <a:rPr lang="ja-JP" altLang="en-US" dirty="0"/>
              <a:t>このＶモデルは、左</a:t>
            </a:r>
            <a:endParaRPr lang="en-US" altLang="ja-JP" dirty="0"/>
          </a:p>
          <a:p>
            <a:pPr marL="0" indent="0">
              <a:spcBef>
                <a:spcPts val="0"/>
              </a:spcBef>
              <a:buNone/>
            </a:pPr>
            <a:r>
              <a:rPr lang="ja-JP" altLang="en-US" dirty="0"/>
              <a:t>上から中央下、そこから</a:t>
            </a:r>
            <a:endParaRPr lang="en-US" altLang="ja-JP" dirty="0"/>
          </a:p>
          <a:p>
            <a:pPr marL="0" indent="0">
              <a:spcBef>
                <a:spcPts val="0"/>
              </a:spcBef>
              <a:buNone/>
            </a:pPr>
            <a:r>
              <a:rPr lang="ja-JP" altLang="en-US" dirty="0"/>
              <a:t>右上に流れるＶの字型の</a:t>
            </a:r>
            <a:endParaRPr lang="en-US" altLang="ja-JP" dirty="0"/>
          </a:p>
          <a:p>
            <a:pPr marL="0" indent="0">
              <a:spcBef>
                <a:spcPts val="0"/>
              </a:spcBef>
              <a:buNone/>
            </a:pPr>
            <a:r>
              <a:rPr lang="ja-JP" altLang="en-US" dirty="0"/>
              <a:t>ソフトウェアプロセスのフロ</a:t>
            </a:r>
            <a:endParaRPr lang="en-US" altLang="ja-JP" dirty="0"/>
          </a:p>
          <a:p>
            <a:pPr marL="0" indent="0">
              <a:spcBef>
                <a:spcPts val="0"/>
              </a:spcBef>
              <a:buNone/>
            </a:pPr>
            <a:r>
              <a:rPr lang="ja-JP" altLang="en-US" dirty="0" err="1"/>
              <a:t>ー</a:t>
            </a:r>
            <a:r>
              <a:rPr lang="ja-JP" altLang="en-US" dirty="0"/>
              <a:t>チャートとなっている．</a:t>
            </a:r>
            <a:endParaRPr kumimoji="1" lang="ja-JP" altLang="en-US" dirty="0"/>
          </a:p>
        </p:txBody>
      </p:sp>
      <p:sp>
        <p:nvSpPr>
          <p:cNvPr id="4" name="フッター プレースホルダー 3">
            <a:extLst>
              <a:ext uri="{FF2B5EF4-FFF2-40B4-BE49-F238E27FC236}">
                <a16:creationId xmlns="" xmlns:a16="http://schemas.microsoft.com/office/drawing/2014/main" id="{796B3017-6E7A-4AD2-9D7E-EB89870783C0}"/>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dirty="0"/>
          </a:p>
        </p:txBody>
      </p:sp>
      <p:sp>
        <p:nvSpPr>
          <p:cNvPr id="5" name="スライド番号プレースホルダー 4">
            <a:extLst>
              <a:ext uri="{FF2B5EF4-FFF2-40B4-BE49-F238E27FC236}">
                <a16:creationId xmlns="" xmlns:a16="http://schemas.microsoft.com/office/drawing/2014/main" id="{3CE65E91-53E6-4476-B93B-13096F93EDBD}"/>
              </a:ext>
            </a:extLst>
          </p:cNvPr>
          <p:cNvSpPr>
            <a:spLocks noGrp="1"/>
          </p:cNvSpPr>
          <p:nvPr>
            <p:ph type="sldNum" sz="quarter" idx="12"/>
          </p:nvPr>
        </p:nvSpPr>
        <p:spPr/>
        <p:txBody>
          <a:bodyPr/>
          <a:lstStyle/>
          <a:p>
            <a:fld id="{C7D9CC4D-8A97-4D11-A8F9-9712DE09FCD9}" type="slidenum">
              <a:rPr kumimoji="1" lang="ja-JP" altLang="en-US" smtClean="0"/>
              <a:t>216</a:t>
            </a:fld>
            <a:endParaRPr kumimoji="1" lang="ja-JP" altLang="en-US" dirty="0"/>
          </a:p>
        </p:txBody>
      </p:sp>
      <p:pic>
        <p:nvPicPr>
          <p:cNvPr id="6" name="図 5">
            <a:extLst>
              <a:ext uri="{FF2B5EF4-FFF2-40B4-BE49-F238E27FC236}">
                <a16:creationId xmlns="" xmlns:a16="http://schemas.microsoft.com/office/drawing/2014/main" id="{D3E5B237-6FD4-43C5-A608-9B6E934E746F}"/>
              </a:ext>
            </a:extLst>
          </p:cNvPr>
          <p:cNvPicPr>
            <a:picLocks noChangeAspect="1"/>
          </p:cNvPicPr>
          <p:nvPr/>
        </p:nvPicPr>
        <p:blipFill>
          <a:blip r:embed="rId3"/>
          <a:stretch>
            <a:fillRect/>
          </a:stretch>
        </p:blipFill>
        <p:spPr>
          <a:xfrm>
            <a:off x="3979333" y="1646235"/>
            <a:ext cx="5720899" cy="4553605"/>
          </a:xfrm>
          <a:prstGeom prst="rect">
            <a:avLst/>
          </a:prstGeom>
        </p:spPr>
      </p:pic>
    </p:spTree>
    <p:extLst>
      <p:ext uri="{BB962C8B-B14F-4D97-AF65-F5344CB8AC3E}">
        <p14:creationId xmlns:p14="http://schemas.microsoft.com/office/powerpoint/2010/main" val="1973763240"/>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5-(2)-</a:t>
            </a:r>
            <a:r>
              <a:rPr lang="ja-JP" altLang="en-US" dirty="0"/>
              <a:t>ア 	ソフトウェアの開発、設計のＶモデル</a:t>
            </a:r>
            <a:r>
              <a:rPr lang="en-US" altLang="ja-JP" dirty="0"/>
              <a:t>(1/3)</a:t>
            </a:r>
            <a:endParaRPr kumimoji="1" lang="ja-JP" altLang="en-US" dirty="0">
              <a:effectLst>
                <a:glow>
                  <a:srgbClr val="000000"/>
                </a:glow>
                <a:reflection stA="0" endPos="0" fadeDir="0" sx="0" sy="0"/>
              </a:effectLst>
            </a:endParaRPr>
          </a:p>
        </p:txBody>
      </p:sp>
      <p:sp>
        <p:nvSpPr>
          <p:cNvPr id="3" name="コンテンツ プレースホルダー 2"/>
          <p:cNvSpPr>
            <a:spLocks noGrp="1"/>
          </p:cNvSpPr>
          <p:nvPr>
            <p:ph idx="1"/>
          </p:nvPr>
        </p:nvSpPr>
        <p:spPr>
          <a:xfrm>
            <a:off x="376232" y="1825625"/>
            <a:ext cx="9324000" cy="4888518"/>
          </a:xfrm>
        </p:spPr>
        <p:txBody>
          <a:bodyPr>
            <a:spAutoFit/>
          </a:bodyPr>
          <a:lstStyle/>
          <a:p>
            <a:pPr marL="0" indent="0">
              <a:buNone/>
            </a:pPr>
            <a:r>
              <a:rPr lang="en-US" altLang="ja-JP" dirty="0"/>
              <a:t>(</a:t>
            </a:r>
            <a:r>
              <a:rPr lang="ja-JP" altLang="en-US" dirty="0"/>
              <a:t>ア</a:t>
            </a:r>
            <a:r>
              <a:rPr lang="en-US" altLang="ja-JP" dirty="0"/>
              <a:t>)	</a:t>
            </a:r>
            <a:r>
              <a:rPr lang="ja-JP" altLang="en-US" dirty="0"/>
              <a:t>ソフトウェア・アーキテクチャ設計</a:t>
            </a:r>
          </a:p>
          <a:p>
            <a:pPr marL="179388" indent="0">
              <a:buNone/>
            </a:pPr>
            <a:r>
              <a:rPr lang="ja-JP" altLang="en-US" sz="2400" dirty="0"/>
              <a:t>電子等制御システム安全要求仕様書から作成したソフトウェア安全要求仕様書に従ってソフトウェアの構造を決める．妥当性確認試験を計画する．</a:t>
            </a:r>
          </a:p>
          <a:p>
            <a:pPr marL="0" indent="0">
              <a:buNone/>
            </a:pPr>
            <a:r>
              <a:rPr lang="en-US" altLang="ja-JP" dirty="0"/>
              <a:t>(</a:t>
            </a:r>
            <a:r>
              <a:rPr lang="ja-JP" altLang="en-US" dirty="0"/>
              <a:t>イ</a:t>
            </a:r>
            <a:r>
              <a:rPr lang="en-US" altLang="ja-JP" dirty="0"/>
              <a:t>)	</a:t>
            </a:r>
            <a:r>
              <a:rPr lang="ja-JP" altLang="en-US" dirty="0"/>
              <a:t>ソフトウェアシステム設計</a:t>
            </a:r>
          </a:p>
          <a:p>
            <a:pPr marL="180000" indent="0">
              <a:buNone/>
            </a:pPr>
            <a:r>
              <a:rPr lang="ja-JP" altLang="en-US" sz="2400" dirty="0"/>
              <a:t>ソフトウェア・アーキテクチャ仕様からソフトウェアの機能動作、操作、入出力信号、変数等の仕様を決定し、ソフトウェアシステム設計仕様を作成する．同時に結合試験の計画を行う．</a:t>
            </a:r>
          </a:p>
          <a:p>
            <a:pPr marL="0" indent="0">
              <a:buNone/>
            </a:pPr>
            <a:r>
              <a:rPr lang="en-US" altLang="ja-JP" dirty="0"/>
              <a:t>(</a:t>
            </a:r>
            <a:r>
              <a:rPr lang="ja-JP" altLang="en-US" dirty="0"/>
              <a:t>ウ</a:t>
            </a:r>
            <a:r>
              <a:rPr lang="en-US" altLang="ja-JP" dirty="0"/>
              <a:t>)	</a:t>
            </a:r>
            <a:r>
              <a:rPr lang="ja-JP" altLang="en-US" dirty="0"/>
              <a:t>モジュール設計</a:t>
            </a:r>
          </a:p>
          <a:p>
            <a:pPr marL="144000" indent="0">
              <a:buNone/>
            </a:pPr>
            <a:r>
              <a:rPr lang="ja-JP" altLang="en-US" sz="2400" dirty="0"/>
              <a:t>ソフトウェアシステム設計仕様の機能別の設計情報より更に細分化し、単一機能まで分解し、できれば</a:t>
            </a:r>
            <a:r>
              <a:rPr lang="en-US" altLang="ja-JP" sz="2400" dirty="0"/>
              <a:t>1</a:t>
            </a:r>
            <a:r>
              <a:rPr lang="ja-JP" altLang="en-US" sz="2400" dirty="0"/>
              <a:t>入力</a:t>
            </a:r>
            <a:r>
              <a:rPr lang="en-US" altLang="ja-JP" sz="2400" dirty="0"/>
              <a:t>1</a:t>
            </a:r>
            <a:r>
              <a:rPr lang="ja-JP" altLang="en-US" sz="2400" dirty="0"/>
              <a:t>出力単位までの単一機能までモジュール化し、モジュール設計仕様を作成する．同時にモジュール試験仕様の計画をする．</a:t>
            </a:r>
            <a:endParaRPr kumimoji="1" lang="ja-JP" altLang="en-US" dirty="0"/>
          </a:p>
        </p:txBody>
      </p:sp>
      <p:sp>
        <p:nvSpPr>
          <p:cNvPr id="4" name="フッター プレースホルダー 3"/>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217</a:t>
            </a:fld>
            <a:endParaRPr kumimoji="1" lang="ja-JP" altLang="en-US"/>
          </a:p>
        </p:txBody>
      </p:sp>
    </p:spTree>
    <p:extLst>
      <p:ext uri="{BB962C8B-B14F-4D97-AF65-F5344CB8AC3E}">
        <p14:creationId xmlns:p14="http://schemas.microsoft.com/office/powerpoint/2010/main" val="2194676903"/>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5-(2)-</a:t>
            </a:r>
            <a:r>
              <a:rPr lang="ja-JP" altLang="en-US" dirty="0"/>
              <a:t>ア 	ソフトウェアの開発、設計のＶモデル</a:t>
            </a:r>
            <a:r>
              <a:rPr lang="en-US" altLang="ja-JP" dirty="0"/>
              <a:t>(2/3)</a:t>
            </a:r>
            <a:endParaRPr kumimoji="1" lang="ja-JP" altLang="en-US" dirty="0"/>
          </a:p>
        </p:txBody>
      </p:sp>
      <p:sp>
        <p:nvSpPr>
          <p:cNvPr id="6" name="コンテンツ プレースホルダー 2"/>
          <p:cNvSpPr>
            <a:spLocks noGrp="1"/>
          </p:cNvSpPr>
          <p:nvPr>
            <p:ph idx="1"/>
          </p:nvPr>
        </p:nvSpPr>
        <p:spPr>
          <a:xfrm>
            <a:off x="376232" y="1825625"/>
            <a:ext cx="9324000" cy="3891322"/>
          </a:xfrm>
        </p:spPr>
        <p:txBody>
          <a:bodyPr>
            <a:spAutoFit/>
          </a:bodyPr>
          <a:lstStyle/>
          <a:p>
            <a:pPr marL="0" indent="0">
              <a:buNone/>
            </a:pPr>
            <a:r>
              <a:rPr lang="en-US" altLang="ja-JP" dirty="0"/>
              <a:t>(</a:t>
            </a:r>
            <a:r>
              <a:rPr lang="ja-JP" altLang="en-US" dirty="0"/>
              <a:t>エ</a:t>
            </a:r>
            <a:r>
              <a:rPr lang="en-US" altLang="ja-JP" dirty="0"/>
              <a:t>)	</a:t>
            </a:r>
            <a:r>
              <a:rPr lang="ja-JP" altLang="en-US" dirty="0"/>
              <a:t>コーディング</a:t>
            </a:r>
          </a:p>
          <a:p>
            <a:pPr marL="180000" indent="0">
              <a:buNone/>
            </a:pPr>
            <a:r>
              <a:rPr lang="ja-JP" altLang="en-US" sz="2400" dirty="0"/>
              <a:t>モジュール設計仕様に基づき、コーディング規約に従って、コーディングをする．また、モジュール試験仕様を作成する．</a:t>
            </a:r>
          </a:p>
          <a:p>
            <a:pPr marL="0" indent="0">
              <a:buNone/>
            </a:pPr>
            <a:r>
              <a:rPr lang="en-US" altLang="ja-JP" dirty="0"/>
              <a:t>(</a:t>
            </a:r>
            <a:r>
              <a:rPr lang="ja-JP" altLang="en-US" dirty="0"/>
              <a:t>オ</a:t>
            </a:r>
            <a:r>
              <a:rPr lang="en-US" altLang="ja-JP" dirty="0"/>
              <a:t>)	</a:t>
            </a:r>
            <a:r>
              <a:rPr lang="ja-JP" altLang="en-US" dirty="0"/>
              <a:t>モジュール試験</a:t>
            </a:r>
          </a:p>
          <a:p>
            <a:pPr marL="180000" indent="0">
              <a:buNone/>
            </a:pPr>
            <a:r>
              <a:rPr lang="ja-JP" altLang="en-US" sz="2400" dirty="0"/>
              <a:t>モジュール設計仕様、モジュール試験仕様に従い、モジュール単位で試験を行い、各モジュールのコーディングが正しいことを確認する．</a:t>
            </a:r>
          </a:p>
          <a:p>
            <a:pPr marL="0" indent="0">
              <a:buNone/>
            </a:pPr>
            <a:r>
              <a:rPr lang="en-US" altLang="ja-JP" dirty="0"/>
              <a:t>(</a:t>
            </a:r>
            <a:r>
              <a:rPr lang="ja-JP" altLang="en-US" dirty="0"/>
              <a:t>カ</a:t>
            </a:r>
            <a:r>
              <a:rPr lang="en-US" altLang="ja-JP" dirty="0"/>
              <a:t>)	</a:t>
            </a:r>
            <a:r>
              <a:rPr lang="ja-JP" altLang="en-US" dirty="0"/>
              <a:t>結合試験</a:t>
            </a:r>
            <a:r>
              <a:rPr lang="en-US" altLang="ja-JP" dirty="0"/>
              <a:t>(</a:t>
            </a:r>
            <a:r>
              <a:rPr lang="ja-JP" altLang="en-US" dirty="0"/>
              <a:t>モジュール</a:t>
            </a:r>
            <a:r>
              <a:rPr lang="en-US" altLang="ja-JP" dirty="0"/>
              <a:t>)</a:t>
            </a:r>
          </a:p>
          <a:p>
            <a:pPr marL="180000" indent="0">
              <a:buNone/>
            </a:pPr>
            <a:r>
              <a:rPr lang="ja-JP" altLang="en-US" sz="2400" dirty="0"/>
              <a:t>ソフトウェアシステム設計仕様に従って機能単位にモジュールを組み合わせて当初の機能が仕様通りに動作することを確認する．</a:t>
            </a:r>
          </a:p>
        </p:txBody>
      </p:sp>
      <p:sp>
        <p:nvSpPr>
          <p:cNvPr id="4" name="フッター プレースホルダー 3"/>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218</a:t>
            </a:fld>
            <a:endParaRPr kumimoji="1" lang="ja-JP" altLang="en-US"/>
          </a:p>
        </p:txBody>
      </p:sp>
    </p:spTree>
    <p:extLst>
      <p:ext uri="{BB962C8B-B14F-4D97-AF65-F5344CB8AC3E}">
        <p14:creationId xmlns:p14="http://schemas.microsoft.com/office/powerpoint/2010/main" val="26262263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5-(2)-</a:t>
            </a:r>
            <a:r>
              <a:rPr lang="ja-JP" altLang="en-US" dirty="0"/>
              <a:t>ア 	ソフトウェアの開発、設計のＶモデル</a:t>
            </a:r>
            <a:r>
              <a:rPr lang="en-US" altLang="ja-JP" dirty="0"/>
              <a:t>(3/3)</a:t>
            </a:r>
            <a:endParaRPr kumimoji="1" lang="ja-JP" altLang="en-US" dirty="0"/>
          </a:p>
        </p:txBody>
      </p:sp>
      <p:sp>
        <p:nvSpPr>
          <p:cNvPr id="4" name="フッター プレースホルダー 3"/>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219</a:t>
            </a:fld>
            <a:endParaRPr kumimoji="1" lang="ja-JP" altLang="en-US"/>
          </a:p>
        </p:txBody>
      </p:sp>
      <p:sp>
        <p:nvSpPr>
          <p:cNvPr id="6" name="コンテンツ プレースホルダー 2"/>
          <p:cNvSpPr txBox="1">
            <a:spLocks/>
          </p:cNvSpPr>
          <p:nvPr/>
        </p:nvSpPr>
        <p:spPr>
          <a:xfrm>
            <a:off x="291000" y="2079624"/>
            <a:ext cx="9324000" cy="4500719"/>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dirty="0"/>
              <a:t>(</a:t>
            </a:r>
            <a:r>
              <a:rPr lang="ja-JP" altLang="en-US" dirty="0"/>
              <a:t>キ</a:t>
            </a:r>
            <a:r>
              <a:rPr lang="en-US" altLang="ja-JP" dirty="0"/>
              <a:t>)	</a:t>
            </a:r>
            <a:r>
              <a:rPr lang="ja-JP" altLang="en-US" dirty="0"/>
              <a:t>統合試験</a:t>
            </a:r>
            <a:endParaRPr lang="en-US" altLang="ja-JP" dirty="0"/>
          </a:p>
          <a:p>
            <a:pPr marL="180000" indent="0">
              <a:buNone/>
            </a:pPr>
            <a:r>
              <a:rPr lang="ja-JP" altLang="en-US" sz="2400" dirty="0"/>
              <a:t>電子等制御システムハードウェアにソフトウェアを実装し、機能試験を行う．ソフトウェア・アーキテクチャの要求事項仕様書の機能が実行できるかの確認になる．想定した不具合は不具合として検出できることも確認する．</a:t>
            </a:r>
            <a:endParaRPr lang="en-US" altLang="ja-JP" sz="2400" dirty="0"/>
          </a:p>
          <a:p>
            <a:pPr marL="0" indent="0">
              <a:buNone/>
            </a:pPr>
            <a:r>
              <a:rPr lang="en-US" altLang="ja-JP" dirty="0"/>
              <a:t>(</a:t>
            </a:r>
            <a:r>
              <a:rPr lang="ja-JP" altLang="en-US" dirty="0"/>
              <a:t>ク</a:t>
            </a:r>
            <a:r>
              <a:rPr lang="en-US" altLang="ja-JP" dirty="0"/>
              <a:t>)</a:t>
            </a:r>
            <a:r>
              <a:rPr lang="ja-JP" altLang="en-US" dirty="0"/>
              <a:t> 妥当性確認試験及び適合確認</a:t>
            </a:r>
          </a:p>
          <a:p>
            <a:pPr marL="180000" indent="0">
              <a:buNone/>
            </a:pPr>
            <a:r>
              <a:rPr lang="ja-JP" altLang="en-US" sz="2400" dirty="0"/>
              <a:t>　電子等制御システムの安全要求事項仕様が達成できているか妥当性確認試験で確認する．実際の使用環境、又はそれに準じた条件で試験を行う．</a:t>
            </a:r>
            <a:endParaRPr lang="en-US" altLang="ja-JP" sz="2400" dirty="0"/>
          </a:p>
          <a:p>
            <a:pPr marL="180000" indent="0">
              <a:buNone/>
            </a:pPr>
            <a:r>
              <a:rPr lang="ja-JP" altLang="en-US" sz="2400" dirty="0"/>
              <a:t>妥当性確認は、統合試験後に行う．統合試験では、決定論的故障を除去しておき、妥当性確認ではそのような故障を起こさないようにする．</a:t>
            </a:r>
            <a:endParaRPr lang="en-US" altLang="ja-JP" sz="2400" dirty="0"/>
          </a:p>
          <a:p>
            <a:pPr marL="180000" indent="0">
              <a:buNone/>
            </a:pPr>
            <a:r>
              <a:rPr lang="ja-JP" altLang="en-US" sz="2400" dirty="0"/>
              <a:t>・破線：適合確認</a:t>
            </a:r>
            <a:r>
              <a:rPr lang="en-US" altLang="ja-JP" sz="2400" dirty="0"/>
              <a:t>(</a:t>
            </a:r>
            <a:r>
              <a:rPr lang="ja-JP" altLang="en-US" sz="2400" dirty="0"/>
              <a:t>検証</a:t>
            </a:r>
            <a:r>
              <a:rPr lang="en-US" altLang="ja-JP" sz="2400" dirty="0"/>
              <a:t>)</a:t>
            </a:r>
            <a:endParaRPr lang="ja-JP" altLang="en-US" dirty="0"/>
          </a:p>
        </p:txBody>
      </p:sp>
    </p:spTree>
    <p:extLst>
      <p:ext uri="{BB962C8B-B14F-4D97-AF65-F5344CB8AC3E}">
        <p14:creationId xmlns:p14="http://schemas.microsoft.com/office/powerpoint/2010/main" val="2691845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681039" y="365129"/>
            <a:ext cx="9039431" cy="1325563"/>
          </a:xfrm>
          <a:ln>
            <a:solidFill>
              <a:schemeClr val="accent4">
                <a:lumMod val="40000"/>
                <a:lumOff val="60000"/>
              </a:schemeClr>
            </a:solidFill>
          </a:ln>
        </p:spPr>
        <p:txBody>
          <a:bodyPr>
            <a:normAutofit/>
          </a:bodyPr>
          <a:lstStyle/>
          <a:p>
            <a:r>
              <a:rPr lang="ja-JP" altLang="en-US" dirty="0"/>
              <a:t>１　関係</a:t>
            </a:r>
            <a:r>
              <a:rPr lang="ja-JP" altLang="en-US" dirty="0" smtClean="0"/>
              <a:t>法令</a:t>
            </a:r>
            <a:r>
              <a:rPr lang="en-US" altLang="ja-JP" dirty="0" smtClean="0"/>
              <a:t/>
            </a:r>
            <a:br>
              <a:rPr lang="en-US" altLang="ja-JP" dirty="0" smtClean="0"/>
            </a:b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ボイラーの取扱規制の改正（１）</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6"/>
          <p:cNvSpPr>
            <a:spLocks noGrp="1"/>
          </p:cNvSpPr>
          <p:nvPr>
            <p:ph idx="1"/>
          </p:nvPr>
        </p:nvSpPr>
        <p:spPr>
          <a:ln>
            <a:solidFill>
              <a:schemeClr val="accent6">
                <a:lumMod val="40000"/>
                <a:lumOff val="60000"/>
              </a:schemeClr>
            </a:solidFill>
          </a:ln>
        </p:spPr>
        <p:txBody>
          <a:bodyPr>
            <a:normAutofit lnSpcReduction="10000"/>
          </a:bodyPr>
          <a:lstStyle/>
          <a:p>
            <a:pPr marL="0" indent="0">
              <a:buNone/>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基本的考え方（専門家検討会報告書抜粋）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制御装置等の点検・検査等の頻度について</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u="sng" dirty="0" smtClean="0">
                <a:latin typeface="Meiryo UI" panose="020B0604030504040204" pitchFamily="50" charset="-128"/>
                <a:ea typeface="Meiryo UI" panose="020B0604030504040204" pitchFamily="50" charset="-128"/>
                <a:cs typeface="Meiryo UI" panose="020B0604030504040204" pitchFamily="50" charset="-128"/>
              </a:rPr>
              <a:t>危険</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事象の重篤度の大きな機械等</a:t>
            </a:r>
            <a:r>
              <a:rPr lang="ja-JP" altLang="en-US" sz="2400" baseline="30000" dirty="0">
                <a:latin typeface="Meiryo UI" panose="020B0604030504040204" pitchFamily="50" charset="-128"/>
                <a:ea typeface="Meiryo UI" panose="020B0604030504040204" pitchFamily="50" charset="-128"/>
                <a:cs typeface="Meiryo UI" panose="020B0604030504040204" pitchFamily="50" charset="-128"/>
              </a:rPr>
              <a:t>（注）</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への対応</a:t>
            </a:r>
            <a:endParaRPr lang="en-US" altLang="ja-JP" sz="2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r>
              <a:rPr lang="ja-JP" altLang="en-US" sz="2400" dirty="0">
                <a:latin typeface="Meiryo UI" panose="020B0604030504040204" pitchFamily="50" charset="-128"/>
                <a:ea typeface="Meiryo UI" panose="020B0604030504040204" pitchFamily="50" charset="-128"/>
                <a:cs typeface="Meiryo UI" panose="020B0604030504040204" pitchFamily="50" charset="-128"/>
              </a:rPr>
              <a:t>事故によって複数の死亡又は後遺障害をもたらすおそれのある機械等（注）の制御装置等については、資格者による一定頻度の点検等が義務付けられているものがある。</a:t>
            </a:r>
          </a:p>
          <a:p>
            <a:pPr marL="285750" indent="-285750"/>
            <a:r>
              <a:rPr lang="ja-JP" altLang="en-US" sz="2400" dirty="0">
                <a:latin typeface="Meiryo UI" panose="020B0604030504040204" pitchFamily="50" charset="-128"/>
                <a:ea typeface="Meiryo UI" panose="020B0604030504040204" pitchFamily="50" charset="-128"/>
                <a:cs typeface="Meiryo UI" panose="020B0604030504040204" pitchFamily="50" charset="-128"/>
              </a:rPr>
              <a:t>これら点検等は、</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制御装置の故障を早期に発見</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して事故を防止する趣旨であることから、</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電子等制御の安全関連システムの要求安全度水準が高くなることに応じ、資格者による点検等の頻度を下げることは妥当</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である。</a:t>
            </a: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（注）例：労働安全衛生法第</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37</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条で規定する特定機械等（ボイラー、第一種圧力容器、クレーン、デリック、エレベータ等）</a:t>
            </a:r>
          </a:p>
          <a:p>
            <a:pPr lvl="1"/>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22</a:t>
            </a:fld>
            <a:endParaRPr kumimoji="1" lang="ja-JP" altLang="en-US" dirty="0"/>
          </a:p>
        </p:txBody>
      </p:sp>
      <p:sp>
        <p:nvSpPr>
          <p:cNvPr id="8" name="フッター プレースホルダー 3"/>
          <p:cNvSpPr>
            <a:spLocks noGrp="1"/>
          </p:cNvSpPr>
          <p:nvPr/>
        </p:nvSpPr>
        <p:spPr>
          <a:xfrm>
            <a:off x="1530626" y="6336008"/>
            <a:ext cx="6862813" cy="182562"/>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kumimoji="1" lang="ja-JP" altLang="en-US" dirty="0" smtClean="0"/>
              <a:t>平成</a:t>
            </a:r>
            <a:r>
              <a:rPr kumimoji="1" lang="en-US" altLang="ja-JP" dirty="0" smtClean="0"/>
              <a:t>29</a:t>
            </a:r>
            <a:r>
              <a:rPr kumimoji="1" lang="ja-JP" altLang="en-US" dirty="0" smtClean="0"/>
              <a:t>年度厚生労働省委託　機能安全を活用した機械設備の安全対策の推進事業　活用テキスト</a:t>
            </a:r>
            <a:endParaRPr kumimoji="1" lang="ja-JP" altLang="en-US" dirty="0"/>
          </a:p>
        </p:txBody>
      </p:sp>
    </p:spTree>
    <p:extLst>
      <p:ext uri="{BB962C8B-B14F-4D97-AF65-F5344CB8AC3E}">
        <p14:creationId xmlns:p14="http://schemas.microsoft.com/office/powerpoint/2010/main" val="517435763"/>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69EAA17-8967-459E-A4D2-DEB453531BD9}"/>
              </a:ext>
            </a:extLst>
          </p:cNvPr>
          <p:cNvSpPr>
            <a:spLocks noGrp="1"/>
          </p:cNvSpPr>
          <p:nvPr>
            <p:ph type="title"/>
          </p:nvPr>
        </p:nvSpPr>
        <p:spPr>
          <a:xfrm>
            <a:off x="320823" y="365127"/>
            <a:ext cx="9324000" cy="1051297"/>
          </a:xfrm>
        </p:spPr>
        <p:txBody>
          <a:bodyPr/>
          <a:lstStyle/>
          <a:p>
            <a:r>
              <a:rPr lang="en-US" altLang="ja-JP" dirty="0"/>
              <a:t>5-(3) </a:t>
            </a:r>
            <a:r>
              <a:rPr lang="ja-JP" altLang="en-US" dirty="0"/>
              <a:t>ソフトウェアの安全度水準</a:t>
            </a:r>
            <a:endParaRPr kumimoji="1" lang="ja-JP" altLang="en-US" dirty="0"/>
          </a:p>
        </p:txBody>
      </p:sp>
      <p:sp>
        <p:nvSpPr>
          <p:cNvPr id="3" name="コンテンツ プレースホルダー 2">
            <a:extLst>
              <a:ext uri="{FF2B5EF4-FFF2-40B4-BE49-F238E27FC236}">
                <a16:creationId xmlns="" xmlns:a16="http://schemas.microsoft.com/office/drawing/2014/main" id="{C1FD4D80-12F5-40F4-85F5-2715CDECCE89}"/>
              </a:ext>
            </a:extLst>
          </p:cNvPr>
          <p:cNvSpPr>
            <a:spLocks noGrp="1"/>
          </p:cNvSpPr>
          <p:nvPr>
            <p:ph idx="1"/>
          </p:nvPr>
        </p:nvSpPr>
        <p:spPr>
          <a:xfrm>
            <a:off x="376232" y="1488145"/>
            <a:ext cx="9324000" cy="4527457"/>
          </a:xfrm>
        </p:spPr>
        <p:txBody>
          <a:bodyPr>
            <a:noAutofit/>
          </a:bodyPr>
          <a:lstStyle/>
          <a:p>
            <a:pPr marL="365125" indent="-365125">
              <a:lnSpc>
                <a:spcPct val="100000"/>
              </a:lnSpc>
              <a:spcBef>
                <a:spcPts val="0"/>
              </a:spcBef>
              <a:buNone/>
            </a:pPr>
            <a:r>
              <a:rPr lang="ja-JP" altLang="en-US" dirty="0"/>
              <a:t>●ソフトウェアは、ハードウェアに要求された安全度水準が最低限の達成目標となる．</a:t>
            </a:r>
          </a:p>
          <a:p>
            <a:pPr marL="365125" indent="-182563">
              <a:lnSpc>
                <a:spcPct val="100000"/>
              </a:lnSpc>
              <a:spcBef>
                <a:spcPts val="0"/>
              </a:spcBef>
              <a:buNone/>
            </a:pPr>
            <a:r>
              <a:rPr lang="ja-JP" altLang="en-US" sz="2400" dirty="0"/>
              <a:t>・リスク低減に必要な安全機能に対し、要求される安全度</a:t>
            </a:r>
            <a:r>
              <a:rPr lang="en-US" altLang="ja-JP" sz="2400" dirty="0"/>
              <a:t>(SIL)</a:t>
            </a:r>
            <a:r>
              <a:rPr lang="ja-JP" altLang="en-US" sz="2400" dirty="0"/>
              <a:t>は、ハードウェア・アーキテクチャの制約により決定される．</a:t>
            </a:r>
            <a:endParaRPr lang="en-US" altLang="ja-JP" sz="2400" dirty="0"/>
          </a:p>
          <a:p>
            <a:pPr marL="0" indent="0">
              <a:lnSpc>
                <a:spcPct val="100000"/>
              </a:lnSpc>
              <a:spcBef>
                <a:spcPts val="0"/>
              </a:spcBef>
              <a:buNone/>
            </a:pPr>
            <a:r>
              <a:rPr lang="ja-JP" altLang="en-US" dirty="0"/>
              <a:t>● ソフトウェアに割り付けられた安全機能の要求事項の明確化</a:t>
            </a:r>
            <a:r>
              <a:rPr lang="ja-JP" altLang="en-US" dirty="0" smtClean="0"/>
              <a:t>．</a:t>
            </a:r>
            <a:endParaRPr lang="en-US" altLang="ja-JP" dirty="0" smtClean="0"/>
          </a:p>
          <a:p>
            <a:pPr marL="0" indent="0">
              <a:lnSpc>
                <a:spcPct val="100000"/>
              </a:lnSpc>
              <a:spcBef>
                <a:spcPts val="0"/>
              </a:spcBef>
              <a:buNone/>
            </a:pPr>
            <a:r>
              <a:rPr lang="en-US" altLang="ja-JP" dirty="0" smtClean="0"/>
              <a:t>(</a:t>
            </a:r>
            <a:r>
              <a:rPr lang="ja-JP" altLang="en-US" dirty="0" smtClean="0"/>
              <a:t>ア</a:t>
            </a:r>
            <a:r>
              <a:rPr lang="en-US" altLang="ja-JP" dirty="0" smtClean="0"/>
              <a:t>)</a:t>
            </a:r>
            <a:r>
              <a:rPr lang="ja-JP" altLang="en-US" dirty="0" smtClean="0"/>
              <a:t>　既存</a:t>
            </a:r>
            <a:r>
              <a:rPr lang="ja-JP" altLang="en-US" dirty="0"/>
              <a:t>ソフトウェアの流用の場合</a:t>
            </a:r>
          </a:p>
          <a:p>
            <a:pPr marL="0" indent="0">
              <a:lnSpc>
                <a:spcPct val="100000"/>
              </a:lnSpc>
              <a:spcBef>
                <a:spcPts val="0"/>
              </a:spcBef>
              <a:buNone/>
            </a:pPr>
            <a:r>
              <a:rPr lang="ja-JP" altLang="en-US" sz="2400" dirty="0"/>
              <a:t>　　・既存ソフトウェアの信頼性が安全要求事項に合致していること．</a:t>
            </a:r>
            <a:endParaRPr lang="en-US" altLang="ja-JP" sz="2400" dirty="0"/>
          </a:p>
          <a:p>
            <a:pPr marL="0" indent="0">
              <a:lnSpc>
                <a:spcPct val="100000"/>
              </a:lnSpc>
              <a:spcBef>
                <a:spcPts val="0"/>
              </a:spcBef>
              <a:buNone/>
            </a:pPr>
            <a:r>
              <a:rPr lang="ja-JP" altLang="en-US" sz="2400" dirty="0"/>
              <a:t>　　・原則、流用するソフトウェア内に使用しない機能を含んでいないこと．</a:t>
            </a:r>
          </a:p>
          <a:p>
            <a:pPr marL="0" indent="0">
              <a:lnSpc>
                <a:spcPct val="100000"/>
              </a:lnSpc>
              <a:spcBef>
                <a:spcPts val="0"/>
              </a:spcBef>
              <a:buNone/>
            </a:pPr>
            <a:r>
              <a:rPr lang="en-US" altLang="ja-JP" dirty="0" smtClean="0"/>
              <a:t>(</a:t>
            </a:r>
            <a:r>
              <a:rPr lang="ja-JP" altLang="en-US" dirty="0" smtClean="0"/>
              <a:t>イ</a:t>
            </a:r>
            <a:r>
              <a:rPr lang="en-US" altLang="ja-JP" dirty="0" smtClean="0"/>
              <a:t>)</a:t>
            </a:r>
            <a:r>
              <a:rPr lang="ja-JP" altLang="en-US" dirty="0" smtClean="0"/>
              <a:t>ソフトウェア</a:t>
            </a:r>
            <a:r>
              <a:rPr lang="ja-JP" altLang="en-US" dirty="0"/>
              <a:t>の非安全部の扱い</a:t>
            </a:r>
            <a:endParaRPr lang="en-US" altLang="ja-JP" dirty="0"/>
          </a:p>
          <a:p>
            <a:pPr marL="450850" indent="-182563">
              <a:lnSpc>
                <a:spcPct val="100000"/>
              </a:lnSpc>
              <a:spcBef>
                <a:spcPts val="0"/>
              </a:spcBef>
              <a:buNone/>
            </a:pPr>
            <a:r>
              <a:rPr lang="ja-JP" altLang="en-US" sz="2400" dirty="0"/>
              <a:t>・同一の安全システムにおいて、非安全機能の故障が安全機能に悪影響を与えることがないようにする．だめな場合、両方とも安全関連として扱う．</a:t>
            </a:r>
          </a:p>
          <a:p>
            <a:pPr indent="-457200">
              <a:lnSpc>
                <a:spcPct val="100000"/>
              </a:lnSpc>
              <a:spcBef>
                <a:spcPts val="0"/>
              </a:spcBef>
            </a:pPr>
            <a:endParaRPr kumimoji="1" lang="ja-JP" altLang="en-US" dirty="0"/>
          </a:p>
        </p:txBody>
      </p:sp>
      <p:sp>
        <p:nvSpPr>
          <p:cNvPr id="4" name="フッター プレースホルダー 3">
            <a:extLst>
              <a:ext uri="{FF2B5EF4-FFF2-40B4-BE49-F238E27FC236}">
                <a16:creationId xmlns="" xmlns:a16="http://schemas.microsoft.com/office/drawing/2014/main" id="{F402BE99-4562-4588-B122-446E99A88EBB}"/>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dirty="0"/>
          </a:p>
        </p:txBody>
      </p:sp>
      <p:sp>
        <p:nvSpPr>
          <p:cNvPr id="5" name="スライド番号プレースホルダー 4">
            <a:extLst>
              <a:ext uri="{FF2B5EF4-FFF2-40B4-BE49-F238E27FC236}">
                <a16:creationId xmlns="" xmlns:a16="http://schemas.microsoft.com/office/drawing/2014/main" id="{B106F27F-6C71-4219-86CA-26B1D4999C2F}"/>
              </a:ext>
            </a:extLst>
          </p:cNvPr>
          <p:cNvSpPr>
            <a:spLocks noGrp="1"/>
          </p:cNvSpPr>
          <p:nvPr>
            <p:ph type="sldNum" sz="quarter" idx="12"/>
          </p:nvPr>
        </p:nvSpPr>
        <p:spPr/>
        <p:txBody>
          <a:bodyPr/>
          <a:lstStyle/>
          <a:p>
            <a:fld id="{C7D9CC4D-8A97-4D11-A8F9-9712DE09FCD9}" type="slidenum">
              <a:rPr kumimoji="1" lang="ja-JP" altLang="en-US" smtClean="0"/>
              <a:t>220</a:t>
            </a:fld>
            <a:endParaRPr kumimoji="1" lang="ja-JP" altLang="en-US" dirty="0"/>
          </a:p>
        </p:txBody>
      </p:sp>
    </p:spTree>
    <p:extLst>
      <p:ext uri="{BB962C8B-B14F-4D97-AF65-F5344CB8AC3E}">
        <p14:creationId xmlns:p14="http://schemas.microsoft.com/office/powerpoint/2010/main" val="3582588408"/>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6F9052B-B2D0-4385-8427-D41E305DD96F}"/>
              </a:ext>
            </a:extLst>
          </p:cNvPr>
          <p:cNvSpPr>
            <a:spLocks noGrp="1"/>
          </p:cNvSpPr>
          <p:nvPr>
            <p:ph type="title"/>
          </p:nvPr>
        </p:nvSpPr>
        <p:spPr/>
        <p:txBody>
          <a:bodyPr>
            <a:normAutofit/>
          </a:bodyPr>
          <a:lstStyle/>
          <a:p>
            <a:pPr marL="2247900" indent="-2247900"/>
            <a:r>
              <a:rPr kumimoji="0" lang="en-US" altLang="ja-JP" dirty="0" bmk="_Toc345675985"/>
              <a:t>5-(3)-(</a:t>
            </a:r>
            <a:r>
              <a:rPr kumimoji="0" lang="ja-JP" altLang="en-US" dirty="0" bmk="_Toc345675985"/>
              <a:t>ウ</a:t>
            </a:r>
            <a:r>
              <a:rPr kumimoji="0" lang="en-US" altLang="ja-JP" dirty="0" bmk="_Toc345675985"/>
              <a:t>)</a:t>
            </a:r>
            <a:r>
              <a:rPr kumimoji="0" lang="ja-JP" altLang="en-US" dirty="0" bmk="_Toc345675985"/>
              <a:t> </a:t>
            </a:r>
            <a:r>
              <a:rPr kumimoji="0" lang="ja-JP" altLang="ja-JP" dirty="0" bmk="_Toc345675985"/>
              <a:t>ソフトウェア安全要求事項に対する技法又は手段</a:t>
            </a:r>
            <a:endParaRPr kumimoji="1" lang="ja-JP" altLang="en-US" dirty="0"/>
          </a:p>
        </p:txBody>
      </p:sp>
      <p:graphicFrame>
        <p:nvGraphicFramePr>
          <p:cNvPr id="6" name="コンテンツ プレースホルダー 5">
            <a:extLst>
              <a:ext uri="{FF2B5EF4-FFF2-40B4-BE49-F238E27FC236}">
                <a16:creationId xmlns="" xmlns:a16="http://schemas.microsoft.com/office/drawing/2014/main" id="{33C02E7D-4B64-4C41-B457-3BF7035A5A1E}"/>
              </a:ext>
            </a:extLst>
          </p:cNvPr>
          <p:cNvGraphicFramePr>
            <a:graphicFrameLocks noGrp="1"/>
          </p:cNvGraphicFramePr>
          <p:nvPr>
            <p:ph idx="1"/>
            <p:extLst>
              <p:ext uri="{D42A27DB-BD31-4B8C-83A1-F6EECF244321}">
                <p14:modId xmlns:p14="http://schemas.microsoft.com/office/powerpoint/2010/main" val="880676165"/>
              </p:ext>
            </p:extLst>
          </p:nvPr>
        </p:nvGraphicFramePr>
        <p:xfrm>
          <a:off x="581025" y="2631194"/>
          <a:ext cx="9063800" cy="3291840"/>
        </p:xfrm>
        <a:graphic>
          <a:graphicData uri="http://schemas.openxmlformats.org/drawingml/2006/table">
            <a:tbl>
              <a:tblPr firstRow="1" firstCol="1" bandRow="1">
                <a:tableStyleId>{5940675A-B579-460E-94D1-54222C63F5DA}</a:tableStyleId>
              </a:tblPr>
              <a:tblGrid>
                <a:gridCol w="755583">
                  <a:extLst>
                    <a:ext uri="{9D8B030D-6E8A-4147-A177-3AD203B41FA5}">
                      <a16:colId xmlns="" xmlns:a16="http://schemas.microsoft.com/office/drawing/2014/main" val="325782513"/>
                    </a:ext>
                  </a:extLst>
                </a:gridCol>
                <a:gridCol w="5218937">
                  <a:extLst>
                    <a:ext uri="{9D8B030D-6E8A-4147-A177-3AD203B41FA5}">
                      <a16:colId xmlns="" xmlns:a16="http://schemas.microsoft.com/office/drawing/2014/main" val="2255023117"/>
                    </a:ext>
                  </a:extLst>
                </a:gridCol>
                <a:gridCol w="1029760">
                  <a:extLst>
                    <a:ext uri="{9D8B030D-6E8A-4147-A177-3AD203B41FA5}">
                      <a16:colId xmlns="" xmlns:a16="http://schemas.microsoft.com/office/drawing/2014/main" val="3833994791"/>
                    </a:ext>
                  </a:extLst>
                </a:gridCol>
                <a:gridCol w="1029760">
                  <a:extLst>
                    <a:ext uri="{9D8B030D-6E8A-4147-A177-3AD203B41FA5}">
                      <a16:colId xmlns="" xmlns:a16="http://schemas.microsoft.com/office/drawing/2014/main" val="4185956728"/>
                    </a:ext>
                  </a:extLst>
                </a:gridCol>
                <a:gridCol w="1029760">
                  <a:extLst>
                    <a:ext uri="{9D8B030D-6E8A-4147-A177-3AD203B41FA5}">
                      <a16:colId xmlns="" xmlns:a16="http://schemas.microsoft.com/office/drawing/2014/main" val="3068438945"/>
                    </a:ext>
                  </a:extLst>
                </a:gridCol>
              </a:tblGrid>
              <a:tr h="289575">
                <a:tc>
                  <a:txBody>
                    <a:bodyPr/>
                    <a:lstStyle/>
                    <a:p>
                      <a:pPr algn="ctr">
                        <a:spcAft>
                          <a:spcPts val="0"/>
                        </a:spcAft>
                      </a:pPr>
                      <a:r>
                        <a:rPr lang="en-US" sz="2400" kern="100" dirty="0">
                          <a:effectLst/>
                        </a:rPr>
                        <a:t>No.</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76200" indent="127000" algn="ctr">
                        <a:spcAft>
                          <a:spcPts val="0"/>
                        </a:spcAft>
                      </a:pPr>
                      <a:r>
                        <a:rPr lang="ja-JP" sz="2400" kern="100" dirty="0">
                          <a:effectLst/>
                        </a:rPr>
                        <a:t>技法又は手段</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spcAft>
                          <a:spcPts val="0"/>
                        </a:spcAft>
                      </a:pPr>
                      <a:r>
                        <a:rPr lang="en-US" sz="2400" kern="100" dirty="0">
                          <a:effectLst/>
                        </a:rPr>
                        <a:t>SIL 1</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spcAft>
                          <a:spcPts val="0"/>
                        </a:spcAft>
                      </a:pPr>
                      <a:r>
                        <a:rPr lang="en-US" sz="2400" kern="100" dirty="0">
                          <a:effectLst/>
                        </a:rPr>
                        <a:t>SIL 2</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algn="ctr">
                        <a:spcAft>
                          <a:spcPts val="0"/>
                        </a:spcAft>
                      </a:pPr>
                      <a:r>
                        <a:rPr lang="en-US" sz="2400" kern="100" dirty="0">
                          <a:effectLst/>
                        </a:rPr>
                        <a:t>SIL 3</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solidFill>
                      <a:srgbClr val="CCCCFF"/>
                    </a:solidFill>
                  </a:tcPr>
                </a:tc>
                <a:extLst>
                  <a:ext uri="{0D108BD9-81ED-4DB2-BD59-A6C34878D82A}">
                    <a16:rowId xmlns="" xmlns:a16="http://schemas.microsoft.com/office/drawing/2014/main" val="4286396153"/>
                  </a:ext>
                </a:extLst>
              </a:tr>
              <a:tr h="289575">
                <a:tc>
                  <a:txBody>
                    <a:bodyPr/>
                    <a:lstStyle/>
                    <a:p>
                      <a:pPr algn="ctr">
                        <a:spcAft>
                          <a:spcPts val="0"/>
                        </a:spcAft>
                      </a:pPr>
                      <a:r>
                        <a:rPr lang="en-US" sz="2400" kern="100" dirty="0">
                          <a:effectLst/>
                        </a:rPr>
                        <a:t>1a</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36195" algn="just">
                        <a:spcAft>
                          <a:spcPts val="0"/>
                        </a:spcAft>
                      </a:pPr>
                      <a:r>
                        <a:rPr lang="ja-JP" sz="2400" kern="100" dirty="0">
                          <a:effectLst/>
                        </a:rPr>
                        <a:t>半形式的方法</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tc>
                <a:tc>
                  <a:txBody>
                    <a:bodyPr/>
                    <a:lstStyle/>
                    <a:p>
                      <a:pPr algn="ctr">
                        <a:spcAft>
                          <a:spcPts val="0"/>
                        </a:spcAft>
                      </a:pPr>
                      <a:r>
                        <a:rPr lang="en-US" sz="2400" kern="100" dirty="0">
                          <a:effectLst/>
                        </a:rPr>
                        <a:t>R</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2400" kern="100" dirty="0">
                          <a:effectLst/>
                        </a:rPr>
                        <a:t>R</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2400" kern="100" dirty="0">
                          <a:effectLst/>
                        </a:rPr>
                        <a:t>HR</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rgbClr val="CCCCFF"/>
                    </a:solidFill>
                  </a:tcPr>
                </a:tc>
                <a:extLst>
                  <a:ext uri="{0D108BD9-81ED-4DB2-BD59-A6C34878D82A}">
                    <a16:rowId xmlns="" xmlns:a16="http://schemas.microsoft.com/office/drawing/2014/main" val="2172524474"/>
                  </a:ext>
                </a:extLst>
              </a:tr>
              <a:tr h="289575">
                <a:tc>
                  <a:txBody>
                    <a:bodyPr/>
                    <a:lstStyle/>
                    <a:p>
                      <a:pPr algn="ctr">
                        <a:spcAft>
                          <a:spcPts val="0"/>
                        </a:spcAft>
                      </a:pPr>
                      <a:r>
                        <a:rPr lang="en-US" sz="2400" kern="100" dirty="0">
                          <a:effectLst/>
                        </a:rPr>
                        <a:t>1b</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36195" algn="just">
                        <a:spcAft>
                          <a:spcPts val="0"/>
                        </a:spcAft>
                      </a:pPr>
                      <a:r>
                        <a:rPr lang="ja-JP" sz="2400" kern="100" dirty="0">
                          <a:effectLst/>
                        </a:rPr>
                        <a:t>形式的方法</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tc>
                <a:tc>
                  <a:txBody>
                    <a:bodyPr/>
                    <a:lstStyle/>
                    <a:p>
                      <a:pPr algn="ctr">
                        <a:spcAft>
                          <a:spcPts val="0"/>
                        </a:spcAft>
                      </a:pPr>
                      <a:r>
                        <a:rPr lang="en-US" sz="2400" kern="100" dirty="0">
                          <a:effectLst/>
                        </a:rPr>
                        <a:t>--</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2400" kern="100" dirty="0">
                          <a:effectLst/>
                        </a:rPr>
                        <a:t>R</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2400" kern="100" dirty="0">
                          <a:effectLst/>
                        </a:rPr>
                        <a:t>R</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 xmlns:a16="http://schemas.microsoft.com/office/drawing/2014/main" val="3248831908"/>
                  </a:ext>
                </a:extLst>
              </a:tr>
              <a:tr h="579151">
                <a:tc>
                  <a:txBody>
                    <a:bodyPr/>
                    <a:lstStyle/>
                    <a:p>
                      <a:pPr algn="ctr">
                        <a:spcAft>
                          <a:spcPts val="0"/>
                        </a:spcAft>
                      </a:pPr>
                      <a:r>
                        <a:rPr lang="en-US" sz="2400" kern="100" dirty="0">
                          <a:effectLst/>
                        </a:rPr>
                        <a:t>2</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36195" algn="just">
                        <a:spcAft>
                          <a:spcPts val="0"/>
                        </a:spcAft>
                      </a:pPr>
                      <a:r>
                        <a:rPr lang="ja-JP" sz="2400" kern="100" dirty="0">
                          <a:effectLst/>
                        </a:rPr>
                        <a:t>システム安全要求事項とソフトウェア安全要求事項間の前方トレーサビリティ</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tc>
                <a:tc>
                  <a:txBody>
                    <a:bodyPr/>
                    <a:lstStyle/>
                    <a:p>
                      <a:pPr algn="ctr">
                        <a:spcAft>
                          <a:spcPts val="0"/>
                        </a:spcAft>
                      </a:pPr>
                      <a:r>
                        <a:rPr lang="en-US" sz="2400" kern="100" dirty="0">
                          <a:effectLst/>
                        </a:rPr>
                        <a:t>R</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2400" kern="100" dirty="0">
                          <a:effectLst/>
                        </a:rPr>
                        <a:t>R</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2400" kern="100" dirty="0">
                          <a:effectLst/>
                        </a:rPr>
                        <a:t>HR</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rgbClr val="CCCCFF"/>
                    </a:solidFill>
                  </a:tcPr>
                </a:tc>
                <a:extLst>
                  <a:ext uri="{0D108BD9-81ED-4DB2-BD59-A6C34878D82A}">
                    <a16:rowId xmlns="" xmlns:a16="http://schemas.microsoft.com/office/drawing/2014/main" val="3164554892"/>
                  </a:ext>
                </a:extLst>
              </a:tr>
              <a:tr h="579151">
                <a:tc>
                  <a:txBody>
                    <a:bodyPr/>
                    <a:lstStyle/>
                    <a:p>
                      <a:pPr algn="ctr">
                        <a:spcAft>
                          <a:spcPts val="0"/>
                        </a:spcAft>
                      </a:pPr>
                      <a:r>
                        <a:rPr lang="en-US" sz="2400" kern="100" dirty="0">
                          <a:effectLst/>
                        </a:rPr>
                        <a:t>3</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36195" algn="just">
                        <a:spcAft>
                          <a:spcPts val="0"/>
                        </a:spcAft>
                      </a:pPr>
                      <a:r>
                        <a:rPr lang="ja-JP" sz="2400" kern="100" dirty="0">
                          <a:effectLst/>
                        </a:rPr>
                        <a:t>安全要求事項と認知されている安全性ニーズ間の後方トレーサビリティ</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tc>
                <a:tc>
                  <a:txBody>
                    <a:bodyPr/>
                    <a:lstStyle/>
                    <a:p>
                      <a:pPr algn="ctr">
                        <a:spcAft>
                          <a:spcPts val="0"/>
                        </a:spcAft>
                      </a:pPr>
                      <a:r>
                        <a:rPr lang="en-US" sz="2400" kern="100" dirty="0">
                          <a:effectLst/>
                        </a:rPr>
                        <a:t>R</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2400" kern="100" dirty="0">
                          <a:effectLst/>
                        </a:rPr>
                        <a:t>R</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2400" kern="100" dirty="0">
                          <a:effectLst/>
                        </a:rPr>
                        <a:t>HR</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rgbClr val="CCCCFF"/>
                    </a:solidFill>
                  </a:tcPr>
                </a:tc>
                <a:extLst>
                  <a:ext uri="{0D108BD9-81ED-4DB2-BD59-A6C34878D82A}">
                    <a16:rowId xmlns="" xmlns:a16="http://schemas.microsoft.com/office/drawing/2014/main" val="2291348136"/>
                  </a:ext>
                </a:extLst>
              </a:tr>
              <a:tr h="579151">
                <a:tc>
                  <a:txBody>
                    <a:bodyPr/>
                    <a:lstStyle/>
                    <a:p>
                      <a:pPr algn="ctr">
                        <a:spcAft>
                          <a:spcPts val="0"/>
                        </a:spcAft>
                      </a:pPr>
                      <a:r>
                        <a:rPr lang="en-US" sz="2400" kern="100" dirty="0">
                          <a:effectLst/>
                        </a:rPr>
                        <a:t>4</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36195" algn="just">
                        <a:spcAft>
                          <a:spcPts val="0"/>
                        </a:spcAft>
                      </a:pPr>
                      <a:r>
                        <a:rPr lang="ja-JP" sz="2400" kern="100" dirty="0">
                          <a:effectLst/>
                        </a:rPr>
                        <a:t>上記の適切な技法又は手段を支援するためのコンピュータ支援特殊ツール</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tc>
                <a:tc>
                  <a:txBody>
                    <a:bodyPr/>
                    <a:lstStyle/>
                    <a:p>
                      <a:pPr algn="ctr">
                        <a:spcAft>
                          <a:spcPts val="0"/>
                        </a:spcAft>
                      </a:pPr>
                      <a:r>
                        <a:rPr lang="en-US" sz="2400" kern="100" dirty="0">
                          <a:effectLst/>
                        </a:rPr>
                        <a:t>R</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2400" kern="100" dirty="0">
                          <a:effectLst/>
                        </a:rPr>
                        <a:t>R</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2400" kern="100" dirty="0">
                          <a:effectLst/>
                        </a:rPr>
                        <a:t>HR</a:t>
                      </a: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rgbClr val="CCCCFF"/>
                    </a:solidFill>
                  </a:tcPr>
                </a:tc>
                <a:extLst>
                  <a:ext uri="{0D108BD9-81ED-4DB2-BD59-A6C34878D82A}">
                    <a16:rowId xmlns="" xmlns:a16="http://schemas.microsoft.com/office/drawing/2014/main" val="4193867735"/>
                  </a:ext>
                </a:extLst>
              </a:tr>
            </a:tbl>
          </a:graphicData>
        </a:graphic>
      </p:graphicFrame>
      <p:sp>
        <p:nvSpPr>
          <p:cNvPr id="4" name="フッター プレースホルダー 3">
            <a:extLst>
              <a:ext uri="{FF2B5EF4-FFF2-40B4-BE49-F238E27FC236}">
                <a16:creationId xmlns="" xmlns:a16="http://schemas.microsoft.com/office/drawing/2014/main" id="{202625C3-8E43-45FF-ACAC-628CAD9E680A}"/>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dirty="0"/>
          </a:p>
        </p:txBody>
      </p:sp>
      <p:sp>
        <p:nvSpPr>
          <p:cNvPr id="5" name="スライド番号プレースホルダー 4">
            <a:extLst>
              <a:ext uri="{FF2B5EF4-FFF2-40B4-BE49-F238E27FC236}">
                <a16:creationId xmlns="" xmlns:a16="http://schemas.microsoft.com/office/drawing/2014/main" id="{137EE40C-F781-40CB-9BC9-D37D9D1982E8}"/>
              </a:ext>
            </a:extLst>
          </p:cNvPr>
          <p:cNvSpPr>
            <a:spLocks noGrp="1"/>
          </p:cNvSpPr>
          <p:nvPr>
            <p:ph type="sldNum" sz="quarter" idx="12"/>
          </p:nvPr>
        </p:nvSpPr>
        <p:spPr/>
        <p:txBody>
          <a:bodyPr/>
          <a:lstStyle/>
          <a:p>
            <a:fld id="{C7D9CC4D-8A97-4D11-A8F9-9712DE09FCD9}" type="slidenum">
              <a:rPr kumimoji="1" lang="ja-JP" altLang="en-US" smtClean="0"/>
              <a:t>221</a:t>
            </a:fld>
            <a:endParaRPr kumimoji="1" lang="ja-JP" altLang="en-US" dirty="0"/>
          </a:p>
        </p:txBody>
      </p:sp>
      <p:sp>
        <p:nvSpPr>
          <p:cNvPr id="8" name="テキスト ボックス 7">
            <a:extLst>
              <a:ext uri="{FF2B5EF4-FFF2-40B4-BE49-F238E27FC236}">
                <a16:creationId xmlns="" xmlns:a16="http://schemas.microsoft.com/office/drawing/2014/main" id="{BCB3CAE8-DD33-4038-BC21-97F6FF1305A7}"/>
              </a:ext>
            </a:extLst>
          </p:cNvPr>
          <p:cNvSpPr txBox="1"/>
          <p:nvPr/>
        </p:nvSpPr>
        <p:spPr>
          <a:xfrm>
            <a:off x="320823" y="1677087"/>
            <a:ext cx="9324000" cy="954107"/>
          </a:xfrm>
          <a:prstGeom prst="rect">
            <a:avLst/>
          </a:prstGeom>
          <a:noFill/>
        </p:spPr>
        <p:txBody>
          <a:bodyPr wrap="square" rtlCol="0">
            <a:spAutoFit/>
          </a:bodyPr>
          <a:lstStyle/>
          <a:p>
            <a:pPr marL="450850" lvl="3" indent="-366713" eaLnBrk="0" fontAlgn="base" hangingPunct="0">
              <a:spcBef>
                <a:spcPct val="0"/>
              </a:spcBef>
              <a:spcAft>
                <a:spcPct val="0"/>
              </a:spcAft>
              <a:buClr>
                <a:srgbClr val="000000"/>
              </a:buClr>
            </a:pPr>
            <a:r>
              <a:rPr kumimoji="0" lang="ja-JP" altLang="en-US"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ソフトウェアの安全要求仕様書に対して技法および手段には</a:t>
            </a:r>
            <a:r>
              <a:rPr kumimoji="0" lang="ja-JP" altLang="en-US"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以下のものが推奨される．</a:t>
            </a:r>
            <a:endParaRPr kumimoji="1" lang="ja-JP" altLang="en-US" sz="28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860605" y="6049395"/>
            <a:ext cx="8904504" cy="369332"/>
          </a:xfrm>
          <a:prstGeom prst="rect">
            <a:avLst/>
          </a:prstGeom>
          <a:noFill/>
        </p:spPr>
        <p:txBody>
          <a:bodyPr wrap="square" rtlCol="0">
            <a:spAutoFit/>
          </a:bodyPr>
          <a:lstStyle/>
          <a:p>
            <a:pPr algn="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（各技法</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手段の内容は、テキストの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５</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エ</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技法又は手段の概説　を参照のこと）</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79661378"/>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6F9052B-B2D0-4385-8427-D41E305DD96F}"/>
              </a:ext>
            </a:extLst>
          </p:cNvPr>
          <p:cNvSpPr>
            <a:spLocks noGrp="1"/>
          </p:cNvSpPr>
          <p:nvPr>
            <p:ph type="title"/>
          </p:nvPr>
        </p:nvSpPr>
        <p:spPr>
          <a:xfrm>
            <a:off x="320823" y="365127"/>
            <a:ext cx="9324000" cy="1642967"/>
          </a:xfrm>
        </p:spPr>
        <p:txBody>
          <a:bodyPr>
            <a:normAutofit/>
          </a:bodyPr>
          <a:lstStyle/>
          <a:p>
            <a:pPr marL="2247900" indent="-2247900"/>
            <a:r>
              <a:rPr lang="en-US" altLang="ja-JP" sz="4000" dirty="0" smtClean="0"/>
              <a:t>5-(3)-(</a:t>
            </a:r>
            <a:r>
              <a:rPr lang="ja-JP" altLang="en-US" sz="4000" dirty="0" smtClean="0"/>
              <a:t>エ</a:t>
            </a:r>
            <a:r>
              <a:rPr lang="en-US" altLang="ja-JP" sz="4000" dirty="0" smtClean="0"/>
              <a:t>)~5-(8)</a:t>
            </a:r>
            <a:r>
              <a:rPr lang="ja-JP" altLang="en-US" sz="4000" dirty="0"/>
              <a:t>ソフトウエア安全要求事項に対する技法、手法</a:t>
            </a:r>
            <a:endParaRPr kumimoji="1" lang="ja-JP" altLang="en-US" sz="3200" b="1" dirty="0"/>
          </a:p>
        </p:txBody>
      </p:sp>
      <p:sp>
        <p:nvSpPr>
          <p:cNvPr id="4" name="フッター プレースホルダー 3">
            <a:extLst>
              <a:ext uri="{FF2B5EF4-FFF2-40B4-BE49-F238E27FC236}">
                <a16:creationId xmlns="" xmlns:a16="http://schemas.microsoft.com/office/drawing/2014/main" id="{202625C3-8E43-45FF-ACAC-628CAD9E680A}"/>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dirty="0"/>
          </a:p>
        </p:txBody>
      </p:sp>
      <p:sp>
        <p:nvSpPr>
          <p:cNvPr id="5" name="スライド番号プレースホルダー 4">
            <a:extLst>
              <a:ext uri="{FF2B5EF4-FFF2-40B4-BE49-F238E27FC236}">
                <a16:creationId xmlns="" xmlns:a16="http://schemas.microsoft.com/office/drawing/2014/main" id="{137EE40C-F781-40CB-9BC9-D37D9D1982E8}"/>
              </a:ext>
            </a:extLst>
          </p:cNvPr>
          <p:cNvSpPr>
            <a:spLocks noGrp="1"/>
          </p:cNvSpPr>
          <p:nvPr>
            <p:ph type="sldNum" sz="quarter" idx="12"/>
          </p:nvPr>
        </p:nvSpPr>
        <p:spPr/>
        <p:txBody>
          <a:bodyPr/>
          <a:lstStyle/>
          <a:p>
            <a:fld id="{C7D9CC4D-8A97-4D11-A8F9-9712DE09FCD9}" type="slidenum">
              <a:rPr kumimoji="1" lang="ja-JP" altLang="en-US" smtClean="0"/>
              <a:t>222</a:t>
            </a:fld>
            <a:endParaRPr kumimoji="1" lang="ja-JP" altLang="en-US" dirty="0"/>
          </a:p>
        </p:txBody>
      </p:sp>
      <p:sp>
        <p:nvSpPr>
          <p:cNvPr id="8" name="テキスト ボックス 7">
            <a:extLst>
              <a:ext uri="{FF2B5EF4-FFF2-40B4-BE49-F238E27FC236}">
                <a16:creationId xmlns="" xmlns:a16="http://schemas.microsoft.com/office/drawing/2014/main" id="{BCB3CAE8-DD33-4038-BC21-97F6FF1305A7}"/>
              </a:ext>
            </a:extLst>
          </p:cNvPr>
          <p:cNvSpPr txBox="1"/>
          <p:nvPr/>
        </p:nvSpPr>
        <p:spPr>
          <a:xfrm>
            <a:off x="320823" y="2340460"/>
            <a:ext cx="9324000" cy="3108543"/>
          </a:xfrm>
          <a:prstGeom prst="rect">
            <a:avLst/>
          </a:prstGeom>
          <a:noFill/>
        </p:spPr>
        <p:txBody>
          <a:bodyPr wrap="square" rtlCol="0">
            <a:spAutoFit/>
          </a:bodyPr>
          <a:lstStyle/>
          <a:p>
            <a:pPr marL="450850" lvl="3" indent="-366713" eaLnBrk="0" fontAlgn="base" hangingPunct="0">
              <a:spcBef>
                <a:spcPct val="0"/>
              </a:spcBef>
              <a:spcAft>
                <a:spcPct val="0"/>
              </a:spcAft>
              <a:buClr>
                <a:srgbClr val="000000"/>
              </a:buClr>
            </a:pP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●以下のテキスト各項を参照のこと</a:t>
            </a:r>
            <a:endParaRPr kumimoji="0" lang="en-US" altLang="ja-JP"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908050" lvl="4" indent="-366713" eaLnBrk="0" fontAlgn="base" hangingPunct="0">
              <a:spcBef>
                <a:spcPct val="0"/>
              </a:spcBef>
              <a:spcAft>
                <a:spcPct val="0"/>
              </a:spcAft>
              <a:buClr>
                <a:srgbClr val="000000"/>
              </a:buClr>
            </a:pPr>
            <a:r>
              <a:rPr kumimoji="0" lang="ja-JP" altLang="en-US"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エ</a:t>
            </a:r>
            <a:r>
              <a:rPr kumimoji="0" lang="en-US" altLang="ja-JP"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技法</a:t>
            </a:r>
            <a:r>
              <a:rPr kumimoji="0" lang="ja-JP" altLang="en-US"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又は手段の</a:t>
            </a: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概説</a:t>
            </a:r>
            <a:endParaRPr kumimoji="0" lang="en-US" altLang="ja-JP"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908050" lvl="4" indent="-366713" eaLnBrk="0" fontAlgn="base" hangingPunct="0">
              <a:spcBef>
                <a:spcPct val="0"/>
              </a:spcBef>
              <a:spcAft>
                <a:spcPct val="0"/>
              </a:spcAft>
              <a:buClr>
                <a:srgbClr val="000000"/>
              </a:buClr>
            </a:pP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-(4)		</a:t>
            </a: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ソフトウエアのアーキテクチャ</a:t>
            </a:r>
            <a:endParaRPr kumimoji="0" lang="en-US" altLang="ja-JP"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908050" lvl="4" indent="-366713" eaLnBrk="0" fontAlgn="base" hangingPunct="0">
              <a:spcBef>
                <a:spcPct val="0"/>
              </a:spcBef>
              <a:spcAft>
                <a:spcPct val="0"/>
              </a:spcAft>
              <a:buClr>
                <a:srgbClr val="000000"/>
              </a:buClr>
            </a:pP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(5)</a:t>
            </a:r>
            <a:r>
              <a:rPr kumimoji="0" lang="en-US" altLang="ja-JP"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サポートツールに対する要求事項</a:t>
            </a:r>
            <a:endParaRPr kumimoji="0" lang="en-US" altLang="ja-JP"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908050" lvl="4" indent="-366713" eaLnBrk="0" fontAlgn="base" hangingPunct="0">
              <a:spcBef>
                <a:spcPct val="0"/>
              </a:spcBef>
              <a:spcAft>
                <a:spcPct val="0"/>
              </a:spcAft>
              <a:buClr>
                <a:srgbClr val="000000"/>
              </a:buClr>
            </a:pPr>
            <a:r>
              <a:rPr kumimoji="0" lang="ja-JP" altLang="en-US"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(6)		</a:t>
            </a: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プログラミング言語</a:t>
            </a:r>
            <a:endParaRPr kumimoji="0" lang="en-US" altLang="ja-JP"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908050" lvl="4" indent="-366713" eaLnBrk="0" fontAlgn="base" hangingPunct="0">
              <a:spcBef>
                <a:spcPct val="0"/>
              </a:spcBef>
              <a:spcAft>
                <a:spcPct val="0"/>
              </a:spcAft>
              <a:buClr>
                <a:srgbClr val="000000"/>
              </a:buClr>
            </a:pPr>
            <a:r>
              <a:rPr kumimoji="0" lang="ja-JP" altLang="en-US"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(7)		</a:t>
            </a: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ソフトウエアモジュール設計</a:t>
            </a:r>
            <a:endParaRPr kumimoji="0" lang="en-US" altLang="ja-JP"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908050" lvl="4" indent="-366713" eaLnBrk="0" fontAlgn="base" hangingPunct="0">
              <a:spcBef>
                <a:spcPct val="0"/>
              </a:spcBef>
              <a:spcAft>
                <a:spcPct val="0"/>
              </a:spcAft>
              <a:buClr>
                <a:srgbClr val="000000"/>
              </a:buClr>
            </a:pPr>
            <a:r>
              <a:rPr kumimoji="0" lang="ja-JP" altLang="en-US"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(8)		</a:t>
            </a: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コーティング</a:t>
            </a:r>
            <a:endParaRPr kumimoji="0" lang="en-US" altLang="ja-JP"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00032422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F8622B4-A6A4-4EC8-BC95-5592861046E8}"/>
              </a:ext>
            </a:extLst>
          </p:cNvPr>
          <p:cNvSpPr>
            <a:spLocks noGrp="1"/>
          </p:cNvSpPr>
          <p:nvPr>
            <p:ph type="title"/>
          </p:nvPr>
        </p:nvSpPr>
        <p:spPr>
          <a:xfrm>
            <a:off x="320823" y="365127"/>
            <a:ext cx="9324000" cy="925791"/>
          </a:xfrm>
        </p:spPr>
        <p:txBody>
          <a:bodyPr>
            <a:normAutofit/>
          </a:bodyPr>
          <a:lstStyle/>
          <a:p>
            <a:pPr marL="1619250" indent="-1619250"/>
            <a:r>
              <a:rPr lang="en-US" altLang="ja-JP" sz="4000" dirty="0">
                <a:effectLst>
                  <a:glow>
                    <a:srgbClr val="000000"/>
                  </a:glow>
                  <a:outerShdw sx="0" sy="0">
                    <a:srgbClr val="000000"/>
                  </a:outerShdw>
                  <a:reflection stA="0" endPos="0" fadeDir="0" sx="0" sy="0"/>
                </a:effectLst>
              </a:rPr>
              <a:t>5-(9) </a:t>
            </a:r>
            <a:r>
              <a:rPr lang="ja-JP" altLang="ja-JP" sz="4000" dirty="0">
                <a:effectLst>
                  <a:glow>
                    <a:srgbClr val="000000"/>
                  </a:glow>
                  <a:outerShdw sx="0" sy="0">
                    <a:srgbClr val="000000"/>
                  </a:outerShdw>
                  <a:reflection stA="0" endPos="0" fadeDir="0" sx="0" sy="0"/>
                </a:effectLst>
              </a:rPr>
              <a:t>ソフトウェアシステム結合試験の実施</a:t>
            </a:r>
            <a:endParaRPr kumimoji="1" lang="ja-JP" altLang="en-US" sz="4000" dirty="0"/>
          </a:p>
        </p:txBody>
      </p:sp>
      <p:sp>
        <p:nvSpPr>
          <p:cNvPr id="3" name="コンテンツ プレースホルダー 2">
            <a:extLst>
              <a:ext uri="{FF2B5EF4-FFF2-40B4-BE49-F238E27FC236}">
                <a16:creationId xmlns="" xmlns:a16="http://schemas.microsoft.com/office/drawing/2014/main" id="{A7DCF76F-355D-4A70-B1FE-9F01B5091FF7}"/>
              </a:ext>
            </a:extLst>
          </p:cNvPr>
          <p:cNvSpPr>
            <a:spLocks noGrp="1"/>
          </p:cNvSpPr>
          <p:nvPr>
            <p:ph idx="1"/>
          </p:nvPr>
        </p:nvSpPr>
        <p:spPr>
          <a:xfrm>
            <a:off x="286585" y="1610472"/>
            <a:ext cx="9377368" cy="4611034"/>
          </a:xfrm>
        </p:spPr>
        <p:txBody>
          <a:bodyPr>
            <a:noAutofit/>
          </a:bodyPr>
          <a:lstStyle/>
          <a:p>
            <a:pPr marL="0" indent="0">
              <a:buNone/>
            </a:pPr>
            <a:r>
              <a:rPr lang="ja-JP" altLang="en-US" dirty="0"/>
              <a:t>●いくつかのモジュールを結合し、試験を行う．</a:t>
            </a:r>
          </a:p>
          <a:p>
            <a:r>
              <a:rPr lang="ja-JP" altLang="en-US" sz="2400" dirty="0"/>
              <a:t>その結合試験は、少なくともサブシステム</a:t>
            </a:r>
            <a:r>
              <a:rPr lang="en-US" altLang="ja-JP" sz="2400" dirty="0"/>
              <a:t>(I,L,O)</a:t>
            </a:r>
            <a:r>
              <a:rPr lang="ja-JP" altLang="en-US" sz="2400" dirty="0"/>
              <a:t>単位に分割し</a:t>
            </a:r>
            <a:r>
              <a:rPr lang="en-US" altLang="ja-JP" sz="2400" dirty="0"/>
              <a:t>,</a:t>
            </a:r>
            <a:r>
              <a:rPr lang="ja-JP" altLang="en-US" sz="2400" dirty="0"/>
              <a:t>動作確認をする．</a:t>
            </a:r>
          </a:p>
          <a:p>
            <a:r>
              <a:rPr lang="ja-JP" altLang="en-US" sz="2400" dirty="0"/>
              <a:t>　サブシステム単位の機能動作確認後、サブシステム結合のシステム試験を行う．</a:t>
            </a:r>
          </a:p>
          <a:p>
            <a:r>
              <a:rPr lang="ja-JP" altLang="en-US" sz="2400" dirty="0"/>
              <a:t>　試験は、同値クラスの機能集合に分け、構造化に基づいた試験をおこなう．</a:t>
            </a:r>
            <a:endParaRPr lang="en-US" altLang="ja-JP" sz="2400" dirty="0"/>
          </a:p>
          <a:p>
            <a:r>
              <a:rPr lang="ja-JP" altLang="en-US" sz="2400" dirty="0"/>
              <a:t>場合によっては信頼性成長のような統計的な手法による定量化が受け入れられる．</a:t>
            </a:r>
            <a:endParaRPr lang="en-US" altLang="ja-JP" sz="2400" dirty="0"/>
          </a:p>
          <a:p>
            <a:r>
              <a:rPr lang="ja-JP" altLang="en-US" sz="2400" dirty="0"/>
              <a:t>　ソフトウェアモジュール試験の結果は文書化する．</a:t>
            </a:r>
          </a:p>
          <a:p>
            <a:r>
              <a:rPr lang="ja-JP" altLang="en-US" sz="2400" dirty="0"/>
              <a:t>　試験に通らない場合の是正処置の手順は、予め規定しなければならない．</a:t>
            </a:r>
            <a:endParaRPr lang="en-US" altLang="ja-JP" sz="2400" dirty="0" smtClean="0"/>
          </a:p>
        </p:txBody>
      </p:sp>
      <p:sp>
        <p:nvSpPr>
          <p:cNvPr id="4" name="フッター プレースホルダー 3">
            <a:extLst>
              <a:ext uri="{FF2B5EF4-FFF2-40B4-BE49-F238E27FC236}">
                <a16:creationId xmlns="" xmlns:a16="http://schemas.microsoft.com/office/drawing/2014/main" id="{B83EB9C2-DA47-4453-9C91-C6FC563CCC6E}"/>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4CFAD879-715E-45A2-8DE6-D8C710A2D15E}"/>
              </a:ext>
            </a:extLst>
          </p:cNvPr>
          <p:cNvSpPr>
            <a:spLocks noGrp="1"/>
          </p:cNvSpPr>
          <p:nvPr>
            <p:ph type="sldNum" sz="quarter" idx="12"/>
          </p:nvPr>
        </p:nvSpPr>
        <p:spPr/>
        <p:txBody>
          <a:bodyPr/>
          <a:lstStyle/>
          <a:p>
            <a:fld id="{C7D9CC4D-8A97-4D11-A8F9-9712DE09FCD9}" type="slidenum">
              <a:rPr kumimoji="1" lang="ja-JP" altLang="en-US" smtClean="0"/>
              <a:t>223</a:t>
            </a:fld>
            <a:endParaRPr kumimoji="1" lang="ja-JP" altLang="en-US"/>
          </a:p>
        </p:txBody>
      </p:sp>
    </p:spTree>
    <p:extLst>
      <p:ext uri="{BB962C8B-B14F-4D97-AF65-F5344CB8AC3E}">
        <p14:creationId xmlns:p14="http://schemas.microsoft.com/office/powerpoint/2010/main" val="389364392"/>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6F9052B-B2D0-4385-8427-D41E305DD96F}"/>
              </a:ext>
            </a:extLst>
          </p:cNvPr>
          <p:cNvSpPr>
            <a:spLocks noGrp="1"/>
          </p:cNvSpPr>
          <p:nvPr>
            <p:ph type="title"/>
          </p:nvPr>
        </p:nvSpPr>
        <p:spPr/>
        <p:txBody>
          <a:bodyPr>
            <a:normAutofit/>
          </a:bodyPr>
          <a:lstStyle/>
          <a:p>
            <a:pPr marL="2247900" indent="-2247900"/>
            <a:r>
              <a:rPr lang="en-US" altLang="ja-JP" sz="3600" dirty="0">
                <a:effectLst>
                  <a:glow>
                    <a:srgbClr val="000000"/>
                  </a:glow>
                  <a:reflection stA="0" endPos="0" fadeDir="0" sx="0" sy="0"/>
                </a:effectLst>
              </a:rPr>
              <a:t>5-(9) </a:t>
            </a:r>
            <a:r>
              <a:rPr lang="ja-JP" altLang="ja-JP" sz="3600" dirty="0" smtClean="0">
                <a:effectLst>
                  <a:glow>
                    <a:srgbClr val="000000"/>
                  </a:glow>
                  <a:reflection stA="0" endPos="0" fadeDir="0" sx="0" sy="0"/>
                </a:effectLst>
              </a:rPr>
              <a:t>ソフトウェアシステム</a:t>
            </a:r>
            <a:r>
              <a:rPr lang="ja-JP" altLang="ja-JP" sz="3600" dirty="0">
                <a:effectLst>
                  <a:glow>
                    <a:srgbClr val="000000"/>
                  </a:glow>
                  <a:reflection stA="0" endPos="0" fadeDir="0" sx="0" sy="0"/>
                </a:effectLst>
              </a:rPr>
              <a:t>結合試験</a:t>
            </a:r>
            <a:r>
              <a:rPr lang="ja-JP" altLang="ja-JP" sz="3600" dirty="0" smtClean="0">
                <a:effectLst>
                  <a:glow>
                    <a:srgbClr val="000000"/>
                  </a:glow>
                  <a:reflection stA="0" endPos="0" fadeDir="0" sx="0" sy="0"/>
                </a:effectLst>
              </a:rPr>
              <a:t>の</a:t>
            </a:r>
            <a:r>
              <a:rPr lang="ja-JP" altLang="en-US" sz="3600" dirty="0" smtClean="0">
                <a:effectLst>
                  <a:glow>
                    <a:srgbClr val="000000"/>
                  </a:glow>
                  <a:reflection stA="0" endPos="0" fadeDir="0" sx="0" sy="0"/>
                </a:effectLst>
              </a:rPr>
              <a:t>技法、手法</a:t>
            </a:r>
            <a:endParaRPr kumimoji="1" lang="ja-JP" altLang="en-US" sz="3600" dirty="0">
              <a:effectLst>
                <a:glow>
                  <a:srgbClr val="000000"/>
                </a:glow>
                <a:reflection stA="0" endPos="0" fadeDir="0" sx="0" sy="0"/>
              </a:effectLst>
            </a:endParaRPr>
          </a:p>
        </p:txBody>
      </p:sp>
      <p:sp>
        <p:nvSpPr>
          <p:cNvPr id="4" name="フッター プレースホルダー 3">
            <a:extLst>
              <a:ext uri="{FF2B5EF4-FFF2-40B4-BE49-F238E27FC236}">
                <a16:creationId xmlns="" xmlns:a16="http://schemas.microsoft.com/office/drawing/2014/main" id="{202625C3-8E43-45FF-ACAC-628CAD9E680A}"/>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dirty="0"/>
          </a:p>
        </p:txBody>
      </p:sp>
      <p:sp>
        <p:nvSpPr>
          <p:cNvPr id="5" name="スライド番号プレースホルダー 4">
            <a:extLst>
              <a:ext uri="{FF2B5EF4-FFF2-40B4-BE49-F238E27FC236}">
                <a16:creationId xmlns="" xmlns:a16="http://schemas.microsoft.com/office/drawing/2014/main" id="{137EE40C-F781-40CB-9BC9-D37D9D1982E8}"/>
              </a:ext>
            </a:extLst>
          </p:cNvPr>
          <p:cNvSpPr>
            <a:spLocks noGrp="1"/>
          </p:cNvSpPr>
          <p:nvPr>
            <p:ph type="sldNum" sz="quarter" idx="12"/>
          </p:nvPr>
        </p:nvSpPr>
        <p:spPr/>
        <p:txBody>
          <a:bodyPr/>
          <a:lstStyle/>
          <a:p>
            <a:fld id="{C7D9CC4D-8A97-4D11-A8F9-9712DE09FCD9}" type="slidenum">
              <a:rPr kumimoji="1" lang="ja-JP" altLang="en-US" smtClean="0"/>
              <a:t>224</a:t>
            </a:fld>
            <a:endParaRPr kumimoji="1" lang="ja-JP" altLang="en-US" dirty="0"/>
          </a:p>
        </p:txBody>
      </p:sp>
      <p:sp>
        <p:nvSpPr>
          <p:cNvPr id="8" name="テキスト ボックス 7">
            <a:extLst>
              <a:ext uri="{FF2B5EF4-FFF2-40B4-BE49-F238E27FC236}">
                <a16:creationId xmlns="" xmlns:a16="http://schemas.microsoft.com/office/drawing/2014/main" id="{BCB3CAE8-DD33-4038-BC21-97F6FF1305A7}"/>
              </a:ext>
            </a:extLst>
          </p:cNvPr>
          <p:cNvSpPr txBox="1"/>
          <p:nvPr/>
        </p:nvSpPr>
        <p:spPr>
          <a:xfrm>
            <a:off x="320823" y="1677087"/>
            <a:ext cx="9324000" cy="3108543"/>
          </a:xfrm>
          <a:prstGeom prst="rect">
            <a:avLst/>
          </a:prstGeom>
          <a:noFill/>
        </p:spPr>
        <p:txBody>
          <a:bodyPr wrap="square" rtlCol="0">
            <a:spAutoFit/>
          </a:bodyPr>
          <a:lstStyle/>
          <a:p>
            <a:pPr marL="450850" lvl="3" indent="-366713" eaLnBrk="0" fontAlgn="base" hangingPunct="0">
              <a:spcBef>
                <a:spcPct val="0"/>
              </a:spcBef>
              <a:spcAft>
                <a:spcPct val="0"/>
              </a:spcAft>
              <a:buClr>
                <a:srgbClr val="000000"/>
              </a:buClr>
            </a:pP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●ソフトウエア結合試験の技法、手法については、以下のテキスト各項を参照のこと</a:t>
            </a:r>
            <a:endParaRPr kumimoji="0" lang="en-US" altLang="ja-JP"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371600" lvl="4" indent="-830263" eaLnBrk="0" fontAlgn="base" hangingPunct="0">
              <a:spcBef>
                <a:spcPct val="0"/>
              </a:spcBef>
              <a:spcAft>
                <a:spcPct val="0"/>
              </a:spcAft>
              <a:buClr>
                <a:srgbClr val="000000"/>
              </a:buClr>
            </a:pP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ア</a:t>
            </a:r>
            <a:r>
              <a:rPr kumimoji="0" lang="en-US" altLang="ja-JP"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ソフトウエア結合試験の</a:t>
            </a: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技法又は手法</a:t>
            </a:r>
            <a:endParaRPr kumimoji="0" lang="en-US" altLang="ja-JP"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908050" lvl="4" indent="-366713" eaLnBrk="0" fontAlgn="base" hangingPunct="0">
              <a:spcBef>
                <a:spcPct val="0"/>
              </a:spcBef>
              <a:spcAft>
                <a:spcPct val="0"/>
              </a:spcAft>
              <a:buClr>
                <a:srgbClr val="000000"/>
              </a:buClr>
            </a:pP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イ</a:t>
            </a:r>
            <a:r>
              <a:rPr kumimoji="0" lang="en-US" altLang="ja-JP"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動的解析及び</a:t>
            </a: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試験</a:t>
            </a:r>
            <a:endParaRPr kumimoji="0" lang="en-US" altLang="ja-JP"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908050" lvl="4" indent="-366713" eaLnBrk="0" fontAlgn="base" hangingPunct="0">
              <a:spcBef>
                <a:spcPct val="0"/>
              </a:spcBef>
              <a:spcAft>
                <a:spcPct val="0"/>
              </a:spcAft>
              <a:buClr>
                <a:srgbClr val="000000"/>
              </a:buClr>
            </a:pPr>
            <a:r>
              <a:rPr kumimoji="0" lang="ja-JP" altLang="en-US"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ウ</a:t>
            </a:r>
            <a:r>
              <a:rPr kumimoji="0" lang="en-US" altLang="ja-JP"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機能的及びブラックボックス試験</a:t>
            </a:r>
            <a:endParaRPr kumimoji="0" lang="en-US" altLang="ja-JP"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908050" lvl="4" indent="-366713" eaLnBrk="0" fontAlgn="base" hangingPunct="0">
              <a:spcBef>
                <a:spcPct val="0"/>
              </a:spcBef>
              <a:spcAft>
                <a:spcPct val="0"/>
              </a:spcAft>
              <a:buClr>
                <a:srgbClr val="000000"/>
              </a:buClr>
            </a:pPr>
            <a:r>
              <a:rPr kumimoji="0" lang="ja-JP" altLang="en-US"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-(9</a:t>
            </a:r>
            <a:r>
              <a:rPr kumimoji="0" lang="en-US" altLang="ja-JP"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エ</a:t>
            </a:r>
            <a:r>
              <a:rPr kumimoji="0" lang="en-US" altLang="ja-JP"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8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性能試験</a:t>
            </a:r>
            <a:endParaRPr kumimoji="0" lang="en-US" altLang="ja-JP"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908050" lvl="4" indent="-366713" eaLnBrk="0" fontAlgn="base" hangingPunct="0">
              <a:spcBef>
                <a:spcPct val="0"/>
              </a:spcBef>
              <a:spcAft>
                <a:spcPct val="0"/>
              </a:spcAft>
              <a:buClr>
                <a:srgbClr val="000000"/>
              </a:buClr>
            </a:pPr>
            <a:endParaRPr kumimoji="0" lang="en-US" altLang="ja-JP" sz="28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783579018"/>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7AE279D-F787-4804-898F-25B5C1B2DDF8}"/>
              </a:ext>
            </a:extLst>
          </p:cNvPr>
          <p:cNvSpPr>
            <a:spLocks noGrp="1"/>
          </p:cNvSpPr>
          <p:nvPr>
            <p:ph type="title"/>
          </p:nvPr>
        </p:nvSpPr>
        <p:spPr/>
        <p:txBody>
          <a:bodyPr/>
          <a:lstStyle/>
          <a:p>
            <a:pPr marL="2698750" indent="-2698750"/>
            <a:r>
              <a:rPr lang="en-US" altLang="ja-JP" dirty="0">
                <a:effectLst>
                  <a:glow>
                    <a:srgbClr val="000000"/>
                  </a:glow>
                  <a:outerShdw sx="0" sy="0">
                    <a:srgbClr val="000000"/>
                  </a:outerShdw>
                  <a:reflection stA="0" endPos="0" fadeDir="0" sx="0" sy="0"/>
                </a:effectLst>
              </a:rPr>
              <a:t>5-(10)-</a:t>
            </a:r>
            <a:r>
              <a:rPr lang="ja-JP" altLang="en-US" dirty="0">
                <a:effectLst>
                  <a:glow>
                    <a:srgbClr val="000000"/>
                  </a:glow>
                  <a:outerShdw sx="0" sy="0">
                    <a:srgbClr val="000000"/>
                  </a:outerShdw>
                  <a:reflection stA="0" endPos="0" fadeDir="0" sx="0" sy="0"/>
                </a:effectLst>
              </a:rPr>
              <a:t>ア </a:t>
            </a:r>
            <a:r>
              <a:rPr lang="ja-JP" altLang="en-US" dirty="0"/>
              <a:t>ソフトウェア面の安全妥当性確認</a:t>
            </a:r>
            <a:endParaRPr kumimoji="1" lang="ja-JP" altLang="en-US" dirty="0"/>
          </a:p>
        </p:txBody>
      </p:sp>
      <p:sp>
        <p:nvSpPr>
          <p:cNvPr id="3" name="コンテンツ プレースホルダー 2">
            <a:extLst>
              <a:ext uri="{FF2B5EF4-FFF2-40B4-BE49-F238E27FC236}">
                <a16:creationId xmlns="" xmlns:a16="http://schemas.microsoft.com/office/drawing/2014/main" id="{A7BEC33C-A3C5-459D-B651-A833551C4775}"/>
              </a:ext>
            </a:extLst>
          </p:cNvPr>
          <p:cNvSpPr>
            <a:spLocks noGrp="1"/>
          </p:cNvSpPr>
          <p:nvPr>
            <p:ph idx="1"/>
          </p:nvPr>
        </p:nvSpPr>
        <p:spPr>
          <a:xfrm>
            <a:off x="376232" y="1825625"/>
            <a:ext cx="9529768" cy="4351338"/>
          </a:xfrm>
        </p:spPr>
        <p:txBody>
          <a:bodyPr>
            <a:noAutofit/>
          </a:bodyPr>
          <a:lstStyle/>
          <a:p>
            <a:pPr marL="0" indent="0">
              <a:buNone/>
            </a:pPr>
            <a:r>
              <a:rPr lang="ja-JP" altLang="en-US" dirty="0"/>
              <a:t>ソフトウェア面の妥当性確認は、ソフトウェア安全要求事項を満足していることを試験によって確認する</a:t>
            </a:r>
            <a:endParaRPr lang="en-US" altLang="ja-JP" dirty="0"/>
          </a:p>
          <a:p>
            <a:r>
              <a:rPr lang="ja-JP" altLang="en-US" sz="2400" dirty="0"/>
              <a:t>ソフトウェアの妥当性確認には、ハードウェアやシステム環境が必要．</a:t>
            </a:r>
          </a:p>
          <a:p>
            <a:r>
              <a:rPr lang="ja-JP" altLang="en-US" sz="2400" dirty="0"/>
              <a:t>ソフトウェア安全要求事項に関する項目を全て妥当性確認試験にて行う．</a:t>
            </a:r>
          </a:p>
          <a:p>
            <a:r>
              <a:rPr lang="ja-JP" altLang="en-US" sz="2400" dirty="0"/>
              <a:t>ソフトウェア安全要求事項に対し妥当性確認方法が、正当</a:t>
            </a:r>
            <a:r>
              <a:rPr lang="en-US" altLang="ja-JP" sz="2400" dirty="0"/>
              <a:t>/</a:t>
            </a:r>
            <a:r>
              <a:rPr lang="ja-JP" altLang="en-US" sz="2400" dirty="0"/>
              <a:t>正確であること</a:t>
            </a:r>
          </a:p>
          <a:p>
            <a:r>
              <a:rPr lang="ja-JP" altLang="en-US" sz="2400" dirty="0"/>
              <a:t>妥当性確認試験方法・試験の結果には再現性があること．</a:t>
            </a:r>
          </a:p>
          <a:p>
            <a:r>
              <a:rPr lang="ja-JP" altLang="en-US" sz="2400" dirty="0"/>
              <a:t>モデル化による妥当性確認試験も可能である．</a:t>
            </a:r>
          </a:p>
          <a:p>
            <a:r>
              <a:rPr lang="ja-JP" altLang="en-US" sz="2400" dirty="0"/>
              <a:t>「問題解決に必要なパラメータを抜き出して全体を簡単化・抽象化すること」で、動画</a:t>
            </a:r>
            <a:r>
              <a:rPr lang="en-US" altLang="ja-JP" sz="2400" dirty="0"/>
              <a:t>(CAD</a:t>
            </a:r>
            <a:r>
              <a:rPr lang="ja-JP" altLang="en-US" sz="2400" dirty="0"/>
              <a:t>による</a:t>
            </a:r>
            <a:r>
              <a:rPr lang="en-US" altLang="ja-JP" sz="2400" dirty="0"/>
              <a:t>3D</a:t>
            </a:r>
            <a:r>
              <a:rPr lang="ja-JP" altLang="en-US" sz="2400" dirty="0"/>
              <a:t>シミュレーションなど</a:t>
            </a:r>
            <a:r>
              <a:rPr lang="en-US" altLang="ja-JP" sz="2400" dirty="0"/>
              <a:t>)</a:t>
            </a:r>
            <a:r>
              <a:rPr lang="ja-JP" altLang="en-US" sz="2400" dirty="0"/>
              <a:t>も該当する．</a:t>
            </a:r>
            <a:endParaRPr kumimoji="1" lang="ja-JP" altLang="en-US" sz="2400" dirty="0"/>
          </a:p>
        </p:txBody>
      </p:sp>
      <p:sp>
        <p:nvSpPr>
          <p:cNvPr id="4" name="フッター プレースホルダー 3">
            <a:extLst>
              <a:ext uri="{FF2B5EF4-FFF2-40B4-BE49-F238E27FC236}">
                <a16:creationId xmlns="" xmlns:a16="http://schemas.microsoft.com/office/drawing/2014/main" id="{BF44A7EE-D002-4C91-A0B3-23903016D951}"/>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dirty="0"/>
          </a:p>
        </p:txBody>
      </p:sp>
      <p:sp>
        <p:nvSpPr>
          <p:cNvPr id="5" name="スライド番号プレースホルダー 4">
            <a:extLst>
              <a:ext uri="{FF2B5EF4-FFF2-40B4-BE49-F238E27FC236}">
                <a16:creationId xmlns="" xmlns:a16="http://schemas.microsoft.com/office/drawing/2014/main" id="{4B05934C-F328-4133-B85F-4F3E51243067}"/>
              </a:ext>
            </a:extLst>
          </p:cNvPr>
          <p:cNvSpPr>
            <a:spLocks noGrp="1"/>
          </p:cNvSpPr>
          <p:nvPr>
            <p:ph type="sldNum" sz="quarter" idx="12"/>
          </p:nvPr>
        </p:nvSpPr>
        <p:spPr/>
        <p:txBody>
          <a:bodyPr/>
          <a:lstStyle/>
          <a:p>
            <a:fld id="{C7D9CC4D-8A97-4D11-A8F9-9712DE09FCD9}" type="slidenum">
              <a:rPr kumimoji="1" lang="ja-JP" altLang="en-US" smtClean="0"/>
              <a:t>225</a:t>
            </a:fld>
            <a:endParaRPr kumimoji="1" lang="ja-JP" altLang="en-US" dirty="0"/>
          </a:p>
        </p:txBody>
      </p:sp>
    </p:spTree>
    <p:extLst>
      <p:ext uri="{BB962C8B-B14F-4D97-AF65-F5344CB8AC3E}">
        <p14:creationId xmlns:p14="http://schemas.microsoft.com/office/powerpoint/2010/main" val="1994988664"/>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BA3704D-E4BC-47B2-AF4D-21699931524F}"/>
              </a:ext>
            </a:extLst>
          </p:cNvPr>
          <p:cNvSpPr>
            <a:spLocks noGrp="1"/>
          </p:cNvSpPr>
          <p:nvPr>
            <p:ph type="title"/>
          </p:nvPr>
        </p:nvSpPr>
        <p:spPr/>
        <p:txBody>
          <a:bodyPr>
            <a:normAutofit/>
          </a:bodyPr>
          <a:lstStyle/>
          <a:p>
            <a:pPr marL="2698750" indent="-2698750"/>
            <a:r>
              <a:rPr lang="en-US" altLang="ja-JP" dirty="0">
                <a:effectLst>
                  <a:glow>
                    <a:srgbClr val="000000"/>
                  </a:glow>
                  <a:outerShdw sx="0" sy="0">
                    <a:srgbClr val="000000"/>
                  </a:outerShdw>
                  <a:reflection stA="0" endPos="0" fadeDir="0" sx="0" sy="0"/>
                </a:effectLst>
              </a:rPr>
              <a:t>5-(10)-</a:t>
            </a:r>
            <a:r>
              <a:rPr lang="ja-JP" altLang="en-US" dirty="0">
                <a:effectLst>
                  <a:glow>
                    <a:srgbClr val="000000"/>
                  </a:glow>
                  <a:outerShdw sx="0" sy="0">
                    <a:srgbClr val="000000"/>
                  </a:outerShdw>
                  <a:reflection stA="0" endPos="0" fadeDir="0" sx="0" sy="0"/>
                </a:effectLst>
              </a:rPr>
              <a:t>イ　</a:t>
            </a:r>
            <a:r>
              <a:rPr lang="ja-JP" altLang="ja-JP" dirty="0">
                <a:effectLst>
                  <a:glow>
                    <a:srgbClr val="000000"/>
                  </a:glow>
                  <a:reflection stA="0" endPos="0" fadeDir="0" sx="0" sy="0"/>
                </a:effectLst>
              </a:rPr>
              <a:t>安全システム妥当性確認のソフトウェア側面</a:t>
            </a:r>
            <a:endParaRPr kumimoji="1" lang="ja-JP" altLang="en-US" dirty="0">
              <a:effectLst>
                <a:glow>
                  <a:srgbClr val="000000"/>
                </a:glow>
                <a:reflection stA="0" endPos="0" fadeDir="0" sx="0" sy="0"/>
              </a:effectLst>
            </a:endParaRPr>
          </a:p>
        </p:txBody>
      </p:sp>
      <p:sp>
        <p:nvSpPr>
          <p:cNvPr id="3" name="コンテンツ プレースホルダー 2">
            <a:extLst>
              <a:ext uri="{FF2B5EF4-FFF2-40B4-BE49-F238E27FC236}">
                <a16:creationId xmlns="" xmlns:a16="http://schemas.microsoft.com/office/drawing/2014/main" id="{9A2A4D65-FDBA-4737-8273-148DCD866FCB}"/>
              </a:ext>
            </a:extLst>
          </p:cNvPr>
          <p:cNvSpPr>
            <a:spLocks noGrp="1"/>
          </p:cNvSpPr>
          <p:nvPr>
            <p:ph idx="1"/>
          </p:nvPr>
        </p:nvSpPr>
        <p:spPr/>
        <p:txBody>
          <a:bodyPr>
            <a:normAutofit fontScale="70000" lnSpcReduction="20000"/>
          </a:bodyPr>
          <a:lstStyle/>
          <a:p>
            <a:pPr marL="357188" indent="-357188">
              <a:lnSpc>
                <a:spcPct val="120000"/>
              </a:lnSpc>
              <a:buNone/>
            </a:pPr>
            <a:r>
              <a:rPr lang="ja-JP" altLang="en-US" sz="3100" dirty="0"/>
              <a:t>●</a:t>
            </a:r>
            <a:r>
              <a:rPr lang="ja-JP" altLang="ja-JP" sz="3100" dirty="0"/>
              <a:t>ソフトウェアは、ハードウェアが実現しようする安全機能の</a:t>
            </a:r>
            <a:r>
              <a:rPr lang="ja-JP" altLang="en-US" sz="3100" dirty="0"/>
              <a:t>開発日程が不一致の場合、</a:t>
            </a:r>
            <a:r>
              <a:rPr lang="ja-JP" altLang="ja-JP" sz="3100" dirty="0"/>
              <a:t>また、安全機能</a:t>
            </a:r>
            <a:r>
              <a:rPr lang="ja-JP" altLang="en-US" sz="3100" dirty="0"/>
              <a:t>が現地でなければ</a:t>
            </a:r>
            <a:r>
              <a:rPr lang="ja-JP" altLang="ja-JP" sz="3100" dirty="0"/>
              <a:t>条件設定が</a:t>
            </a:r>
            <a:r>
              <a:rPr lang="ja-JP" altLang="en-US" sz="3100" dirty="0"/>
              <a:t>できない場合</a:t>
            </a:r>
            <a:endParaRPr lang="en-US" altLang="ja-JP" sz="3100" dirty="0"/>
          </a:p>
          <a:p>
            <a:pPr marL="633413" indent="0">
              <a:lnSpc>
                <a:spcPct val="120000"/>
              </a:lnSpc>
              <a:buNone/>
            </a:pPr>
            <a:r>
              <a:rPr lang="ja-JP" altLang="ja-JP" sz="2600" dirty="0"/>
              <a:t>以下の条件を満足すれば、安全機能のある面を取り出し、シミュレーションやモデル化で確認試験することが可能である</a:t>
            </a:r>
            <a:r>
              <a:rPr lang="ja-JP" altLang="en-US" sz="2600" dirty="0"/>
              <a:t>．</a:t>
            </a:r>
            <a:endParaRPr lang="ja-JP" altLang="ja-JP" sz="2600" dirty="0"/>
          </a:p>
          <a:p>
            <a:pPr marL="0" indent="0">
              <a:lnSpc>
                <a:spcPct val="120000"/>
              </a:lnSpc>
              <a:buNone/>
            </a:pPr>
            <a:r>
              <a:rPr lang="ja-JP" altLang="ja-JP" sz="3100" dirty="0"/>
              <a:t>ハードウェアの構成が単純であること</a:t>
            </a:r>
            <a:r>
              <a:rPr lang="ja-JP" altLang="en-US" sz="3100" dirty="0"/>
              <a:t>．</a:t>
            </a:r>
            <a:endParaRPr lang="ja-JP" altLang="ja-JP" sz="3100" dirty="0"/>
          </a:p>
          <a:p>
            <a:pPr marL="360000" indent="0">
              <a:lnSpc>
                <a:spcPct val="120000"/>
              </a:lnSpc>
              <a:buNone/>
            </a:pPr>
            <a:r>
              <a:rPr lang="ja-JP" altLang="ja-JP" sz="2600" dirty="0"/>
              <a:t>一般的にはハードウェアの構成は単純である</a:t>
            </a:r>
            <a:r>
              <a:rPr lang="ja-JP" altLang="en-US" sz="2600" dirty="0"/>
              <a:t>．</a:t>
            </a:r>
            <a:r>
              <a:rPr lang="ja-JP" altLang="ja-JP" sz="2600" dirty="0"/>
              <a:t>入出力部、論理部、電源部、通信部等モジュール化構造になっており簡単な機能の組み合わせである</a:t>
            </a:r>
            <a:r>
              <a:rPr lang="ja-JP" altLang="en-US" sz="2600" dirty="0"/>
              <a:t>．</a:t>
            </a:r>
            <a:r>
              <a:rPr lang="ja-JP" altLang="ja-JP" sz="2600" dirty="0"/>
              <a:t>安全機能の複雑な条件はソフトウェアで実現されている場合が多い</a:t>
            </a:r>
            <a:r>
              <a:rPr lang="ja-JP" altLang="en-US" sz="2600" dirty="0"/>
              <a:t>．</a:t>
            </a:r>
            <a:endParaRPr lang="ja-JP" altLang="ja-JP" sz="2600" dirty="0"/>
          </a:p>
          <a:p>
            <a:pPr marL="0" indent="0">
              <a:lnSpc>
                <a:spcPct val="120000"/>
              </a:lnSpc>
              <a:buNone/>
            </a:pPr>
            <a:r>
              <a:rPr lang="ja-JP" altLang="ja-JP" sz="3100" dirty="0"/>
              <a:t>ソフトウェアがモジュール化されていること</a:t>
            </a:r>
            <a:r>
              <a:rPr lang="ja-JP" altLang="en-US" sz="3000" dirty="0"/>
              <a:t>．</a:t>
            </a:r>
            <a:endParaRPr lang="ja-JP" altLang="ja-JP" sz="3000" dirty="0"/>
          </a:p>
          <a:p>
            <a:pPr marL="360000" indent="0">
              <a:lnSpc>
                <a:spcPct val="120000"/>
              </a:lnSpc>
              <a:buNone/>
            </a:pPr>
            <a:r>
              <a:rPr lang="ja-JP" altLang="ja-JP" sz="2600" dirty="0"/>
              <a:t>ソフトウェアは設計の段階からモジュール化され、構造化されている</a:t>
            </a:r>
            <a:r>
              <a:rPr lang="ja-JP" altLang="en-US" sz="2600" dirty="0"/>
              <a:t>．機能安全では、それが要求されている．</a:t>
            </a:r>
            <a:endParaRPr lang="ja-JP" altLang="ja-JP" sz="2600" dirty="0"/>
          </a:p>
          <a:p>
            <a:pPr>
              <a:lnSpc>
                <a:spcPct val="120000"/>
              </a:lnSpc>
            </a:pPr>
            <a:endParaRPr kumimoji="1" lang="ja-JP" altLang="en-US" dirty="0"/>
          </a:p>
        </p:txBody>
      </p:sp>
      <p:sp>
        <p:nvSpPr>
          <p:cNvPr id="4" name="フッター プレースホルダー 3">
            <a:extLst>
              <a:ext uri="{FF2B5EF4-FFF2-40B4-BE49-F238E27FC236}">
                <a16:creationId xmlns="" xmlns:a16="http://schemas.microsoft.com/office/drawing/2014/main" id="{09101169-E7F8-4BE9-9C27-AF85AF14978F}"/>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dirty="0"/>
          </a:p>
        </p:txBody>
      </p:sp>
      <p:sp>
        <p:nvSpPr>
          <p:cNvPr id="5" name="スライド番号プレースホルダー 4">
            <a:extLst>
              <a:ext uri="{FF2B5EF4-FFF2-40B4-BE49-F238E27FC236}">
                <a16:creationId xmlns="" xmlns:a16="http://schemas.microsoft.com/office/drawing/2014/main" id="{2A1B82C4-BBAF-41C1-81B8-F80D2AA31032}"/>
              </a:ext>
            </a:extLst>
          </p:cNvPr>
          <p:cNvSpPr>
            <a:spLocks noGrp="1"/>
          </p:cNvSpPr>
          <p:nvPr>
            <p:ph type="sldNum" sz="quarter" idx="12"/>
          </p:nvPr>
        </p:nvSpPr>
        <p:spPr/>
        <p:txBody>
          <a:bodyPr/>
          <a:lstStyle/>
          <a:p>
            <a:fld id="{C7D9CC4D-8A97-4D11-A8F9-9712DE09FCD9}" type="slidenum">
              <a:rPr kumimoji="1" lang="ja-JP" altLang="en-US" smtClean="0"/>
              <a:t>226</a:t>
            </a:fld>
            <a:endParaRPr kumimoji="1" lang="ja-JP" altLang="en-US" dirty="0"/>
          </a:p>
        </p:txBody>
      </p:sp>
    </p:spTree>
    <p:extLst>
      <p:ext uri="{BB962C8B-B14F-4D97-AF65-F5344CB8AC3E}">
        <p14:creationId xmlns:p14="http://schemas.microsoft.com/office/powerpoint/2010/main" val="2646624446"/>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8D57925-957F-4EAA-9483-5807A76B5FB9}"/>
              </a:ext>
            </a:extLst>
          </p:cNvPr>
          <p:cNvSpPr>
            <a:spLocks noGrp="1"/>
          </p:cNvSpPr>
          <p:nvPr>
            <p:ph type="title"/>
          </p:nvPr>
        </p:nvSpPr>
        <p:spPr/>
        <p:txBody>
          <a:bodyPr/>
          <a:lstStyle/>
          <a:p>
            <a:pPr marL="2698750" indent="-2698750"/>
            <a:r>
              <a:rPr lang="en-US" altLang="ja-JP" dirty="0">
                <a:effectLst>
                  <a:glow>
                    <a:srgbClr val="000000"/>
                  </a:glow>
                  <a:outerShdw sx="0" sy="0">
                    <a:srgbClr val="000000"/>
                  </a:outerShdw>
                  <a:reflection stA="0" endPos="0" fadeDir="0" sx="0" sy="0"/>
                </a:effectLst>
              </a:rPr>
              <a:t>5-(10)-</a:t>
            </a:r>
            <a:r>
              <a:rPr lang="ja-JP" altLang="en-US" dirty="0">
                <a:effectLst>
                  <a:glow>
                    <a:srgbClr val="000000"/>
                  </a:glow>
                  <a:outerShdw sx="0" sy="0">
                    <a:srgbClr val="000000"/>
                  </a:outerShdw>
                  <a:reflection stA="0" endPos="0" fadeDir="0" sx="0" sy="0"/>
                </a:effectLst>
              </a:rPr>
              <a:t>イ </a:t>
            </a:r>
            <a:r>
              <a:rPr lang="ja-JP" altLang="ja-JP" kern="100" dirty="0">
                <a:cs typeface="Times New Roman" panose="02020603050405020304" pitchFamily="18" charset="0"/>
              </a:rPr>
              <a:t>妥当性確認試験の技法又は手段</a:t>
            </a:r>
            <a:endParaRPr kumimoji="1" lang="ja-JP" altLang="en-US" dirty="0"/>
          </a:p>
        </p:txBody>
      </p:sp>
      <p:graphicFrame>
        <p:nvGraphicFramePr>
          <p:cNvPr id="15" name="コンテンツ プレースホルダー 14"/>
          <p:cNvGraphicFramePr>
            <a:graphicFrameLocks noGrp="1"/>
          </p:cNvGraphicFramePr>
          <p:nvPr>
            <p:ph idx="1"/>
            <p:extLst>
              <p:ext uri="{D42A27DB-BD31-4B8C-83A1-F6EECF244321}">
                <p14:modId xmlns:p14="http://schemas.microsoft.com/office/powerpoint/2010/main" val="1704258295"/>
              </p:ext>
            </p:extLst>
          </p:nvPr>
        </p:nvGraphicFramePr>
        <p:xfrm>
          <a:off x="974693" y="1979525"/>
          <a:ext cx="8470759" cy="4190164"/>
        </p:xfrm>
        <a:graphic>
          <a:graphicData uri="http://schemas.openxmlformats.org/drawingml/2006/table">
            <a:tbl>
              <a:tblPr firstRow="1" firstCol="1" bandRow="1"/>
              <a:tblGrid>
                <a:gridCol w="581912">
                  <a:extLst>
                    <a:ext uri="{9D8B030D-6E8A-4147-A177-3AD203B41FA5}">
                      <a16:colId xmlns="" xmlns:a16="http://schemas.microsoft.com/office/drawing/2014/main" val="20000"/>
                    </a:ext>
                  </a:extLst>
                </a:gridCol>
                <a:gridCol w="4372208">
                  <a:extLst>
                    <a:ext uri="{9D8B030D-6E8A-4147-A177-3AD203B41FA5}">
                      <a16:colId xmlns="" xmlns:a16="http://schemas.microsoft.com/office/drawing/2014/main" val="20001"/>
                    </a:ext>
                  </a:extLst>
                </a:gridCol>
                <a:gridCol w="1172213">
                  <a:extLst>
                    <a:ext uri="{9D8B030D-6E8A-4147-A177-3AD203B41FA5}">
                      <a16:colId xmlns="" xmlns:a16="http://schemas.microsoft.com/office/drawing/2014/main" val="20002"/>
                    </a:ext>
                  </a:extLst>
                </a:gridCol>
                <a:gridCol w="1172213">
                  <a:extLst>
                    <a:ext uri="{9D8B030D-6E8A-4147-A177-3AD203B41FA5}">
                      <a16:colId xmlns="" xmlns:a16="http://schemas.microsoft.com/office/drawing/2014/main" val="20003"/>
                    </a:ext>
                  </a:extLst>
                </a:gridCol>
                <a:gridCol w="1172213">
                  <a:extLst>
                    <a:ext uri="{9D8B030D-6E8A-4147-A177-3AD203B41FA5}">
                      <a16:colId xmlns="" xmlns:a16="http://schemas.microsoft.com/office/drawing/2014/main" val="20004"/>
                    </a:ext>
                  </a:extLst>
                </a:gridCol>
              </a:tblGrid>
              <a:tr h="380924">
                <a:tc>
                  <a:txBody>
                    <a:bodyPr/>
                    <a:lstStyle/>
                    <a:p>
                      <a:pPr marL="31750" indent="63500" algn="ctr">
                        <a:spcAft>
                          <a:spcPts val="0"/>
                        </a:spcAft>
                      </a:pPr>
                      <a:r>
                        <a:rPr lang="en-US" sz="1800" kern="100">
                          <a:effectLst/>
                          <a:latin typeface="Meiryo UI" panose="020B0604030504040204" pitchFamily="50" charset="-128"/>
                          <a:ea typeface="Meiryo UI" panose="020B0604030504040204" pitchFamily="50" charset="-128"/>
                          <a:cs typeface="Arial" panose="020B0604020202020204" pitchFamily="34" charset="0"/>
                        </a:rPr>
                        <a:t>No.</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 indent="152400" algn="ctr">
                        <a:spcAft>
                          <a:spcPts val="0"/>
                        </a:spcAft>
                      </a:pPr>
                      <a:r>
                        <a:rPr lang="ja-JP" sz="1800" kern="100">
                          <a:effectLst/>
                          <a:latin typeface="Meiryo UI" panose="020B0604030504040204" pitchFamily="50" charset="-128"/>
                          <a:ea typeface="Meiryo UI" panose="020B0604030504040204" pitchFamily="50" charset="-128"/>
                          <a:cs typeface="Arial" panose="020B0604020202020204" pitchFamily="34" charset="0"/>
                        </a:rPr>
                        <a:t>技術</a:t>
                      </a:r>
                      <a:r>
                        <a:rPr lang="en-US" sz="1800" kern="100">
                          <a:effectLst/>
                          <a:latin typeface="Meiryo UI" panose="020B0604030504040204" pitchFamily="50" charset="-128"/>
                          <a:ea typeface="Meiryo UI" panose="020B0604030504040204" pitchFamily="50" charset="-128"/>
                          <a:cs typeface="Arial" panose="020B0604020202020204" pitchFamily="34" charset="0"/>
                        </a:rPr>
                        <a:t>/</a:t>
                      </a:r>
                      <a:r>
                        <a:rPr lang="ja-JP" sz="1800" kern="100">
                          <a:effectLst/>
                          <a:latin typeface="Meiryo UI" panose="020B0604030504040204" pitchFamily="50" charset="-128"/>
                          <a:ea typeface="Meiryo UI" panose="020B0604030504040204" pitchFamily="50" charset="-128"/>
                          <a:cs typeface="Arial" panose="020B0604020202020204" pitchFamily="34" charset="0"/>
                        </a:rPr>
                        <a:t>方法</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lgn="ctr">
                        <a:spcAft>
                          <a:spcPts val="0"/>
                        </a:spcAft>
                      </a:pPr>
                      <a:r>
                        <a:rPr lang="en-US" sz="1800" kern="100">
                          <a:effectLst/>
                          <a:latin typeface="Meiryo UI" panose="020B0604030504040204" pitchFamily="50" charset="-128"/>
                          <a:ea typeface="Meiryo UI" panose="020B0604030504040204" pitchFamily="50" charset="-128"/>
                          <a:cs typeface="Arial" panose="020B0604020202020204" pitchFamily="34" charset="0"/>
                        </a:rPr>
                        <a:t>SIL 1</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lgn="ctr">
                        <a:spcAft>
                          <a:spcPts val="0"/>
                        </a:spcAft>
                      </a:pPr>
                      <a:r>
                        <a:rPr lang="en-US" sz="1800" b="1" kern="100">
                          <a:effectLst/>
                          <a:latin typeface="Meiryo UI" panose="020B0604030504040204" pitchFamily="50" charset="-128"/>
                          <a:ea typeface="Meiryo UI" panose="020B0604030504040204" pitchFamily="50" charset="-128"/>
                          <a:cs typeface="Arial" panose="020B0604020202020204" pitchFamily="34" charset="0"/>
                        </a:rPr>
                        <a:t>SIL 2</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31750" indent="63500" algn="ctr">
                        <a:spcAft>
                          <a:spcPts val="0"/>
                        </a:spcAft>
                      </a:pPr>
                      <a:r>
                        <a:rPr lang="en-US" sz="1800" b="1" kern="100">
                          <a:effectLst/>
                          <a:latin typeface="Meiryo UI" panose="020B0604030504040204" pitchFamily="50" charset="-128"/>
                          <a:ea typeface="Meiryo UI" panose="020B0604030504040204" pitchFamily="50" charset="-128"/>
                          <a:cs typeface="Arial" panose="020B0604020202020204" pitchFamily="34" charset="0"/>
                        </a:rPr>
                        <a:t>SIL 3</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 xmlns:a16="http://schemas.microsoft.com/office/drawing/2014/main" val="10000"/>
                  </a:ext>
                </a:extLst>
              </a:tr>
              <a:tr h="380924">
                <a:tc>
                  <a:txBody>
                    <a:bodyPr/>
                    <a:lstStyle/>
                    <a:p>
                      <a:pPr marL="31750" indent="63500" algn="ctr">
                        <a:spcAft>
                          <a:spcPts val="0"/>
                        </a:spcAft>
                      </a:pPr>
                      <a:r>
                        <a:rPr lang="en-US" sz="1800" kern="100">
                          <a:effectLst/>
                          <a:latin typeface="Meiryo UI" panose="020B0604030504040204" pitchFamily="50" charset="-128"/>
                          <a:ea typeface="Meiryo UI" panose="020B0604030504040204" pitchFamily="50" charset="-128"/>
                          <a:cs typeface="Arial" panose="020B0604020202020204" pitchFamily="34" charset="0"/>
                        </a:rPr>
                        <a:t>1</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spcAft>
                          <a:spcPts val="0"/>
                        </a:spcAft>
                      </a:pPr>
                      <a:r>
                        <a:rPr lang="ja-JP" sz="1800" kern="100">
                          <a:effectLst/>
                          <a:latin typeface="Meiryo UI" panose="020B0604030504040204" pitchFamily="50" charset="-128"/>
                          <a:ea typeface="Meiryo UI" panose="020B0604030504040204" pitchFamily="50" charset="-128"/>
                          <a:cs typeface="Arial" panose="020B0604020202020204" pitchFamily="34" charset="0"/>
                        </a:rPr>
                        <a:t>確率的試験</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lgn="ctr">
                        <a:spcAft>
                          <a:spcPts val="0"/>
                        </a:spcAft>
                      </a:pPr>
                      <a:r>
                        <a:rPr lang="en-US" sz="1800" kern="100">
                          <a:effectLst/>
                          <a:latin typeface="Meiryo UI" panose="020B0604030504040204" pitchFamily="50" charset="-128"/>
                          <a:ea typeface="Meiryo UI" panose="020B0604030504040204" pitchFamily="50" charset="-128"/>
                          <a:cs typeface="Arial" panose="020B0604020202020204" pitchFamily="34" charset="0"/>
                        </a:rPr>
                        <a:t>---</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lgn="ctr">
                        <a:spcAft>
                          <a:spcPts val="0"/>
                        </a:spcAft>
                      </a:pPr>
                      <a:r>
                        <a:rPr lang="en-US" sz="1800" kern="100">
                          <a:effectLst/>
                          <a:latin typeface="Meiryo UI" panose="020B0604030504040204" pitchFamily="50" charset="-128"/>
                          <a:ea typeface="Meiryo UI" panose="020B0604030504040204" pitchFamily="50" charset="-128"/>
                          <a:cs typeface="Arial" panose="020B0604020202020204" pitchFamily="34" charset="0"/>
                        </a:rPr>
                        <a:t>R</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lgn="ctr">
                        <a:spcAft>
                          <a:spcPts val="0"/>
                        </a:spcAft>
                      </a:pPr>
                      <a:r>
                        <a:rPr lang="en-US" sz="1800" kern="100">
                          <a:effectLst/>
                          <a:latin typeface="Meiryo UI" panose="020B0604030504040204" pitchFamily="50" charset="-128"/>
                          <a:ea typeface="Meiryo UI" panose="020B0604030504040204" pitchFamily="50" charset="-128"/>
                          <a:cs typeface="Arial" panose="020B0604020202020204" pitchFamily="34" charset="0"/>
                        </a:rPr>
                        <a:t>R</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80924">
                <a:tc>
                  <a:txBody>
                    <a:bodyPr/>
                    <a:lstStyle/>
                    <a:p>
                      <a:pPr marL="31750" indent="63500" algn="ctr">
                        <a:spcAft>
                          <a:spcPts val="0"/>
                        </a:spcAft>
                      </a:pPr>
                      <a:r>
                        <a:rPr lang="en-US" sz="1800" kern="100">
                          <a:effectLst/>
                          <a:latin typeface="Meiryo UI" panose="020B0604030504040204" pitchFamily="50" charset="-128"/>
                          <a:ea typeface="Meiryo UI" panose="020B0604030504040204" pitchFamily="50" charset="-128"/>
                          <a:cs typeface="Arial" panose="020B0604020202020204" pitchFamily="34" charset="0"/>
                        </a:rPr>
                        <a:t>2</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spcAft>
                          <a:spcPts val="0"/>
                        </a:spcAft>
                      </a:pPr>
                      <a:r>
                        <a:rPr lang="ja-JP" sz="1800" kern="100">
                          <a:effectLst/>
                          <a:latin typeface="Meiryo UI" panose="020B0604030504040204" pitchFamily="50" charset="-128"/>
                          <a:ea typeface="Meiryo UI" panose="020B0604030504040204" pitchFamily="50" charset="-128"/>
                          <a:cs typeface="Arial" panose="020B0604020202020204" pitchFamily="34" charset="0"/>
                        </a:rPr>
                        <a:t>プロセス・シミュレーション</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lgn="ctr">
                        <a:spcAft>
                          <a:spcPts val="0"/>
                        </a:spcAft>
                      </a:pPr>
                      <a:r>
                        <a:rPr lang="en-US" sz="1800" kern="100">
                          <a:effectLst/>
                          <a:latin typeface="Meiryo UI" panose="020B0604030504040204" pitchFamily="50" charset="-128"/>
                          <a:ea typeface="Meiryo UI" panose="020B0604030504040204" pitchFamily="50" charset="-128"/>
                          <a:cs typeface="Arial" panose="020B0604020202020204" pitchFamily="34" charset="0"/>
                        </a:rPr>
                        <a:t>R</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lgn="ctr">
                        <a:spcAft>
                          <a:spcPts val="0"/>
                        </a:spcAft>
                      </a:pPr>
                      <a:r>
                        <a:rPr lang="en-US" sz="1800" kern="100">
                          <a:effectLst/>
                          <a:latin typeface="Meiryo UI" panose="020B0604030504040204" pitchFamily="50" charset="-128"/>
                          <a:ea typeface="Meiryo UI" panose="020B0604030504040204" pitchFamily="50" charset="-128"/>
                          <a:cs typeface="Arial" panose="020B0604020202020204" pitchFamily="34" charset="0"/>
                        </a:rPr>
                        <a:t>R</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lgn="ctr">
                        <a:spcAft>
                          <a:spcPts val="0"/>
                        </a:spcAft>
                      </a:pPr>
                      <a:r>
                        <a:rPr lang="en-US" sz="1800" b="1" kern="100">
                          <a:effectLst/>
                          <a:latin typeface="Meiryo UI" panose="020B0604030504040204" pitchFamily="50" charset="-128"/>
                          <a:ea typeface="Meiryo UI" panose="020B0604030504040204" pitchFamily="50" charset="-128"/>
                          <a:cs typeface="Arial" panose="020B0604020202020204" pitchFamily="34" charset="0"/>
                        </a:rPr>
                        <a:t>HR</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10002"/>
                  </a:ext>
                </a:extLst>
              </a:tr>
              <a:tr h="380924">
                <a:tc>
                  <a:txBody>
                    <a:bodyPr/>
                    <a:lstStyle/>
                    <a:p>
                      <a:pPr marL="31750" indent="63500" algn="ctr">
                        <a:spcAft>
                          <a:spcPts val="0"/>
                        </a:spcAft>
                      </a:pPr>
                      <a:r>
                        <a:rPr lang="en-US" sz="1800" kern="100">
                          <a:effectLst/>
                          <a:latin typeface="Meiryo UI" panose="020B0604030504040204" pitchFamily="50" charset="-128"/>
                          <a:ea typeface="Meiryo UI" panose="020B0604030504040204" pitchFamily="50" charset="-128"/>
                          <a:cs typeface="Arial" panose="020B0604020202020204" pitchFamily="34" charset="0"/>
                        </a:rPr>
                        <a:t>3</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spcAft>
                          <a:spcPts val="0"/>
                        </a:spcAft>
                      </a:pPr>
                      <a:r>
                        <a:rPr lang="ja-JP" sz="1800" kern="100">
                          <a:effectLst/>
                          <a:latin typeface="Meiryo UI" panose="020B0604030504040204" pitchFamily="50" charset="-128"/>
                          <a:ea typeface="Meiryo UI" panose="020B0604030504040204" pitchFamily="50" charset="-128"/>
                          <a:cs typeface="Arial" panose="020B0604020202020204" pitchFamily="34" charset="0"/>
                        </a:rPr>
                        <a:t>モデリング</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lgn="ctr">
                        <a:spcAft>
                          <a:spcPts val="0"/>
                        </a:spcAft>
                      </a:pPr>
                      <a:r>
                        <a:rPr lang="en-US" sz="1800" kern="100">
                          <a:effectLst/>
                          <a:latin typeface="Meiryo UI" panose="020B0604030504040204" pitchFamily="50" charset="-128"/>
                          <a:ea typeface="Meiryo UI" panose="020B0604030504040204" pitchFamily="50" charset="-128"/>
                          <a:cs typeface="Arial" panose="020B0604020202020204" pitchFamily="34" charset="0"/>
                        </a:rPr>
                        <a:t>R</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lgn="ctr">
                        <a:spcAft>
                          <a:spcPts val="0"/>
                        </a:spcAft>
                      </a:pPr>
                      <a:r>
                        <a:rPr lang="en-US" sz="1800" kern="100">
                          <a:effectLst/>
                          <a:latin typeface="Meiryo UI" panose="020B0604030504040204" pitchFamily="50" charset="-128"/>
                          <a:ea typeface="Meiryo UI" panose="020B0604030504040204" pitchFamily="50" charset="-128"/>
                          <a:cs typeface="Arial" panose="020B0604020202020204" pitchFamily="34" charset="0"/>
                        </a:rPr>
                        <a:t>R</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lgn="ctr">
                        <a:spcAft>
                          <a:spcPts val="0"/>
                        </a:spcAft>
                      </a:pPr>
                      <a:r>
                        <a:rPr lang="en-US" sz="1800" b="1" kern="100">
                          <a:effectLst/>
                          <a:latin typeface="Meiryo UI" panose="020B0604030504040204" pitchFamily="50" charset="-128"/>
                          <a:ea typeface="Meiryo UI" panose="020B0604030504040204" pitchFamily="50" charset="-128"/>
                          <a:cs typeface="Arial" panose="020B0604020202020204" pitchFamily="34" charset="0"/>
                        </a:rPr>
                        <a:t>HR</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10003"/>
                  </a:ext>
                </a:extLst>
              </a:tr>
              <a:tr h="380924">
                <a:tc>
                  <a:txBody>
                    <a:bodyPr/>
                    <a:lstStyle/>
                    <a:p>
                      <a:pPr marL="31750" indent="63500" algn="ctr">
                        <a:spcAft>
                          <a:spcPts val="0"/>
                        </a:spcAft>
                      </a:pPr>
                      <a:r>
                        <a:rPr lang="en-US" sz="1800" kern="100">
                          <a:effectLst/>
                          <a:latin typeface="Meiryo UI" panose="020B0604030504040204" pitchFamily="50" charset="-128"/>
                          <a:ea typeface="Meiryo UI" panose="020B0604030504040204" pitchFamily="50" charset="-128"/>
                          <a:cs typeface="Arial" panose="020B0604020202020204" pitchFamily="34" charset="0"/>
                        </a:rPr>
                        <a:t>4</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spcAft>
                          <a:spcPts val="0"/>
                        </a:spcAft>
                      </a:pPr>
                      <a:r>
                        <a:rPr lang="ja-JP" sz="1800" kern="100">
                          <a:effectLst/>
                          <a:latin typeface="Meiryo UI" panose="020B0604030504040204" pitchFamily="50" charset="-128"/>
                          <a:ea typeface="Meiryo UI" panose="020B0604030504040204" pitchFamily="50" charset="-128"/>
                          <a:cs typeface="Arial" panose="020B0604020202020204" pitchFamily="34" charset="0"/>
                        </a:rPr>
                        <a:t>機能的及びブラックボックス試験</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lgn="ctr">
                        <a:spcAft>
                          <a:spcPts val="0"/>
                        </a:spcAft>
                      </a:pPr>
                      <a:r>
                        <a:rPr lang="en-US" sz="1800" b="1" kern="100">
                          <a:effectLst/>
                          <a:latin typeface="Meiryo UI" panose="020B0604030504040204" pitchFamily="50" charset="-128"/>
                          <a:ea typeface="Meiryo UI" panose="020B0604030504040204" pitchFamily="50" charset="-128"/>
                          <a:cs typeface="Arial" panose="020B0604020202020204" pitchFamily="34" charset="0"/>
                        </a:rPr>
                        <a:t>HR</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marL="31750" indent="63500" algn="ctr">
                        <a:spcAft>
                          <a:spcPts val="0"/>
                        </a:spcAft>
                      </a:pPr>
                      <a:r>
                        <a:rPr lang="en-US" sz="1800" b="1" kern="100">
                          <a:effectLst/>
                          <a:latin typeface="Meiryo UI" panose="020B0604030504040204" pitchFamily="50" charset="-128"/>
                          <a:ea typeface="Meiryo UI" panose="020B0604030504040204" pitchFamily="50" charset="-128"/>
                          <a:cs typeface="Arial" panose="020B0604020202020204" pitchFamily="34" charset="0"/>
                        </a:rPr>
                        <a:t>HR</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marL="31750" indent="63500" algn="ctr">
                        <a:spcAft>
                          <a:spcPts val="0"/>
                        </a:spcAft>
                      </a:pPr>
                      <a:r>
                        <a:rPr lang="en-US" sz="1800" b="1" kern="100">
                          <a:effectLst/>
                          <a:latin typeface="Meiryo UI" panose="020B0604030504040204" pitchFamily="50" charset="-128"/>
                          <a:ea typeface="Meiryo UI" panose="020B0604030504040204" pitchFamily="50" charset="-128"/>
                          <a:cs typeface="Arial" panose="020B0604020202020204" pitchFamily="34" charset="0"/>
                        </a:rPr>
                        <a:t>HR</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10004"/>
                  </a:ext>
                </a:extLst>
              </a:tr>
              <a:tr h="1142772">
                <a:tc>
                  <a:txBody>
                    <a:bodyPr/>
                    <a:lstStyle/>
                    <a:p>
                      <a:pPr marL="31750" indent="63500" algn="ctr">
                        <a:spcAft>
                          <a:spcPts val="0"/>
                        </a:spcAft>
                      </a:pPr>
                      <a:r>
                        <a:rPr lang="en-US" sz="1800" kern="100">
                          <a:effectLst/>
                          <a:latin typeface="Meiryo UI" panose="020B0604030504040204" pitchFamily="50" charset="-128"/>
                          <a:ea typeface="Meiryo UI" panose="020B0604030504040204" pitchFamily="50" charset="-128"/>
                          <a:cs typeface="Arial" panose="020B0604020202020204" pitchFamily="34" charset="0"/>
                        </a:rPr>
                        <a:t>5</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spcAft>
                          <a:spcPts val="0"/>
                        </a:spcAft>
                      </a:pPr>
                      <a:r>
                        <a:rPr lang="ja-JP" sz="1800" kern="100">
                          <a:effectLst/>
                          <a:latin typeface="Meiryo UI" panose="020B0604030504040204" pitchFamily="50" charset="-128"/>
                          <a:ea typeface="Meiryo UI" panose="020B0604030504040204" pitchFamily="50" charset="-128"/>
                          <a:cs typeface="Arial" panose="020B0604020202020204" pitchFamily="34" charset="0"/>
                        </a:rPr>
                        <a:t>ソフトウェア安全要求仕様書とソフトウェア安全妥当性確認計画間の前方トレーサビリティ</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lgn="ctr">
                        <a:spcAft>
                          <a:spcPts val="0"/>
                        </a:spcAft>
                      </a:pPr>
                      <a:r>
                        <a:rPr lang="en-US" sz="1800" kern="100">
                          <a:effectLst/>
                          <a:latin typeface="Meiryo UI" panose="020B0604030504040204" pitchFamily="50" charset="-128"/>
                          <a:ea typeface="Meiryo UI" panose="020B0604030504040204" pitchFamily="50" charset="-128"/>
                          <a:cs typeface="Arial" panose="020B0604020202020204" pitchFamily="34" charset="0"/>
                        </a:rPr>
                        <a:t>R</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lgn="ctr">
                        <a:spcAft>
                          <a:spcPts val="0"/>
                        </a:spcAft>
                      </a:pPr>
                      <a:r>
                        <a:rPr lang="en-US" sz="1800" kern="100">
                          <a:effectLst/>
                          <a:latin typeface="Meiryo UI" panose="020B0604030504040204" pitchFamily="50" charset="-128"/>
                          <a:ea typeface="Meiryo UI" panose="020B0604030504040204" pitchFamily="50" charset="-128"/>
                          <a:cs typeface="Arial" panose="020B0604020202020204" pitchFamily="34" charset="0"/>
                        </a:rPr>
                        <a:t>R</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lgn="ctr">
                        <a:spcAft>
                          <a:spcPts val="0"/>
                        </a:spcAft>
                      </a:pPr>
                      <a:r>
                        <a:rPr lang="en-US" sz="1800" b="1" kern="100">
                          <a:effectLst/>
                          <a:latin typeface="Meiryo UI" panose="020B0604030504040204" pitchFamily="50" charset="-128"/>
                          <a:ea typeface="Meiryo UI" panose="020B0604030504040204" pitchFamily="50" charset="-128"/>
                          <a:cs typeface="Arial" panose="020B0604020202020204" pitchFamily="34" charset="0"/>
                        </a:rPr>
                        <a:t>HR</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10005"/>
                  </a:ext>
                </a:extLst>
              </a:tr>
              <a:tr h="1142772">
                <a:tc>
                  <a:txBody>
                    <a:bodyPr/>
                    <a:lstStyle/>
                    <a:p>
                      <a:pPr marL="31750" indent="63500" algn="ctr">
                        <a:spcAft>
                          <a:spcPts val="0"/>
                        </a:spcAft>
                      </a:pPr>
                      <a:r>
                        <a:rPr lang="en-US" sz="1800" kern="100">
                          <a:effectLst/>
                          <a:latin typeface="Meiryo UI" panose="020B0604030504040204" pitchFamily="50" charset="-128"/>
                          <a:ea typeface="Meiryo UI" panose="020B0604030504040204" pitchFamily="50" charset="-128"/>
                          <a:cs typeface="Arial" panose="020B0604020202020204" pitchFamily="34" charset="0"/>
                        </a:rPr>
                        <a:t>6</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spcAft>
                          <a:spcPts val="0"/>
                        </a:spcAft>
                      </a:pPr>
                      <a:r>
                        <a:rPr lang="ja-JP" sz="1800" kern="100">
                          <a:effectLst/>
                          <a:latin typeface="Meiryo UI" panose="020B0604030504040204" pitchFamily="50" charset="-128"/>
                          <a:ea typeface="Meiryo UI" panose="020B0604030504040204" pitchFamily="50" charset="-128"/>
                          <a:cs typeface="Arial" panose="020B0604020202020204" pitchFamily="34" charset="0"/>
                        </a:rPr>
                        <a:t>ソフトウェア安全妥当性確認計画とソフトウェア安全要求仕様書間の後方トレーサビリティ</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lgn="ctr">
                        <a:spcAft>
                          <a:spcPts val="0"/>
                        </a:spcAft>
                      </a:pPr>
                      <a:r>
                        <a:rPr lang="en-US" sz="1800" kern="100">
                          <a:effectLst/>
                          <a:latin typeface="Meiryo UI" panose="020B0604030504040204" pitchFamily="50" charset="-128"/>
                          <a:ea typeface="Meiryo UI" panose="020B0604030504040204" pitchFamily="50" charset="-128"/>
                          <a:cs typeface="Arial" panose="020B0604020202020204" pitchFamily="34" charset="0"/>
                        </a:rPr>
                        <a:t>R</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lgn="ctr">
                        <a:spcAft>
                          <a:spcPts val="0"/>
                        </a:spcAft>
                      </a:pPr>
                      <a:r>
                        <a:rPr lang="en-US" sz="1800" kern="100">
                          <a:effectLst/>
                          <a:latin typeface="Meiryo UI" panose="020B0604030504040204" pitchFamily="50" charset="-128"/>
                          <a:ea typeface="Meiryo UI" panose="020B0604030504040204" pitchFamily="50" charset="-128"/>
                          <a:cs typeface="Arial" panose="020B0604020202020204" pitchFamily="34" charset="0"/>
                        </a:rPr>
                        <a:t>R</a:t>
                      </a:r>
                      <a:endParaRPr lang="ja-JP" sz="18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indent="63500" algn="ctr">
                        <a:spcAft>
                          <a:spcPts val="0"/>
                        </a:spcAft>
                      </a:pPr>
                      <a:r>
                        <a:rPr lang="en-US" sz="1800" b="1" kern="100" dirty="0">
                          <a:effectLst/>
                          <a:latin typeface="Meiryo UI" panose="020B0604030504040204" pitchFamily="50" charset="-128"/>
                          <a:ea typeface="Meiryo UI" panose="020B0604030504040204" pitchFamily="50" charset="-128"/>
                          <a:cs typeface="Arial" panose="020B0604020202020204" pitchFamily="34" charset="0"/>
                        </a:rPr>
                        <a:t>HR</a:t>
                      </a:r>
                      <a:endParaRPr lang="ja-JP" sz="18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10006"/>
                  </a:ext>
                </a:extLst>
              </a:tr>
            </a:tbl>
          </a:graphicData>
        </a:graphic>
      </p:graphicFrame>
      <p:sp>
        <p:nvSpPr>
          <p:cNvPr id="4" name="フッター プレースホルダー 3">
            <a:extLst>
              <a:ext uri="{FF2B5EF4-FFF2-40B4-BE49-F238E27FC236}">
                <a16:creationId xmlns="" xmlns:a16="http://schemas.microsoft.com/office/drawing/2014/main" id="{C464FCE8-4BCC-4D97-9C21-C35AC406E711}"/>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dirty="0"/>
          </a:p>
        </p:txBody>
      </p:sp>
      <p:sp>
        <p:nvSpPr>
          <p:cNvPr id="5" name="スライド番号プレースホルダー 4">
            <a:extLst>
              <a:ext uri="{FF2B5EF4-FFF2-40B4-BE49-F238E27FC236}">
                <a16:creationId xmlns="" xmlns:a16="http://schemas.microsoft.com/office/drawing/2014/main" id="{40EE83CB-0ECC-42F1-8393-5656F2BC3433}"/>
              </a:ext>
            </a:extLst>
          </p:cNvPr>
          <p:cNvSpPr>
            <a:spLocks noGrp="1"/>
          </p:cNvSpPr>
          <p:nvPr>
            <p:ph type="sldNum" sz="quarter" idx="12"/>
          </p:nvPr>
        </p:nvSpPr>
        <p:spPr/>
        <p:txBody>
          <a:bodyPr/>
          <a:lstStyle/>
          <a:p>
            <a:fld id="{C7D9CC4D-8A97-4D11-A8F9-9712DE09FCD9}" type="slidenum">
              <a:rPr kumimoji="1" lang="ja-JP" altLang="en-US" smtClean="0"/>
              <a:t>227</a:t>
            </a:fld>
            <a:endParaRPr kumimoji="1" lang="ja-JP" altLang="en-US" dirty="0"/>
          </a:p>
        </p:txBody>
      </p:sp>
    </p:spTree>
    <p:extLst>
      <p:ext uri="{BB962C8B-B14F-4D97-AF65-F5344CB8AC3E}">
        <p14:creationId xmlns:p14="http://schemas.microsoft.com/office/powerpoint/2010/main" val="904314321"/>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8DCDC86-BC82-4E83-9E69-C7C6B7A9CB2A}"/>
              </a:ext>
            </a:extLst>
          </p:cNvPr>
          <p:cNvSpPr>
            <a:spLocks noGrp="1"/>
          </p:cNvSpPr>
          <p:nvPr>
            <p:ph type="title"/>
          </p:nvPr>
        </p:nvSpPr>
        <p:spPr>
          <a:xfrm>
            <a:off x="320822" y="365127"/>
            <a:ext cx="9585177" cy="1325563"/>
          </a:xfrm>
        </p:spPr>
        <p:txBody>
          <a:bodyPr>
            <a:noAutofit/>
          </a:bodyPr>
          <a:lstStyle/>
          <a:p>
            <a:pPr marL="1619250" lvl="1" indent="-1619250" fontAlgn="base"/>
            <a:r>
              <a:rPr lang="en-US" altLang="ja-JP" sz="4400" dirty="0">
                <a:effectLst>
                  <a:glow>
                    <a:srgbClr val="000000"/>
                  </a:glow>
                  <a:outerShdw sx="0" sy="0">
                    <a:srgbClr val="000000"/>
                  </a:outerShdw>
                  <a:reflection stA="0" endPos="0" fadeDir="0" sx="0" sy="0"/>
                </a:effectLst>
              </a:rPr>
              <a:t>5-(11) </a:t>
            </a:r>
            <a:r>
              <a:rPr lang="ja-JP" altLang="en-US" sz="4400" dirty="0">
                <a:effectLst>
                  <a:glow>
                    <a:srgbClr val="000000"/>
                  </a:glow>
                  <a:outerShdw sx="0" sy="0">
                    <a:srgbClr val="000000"/>
                  </a:outerShdw>
                  <a:reflection stA="0" endPos="0" fadeDir="0" sx="0" sy="0"/>
                </a:effectLst>
                <a:latin typeface="Meiryo UI" panose="020B0604030504040204" pitchFamily="50" charset="-128"/>
                <a:ea typeface="Meiryo UI" panose="020B0604030504040204" pitchFamily="50" charset="-128"/>
              </a:rPr>
              <a:t>ソ</a:t>
            </a:r>
            <a:r>
              <a:rPr lang="ja-JP" altLang="ja-JP" sz="4400" dirty="0">
                <a:effectLst>
                  <a:glow>
                    <a:srgbClr val="000000"/>
                  </a:glow>
                  <a:outerShdw sx="0" sy="0">
                    <a:srgbClr val="000000"/>
                  </a:outerShdw>
                  <a:reflection stA="0" endPos="0" fadeDir="0" sx="0" sy="0"/>
                </a:effectLst>
                <a:latin typeface="Meiryo UI" panose="020B0604030504040204" pitchFamily="50" charset="-128"/>
                <a:ea typeface="Meiryo UI" panose="020B0604030504040204" pitchFamily="50" charset="-128"/>
              </a:rPr>
              <a:t>フトウェアの変更</a:t>
            </a:r>
            <a:r>
              <a:rPr lang="en-US" altLang="ja-JP" sz="4400" dirty="0">
                <a:effectLst>
                  <a:glow>
                    <a:srgbClr val="000000"/>
                  </a:glow>
                  <a:outerShdw sx="0" sy="0">
                    <a:srgbClr val="000000"/>
                  </a:outerShdw>
                  <a:reflection stA="0" endPos="0" fadeDir="0" sx="0" sy="0"/>
                </a:effectLst>
                <a:latin typeface="Meiryo UI" panose="020B0604030504040204" pitchFamily="50" charset="-128"/>
                <a:ea typeface="Meiryo UI" panose="020B0604030504040204" pitchFamily="50" charset="-128"/>
              </a:rPr>
              <a:t>(</a:t>
            </a:r>
            <a:r>
              <a:rPr lang="ja-JP" altLang="ja-JP" sz="4400" dirty="0">
                <a:effectLst>
                  <a:glow>
                    <a:srgbClr val="000000"/>
                  </a:glow>
                  <a:outerShdw sx="0" sy="0">
                    <a:srgbClr val="000000"/>
                  </a:outerShdw>
                  <a:reflection stA="0" endPos="0" fadeDir="0" sx="0" sy="0"/>
                </a:effectLst>
                <a:latin typeface="Meiryo UI" panose="020B0604030504040204" pitchFamily="50" charset="-128"/>
                <a:ea typeface="Meiryo UI" panose="020B0604030504040204" pitchFamily="50" charset="-128"/>
              </a:rPr>
              <a:t>部分改修</a:t>
            </a:r>
            <a:r>
              <a:rPr lang="en-US" altLang="ja-JP" sz="4400" dirty="0">
                <a:effectLst>
                  <a:glow>
                    <a:srgbClr val="000000"/>
                  </a:glow>
                  <a:outerShdw sx="0" sy="0">
                    <a:srgbClr val="000000"/>
                  </a:outerShdw>
                  <a:reflection stA="0" endPos="0" fadeDir="0" sx="0" sy="0"/>
                </a:effectLst>
                <a:latin typeface="Meiryo UI" panose="020B0604030504040204" pitchFamily="50" charset="-128"/>
                <a:ea typeface="Meiryo UI" panose="020B0604030504040204" pitchFamily="50" charset="-128"/>
              </a:rPr>
              <a:t>) (1/2)</a:t>
            </a:r>
            <a:endParaRPr kumimoji="1" lang="ja-JP" altLang="en-US" sz="4400" dirty="0"/>
          </a:p>
        </p:txBody>
      </p:sp>
      <p:sp>
        <p:nvSpPr>
          <p:cNvPr id="3" name="コンテンツ プレースホルダー 2">
            <a:extLst>
              <a:ext uri="{FF2B5EF4-FFF2-40B4-BE49-F238E27FC236}">
                <a16:creationId xmlns="" xmlns:a16="http://schemas.microsoft.com/office/drawing/2014/main" id="{B3F33A31-61D4-40CB-9A98-B25074E305D8}"/>
              </a:ext>
            </a:extLst>
          </p:cNvPr>
          <p:cNvSpPr>
            <a:spLocks noGrp="1"/>
          </p:cNvSpPr>
          <p:nvPr>
            <p:ph idx="1"/>
          </p:nvPr>
        </p:nvSpPr>
        <p:spPr>
          <a:xfrm>
            <a:off x="376232" y="1825624"/>
            <a:ext cx="9324000" cy="4530727"/>
          </a:xfrm>
        </p:spPr>
        <p:txBody>
          <a:bodyPr>
            <a:normAutofit fontScale="70000" lnSpcReduction="20000"/>
          </a:bodyPr>
          <a:lstStyle/>
          <a:p>
            <a:pPr marL="0" indent="0">
              <a:lnSpc>
                <a:spcPct val="120000"/>
              </a:lnSpc>
              <a:spcBef>
                <a:spcPts val="0"/>
              </a:spcBef>
              <a:buNone/>
            </a:pPr>
            <a:r>
              <a:rPr lang="ja-JP" altLang="ja-JP" sz="4000" dirty="0"/>
              <a:t>　ソフトウェア運用中の変更</a:t>
            </a:r>
            <a:r>
              <a:rPr lang="en-US" altLang="ja-JP" sz="4000" dirty="0"/>
              <a:t>(</a:t>
            </a:r>
            <a:r>
              <a:rPr lang="ja-JP" altLang="ja-JP" sz="4000" dirty="0"/>
              <a:t>部分改修</a:t>
            </a:r>
            <a:r>
              <a:rPr lang="en-US" altLang="ja-JP" sz="4000" dirty="0"/>
              <a:t>)</a:t>
            </a:r>
            <a:r>
              <a:rPr lang="ja-JP" altLang="ja-JP" sz="4000" dirty="0"/>
              <a:t>は、変更後も決定論的対応能力が維持されていることが必要である</a:t>
            </a:r>
            <a:r>
              <a:rPr lang="ja-JP" altLang="en-US" sz="4000" dirty="0"/>
              <a:t>．</a:t>
            </a:r>
            <a:endParaRPr lang="ja-JP" altLang="ja-JP" sz="4000" dirty="0"/>
          </a:p>
          <a:p>
            <a:pPr marL="0" indent="0">
              <a:buNone/>
            </a:pPr>
            <a:r>
              <a:rPr lang="ja-JP" altLang="ja-JP" sz="3300" dirty="0"/>
              <a:t>変更</a:t>
            </a:r>
            <a:r>
              <a:rPr lang="ja-JP" altLang="en-US" sz="3300" dirty="0"/>
              <a:t>要求の発動要因．</a:t>
            </a:r>
            <a:endParaRPr lang="ja-JP" altLang="ja-JP" sz="3300" dirty="0"/>
          </a:p>
          <a:p>
            <a:pPr marL="0" indent="0">
              <a:buNone/>
            </a:pPr>
            <a:r>
              <a:rPr lang="ja-JP" altLang="ja-JP" sz="3100" dirty="0"/>
              <a:t>ⅰ．機能安全が安全要求事項に対し、不満足であることが分かった</a:t>
            </a:r>
            <a:r>
              <a:rPr lang="ja-JP" altLang="en-US" sz="3100" dirty="0"/>
              <a:t>．</a:t>
            </a:r>
            <a:endParaRPr lang="ja-JP" altLang="ja-JP" sz="3100" dirty="0"/>
          </a:p>
          <a:p>
            <a:pPr marL="0" indent="0">
              <a:buNone/>
            </a:pPr>
            <a:r>
              <a:rPr lang="ja-JP" altLang="ja-JP" sz="3100" dirty="0"/>
              <a:t>ⅱ．決定論的原因故障が発見された</a:t>
            </a:r>
            <a:r>
              <a:rPr lang="ja-JP" altLang="en-US" sz="3100" dirty="0"/>
              <a:t>．</a:t>
            </a:r>
            <a:endParaRPr lang="ja-JP" altLang="ja-JP" sz="3100" dirty="0"/>
          </a:p>
          <a:p>
            <a:pPr marL="0" indent="0">
              <a:buNone/>
            </a:pPr>
            <a:r>
              <a:rPr lang="ja-JP" altLang="ja-JP" sz="3100" dirty="0"/>
              <a:t>ⅲ．新規または改正された安全関係の法令が発令された</a:t>
            </a:r>
            <a:r>
              <a:rPr lang="ja-JP" altLang="en-US" sz="3100" dirty="0"/>
              <a:t>．</a:t>
            </a:r>
            <a:endParaRPr lang="ja-JP" altLang="ja-JP" sz="3100" dirty="0"/>
          </a:p>
          <a:p>
            <a:pPr marL="0" indent="0">
              <a:buNone/>
            </a:pPr>
            <a:r>
              <a:rPr lang="ja-JP" altLang="ja-JP" sz="3100" dirty="0"/>
              <a:t>ⅳ．</a:t>
            </a:r>
            <a:r>
              <a:rPr lang="en-US" altLang="ja-JP" sz="3100" dirty="0"/>
              <a:t>EUC </a:t>
            </a:r>
            <a:r>
              <a:rPr lang="ja-JP" altLang="ja-JP" sz="3100" dirty="0"/>
              <a:t>またはその利用法に対する変更があった</a:t>
            </a:r>
            <a:r>
              <a:rPr lang="ja-JP" altLang="en-US" sz="3100" dirty="0"/>
              <a:t>．</a:t>
            </a:r>
            <a:endParaRPr lang="ja-JP" altLang="ja-JP" sz="3100" dirty="0"/>
          </a:p>
          <a:p>
            <a:pPr marL="0" indent="0">
              <a:buNone/>
            </a:pPr>
            <a:r>
              <a:rPr lang="ja-JP" altLang="ja-JP" sz="3100" dirty="0"/>
              <a:t>ⅴ．全体の安全要求事項の変更が必要となった</a:t>
            </a:r>
            <a:r>
              <a:rPr lang="ja-JP" altLang="en-US" sz="3100" dirty="0"/>
              <a:t>．</a:t>
            </a:r>
            <a:endParaRPr lang="ja-JP" altLang="ja-JP" sz="3100" dirty="0"/>
          </a:p>
          <a:p>
            <a:pPr marL="0" indent="0">
              <a:buNone/>
            </a:pPr>
            <a:r>
              <a:rPr lang="ja-JP" altLang="ja-JP" sz="3100" dirty="0"/>
              <a:t>ⅵ．運転及び保守性能の分析で、性能が目標以下であることがわかった</a:t>
            </a:r>
            <a:r>
              <a:rPr lang="ja-JP" altLang="en-US" sz="3100" dirty="0"/>
              <a:t>．</a:t>
            </a:r>
            <a:endParaRPr lang="ja-JP" altLang="ja-JP" sz="3100" dirty="0"/>
          </a:p>
          <a:p>
            <a:pPr marL="0" indent="0">
              <a:buNone/>
            </a:pPr>
            <a:r>
              <a:rPr lang="ja-JP" altLang="ja-JP" sz="3100" dirty="0"/>
              <a:t>ⅶ．定期的機能安全監査から是正勧告が出された</a:t>
            </a:r>
            <a:r>
              <a:rPr lang="ja-JP" altLang="en-US" sz="3100" dirty="0"/>
              <a:t>．</a:t>
            </a:r>
            <a:endParaRPr lang="ja-JP" altLang="ja-JP" sz="3100" dirty="0"/>
          </a:p>
          <a:p>
            <a:pPr marL="179388" indent="0">
              <a:buNone/>
            </a:pPr>
            <a:endParaRPr lang="en-US" altLang="ja-JP" sz="2100" dirty="0"/>
          </a:p>
          <a:p>
            <a:pPr marL="179388" indent="0">
              <a:buNone/>
            </a:pPr>
            <a:r>
              <a:rPr lang="ja-JP" altLang="ja-JP" sz="2100" dirty="0"/>
              <a:t>変更及び変更活動は、インパクト</a:t>
            </a:r>
            <a:r>
              <a:rPr lang="en-US" altLang="ja-JP" sz="2100" dirty="0"/>
              <a:t>(</a:t>
            </a:r>
            <a:r>
              <a:rPr lang="ja-JP" altLang="ja-JP" sz="2100" dirty="0"/>
              <a:t>影響</a:t>
            </a:r>
            <a:r>
              <a:rPr lang="en-US" altLang="ja-JP" sz="2100" dirty="0"/>
              <a:t>)</a:t>
            </a:r>
            <a:r>
              <a:rPr lang="ja-JP" altLang="ja-JP" sz="2100" dirty="0"/>
              <a:t>解析およびソフトウェアの決定論的対応能力の評価結果により決まる</a:t>
            </a:r>
            <a:r>
              <a:rPr lang="ja-JP" altLang="en-US" sz="2100" dirty="0"/>
              <a:t>．</a:t>
            </a:r>
            <a:endParaRPr lang="ja-JP" altLang="ja-JP" sz="2100" dirty="0"/>
          </a:p>
          <a:p>
            <a:pPr marL="0" indent="0">
              <a:buNone/>
            </a:pPr>
            <a:endParaRPr kumimoji="1" lang="ja-JP" altLang="en-US" dirty="0"/>
          </a:p>
        </p:txBody>
      </p:sp>
      <p:sp>
        <p:nvSpPr>
          <p:cNvPr id="4" name="フッター プレースホルダー 3">
            <a:extLst>
              <a:ext uri="{FF2B5EF4-FFF2-40B4-BE49-F238E27FC236}">
                <a16:creationId xmlns="" xmlns:a16="http://schemas.microsoft.com/office/drawing/2014/main" id="{7B67BD5C-CF6A-4D28-BEA2-F446E014BAA6}"/>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dirty="0"/>
          </a:p>
        </p:txBody>
      </p:sp>
      <p:sp>
        <p:nvSpPr>
          <p:cNvPr id="5" name="スライド番号プレースホルダー 4">
            <a:extLst>
              <a:ext uri="{FF2B5EF4-FFF2-40B4-BE49-F238E27FC236}">
                <a16:creationId xmlns="" xmlns:a16="http://schemas.microsoft.com/office/drawing/2014/main" id="{EB5CCD2B-8E6B-458A-A8B7-7D7CED153829}"/>
              </a:ext>
            </a:extLst>
          </p:cNvPr>
          <p:cNvSpPr>
            <a:spLocks noGrp="1"/>
          </p:cNvSpPr>
          <p:nvPr>
            <p:ph type="sldNum" sz="quarter" idx="12"/>
          </p:nvPr>
        </p:nvSpPr>
        <p:spPr/>
        <p:txBody>
          <a:bodyPr/>
          <a:lstStyle/>
          <a:p>
            <a:fld id="{C7D9CC4D-8A97-4D11-A8F9-9712DE09FCD9}" type="slidenum">
              <a:rPr kumimoji="1" lang="ja-JP" altLang="en-US" smtClean="0"/>
              <a:t>228</a:t>
            </a:fld>
            <a:endParaRPr kumimoji="1" lang="ja-JP" altLang="en-US" dirty="0"/>
          </a:p>
        </p:txBody>
      </p:sp>
    </p:spTree>
    <p:extLst>
      <p:ext uri="{BB962C8B-B14F-4D97-AF65-F5344CB8AC3E}">
        <p14:creationId xmlns:p14="http://schemas.microsoft.com/office/powerpoint/2010/main" val="310263611"/>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3E11711-D393-40EE-96D2-4163F3CEC03D}"/>
              </a:ext>
            </a:extLst>
          </p:cNvPr>
          <p:cNvSpPr>
            <a:spLocks noGrp="1"/>
          </p:cNvSpPr>
          <p:nvPr>
            <p:ph type="title"/>
          </p:nvPr>
        </p:nvSpPr>
        <p:spPr>
          <a:xfrm>
            <a:off x="320823" y="365127"/>
            <a:ext cx="9467754" cy="1325563"/>
          </a:xfrm>
        </p:spPr>
        <p:txBody>
          <a:bodyPr/>
          <a:lstStyle/>
          <a:p>
            <a:pPr marL="2068513" indent="-2068513"/>
            <a:r>
              <a:rPr lang="en-US" altLang="ja-JP" dirty="0">
                <a:effectLst>
                  <a:glow>
                    <a:srgbClr val="000000"/>
                  </a:glow>
                  <a:outerShdw sx="0" sy="0">
                    <a:srgbClr val="000000"/>
                  </a:outerShdw>
                  <a:reflection stA="0" endPos="0" fadeDir="0" sx="0" sy="0"/>
                </a:effectLst>
              </a:rPr>
              <a:t>5-(11)</a:t>
            </a:r>
            <a:r>
              <a:rPr lang="ja-JP" altLang="en-US" dirty="0">
                <a:effectLst>
                  <a:glow>
                    <a:srgbClr val="000000"/>
                  </a:glow>
                  <a:outerShdw sx="0" sy="0">
                    <a:srgbClr val="000000"/>
                  </a:outerShdw>
                  <a:reflection stA="0" endPos="0" fadeDir="0" sx="0" sy="0"/>
                </a:effectLst>
              </a:rPr>
              <a:t> ソ</a:t>
            </a:r>
            <a:r>
              <a:rPr lang="ja-JP" altLang="ja-JP" dirty="0">
                <a:effectLst>
                  <a:glow>
                    <a:srgbClr val="000000"/>
                  </a:glow>
                  <a:outerShdw sx="0" sy="0">
                    <a:srgbClr val="000000"/>
                  </a:outerShdw>
                  <a:reflection stA="0" endPos="0" fadeDir="0" sx="0" sy="0"/>
                </a:effectLst>
              </a:rPr>
              <a:t>フトウェアの変更</a:t>
            </a:r>
            <a:r>
              <a:rPr lang="en-US" altLang="ja-JP" dirty="0">
                <a:effectLst>
                  <a:glow>
                    <a:srgbClr val="000000"/>
                  </a:glow>
                  <a:outerShdw sx="0" sy="0">
                    <a:srgbClr val="000000"/>
                  </a:outerShdw>
                  <a:reflection stA="0" endPos="0" fadeDir="0" sx="0" sy="0"/>
                </a:effectLst>
              </a:rPr>
              <a:t>(</a:t>
            </a:r>
            <a:r>
              <a:rPr lang="ja-JP" altLang="ja-JP" dirty="0">
                <a:effectLst>
                  <a:glow>
                    <a:srgbClr val="000000"/>
                  </a:glow>
                  <a:outerShdw sx="0" sy="0">
                    <a:srgbClr val="000000"/>
                  </a:outerShdw>
                  <a:reflection stA="0" endPos="0" fadeDir="0" sx="0" sy="0"/>
                </a:effectLst>
              </a:rPr>
              <a:t>部分改修</a:t>
            </a:r>
            <a:r>
              <a:rPr lang="en-US" altLang="ja-JP" dirty="0">
                <a:effectLst>
                  <a:glow>
                    <a:srgbClr val="000000"/>
                  </a:glow>
                  <a:outerShdw sx="0" sy="0">
                    <a:srgbClr val="000000"/>
                  </a:outerShdw>
                  <a:reflection stA="0" endPos="0" fadeDir="0" sx="0" sy="0"/>
                </a:effectLst>
              </a:rPr>
              <a:t>) (2/2)</a:t>
            </a:r>
            <a:endParaRPr kumimoji="1" lang="ja-JP" altLang="en-US" dirty="0"/>
          </a:p>
        </p:txBody>
      </p:sp>
      <p:pic>
        <p:nvPicPr>
          <p:cNvPr id="6" name="コンテンツ プレースホルダー 5">
            <a:extLst>
              <a:ext uri="{FF2B5EF4-FFF2-40B4-BE49-F238E27FC236}">
                <a16:creationId xmlns="" xmlns:a16="http://schemas.microsoft.com/office/drawing/2014/main" id="{994543FC-814E-4D45-8D39-75B5F8B6F901}"/>
              </a:ext>
            </a:extLst>
          </p:cNvPr>
          <p:cNvPicPr>
            <a:picLocks noGrp="1" noChangeAspect="1"/>
          </p:cNvPicPr>
          <p:nvPr>
            <p:ph idx="1"/>
          </p:nvPr>
        </p:nvPicPr>
        <p:blipFill>
          <a:blip r:embed="rId3"/>
          <a:stretch>
            <a:fillRect/>
          </a:stretch>
        </p:blipFill>
        <p:spPr>
          <a:xfrm>
            <a:off x="642937" y="1874112"/>
            <a:ext cx="8582025" cy="4323722"/>
          </a:xfrm>
          <a:prstGeom prst="rect">
            <a:avLst/>
          </a:prstGeom>
        </p:spPr>
      </p:pic>
      <p:sp>
        <p:nvSpPr>
          <p:cNvPr id="4" name="フッター プレースホルダー 3">
            <a:extLst>
              <a:ext uri="{FF2B5EF4-FFF2-40B4-BE49-F238E27FC236}">
                <a16:creationId xmlns="" xmlns:a16="http://schemas.microsoft.com/office/drawing/2014/main" id="{04264DAE-8630-43F7-8F01-8DF01F65493C}"/>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dirty="0"/>
          </a:p>
        </p:txBody>
      </p:sp>
      <p:sp>
        <p:nvSpPr>
          <p:cNvPr id="5" name="スライド番号プレースホルダー 4">
            <a:extLst>
              <a:ext uri="{FF2B5EF4-FFF2-40B4-BE49-F238E27FC236}">
                <a16:creationId xmlns="" xmlns:a16="http://schemas.microsoft.com/office/drawing/2014/main" id="{3BA9585D-F14B-434E-A75B-47C91C2FC585}"/>
              </a:ext>
            </a:extLst>
          </p:cNvPr>
          <p:cNvSpPr>
            <a:spLocks noGrp="1"/>
          </p:cNvSpPr>
          <p:nvPr>
            <p:ph type="sldNum" sz="quarter" idx="12"/>
          </p:nvPr>
        </p:nvSpPr>
        <p:spPr/>
        <p:txBody>
          <a:bodyPr/>
          <a:lstStyle/>
          <a:p>
            <a:fld id="{C7D9CC4D-8A97-4D11-A8F9-9712DE09FCD9}" type="slidenum">
              <a:rPr kumimoji="1" lang="ja-JP" altLang="en-US" smtClean="0"/>
              <a:t>229</a:t>
            </a:fld>
            <a:endParaRPr kumimoji="1" lang="ja-JP" altLang="en-US" dirty="0"/>
          </a:p>
        </p:txBody>
      </p:sp>
    </p:spTree>
    <p:extLst>
      <p:ext uri="{BB962C8B-B14F-4D97-AF65-F5344CB8AC3E}">
        <p14:creationId xmlns:p14="http://schemas.microsoft.com/office/powerpoint/2010/main" val="3571430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37323" y="365129"/>
            <a:ext cx="9094184" cy="1325563"/>
          </a:xfrm>
          <a:ln>
            <a:solidFill>
              <a:schemeClr val="accent4">
                <a:lumMod val="40000"/>
                <a:lumOff val="60000"/>
              </a:schemeClr>
            </a:solidFill>
          </a:ln>
        </p:spPr>
        <p:txBody>
          <a:bodyPr>
            <a:normAutofit/>
          </a:bodyPr>
          <a:lstStyle/>
          <a:p>
            <a:r>
              <a:rPr lang="ja-JP" altLang="en-US" dirty="0"/>
              <a:t>１　関係</a:t>
            </a:r>
            <a:r>
              <a:rPr lang="ja-JP" altLang="en-US" dirty="0" smtClean="0"/>
              <a:t>法令</a:t>
            </a:r>
            <a:r>
              <a:rPr lang="en-US" altLang="ja-JP" dirty="0" smtClean="0"/>
              <a:t/>
            </a:r>
            <a:br>
              <a:rPr lang="en-US" altLang="ja-JP" dirty="0" smtClean="0"/>
            </a:b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ボイラー</a:t>
            </a:r>
            <a:r>
              <a:rPr lang="ja-JP" altLang="en-US" dirty="0">
                <a:latin typeface="Meiryo UI" panose="020B0604030504040204" pitchFamily="50" charset="-128"/>
                <a:ea typeface="Meiryo UI" panose="020B0604030504040204" pitchFamily="50" charset="-128"/>
                <a:cs typeface="Meiryo UI" panose="020B0604030504040204" pitchFamily="50" charset="-128"/>
              </a:rPr>
              <a:t>の取扱規制の改正</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6"/>
          <p:cNvSpPr>
            <a:spLocks noGrp="1"/>
          </p:cNvSpPr>
          <p:nvPr>
            <p:ph idx="1"/>
          </p:nvPr>
        </p:nvSpPr>
        <p:spPr>
          <a:ln>
            <a:solidFill>
              <a:schemeClr val="accent6">
                <a:lumMod val="40000"/>
                <a:lumOff val="60000"/>
              </a:schemeClr>
            </a:solidFill>
          </a:ln>
        </p:spPr>
        <p:txBody>
          <a:bodyPr>
            <a:normAutofit fontScale="92500" lnSpcReduction="10000"/>
          </a:bodyPr>
          <a:lstStyle/>
          <a:p>
            <a:pPr marL="0" indent="0">
              <a:buNone/>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ボイラー則改正事項</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j-lt"/>
              <a:buAutoNum type="arabicPeriod"/>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ボイラーの運転の状態に係る異常があった場合に当該ボイラーを</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安全に停止させることができる機能その他の機能を有する自動制御装置</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であって</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厚生労働大臣の定める技術上の指針に適合</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していることを</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所轄労働基準監督署長が認めたもの</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を備えた</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ボイラー</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については、</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水面測定装置の機能の点検の頻度</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を、１日に１回以上必要であるところ、</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３日に１回以上</a:t>
            </a:r>
            <a:r>
              <a:rPr lang="ja-JP" altLang="en-US" sz="2400" b="1" u="sng" baseline="30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400" b="1" u="sng"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u="sng"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とすることができる。</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　欧州規格等においては、機能安全を採用しているボイラーに係る検査間隔を</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72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時間以下とすることを定めている。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j-lt"/>
              <a:buAutoNum type="arabicPeriod" startAt="2"/>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１の所轄労働基準監督署長の認定を受けようとする事業者は、適合自動制御ボイラー認定申請書に、当該申請に係る</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自動制御装置が１の厚生労働大臣が定める技術上の指針に適合</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していることを</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厚生労働大臣の登録を受けた者が証明した書面</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を添付して所轄労働基準監督署長に提出しなければならない。</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a:p>
            <a:pPr lvl="1"/>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23</a:t>
            </a:fld>
            <a:endParaRPr kumimoji="1" lang="ja-JP" altLang="en-US" dirty="0"/>
          </a:p>
        </p:txBody>
      </p:sp>
      <p:sp>
        <p:nvSpPr>
          <p:cNvPr id="8" name="フッター プレースホルダー 3"/>
          <p:cNvSpPr>
            <a:spLocks noGrp="1"/>
          </p:cNvSpPr>
          <p:nvPr/>
        </p:nvSpPr>
        <p:spPr>
          <a:xfrm>
            <a:off x="1550505" y="6336007"/>
            <a:ext cx="696676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kumimoji="1" lang="ja-JP" altLang="en-US" dirty="0" smtClean="0"/>
              <a:t>平成</a:t>
            </a:r>
            <a:r>
              <a:rPr kumimoji="1" lang="en-US" altLang="ja-JP" dirty="0" smtClean="0"/>
              <a:t>29</a:t>
            </a:r>
            <a:r>
              <a:rPr kumimoji="1" lang="ja-JP" altLang="en-US" dirty="0" smtClean="0"/>
              <a:t>年度厚生労働省委託　機能安全を活用した機械設備の安全対策の推進事業　活用テキスト</a:t>
            </a:r>
            <a:endParaRPr kumimoji="1" lang="ja-JP" altLang="en-US" dirty="0"/>
          </a:p>
        </p:txBody>
      </p:sp>
    </p:spTree>
    <p:extLst>
      <p:ext uri="{BB962C8B-B14F-4D97-AF65-F5344CB8AC3E}">
        <p14:creationId xmlns:p14="http://schemas.microsoft.com/office/powerpoint/2010/main" val="2485218553"/>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72BCF6E-4190-4574-AC49-8E6ABBA3978B}"/>
              </a:ext>
            </a:extLst>
          </p:cNvPr>
          <p:cNvSpPr>
            <a:spLocks noGrp="1"/>
          </p:cNvSpPr>
          <p:nvPr>
            <p:ph type="title"/>
          </p:nvPr>
        </p:nvSpPr>
        <p:spPr/>
        <p:txBody>
          <a:bodyPr/>
          <a:lstStyle/>
          <a:p>
            <a:pPr marL="2593975" indent="-2593975"/>
            <a:r>
              <a:rPr lang="en-US" altLang="ja-JP" dirty="0">
                <a:effectLst>
                  <a:glow>
                    <a:srgbClr val="000000"/>
                  </a:glow>
                  <a:outerShdw sx="0" sy="0">
                    <a:srgbClr val="000000"/>
                  </a:outerShdw>
                  <a:reflection stA="0" endPos="0" fadeDir="0" sx="0" sy="0"/>
                </a:effectLst>
              </a:rPr>
              <a:t>5-(11)-</a:t>
            </a:r>
            <a:r>
              <a:rPr lang="ja-JP" altLang="en-US" dirty="0">
                <a:effectLst>
                  <a:glow>
                    <a:srgbClr val="000000"/>
                  </a:glow>
                  <a:outerShdw sx="0" sy="0">
                    <a:srgbClr val="000000"/>
                  </a:outerShdw>
                  <a:reflection stA="0" endPos="0" fadeDir="0" sx="0" sy="0"/>
                </a:effectLst>
              </a:rPr>
              <a:t>ウ</a:t>
            </a:r>
            <a:r>
              <a:rPr lang="en-US" altLang="ja-JP" dirty="0">
                <a:effectLst>
                  <a:glow>
                    <a:srgbClr val="000000"/>
                  </a:glow>
                  <a:outerShdw sx="0" sy="0">
                    <a:srgbClr val="000000"/>
                  </a:outerShdw>
                  <a:reflection stA="0" endPos="0" fadeDir="0" sx="0" sy="0"/>
                </a:effectLst>
              </a:rPr>
              <a:t> </a:t>
            </a:r>
            <a:r>
              <a:rPr lang="ja-JP" altLang="ja-JP" dirty="0">
                <a:effectLst>
                  <a:glow>
                    <a:srgbClr val="000000"/>
                  </a:glow>
                  <a:reflection stA="0" endPos="0" fadeDir="0" sx="0" sy="0"/>
                </a:effectLst>
              </a:rPr>
              <a:t>ソフトウェアの変更の実施と文書化</a:t>
            </a:r>
            <a:endParaRPr kumimoji="1" lang="ja-JP" altLang="en-US" dirty="0">
              <a:effectLst>
                <a:glow>
                  <a:srgbClr val="000000"/>
                </a:glow>
                <a:reflection stA="0" endPos="0" fadeDir="0" sx="0" sy="0"/>
              </a:effectLst>
            </a:endParaRPr>
          </a:p>
        </p:txBody>
      </p:sp>
      <p:sp>
        <p:nvSpPr>
          <p:cNvPr id="3" name="コンテンツ プレースホルダー 2">
            <a:extLst>
              <a:ext uri="{FF2B5EF4-FFF2-40B4-BE49-F238E27FC236}">
                <a16:creationId xmlns="" xmlns:a16="http://schemas.microsoft.com/office/drawing/2014/main" id="{3678259A-E540-492F-922E-A52B4D43211F}"/>
              </a:ext>
            </a:extLst>
          </p:cNvPr>
          <p:cNvSpPr>
            <a:spLocks noGrp="1"/>
          </p:cNvSpPr>
          <p:nvPr>
            <p:ph idx="1"/>
          </p:nvPr>
        </p:nvSpPr>
        <p:spPr/>
        <p:txBody>
          <a:bodyPr>
            <a:normAutofit fontScale="92500" lnSpcReduction="10000"/>
          </a:bodyPr>
          <a:lstStyle/>
          <a:p>
            <a:r>
              <a:rPr lang="ja-JP" altLang="ja-JP" dirty="0"/>
              <a:t>ソフトウェアの変更は、詳細に文書化する必要がある</a:t>
            </a:r>
            <a:r>
              <a:rPr lang="ja-JP" altLang="en-US" dirty="0"/>
              <a:t>．</a:t>
            </a:r>
            <a:endParaRPr lang="ja-JP" altLang="ja-JP" dirty="0"/>
          </a:p>
          <a:p>
            <a:r>
              <a:rPr lang="ja-JP" altLang="ja-JP" dirty="0"/>
              <a:t>変更</a:t>
            </a:r>
            <a:r>
              <a:rPr lang="ja-JP" altLang="en-US" dirty="0"/>
              <a:t>に関するインパクト解析と変更</a:t>
            </a:r>
            <a:r>
              <a:rPr lang="ja-JP" altLang="ja-JP" dirty="0"/>
              <a:t>要求の内容</a:t>
            </a:r>
            <a:r>
              <a:rPr lang="ja-JP" altLang="en-US" dirty="0"/>
              <a:t>の文書化</a:t>
            </a:r>
            <a:endParaRPr lang="ja-JP" altLang="ja-JP" dirty="0"/>
          </a:p>
          <a:p>
            <a:pPr marL="268288" indent="0">
              <a:buNone/>
            </a:pPr>
            <a:r>
              <a:rPr lang="ja-JP" altLang="ja-JP" sz="2200" dirty="0"/>
              <a:t>変更が提案されたソフトウェアについて機能安全の観点から変更の影響を評価する影響</a:t>
            </a:r>
            <a:r>
              <a:rPr lang="en-US" altLang="ja-JP" sz="2200" dirty="0"/>
              <a:t>(</a:t>
            </a:r>
            <a:r>
              <a:rPr lang="ja-JP" altLang="ja-JP" sz="2200" dirty="0"/>
              <a:t>インパクト</a:t>
            </a:r>
            <a:r>
              <a:rPr lang="en-US" altLang="ja-JP" sz="2200" dirty="0"/>
              <a:t>)</a:t>
            </a:r>
            <a:r>
              <a:rPr lang="ja-JP" altLang="ja-JP" sz="2200" dirty="0"/>
              <a:t>解析を行い、関連部分への影響の明確化と決定した変更内容を記述する</a:t>
            </a:r>
            <a:r>
              <a:rPr lang="ja-JP" altLang="en-US" sz="2200" dirty="0"/>
              <a:t>．</a:t>
            </a:r>
            <a:endParaRPr lang="ja-JP" altLang="ja-JP" sz="2200" dirty="0"/>
          </a:p>
          <a:p>
            <a:r>
              <a:rPr lang="ja-JP" altLang="ja-JP" dirty="0"/>
              <a:t>ソフトウェア変更の構成管理</a:t>
            </a:r>
            <a:r>
              <a:rPr lang="ja-JP" altLang="en-US" dirty="0"/>
              <a:t>の文書化</a:t>
            </a:r>
            <a:endParaRPr lang="ja-JP" altLang="ja-JP" dirty="0"/>
          </a:p>
          <a:p>
            <a:r>
              <a:rPr lang="ja-JP" altLang="ja-JP" dirty="0"/>
              <a:t>再妥当性確認試験の実施</a:t>
            </a:r>
            <a:r>
              <a:rPr lang="ja-JP" altLang="en-US" dirty="0"/>
              <a:t>の計画と結果の文書化</a:t>
            </a:r>
            <a:endParaRPr lang="ja-JP" altLang="ja-JP" dirty="0"/>
          </a:p>
          <a:p>
            <a:pPr marL="268288" indent="0">
              <a:buNone/>
            </a:pPr>
            <a:r>
              <a:rPr lang="ja-JP" altLang="ja-JP" sz="2000" dirty="0"/>
              <a:t>再妥当性確認試験では、通常の運転条件からの逸脱の場合を含め、他のストレス試験の影響を記述する</a:t>
            </a:r>
          </a:p>
          <a:p>
            <a:r>
              <a:rPr lang="ja-JP" altLang="ja-JP" dirty="0"/>
              <a:t>変更活動の影響を受ける全ての情報を文書化する</a:t>
            </a:r>
            <a:r>
              <a:rPr lang="ja-JP" altLang="en-US" dirty="0"/>
              <a:t>．</a:t>
            </a:r>
            <a:endParaRPr lang="en-US" altLang="ja-JP" dirty="0"/>
          </a:p>
          <a:p>
            <a:pPr marL="268288" indent="0">
              <a:buNone/>
            </a:pPr>
            <a:r>
              <a:rPr lang="ja-JP" altLang="en-US" sz="2000" dirty="0"/>
              <a:t>他部署</a:t>
            </a:r>
            <a:r>
              <a:rPr lang="en-US" altLang="ja-JP" sz="2000" dirty="0"/>
              <a:t>(</a:t>
            </a:r>
            <a:r>
              <a:rPr lang="ja-JP" altLang="en-US" sz="2000" dirty="0"/>
              <a:t>社外を含む</a:t>
            </a:r>
            <a:r>
              <a:rPr lang="en-US" altLang="ja-JP" sz="2000" dirty="0"/>
              <a:t>)</a:t>
            </a:r>
            <a:r>
              <a:rPr lang="ja-JP" altLang="en-US" sz="2000" dirty="0"/>
              <a:t>との情報交換、</a:t>
            </a:r>
            <a:r>
              <a:rPr lang="en-US" altLang="ja-JP" sz="2000" dirty="0"/>
              <a:t>DR</a:t>
            </a:r>
            <a:r>
              <a:rPr lang="ja-JP" altLang="en-US" sz="2000" dirty="0" err="1"/>
              <a:t>、</a:t>
            </a:r>
            <a:r>
              <a:rPr lang="ja-JP" altLang="en-US" sz="2000" dirty="0"/>
              <a:t>打ち合わせ記録、事前試験方法</a:t>
            </a:r>
            <a:r>
              <a:rPr lang="en-US" altLang="ja-JP" sz="2000" dirty="0"/>
              <a:t>/</a:t>
            </a:r>
            <a:r>
              <a:rPr lang="ja-JP" altLang="en-US" sz="2000" dirty="0"/>
              <a:t>結果等</a:t>
            </a:r>
            <a:endParaRPr lang="ja-JP" altLang="ja-JP" sz="2000" dirty="0"/>
          </a:p>
          <a:p>
            <a:endParaRPr kumimoji="1" lang="ja-JP" altLang="en-US" dirty="0"/>
          </a:p>
        </p:txBody>
      </p:sp>
      <p:sp>
        <p:nvSpPr>
          <p:cNvPr id="4" name="フッター プレースホルダー 3">
            <a:extLst>
              <a:ext uri="{FF2B5EF4-FFF2-40B4-BE49-F238E27FC236}">
                <a16:creationId xmlns="" xmlns:a16="http://schemas.microsoft.com/office/drawing/2014/main" id="{9082664E-5AFA-4E62-918A-1C26DE1B2365}"/>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0C61FE84-EA13-4CCA-98D9-9942BE600091}"/>
              </a:ext>
            </a:extLst>
          </p:cNvPr>
          <p:cNvSpPr>
            <a:spLocks noGrp="1"/>
          </p:cNvSpPr>
          <p:nvPr>
            <p:ph type="sldNum" sz="quarter" idx="12"/>
          </p:nvPr>
        </p:nvSpPr>
        <p:spPr/>
        <p:txBody>
          <a:bodyPr/>
          <a:lstStyle/>
          <a:p>
            <a:fld id="{C7D9CC4D-8A97-4D11-A8F9-9712DE09FCD9}" type="slidenum">
              <a:rPr kumimoji="1" lang="ja-JP" altLang="en-US" smtClean="0"/>
              <a:t>230</a:t>
            </a:fld>
            <a:endParaRPr kumimoji="1" lang="ja-JP" altLang="en-US"/>
          </a:p>
        </p:txBody>
      </p:sp>
    </p:spTree>
    <p:extLst>
      <p:ext uri="{BB962C8B-B14F-4D97-AF65-F5344CB8AC3E}">
        <p14:creationId xmlns:p14="http://schemas.microsoft.com/office/powerpoint/2010/main" val="226349738"/>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8B96DE8-9173-43C2-9C00-77E35ACFE115}"/>
              </a:ext>
            </a:extLst>
          </p:cNvPr>
          <p:cNvSpPr>
            <a:spLocks noGrp="1"/>
          </p:cNvSpPr>
          <p:nvPr>
            <p:ph type="title"/>
          </p:nvPr>
        </p:nvSpPr>
        <p:spPr/>
        <p:txBody>
          <a:bodyPr/>
          <a:lstStyle/>
          <a:p>
            <a:pPr marL="2698750" indent="-2698750"/>
            <a:r>
              <a:rPr lang="en-US" altLang="ja-JP" dirty="0">
                <a:effectLst>
                  <a:glow>
                    <a:srgbClr val="000000"/>
                  </a:glow>
                  <a:outerShdw sx="0" sy="0">
                    <a:srgbClr val="000000"/>
                  </a:outerShdw>
                  <a:reflection stA="0" endPos="0" fadeDir="0" sx="0" sy="0"/>
                </a:effectLst>
              </a:rPr>
              <a:t>5-(11)-</a:t>
            </a:r>
            <a:r>
              <a:rPr lang="ja-JP" altLang="en-US" dirty="0">
                <a:effectLst>
                  <a:glow>
                    <a:srgbClr val="000000"/>
                  </a:glow>
                  <a:outerShdw sx="0" sy="0">
                    <a:srgbClr val="000000"/>
                  </a:outerShdw>
                  <a:reflection stA="0" endPos="0" fadeDir="0" sx="0" sy="0"/>
                </a:effectLst>
              </a:rPr>
              <a:t>エ </a:t>
            </a:r>
            <a:r>
              <a:rPr lang="ja-JP" altLang="ja-JP" kern="100" dirty="0">
                <a:cs typeface="Times New Roman" panose="02020603050405020304" pitchFamily="18" charset="0"/>
              </a:rPr>
              <a:t>ソフトウェアの変更</a:t>
            </a:r>
            <a:r>
              <a:rPr lang="en-US" altLang="ja-JP" kern="100" dirty="0">
                <a:cs typeface="Times New Roman" panose="02020603050405020304" pitchFamily="18" charset="0"/>
              </a:rPr>
              <a:t>(</a:t>
            </a:r>
            <a:r>
              <a:rPr lang="ja-JP" altLang="ja-JP" kern="100" dirty="0">
                <a:cs typeface="Times New Roman" panose="02020603050405020304" pitchFamily="18" charset="0"/>
              </a:rPr>
              <a:t>部分改修</a:t>
            </a:r>
            <a:r>
              <a:rPr lang="en-US" altLang="ja-JP" kern="100" dirty="0">
                <a:cs typeface="Times New Roman" panose="02020603050405020304" pitchFamily="18" charset="0"/>
              </a:rPr>
              <a:t>)</a:t>
            </a:r>
            <a:endParaRPr kumimoji="1" lang="ja-JP" altLang="en-US" dirty="0"/>
          </a:p>
        </p:txBody>
      </p:sp>
      <p:graphicFrame>
        <p:nvGraphicFramePr>
          <p:cNvPr id="6" name="コンテンツ プレースホルダー 5">
            <a:extLst>
              <a:ext uri="{FF2B5EF4-FFF2-40B4-BE49-F238E27FC236}">
                <a16:creationId xmlns="" xmlns:a16="http://schemas.microsoft.com/office/drawing/2014/main" id="{B95F5DDE-9490-4EA9-9377-699ACDDC8FA6}"/>
              </a:ext>
            </a:extLst>
          </p:cNvPr>
          <p:cNvGraphicFramePr>
            <a:graphicFrameLocks noGrp="1"/>
          </p:cNvGraphicFramePr>
          <p:nvPr>
            <p:ph idx="1"/>
            <p:extLst>
              <p:ext uri="{D42A27DB-BD31-4B8C-83A1-F6EECF244321}">
                <p14:modId xmlns:p14="http://schemas.microsoft.com/office/powerpoint/2010/main" val="4086234898"/>
              </p:ext>
            </p:extLst>
          </p:nvPr>
        </p:nvGraphicFramePr>
        <p:xfrm>
          <a:off x="334340" y="1573905"/>
          <a:ext cx="9237319" cy="4616395"/>
        </p:xfrm>
        <a:graphic>
          <a:graphicData uri="http://schemas.openxmlformats.org/drawingml/2006/table">
            <a:tbl>
              <a:tblPr firstRow="1" firstCol="1" bandRow="1"/>
              <a:tblGrid>
                <a:gridCol w="641011">
                  <a:extLst>
                    <a:ext uri="{9D8B030D-6E8A-4147-A177-3AD203B41FA5}">
                      <a16:colId xmlns="" xmlns:a16="http://schemas.microsoft.com/office/drawing/2014/main" val="2567477609"/>
                    </a:ext>
                  </a:extLst>
                </a:gridCol>
                <a:gridCol w="5342346">
                  <a:extLst>
                    <a:ext uri="{9D8B030D-6E8A-4147-A177-3AD203B41FA5}">
                      <a16:colId xmlns="" xmlns:a16="http://schemas.microsoft.com/office/drawing/2014/main" val="3644722075"/>
                    </a:ext>
                  </a:extLst>
                </a:gridCol>
                <a:gridCol w="1084654">
                  <a:extLst>
                    <a:ext uri="{9D8B030D-6E8A-4147-A177-3AD203B41FA5}">
                      <a16:colId xmlns="" xmlns:a16="http://schemas.microsoft.com/office/drawing/2014/main" val="3800865615"/>
                    </a:ext>
                  </a:extLst>
                </a:gridCol>
                <a:gridCol w="1084654">
                  <a:extLst>
                    <a:ext uri="{9D8B030D-6E8A-4147-A177-3AD203B41FA5}">
                      <a16:colId xmlns="" xmlns:a16="http://schemas.microsoft.com/office/drawing/2014/main" val="1020071562"/>
                    </a:ext>
                  </a:extLst>
                </a:gridCol>
                <a:gridCol w="1084654">
                  <a:extLst>
                    <a:ext uri="{9D8B030D-6E8A-4147-A177-3AD203B41FA5}">
                      <a16:colId xmlns="" xmlns:a16="http://schemas.microsoft.com/office/drawing/2014/main" val="1928137167"/>
                    </a:ext>
                  </a:extLst>
                </a:gridCol>
              </a:tblGrid>
              <a:tr h="264629">
                <a:tc gridSpan="5">
                  <a:txBody>
                    <a:bodyPr/>
                    <a:lstStyle/>
                    <a:p>
                      <a:pPr algn="ctr" latinLnBrk="1">
                        <a:spcAft>
                          <a:spcPts val="0"/>
                        </a:spcAft>
                      </a:pPr>
                      <a:endParaRPr lang="ja-JP" sz="2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3692780954"/>
                  </a:ext>
                </a:extLst>
              </a:tr>
              <a:tr h="264629">
                <a:tc>
                  <a:txBody>
                    <a:bodyPr/>
                    <a:lstStyle/>
                    <a:p>
                      <a:pPr algn="ctr">
                        <a:spcAft>
                          <a:spcPts val="0"/>
                        </a:spcAft>
                      </a:pPr>
                      <a:r>
                        <a:rPr lang="en-US" sz="2000" b="0" kern="100" dirty="0">
                          <a:effectLst/>
                          <a:latin typeface="Meiryo UI" panose="020B0604030504040204" pitchFamily="50" charset="-128"/>
                          <a:ea typeface="Meiryo UI" panose="020B0604030504040204" pitchFamily="50" charset="-128"/>
                          <a:cs typeface="Arial" panose="020B0604020202020204" pitchFamily="34" charset="0"/>
                        </a:rPr>
                        <a:t>No.</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0" kern="100" dirty="0">
                          <a:effectLst/>
                          <a:latin typeface="Meiryo UI" panose="020B0604030504040204" pitchFamily="50" charset="-128"/>
                          <a:ea typeface="Meiryo UI" panose="020B0604030504040204" pitchFamily="50" charset="-128"/>
                          <a:cs typeface="Arial" panose="020B0604020202020204" pitchFamily="34" charset="0"/>
                        </a:rPr>
                        <a:t>技法又は手段</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100" dirty="0">
                          <a:effectLst/>
                          <a:latin typeface="Meiryo UI" panose="020B0604030504040204" pitchFamily="50" charset="-128"/>
                          <a:ea typeface="Meiryo UI" panose="020B0604030504040204" pitchFamily="50" charset="-128"/>
                          <a:cs typeface="Arial" panose="020B0604020202020204" pitchFamily="34" charset="0"/>
                        </a:rPr>
                        <a:t>SIL 1</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100" dirty="0">
                          <a:effectLst/>
                          <a:latin typeface="Meiryo UI" panose="020B0604030504040204" pitchFamily="50" charset="-128"/>
                          <a:ea typeface="Meiryo UI" panose="020B0604030504040204" pitchFamily="50" charset="-128"/>
                          <a:cs typeface="Arial" panose="020B0604020202020204" pitchFamily="34" charset="0"/>
                        </a:rPr>
                        <a:t>SIL 2</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en-US" sz="2000" b="0" kern="100" dirty="0">
                          <a:effectLst/>
                          <a:latin typeface="Meiryo UI" panose="020B0604030504040204" pitchFamily="50" charset="-128"/>
                          <a:ea typeface="Meiryo UI" panose="020B0604030504040204" pitchFamily="50" charset="-128"/>
                          <a:cs typeface="Arial" panose="020B0604020202020204" pitchFamily="34" charset="0"/>
                        </a:rPr>
                        <a:t>SIL 3</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 xmlns:a16="http://schemas.microsoft.com/office/drawing/2014/main" val="3378661288"/>
                  </a:ext>
                </a:extLst>
              </a:tr>
              <a:tr h="264629">
                <a:tc>
                  <a:txBody>
                    <a:bodyPr/>
                    <a:lstStyle/>
                    <a:p>
                      <a:pPr algn="ctr">
                        <a:spcAft>
                          <a:spcPts val="0"/>
                        </a:spcAft>
                      </a:pPr>
                      <a:r>
                        <a:rPr lang="en-US" sz="2000" b="0" kern="100" dirty="0">
                          <a:effectLst/>
                          <a:latin typeface="Meiryo UI" panose="020B0604030504040204" pitchFamily="50" charset="-128"/>
                          <a:ea typeface="Meiryo UI" panose="020B0604030504040204" pitchFamily="50" charset="-128"/>
                          <a:cs typeface="Arial" panose="020B0604020202020204" pitchFamily="34" charset="0"/>
                        </a:rPr>
                        <a:t>1</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0" kern="100" dirty="0">
                          <a:effectLst/>
                          <a:latin typeface="Meiryo UI" panose="020B0604030504040204" pitchFamily="50" charset="-128"/>
                          <a:ea typeface="Meiryo UI" panose="020B0604030504040204" pitchFamily="50" charset="-128"/>
                          <a:cs typeface="Arial" panose="020B0604020202020204" pitchFamily="34" charset="0"/>
                        </a:rPr>
                        <a:t>インパクト解析</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HR</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HR</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0" kern="100" dirty="0">
                          <a:effectLst/>
                          <a:latin typeface="Meiryo UI" panose="020B0604030504040204" pitchFamily="50" charset="-128"/>
                          <a:ea typeface="Meiryo UI" panose="020B0604030504040204" pitchFamily="50" charset="-128"/>
                          <a:cs typeface="Arial" panose="020B0604020202020204" pitchFamily="34" charset="0"/>
                        </a:rPr>
                        <a:t>HR</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4069920348"/>
                  </a:ext>
                </a:extLst>
              </a:tr>
              <a:tr h="264629">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2</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0" kern="100" dirty="0">
                          <a:effectLst/>
                          <a:latin typeface="Meiryo UI" panose="020B0604030504040204" pitchFamily="50" charset="-128"/>
                          <a:ea typeface="Meiryo UI" panose="020B0604030504040204" pitchFamily="50" charset="-128"/>
                          <a:cs typeface="Arial" panose="020B0604020202020204" pitchFamily="34" charset="0"/>
                        </a:rPr>
                        <a:t>変更済ソフトウェアモジュールの再適合確認</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HR</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HR</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0" kern="100" dirty="0">
                          <a:effectLst/>
                          <a:latin typeface="Meiryo UI" panose="020B0604030504040204" pitchFamily="50" charset="-128"/>
                          <a:ea typeface="Meiryo UI" panose="020B0604030504040204" pitchFamily="50" charset="-128"/>
                          <a:cs typeface="Arial" panose="020B0604020202020204" pitchFamily="34" charset="0"/>
                        </a:rPr>
                        <a:t>HR</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1467459537"/>
                  </a:ext>
                </a:extLst>
              </a:tr>
              <a:tr h="529259">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3</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0" kern="100" dirty="0">
                          <a:effectLst/>
                          <a:latin typeface="Meiryo UI" panose="020B0604030504040204" pitchFamily="50" charset="-128"/>
                          <a:ea typeface="Meiryo UI" panose="020B0604030504040204" pitchFamily="50" charset="-128"/>
                          <a:cs typeface="Arial" panose="020B0604020202020204" pitchFamily="34" charset="0"/>
                        </a:rPr>
                        <a:t>影響を受けるソフトウェアモジュールの再適合確認</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R</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HR</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0" kern="100" dirty="0">
                          <a:effectLst/>
                          <a:latin typeface="Meiryo UI" panose="020B0604030504040204" pitchFamily="50" charset="-128"/>
                          <a:ea typeface="Meiryo UI" panose="020B0604030504040204" pitchFamily="50" charset="-128"/>
                          <a:cs typeface="Arial" panose="020B0604020202020204" pitchFamily="34" charset="0"/>
                        </a:rPr>
                        <a:t>HR</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1672140865"/>
                  </a:ext>
                </a:extLst>
              </a:tr>
              <a:tr h="264629">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4a</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0" kern="100" dirty="0">
                          <a:effectLst/>
                          <a:latin typeface="Meiryo UI" panose="020B0604030504040204" pitchFamily="50" charset="-128"/>
                          <a:ea typeface="Meiryo UI" panose="020B0604030504040204" pitchFamily="50" charset="-128"/>
                          <a:cs typeface="Arial" panose="020B0604020202020204" pitchFamily="34" charset="0"/>
                        </a:rPr>
                        <a:t>完全なシステムの再妥当性確認</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R</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100" dirty="0">
                          <a:effectLst/>
                          <a:latin typeface="Meiryo UI" panose="020B0604030504040204" pitchFamily="50" charset="-128"/>
                          <a:ea typeface="Meiryo UI" panose="020B0604030504040204" pitchFamily="50" charset="-128"/>
                          <a:cs typeface="Arial" panose="020B0604020202020204" pitchFamily="34" charset="0"/>
                        </a:rPr>
                        <a:t>HR</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1104432911"/>
                  </a:ext>
                </a:extLst>
              </a:tr>
              <a:tr h="264629">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4b</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0" kern="100" dirty="0">
                          <a:effectLst/>
                          <a:latin typeface="Meiryo UI" panose="020B0604030504040204" pitchFamily="50" charset="-128"/>
                          <a:ea typeface="Meiryo UI" panose="020B0604030504040204" pitchFamily="50" charset="-128"/>
                          <a:cs typeface="Arial" panose="020B0604020202020204" pitchFamily="34" charset="0"/>
                        </a:rPr>
                        <a:t>回帰妥当性確認</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R</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HR</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0" kern="100" dirty="0">
                          <a:effectLst/>
                          <a:latin typeface="Meiryo UI" panose="020B0604030504040204" pitchFamily="50" charset="-128"/>
                          <a:ea typeface="Meiryo UI" panose="020B0604030504040204" pitchFamily="50" charset="-128"/>
                          <a:cs typeface="Arial" panose="020B0604020202020204" pitchFamily="34" charset="0"/>
                        </a:rPr>
                        <a:t>HR</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197275687"/>
                  </a:ext>
                </a:extLst>
              </a:tr>
              <a:tr h="264629">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5</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0" kern="100" dirty="0">
                          <a:effectLst/>
                          <a:latin typeface="Meiryo UI" panose="020B0604030504040204" pitchFamily="50" charset="-128"/>
                          <a:ea typeface="Meiryo UI" panose="020B0604030504040204" pitchFamily="50" charset="-128"/>
                          <a:cs typeface="Arial" panose="020B0604020202020204" pitchFamily="34" charset="0"/>
                        </a:rPr>
                        <a:t>ソフトウェア構成管理</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HR</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HR</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0" kern="100" dirty="0">
                          <a:effectLst/>
                          <a:latin typeface="Meiryo UI" panose="020B0604030504040204" pitchFamily="50" charset="-128"/>
                          <a:ea typeface="Meiryo UI" panose="020B0604030504040204" pitchFamily="50" charset="-128"/>
                          <a:cs typeface="Arial" panose="020B0604020202020204" pitchFamily="34" charset="0"/>
                        </a:rPr>
                        <a:t>HR</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3669307939"/>
                  </a:ext>
                </a:extLst>
              </a:tr>
              <a:tr h="264629">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6</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0" kern="100" dirty="0">
                          <a:effectLst/>
                          <a:latin typeface="Meiryo UI" panose="020B0604030504040204" pitchFamily="50" charset="-128"/>
                          <a:ea typeface="Meiryo UI" panose="020B0604030504040204" pitchFamily="50" charset="-128"/>
                          <a:cs typeface="Arial" panose="020B0604020202020204" pitchFamily="34" charset="0"/>
                        </a:rPr>
                        <a:t>データ記録及び解析</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HR</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HR</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a:spcAft>
                          <a:spcPts val="0"/>
                        </a:spcAft>
                      </a:pPr>
                      <a:r>
                        <a:rPr lang="en-US" sz="2000" b="0" kern="100" dirty="0">
                          <a:effectLst/>
                          <a:latin typeface="Meiryo UI" panose="020B0604030504040204" pitchFamily="50" charset="-128"/>
                          <a:ea typeface="Meiryo UI" panose="020B0604030504040204" pitchFamily="50" charset="-128"/>
                          <a:cs typeface="Arial" panose="020B0604020202020204" pitchFamily="34" charset="0"/>
                        </a:rPr>
                        <a:t>HR</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1223279740"/>
                  </a:ext>
                </a:extLst>
              </a:tr>
              <a:tr h="793888">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7</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0" kern="100" dirty="0">
                          <a:effectLst/>
                          <a:latin typeface="Meiryo UI" panose="020B0604030504040204" pitchFamily="50" charset="-128"/>
                          <a:ea typeface="Meiryo UI" panose="020B0604030504040204" pitchFamily="50" charset="-128"/>
                          <a:cs typeface="Arial" panose="020B0604020202020204" pitchFamily="34" charset="0"/>
                        </a:rPr>
                        <a:t>ソフトウェア安全要求仕様書とソフトウェア変更計画間の前方トレーサビリティ</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100" dirty="0">
                          <a:effectLst/>
                          <a:latin typeface="Meiryo UI" panose="020B0604030504040204" pitchFamily="50" charset="-128"/>
                          <a:ea typeface="Meiryo UI" panose="020B0604030504040204" pitchFamily="50" charset="-128"/>
                          <a:cs typeface="Arial" panose="020B0604020202020204" pitchFamily="34" charset="0"/>
                        </a:rPr>
                        <a:t>R</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R</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HR</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316081510"/>
                  </a:ext>
                </a:extLst>
              </a:tr>
              <a:tr h="793888">
                <a:tc>
                  <a:txBody>
                    <a:bodyPr/>
                    <a:lstStyle/>
                    <a:p>
                      <a:pPr algn="ctr">
                        <a:spcAft>
                          <a:spcPts val="0"/>
                        </a:spcAft>
                      </a:pPr>
                      <a:r>
                        <a:rPr lang="en-US" sz="2000" b="0" kern="100">
                          <a:effectLst/>
                          <a:latin typeface="Meiryo UI" panose="020B0604030504040204" pitchFamily="50" charset="-128"/>
                          <a:ea typeface="Meiryo UI" panose="020B0604030504040204" pitchFamily="50" charset="-128"/>
                          <a:cs typeface="Arial" panose="020B0604020202020204" pitchFamily="34" charset="0"/>
                        </a:rPr>
                        <a:t>8</a:t>
                      </a:r>
                      <a:endParaRPr lang="ja-JP" sz="20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0" kern="100" dirty="0">
                          <a:effectLst/>
                          <a:latin typeface="Meiryo UI" panose="020B0604030504040204" pitchFamily="50" charset="-128"/>
                          <a:ea typeface="Meiryo UI" panose="020B0604030504040204" pitchFamily="50" charset="-128"/>
                          <a:cs typeface="Arial" panose="020B0604020202020204" pitchFamily="34" charset="0"/>
                        </a:rPr>
                        <a:t>ソフトウェア変更計画とソフトウェア安全要求仕様書間の後方トレーサビリティ</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100" dirty="0">
                          <a:effectLst/>
                          <a:latin typeface="Meiryo UI" panose="020B0604030504040204" pitchFamily="50" charset="-128"/>
                          <a:ea typeface="Meiryo UI" panose="020B0604030504040204" pitchFamily="50" charset="-128"/>
                          <a:cs typeface="Arial" panose="020B0604020202020204" pitchFamily="34" charset="0"/>
                        </a:rPr>
                        <a:t>R</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100" dirty="0">
                          <a:effectLst/>
                          <a:latin typeface="Meiryo UI" panose="020B0604030504040204" pitchFamily="50" charset="-128"/>
                          <a:ea typeface="Meiryo UI" panose="020B0604030504040204" pitchFamily="50" charset="-128"/>
                          <a:cs typeface="Arial" panose="020B0604020202020204" pitchFamily="34" charset="0"/>
                        </a:rPr>
                        <a:t>R</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0" kern="100" dirty="0">
                          <a:effectLst/>
                          <a:latin typeface="Meiryo UI" panose="020B0604030504040204" pitchFamily="50" charset="-128"/>
                          <a:ea typeface="Meiryo UI" panose="020B0604030504040204" pitchFamily="50" charset="-128"/>
                          <a:cs typeface="Arial" panose="020B0604020202020204" pitchFamily="34" charset="0"/>
                        </a:rPr>
                        <a:t>HR</a:t>
                      </a:r>
                      <a:endParaRPr lang="ja-JP" sz="20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 xmlns:a16="http://schemas.microsoft.com/office/drawing/2014/main" val="3741556938"/>
                  </a:ext>
                </a:extLst>
              </a:tr>
            </a:tbl>
          </a:graphicData>
        </a:graphic>
      </p:graphicFrame>
      <p:sp>
        <p:nvSpPr>
          <p:cNvPr id="4" name="フッター プレースホルダー 3">
            <a:extLst>
              <a:ext uri="{FF2B5EF4-FFF2-40B4-BE49-F238E27FC236}">
                <a16:creationId xmlns="" xmlns:a16="http://schemas.microsoft.com/office/drawing/2014/main" id="{6C59C5D4-804C-48CD-A1FC-BCC2AFD57168}"/>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dirty="0"/>
          </a:p>
        </p:txBody>
      </p:sp>
      <p:sp>
        <p:nvSpPr>
          <p:cNvPr id="5" name="スライド番号プレースホルダー 4">
            <a:extLst>
              <a:ext uri="{FF2B5EF4-FFF2-40B4-BE49-F238E27FC236}">
                <a16:creationId xmlns="" xmlns:a16="http://schemas.microsoft.com/office/drawing/2014/main" id="{D3964282-8CA2-4874-AC16-1291EEABA4D9}"/>
              </a:ext>
            </a:extLst>
          </p:cNvPr>
          <p:cNvSpPr>
            <a:spLocks noGrp="1"/>
          </p:cNvSpPr>
          <p:nvPr>
            <p:ph type="sldNum" sz="quarter" idx="12"/>
          </p:nvPr>
        </p:nvSpPr>
        <p:spPr/>
        <p:txBody>
          <a:bodyPr/>
          <a:lstStyle/>
          <a:p>
            <a:fld id="{C7D9CC4D-8A97-4D11-A8F9-9712DE09FCD9}" type="slidenum">
              <a:rPr kumimoji="1" lang="ja-JP" altLang="en-US" smtClean="0"/>
              <a:t>231</a:t>
            </a:fld>
            <a:endParaRPr kumimoji="1" lang="ja-JP" altLang="en-US"/>
          </a:p>
        </p:txBody>
      </p:sp>
    </p:spTree>
    <p:extLst>
      <p:ext uri="{BB962C8B-B14F-4D97-AF65-F5344CB8AC3E}">
        <p14:creationId xmlns:p14="http://schemas.microsoft.com/office/powerpoint/2010/main" val="657852724"/>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2211713-3C54-4814-BEAD-93F3C90BDCD6}"/>
              </a:ext>
            </a:extLst>
          </p:cNvPr>
          <p:cNvSpPr>
            <a:spLocks noGrp="1"/>
          </p:cNvSpPr>
          <p:nvPr>
            <p:ph type="title"/>
          </p:nvPr>
        </p:nvSpPr>
        <p:spPr/>
        <p:txBody>
          <a:bodyPr/>
          <a:lstStyle/>
          <a:p>
            <a:r>
              <a:rPr lang="en-US" altLang="ja-JP" dirty="0">
                <a:effectLst>
                  <a:glow>
                    <a:srgbClr val="000000"/>
                  </a:glow>
                  <a:outerShdw sx="0" sy="0">
                    <a:srgbClr val="000000"/>
                  </a:outerShdw>
                  <a:reflection stA="0" endPos="0" fadeDir="0" sx="0" sy="0"/>
                </a:effectLst>
              </a:rPr>
              <a:t>5-(11)-</a:t>
            </a:r>
            <a:r>
              <a:rPr lang="ja-JP" altLang="en-US" dirty="0">
                <a:effectLst>
                  <a:glow>
                    <a:srgbClr val="000000"/>
                  </a:glow>
                  <a:outerShdw sx="0" sy="0">
                    <a:srgbClr val="000000"/>
                  </a:outerShdw>
                  <a:reflection stA="0" endPos="0" fadeDir="0" sx="0" sy="0"/>
                </a:effectLst>
              </a:rPr>
              <a:t>エ 技法又は手段の説明</a:t>
            </a:r>
            <a:r>
              <a:rPr lang="en-US" altLang="ja-JP" dirty="0">
                <a:effectLst>
                  <a:glow>
                    <a:srgbClr val="000000"/>
                  </a:glow>
                  <a:outerShdw sx="0" sy="0">
                    <a:srgbClr val="000000"/>
                  </a:outerShdw>
                  <a:reflection stA="0" endPos="0" fadeDir="0" sx="0" sy="0"/>
                </a:effectLst>
              </a:rPr>
              <a:t>(1/2)</a:t>
            </a:r>
            <a:endParaRPr kumimoji="1" lang="ja-JP" altLang="en-US" dirty="0"/>
          </a:p>
        </p:txBody>
      </p:sp>
      <p:sp>
        <p:nvSpPr>
          <p:cNvPr id="3" name="コンテンツ プレースホルダー 2">
            <a:extLst>
              <a:ext uri="{FF2B5EF4-FFF2-40B4-BE49-F238E27FC236}">
                <a16:creationId xmlns="" xmlns:a16="http://schemas.microsoft.com/office/drawing/2014/main" id="{55705DF4-045C-403F-BCF7-987439A14290}"/>
              </a:ext>
            </a:extLst>
          </p:cNvPr>
          <p:cNvSpPr>
            <a:spLocks noGrp="1"/>
          </p:cNvSpPr>
          <p:nvPr>
            <p:ph idx="1"/>
          </p:nvPr>
        </p:nvSpPr>
        <p:spPr/>
        <p:txBody>
          <a:bodyPr>
            <a:noAutofit/>
          </a:bodyPr>
          <a:lstStyle/>
          <a:p>
            <a:pPr marL="0" indent="0">
              <a:buNone/>
            </a:pPr>
            <a:r>
              <a:rPr lang="ja-JP" altLang="en-US" dirty="0"/>
              <a:t>●インパクト</a:t>
            </a:r>
            <a:r>
              <a:rPr lang="en-US" altLang="ja-JP" dirty="0"/>
              <a:t>(</a:t>
            </a:r>
            <a:r>
              <a:rPr lang="ja-JP" altLang="en-US" dirty="0"/>
              <a:t>影響</a:t>
            </a:r>
            <a:r>
              <a:rPr lang="en-US" altLang="ja-JP" dirty="0"/>
              <a:t>)</a:t>
            </a:r>
            <a:r>
              <a:rPr lang="ja-JP" altLang="en-US" dirty="0"/>
              <a:t>解析</a:t>
            </a:r>
            <a:endParaRPr lang="en-US" altLang="ja-JP" dirty="0"/>
          </a:p>
          <a:p>
            <a:pPr marL="0" indent="0">
              <a:buNone/>
            </a:pPr>
            <a:r>
              <a:rPr lang="ja-JP" altLang="en-US" dirty="0"/>
              <a:t>ソフトウェアで実行している機能変更の前に、その変更が、他のソフトウェアモジュールに及ぼす影響を解析し、文書化する．</a:t>
            </a:r>
          </a:p>
          <a:p>
            <a:r>
              <a:rPr lang="ja-JP" altLang="en-US" sz="2400" dirty="0"/>
              <a:t>インパクト</a:t>
            </a:r>
            <a:r>
              <a:rPr lang="en-US" altLang="ja-JP" sz="2400" dirty="0"/>
              <a:t>(</a:t>
            </a:r>
            <a:r>
              <a:rPr lang="ja-JP" altLang="en-US" sz="2400" dirty="0"/>
              <a:t>影響</a:t>
            </a:r>
            <a:r>
              <a:rPr lang="en-US" altLang="ja-JP" sz="2400" dirty="0"/>
              <a:t>)</a:t>
            </a:r>
            <a:r>
              <a:rPr lang="ja-JP" altLang="en-US" sz="2400" dirty="0"/>
              <a:t>解析は、変更箇所がどこに影響するかを調べる技法又は手段である．影響するかどうかは該当ソフトウェアの後方トレーサビリティで確認する．</a:t>
            </a:r>
          </a:p>
          <a:p>
            <a:r>
              <a:rPr lang="ja-JP" altLang="en-US" sz="2400" dirty="0"/>
              <a:t>解析の完了後に、ソフトウェアシステムの変更規模により再適合確認、再妥当性確認の実施内容を決定する．</a:t>
            </a:r>
          </a:p>
          <a:p>
            <a:r>
              <a:rPr lang="ja-JP" altLang="en-US" sz="2400" dirty="0"/>
              <a:t>影響の大きさにより、適合確認、再妥当性確認の範囲を設定する．</a:t>
            </a:r>
          </a:p>
          <a:p>
            <a:pPr marL="357188" indent="0">
              <a:buNone/>
            </a:pPr>
            <a:r>
              <a:rPr lang="ja-JP" altLang="en-US" sz="2000" dirty="0"/>
              <a:t>・変更済のソフトウェアモジュールのみ　・影響を受けた全ソフトウェアモジュール　・システム全部．</a:t>
            </a:r>
          </a:p>
          <a:p>
            <a:pPr marL="0" indent="0">
              <a:buNone/>
            </a:pPr>
            <a:endParaRPr lang="ja-JP" altLang="en-US" sz="2400" dirty="0"/>
          </a:p>
        </p:txBody>
      </p:sp>
      <p:sp>
        <p:nvSpPr>
          <p:cNvPr id="4" name="フッター プレースホルダー 3">
            <a:extLst>
              <a:ext uri="{FF2B5EF4-FFF2-40B4-BE49-F238E27FC236}">
                <a16:creationId xmlns="" xmlns:a16="http://schemas.microsoft.com/office/drawing/2014/main" id="{D997F08E-8C8D-4126-B19A-668BADA9B8F5}"/>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62F29BB4-55AA-4065-8DF3-928D355296EA}"/>
              </a:ext>
            </a:extLst>
          </p:cNvPr>
          <p:cNvSpPr>
            <a:spLocks noGrp="1"/>
          </p:cNvSpPr>
          <p:nvPr>
            <p:ph type="sldNum" sz="quarter" idx="12"/>
          </p:nvPr>
        </p:nvSpPr>
        <p:spPr/>
        <p:txBody>
          <a:bodyPr/>
          <a:lstStyle/>
          <a:p>
            <a:fld id="{C7D9CC4D-8A97-4D11-A8F9-9712DE09FCD9}" type="slidenum">
              <a:rPr kumimoji="1" lang="ja-JP" altLang="en-US" smtClean="0"/>
              <a:t>232</a:t>
            </a:fld>
            <a:endParaRPr kumimoji="1" lang="ja-JP" altLang="en-US" dirty="0"/>
          </a:p>
        </p:txBody>
      </p:sp>
    </p:spTree>
    <p:extLst>
      <p:ext uri="{BB962C8B-B14F-4D97-AF65-F5344CB8AC3E}">
        <p14:creationId xmlns:p14="http://schemas.microsoft.com/office/powerpoint/2010/main" val="1514993248"/>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69F04B9-ABE3-498D-8288-3586D024E154}"/>
              </a:ext>
            </a:extLst>
          </p:cNvPr>
          <p:cNvSpPr>
            <a:spLocks noGrp="1"/>
          </p:cNvSpPr>
          <p:nvPr>
            <p:ph type="title"/>
          </p:nvPr>
        </p:nvSpPr>
        <p:spPr/>
        <p:txBody>
          <a:bodyPr/>
          <a:lstStyle/>
          <a:p>
            <a:r>
              <a:rPr lang="en-US" altLang="ja-JP" dirty="0">
                <a:effectLst>
                  <a:glow>
                    <a:srgbClr val="000000"/>
                  </a:glow>
                  <a:outerShdw sx="0" sy="0">
                    <a:srgbClr val="000000"/>
                  </a:outerShdw>
                  <a:reflection stA="0" endPos="0" fadeDir="0" sx="0" sy="0"/>
                </a:effectLst>
              </a:rPr>
              <a:t>5-(11)-</a:t>
            </a:r>
            <a:r>
              <a:rPr lang="ja-JP" altLang="en-US" dirty="0">
                <a:effectLst>
                  <a:glow>
                    <a:srgbClr val="000000"/>
                  </a:glow>
                  <a:outerShdw sx="0" sy="0">
                    <a:srgbClr val="000000"/>
                  </a:outerShdw>
                  <a:reflection stA="0" endPos="0" fadeDir="0" sx="0" sy="0"/>
                </a:effectLst>
              </a:rPr>
              <a:t>エ 技法又は手段の説明</a:t>
            </a:r>
            <a:endParaRPr kumimoji="1" lang="ja-JP" altLang="en-US" dirty="0"/>
          </a:p>
        </p:txBody>
      </p:sp>
      <p:sp>
        <p:nvSpPr>
          <p:cNvPr id="3" name="コンテンツ プレースホルダー 2">
            <a:extLst>
              <a:ext uri="{FF2B5EF4-FFF2-40B4-BE49-F238E27FC236}">
                <a16:creationId xmlns="" xmlns:a16="http://schemas.microsoft.com/office/drawing/2014/main" id="{A474B2B6-D7AF-421C-BA9F-FDA8E17CB27C}"/>
              </a:ext>
            </a:extLst>
          </p:cNvPr>
          <p:cNvSpPr>
            <a:spLocks noGrp="1"/>
          </p:cNvSpPr>
          <p:nvPr>
            <p:ph idx="1"/>
          </p:nvPr>
        </p:nvSpPr>
        <p:spPr>
          <a:xfrm>
            <a:off x="320824" y="1825625"/>
            <a:ext cx="9449342" cy="4351338"/>
          </a:xfrm>
        </p:spPr>
        <p:txBody>
          <a:bodyPr>
            <a:noAutofit/>
          </a:bodyPr>
          <a:lstStyle/>
          <a:p>
            <a:pPr marL="36000" indent="0">
              <a:lnSpc>
                <a:spcPct val="100000"/>
              </a:lnSpc>
              <a:spcBef>
                <a:spcPts val="0"/>
              </a:spcBef>
              <a:buNone/>
            </a:pPr>
            <a:r>
              <a:rPr lang="ja-JP" altLang="en-US" dirty="0"/>
              <a:t>●ソフトウェアのインパクト</a:t>
            </a:r>
            <a:r>
              <a:rPr lang="en-US" altLang="ja-JP" dirty="0"/>
              <a:t>(</a:t>
            </a:r>
            <a:r>
              <a:rPr lang="ja-JP" altLang="en-US" dirty="0"/>
              <a:t>影響</a:t>
            </a:r>
            <a:r>
              <a:rPr lang="en-US" altLang="ja-JP" dirty="0"/>
              <a:t>)</a:t>
            </a:r>
            <a:r>
              <a:rPr lang="ja-JP" altLang="en-US" dirty="0"/>
              <a:t>解析を行う場合の考慮点．</a:t>
            </a:r>
          </a:p>
          <a:p>
            <a:pPr marL="36000" indent="0">
              <a:lnSpc>
                <a:spcPct val="100000"/>
              </a:lnSpc>
              <a:spcBef>
                <a:spcPts val="600"/>
              </a:spcBef>
            </a:pPr>
            <a:r>
              <a:rPr lang="ja-JP" altLang="en-US" sz="2400" dirty="0"/>
              <a:t>危険源及びリスクアセスメントが必要かどうか．</a:t>
            </a:r>
          </a:p>
          <a:p>
            <a:pPr marL="36000" indent="0">
              <a:lnSpc>
                <a:spcPct val="100000"/>
              </a:lnSpc>
              <a:spcBef>
                <a:spcPts val="0"/>
              </a:spcBef>
            </a:pPr>
            <a:r>
              <a:rPr lang="ja-JP" altLang="en-US" sz="2400" dirty="0"/>
              <a:t>どこのソフトウェア安全ライフサイクルのフェーズから解析をするか．</a:t>
            </a:r>
            <a:endParaRPr lang="en-US" altLang="ja-JP" sz="2400" dirty="0"/>
          </a:p>
          <a:p>
            <a:pPr marL="36000" indent="0">
              <a:lnSpc>
                <a:spcPct val="100000"/>
              </a:lnSpc>
              <a:spcBef>
                <a:spcPts val="0"/>
              </a:spcBef>
            </a:pPr>
            <a:r>
              <a:rPr lang="ja-JP" altLang="en-US" sz="2400" dirty="0"/>
              <a:t>インパクト</a:t>
            </a:r>
            <a:r>
              <a:rPr lang="en-US" altLang="ja-JP" sz="2400" dirty="0"/>
              <a:t>(</a:t>
            </a:r>
            <a:r>
              <a:rPr lang="ja-JP" altLang="en-US" sz="2400" dirty="0"/>
              <a:t>影響</a:t>
            </a:r>
            <a:r>
              <a:rPr lang="en-US" altLang="ja-JP" sz="2400" dirty="0"/>
              <a:t>)</a:t>
            </a:r>
            <a:r>
              <a:rPr lang="ja-JP" altLang="en-US" sz="2400" dirty="0"/>
              <a:t>解析により、安全度水準が変化した場合、十分なリスクアセスメントを実施する．</a:t>
            </a:r>
          </a:p>
          <a:p>
            <a:pPr marL="36000" indent="0">
              <a:lnSpc>
                <a:spcPct val="100000"/>
              </a:lnSpc>
              <a:spcBef>
                <a:spcPts val="0"/>
              </a:spcBef>
            </a:pPr>
            <a:r>
              <a:rPr lang="ja-JP" altLang="en-US" sz="2400" dirty="0"/>
              <a:t>影響</a:t>
            </a:r>
            <a:r>
              <a:rPr lang="en-US" altLang="ja-JP" sz="2400" dirty="0"/>
              <a:t>(</a:t>
            </a:r>
            <a:r>
              <a:rPr lang="ja-JP" altLang="en-US" sz="2400" dirty="0"/>
              <a:t>インパクト</a:t>
            </a:r>
            <a:r>
              <a:rPr lang="en-US" altLang="ja-JP" sz="2400" dirty="0"/>
              <a:t>)</a:t>
            </a:r>
            <a:r>
              <a:rPr lang="ja-JP" altLang="en-US" sz="2400" dirty="0"/>
              <a:t>解析の結果は、文書化する．</a:t>
            </a:r>
          </a:p>
          <a:p>
            <a:pPr marL="36000" indent="0">
              <a:lnSpc>
                <a:spcPct val="100000"/>
              </a:lnSpc>
              <a:spcBef>
                <a:spcPts val="0"/>
              </a:spcBef>
            </a:pPr>
            <a:r>
              <a:rPr lang="ja-JP" altLang="en-US" sz="2400" dirty="0"/>
              <a:t>影響を受けるソフトウェアモジュールの再適合確認　</a:t>
            </a:r>
            <a:endParaRPr lang="en-US" altLang="ja-JP" sz="2400" dirty="0"/>
          </a:p>
          <a:p>
            <a:pPr marL="447675" indent="0">
              <a:lnSpc>
                <a:spcPct val="100000"/>
              </a:lnSpc>
              <a:spcBef>
                <a:spcPts val="0"/>
              </a:spcBef>
              <a:buNone/>
            </a:pPr>
            <a:r>
              <a:rPr lang="ja-JP" altLang="en-US" sz="2000" dirty="0"/>
              <a:t>影響に対し、要求しないか、回帰試験や適合確認割合目標は達成されているか、影響を受けるソフトウェアの関係、要求事項に関する影響、潜在的障害が発生．</a:t>
            </a:r>
            <a:endParaRPr lang="en-US" altLang="ja-JP" sz="2000" dirty="0"/>
          </a:p>
          <a:p>
            <a:pPr marL="447675" indent="0">
              <a:lnSpc>
                <a:spcPct val="100000"/>
              </a:lnSpc>
              <a:spcBef>
                <a:spcPts val="0"/>
              </a:spcBef>
              <a:buNone/>
            </a:pPr>
            <a:r>
              <a:rPr lang="ja-JP" altLang="en-US" sz="2000" dirty="0"/>
              <a:t>再適合確認では、リグレッションの確認を行う．</a:t>
            </a:r>
            <a:endParaRPr kumimoji="1" lang="ja-JP" altLang="en-US" sz="2000" dirty="0"/>
          </a:p>
        </p:txBody>
      </p:sp>
      <p:sp>
        <p:nvSpPr>
          <p:cNvPr id="4" name="フッター プレースホルダー 3">
            <a:extLst>
              <a:ext uri="{FF2B5EF4-FFF2-40B4-BE49-F238E27FC236}">
                <a16:creationId xmlns="" xmlns:a16="http://schemas.microsoft.com/office/drawing/2014/main" id="{0DA30519-DE78-4B42-ACB7-0273A0C840C9}"/>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A7D681CB-1B34-44E2-8EF4-BD22A3D272E5}"/>
              </a:ext>
            </a:extLst>
          </p:cNvPr>
          <p:cNvSpPr>
            <a:spLocks noGrp="1"/>
          </p:cNvSpPr>
          <p:nvPr>
            <p:ph type="sldNum" sz="quarter" idx="12"/>
          </p:nvPr>
        </p:nvSpPr>
        <p:spPr/>
        <p:txBody>
          <a:bodyPr/>
          <a:lstStyle/>
          <a:p>
            <a:fld id="{C7D9CC4D-8A97-4D11-A8F9-9712DE09FCD9}" type="slidenum">
              <a:rPr kumimoji="1" lang="ja-JP" altLang="en-US" smtClean="0"/>
              <a:t>233</a:t>
            </a:fld>
            <a:endParaRPr kumimoji="1" lang="ja-JP" altLang="en-US"/>
          </a:p>
        </p:txBody>
      </p:sp>
    </p:spTree>
    <p:extLst>
      <p:ext uri="{BB962C8B-B14F-4D97-AF65-F5344CB8AC3E}">
        <p14:creationId xmlns:p14="http://schemas.microsoft.com/office/powerpoint/2010/main" val="1989669264"/>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5E52590-DEA6-4EE2-BF1E-A769FE13A631}"/>
              </a:ext>
            </a:extLst>
          </p:cNvPr>
          <p:cNvSpPr>
            <a:spLocks noGrp="1"/>
          </p:cNvSpPr>
          <p:nvPr>
            <p:ph type="title"/>
          </p:nvPr>
        </p:nvSpPr>
        <p:spPr>
          <a:xfrm>
            <a:off x="393394" y="341673"/>
            <a:ext cx="9324000" cy="1325563"/>
          </a:xfrm>
        </p:spPr>
        <p:txBody>
          <a:bodyPr/>
          <a:lstStyle/>
          <a:p>
            <a:r>
              <a:rPr lang="ja-JP" altLang="en-US" dirty="0"/>
              <a:t>６	機能安全制御システムの設計の例</a:t>
            </a:r>
            <a:endParaRPr kumimoji="1" lang="ja-JP" altLang="en-US" dirty="0"/>
          </a:p>
        </p:txBody>
      </p:sp>
      <p:sp>
        <p:nvSpPr>
          <p:cNvPr id="4" name="フッター プレースホルダー 3">
            <a:extLst>
              <a:ext uri="{FF2B5EF4-FFF2-40B4-BE49-F238E27FC236}">
                <a16:creationId xmlns="" xmlns:a16="http://schemas.microsoft.com/office/drawing/2014/main" id="{E67FEEBA-1253-4C37-8FC9-BC72090CDE11}"/>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B79300DA-68C9-463A-9E6B-AD724595CEC7}"/>
              </a:ext>
            </a:extLst>
          </p:cNvPr>
          <p:cNvSpPr>
            <a:spLocks noGrp="1"/>
          </p:cNvSpPr>
          <p:nvPr>
            <p:ph type="sldNum" sz="quarter" idx="12"/>
          </p:nvPr>
        </p:nvSpPr>
        <p:spPr/>
        <p:txBody>
          <a:bodyPr/>
          <a:lstStyle/>
          <a:p>
            <a:fld id="{C7D9CC4D-8A97-4D11-A8F9-9712DE09FCD9}" type="slidenum">
              <a:rPr kumimoji="1" lang="ja-JP" altLang="en-US" smtClean="0"/>
              <a:t>234</a:t>
            </a:fld>
            <a:endParaRPr kumimoji="1" lang="ja-JP" altLang="en-US"/>
          </a:p>
        </p:txBody>
      </p:sp>
      <p:pic>
        <p:nvPicPr>
          <p:cNvPr id="2050" name="図 30">
            <a:extLst>
              <a:ext uri="{FF2B5EF4-FFF2-40B4-BE49-F238E27FC236}">
                <a16:creationId xmlns="" xmlns:a16="http://schemas.microsoft.com/office/drawing/2014/main" id="{D2C7728A-A799-4BD4-9D38-6A2629C5CF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5978" y="4545925"/>
            <a:ext cx="5388985" cy="160400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 xmlns:a16="http://schemas.microsoft.com/office/drawing/2014/main" id="{478E7FF7-89DD-427B-93D8-DA09F33C15FF}"/>
              </a:ext>
            </a:extLst>
          </p:cNvPr>
          <p:cNvSpPr>
            <a:spLocks noChangeArrowheads="1"/>
          </p:cNvSpPr>
          <p:nvPr/>
        </p:nvSpPr>
        <p:spPr bwMode="auto">
          <a:xfrm>
            <a:off x="288527" y="1667236"/>
            <a:ext cx="9441623"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46050"/>
            <a:r>
              <a:rPr lang="ja-JP" altLang="en-US" sz="2400" dirty="0"/>
              <a:t>JIS B 9961</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(IEC62061)</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による機能安全事例</a:t>
            </a:r>
            <a:endPar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endParaRPr>
          </a:p>
          <a:p>
            <a:pPr marL="0" marR="0" lvl="0" indent="146050" algn="l" defTabSz="914400" rtl="0" eaLnBrk="0" fontAlgn="base" latinLnBrk="0" hangingPunct="0">
              <a:lnSpc>
                <a:spcPct val="100000"/>
              </a:lnSpc>
              <a:spcBef>
                <a:spcPct val="0"/>
              </a:spcBef>
              <a:spcAft>
                <a:spcPct val="0"/>
              </a:spcAft>
              <a:buClrTx/>
              <a:buSzTx/>
              <a:buFontTx/>
              <a:buNone/>
              <a:tabLst/>
            </a:pPr>
            <a:endPar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endParaRPr>
          </a:p>
          <a:p>
            <a:pPr marL="0" marR="0" lvl="0" indent="14605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下</a:t>
            </a:r>
            <a:r>
              <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図</a:t>
            </a:r>
            <a:r>
              <a:rPr kumimoji="0" lang="ja-JP" altLang="en-US" sz="2400" dirty="0">
                <a:latin typeface="Meiryo UI" panose="020B0604030504040204" pitchFamily="50" charset="-128"/>
                <a:ea typeface="Meiryo UI" panose="020B0604030504040204" pitchFamily="50" charset="-128"/>
                <a:cs typeface="ＭＳ 明朝" panose="02020609040205080304" pitchFamily="17" charset="-128"/>
              </a:rPr>
              <a:t>は、以下を示す．</a:t>
            </a:r>
            <a:endParaRPr kumimoji="0" lang="en-US" altLang="ja-JP" sz="2400" dirty="0">
              <a:latin typeface="Meiryo UI" panose="020B0604030504040204" pitchFamily="50" charset="-128"/>
              <a:ea typeface="Meiryo UI" panose="020B0604030504040204" pitchFamily="50" charset="-128"/>
              <a:cs typeface="ＭＳ 明朝" panose="02020609040205080304" pitchFamily="17" charset="-128"/>
            </a:endParaRPr>
          </a:p>
          <a:p>
            <a:pPr marL="0" marR="0" lvl="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 安全関連システム設計段階：</a:t>
            </a:r>
            <a:endPar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endParaRPr>
          </a:p>
          <a:p>
            <a:pPr marL="360363" marR="0" lvl="0" indent="-360363"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　機械の設計者または制御システムのインテグレータが実施する．</a:t>
            </a:r>
            <a:endParaRPr kumimoji="0" lang="ja-JP" altLang="ja-JP" sz="2400" dirty="0">
              <a:latin typeface="Meiryo UI" panose="020B0604030504040204" pitchFamily="50" charset="-128"/>
              <a:ea typeface="Meiryo UI" panose="020B0604030504040204" pitchFamily="50" charset="-128"/>
              <a:cs typeface="ＭＳ 明朝" panose="02020609040205080304" pitchFamily="17" charset="-128"/>
            </a:endParaRPr>
          </a:p>
          <a:p>
            <a:pPr lvl="0"/>
            <a:endParaRPr kumimoji="0" lang="en-US" altLang="ja-JP" sz="1100" dirty="0">
              <a:latin typeface="Meiryo UI" panose="020B0604030504040204" pitchFamily="50" charset="-128"/>
              <a:ea typeface="Meiryo UI" panose="020B0604030504040204" pitchFamily="50" charset="-128"/>
              <a:cs typeface="ＭＳ 明朝" panose="02020609040205080304" pitchFamily="17" charset="-128"/>
            </a:endParaRPr>
          </a:p>
          <a:p>
            <a:pPr lvl="0"/>
            <a:r>
              <a:rPr kumimoji="0" lang="ja-JP" altLang="ja-JP" sz="2400" dirty="0">
                <a:latin typeface="Meiryo UI" panose="020B0604030504040204" pitchFamily="50" charset="-128"/>
                <a:ea typeface="Meiryo UI" panose="020B0604030504040204" pitchFamily="50" charset="-128"/>
                <a:cs typeface="ＭＳ 明朝" panose="02020609040205080304" pitchFamily="17" charset="-128"/>
              </a:rPr>
              <a:t>− サブシステム（およびサブシステム要素）設計段階：</a:t>
            </a:r>
            <a:endParaRPr kumimoji="0" lang="en-US" altLang="ja-JP" sz="2400" dirty="0">
              <a:latin typeface="Meiryo UI" panose="020B0604030504040204" pitchFamily="50" charset="-128"/>
              <a:ea typeface="Meiryo UI" panose="020B0604030504040204" pitchFamily="50" charset="-128"/>
              <a:cs typeface="ＭＳ 明朝" panose="02020609040205080304" pitchFamily="17" charset="-128"/>
            </a:endParaRPr>
          </a:p>
          <a:p>
            <a:pPr marL="352425" lvl="0" indent="-3175"/>
            <a:r>
              <a:rPr kumimoji="0" lang="ja-JP" altLang="en-US" sz="2400" dirty="0">
                <a:latin typeface="Meiryo UI" panose="020B0604030504040204" pitchFamily="50" charset="-128"/>
                <a:ea typeface="Meiryo UI" panose="020B0604030504040204" pitchFamily="50" charset="-128"/>
                <a:cs typeface="ＭＳ 明朝" panose="02020609040205080304" pitchFamily="17" charset="-128"/>
              </a:rPr>
              <a:t>　</a:t>
            </a:r>
            <a:r>
              <a:rPr kumimoji="0" lang="ja-JP" altLang="ja-JP" sz="2400" dirty="0">
                <a:latin typeface="Meiryo UI" panose="020B0604030504040204" pitchFamily="50" charset="-128"/>
                <a:ea typeface="Meiryo UI" panose="020B0604030504040204" pitchFamily="50" charset="-128"/>
                <a:cs typeface="ＭＳ 明朝" panose="02020609040205080304" pitchFamily="17" charset="-128"/>
              </a:rPr>
              <a:t>電気装置および制御装置（例えば、コンタクタ、インタロックスイッチ、</a:t>
            </a:r>
            <a:r>
              <a:rPr kumimoji="0" lang="en-US" altLang="ja-JP" sz="2400" dirty="0">
                <a:latin typeface="Meiryo UI" panose="020B0604030504040204" pitchFamily="50" charset="-128"/>
                <a:ea typeface="Meiryo UI" panose="020B0604030504040204" pitchFamily="50" charset="-128"/>
                <a:cs typeface="ＭＳ 明朝" panose="02020609040205080304" pitchFamily="17" charset="-128"/>
              </a:rPr>
              <a:t>PLC </a:t>
            </a:r>
            <a:r>
              <a:rPr kumimoji="0" lang="ja-JP" altLang="en-US" sz="2400" dirty="0">
                <a:latin typeface="Meiryo UI" panose="020B0604030504040204" pitchFamily="50" charset="-128"/>
                <a:ea typeface="Meiryo UI" panose="020B0604030504040204" pitchFamily="50" charset="-128"/>
                <a:cs typeface="ＭＳ 明朝" panose="02020609040205080304" pitchFamily="17" charset="-128"/>
              </a:rPr>
              <a:t>など）の供給者、</a:t>
            </a:r>
            <a:endParaRPr kumimoji="0" lang="en-US" altLang="ja-JP" sz="2400" dirty="0">
              <a:latin typeface="Meiryo UI" panose="020B0604030504040204" pitchFamily="50" charset="-128"/>
              <a:ea typeface="Meiryo UI" panose="020B0604030504040204" pitchFamily="50" charset="-128"/>
              <a:cs typeface="ＭＳ 明朝" panose="02020609040205080304" pitchFamily="17" charset="-128"/>
            </a:endParaRPr>
          </a:p>
          <a:p>
            <a:pPr marL="352425" lvl="0" indent="-3175"/>
            <a:r>
              <a:rPr kumimoji="0" lang="ja-JP" altLang="en-US" sz="2400" dirty="0">
                <a:latin typeface="Meiryo UI" panose="020B0604030504040204" pitchFamily="50" charset="-128"/>
                <a:ea typeface="Meiryo UI" panose="020B0604030504040204" pitchFamily="50" charset="-128"/>
                <a:cs typeface="ＭＳ 明朝" panose="02020609040205080304" pitchFamily="17" charset="-128"/>
              </a:rPr>
              <a:t>および機械設計者、</a:t>
            </a:r>
            <a:r>
              <a:rPr kumimoji="0" lang="ja-JP" altLang="en-US" sz="2400" dirty="0" err="1">
                <a:latin typeface="Meiryo UI" panose="020B0604030504040204" pitchFamily="50" charset="-128"/>
                <a:ea typeface="Meiryo UI" panose="020B0604030504040204" pitchFamily="50" charset="-128"/>
                <a:cs typeface="ＭＳ 明朝" panose="02020609040205080304" pitchFamily="17" charset="-128"/>
              </a:rPr>
              <a:t>ま</a:t>
            </a:r>
            <a:endParaRPr kumimoji="0" lang="en-US" altLang="ja-JP" sz="2400" dirty="0">
              <a:latin typeface="Meiryo UI" panose="020B0604030504040204" pitchFamily="50" charset="-128"/>
              <a:ea typeface="Meiryo UI" panose="020B0604030504040204" pitchFamily="50" charset="-128"/>
              <a:cs typeface="ＭＳ 明朝" panose="02020609040205080304" pitchFamily="17" charset="-128"/>
            </a:endParaRPr>
          </a:p>
          <a:p>
            <a:pPr marL="352425" lvl="0" indent="-3175"/>
            <a:r>
              <a:rPr kumimoji="0" lang="ja-JP" altLang="en-US" sz="2400" dirty="0" err="1">
                <a:latin typeface="Meiryo UI" panose="020B0604030504040204" pitchFamily="50" charset="-128"/>
                <a:ea typeface="Meiryo UI" panose="020B0604030504040204" pitchFamily="50" charset="-128"/>
                <a:cs typeface="ＭＳ 明朝" panose="02020609040205080304" pitchFamily="17" charset="-128"/>
              </a:rPr>
              <a:t>たは</a:t>
            </a:r>
            <a:r>
              <a:rPr kumimoji="0" lang="ja-JP" altLang="en-US" sz="2400" dirty="0">
                <a:latin typeface="Meiryo UI" panose="020B0604030504040204" pitchFamily="50" charset="-128"/>
                <a:ea typeface="Meiryo UI" panose="020B0604030504040204" pitchFamily="50" charset="-128"/>
                <a:cs typeface="ＭＳ 明朝" panose="02020609040205080304" pitchFamily="17" charset="-128"/>
              </a:rPr>
              <a:t>制御システムインテ</a:t>
            </a:r>
            <a:endParaRPr kumimoji="0" lang="en-US" altLang="ja-JP" sz="2400" dirty="0">
              <a:latin typeface="Meiryo UI" panose="020B0604030504040204" pitchFamily="50" charset="-128"/>
              <a:ea typeface="Meiryo UI" panose="020B0604030504040204" pitchFamily="50" charset="-128"/>
              <a:cs typeface="ＭＳ 明朝" panose="02020609040205080304" pitchFamily="17" charset="-128"/>
            </a:endParaRPr>
          </a:p>
          <a:p>
            <a:pPr marL="352425" lvl="0" indent="-3175"/>
            <a:r>
              <a:rPr kumimoji="0" lang="ja-JP" altLang="en-US" sz="2400" dirty="0">
                <a:latin typeface="Meiryo UI" panose="020B0604030504040204" pitchFamily="50" charset="-128"/>
                <a:ea typeface="Meiryo UI" panose="020B0604030504040204" pitchFamily="50" charset="-128"/>
                <a:cs typeface="ＭＳ 明朝" panose="02020609040205080304" pitchFamily="17" charset="-128"/>
              </a:rPr>
              <a:t>グレータが実施する．</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 name="Rectangle 4">
            <a:extLst>
              <a:ext uri="{FF2B5EF4-FFF2-40B4-BE49-F238E27FC236}">
                <a16:creationId xmlns="" xmlns:a16="http://schemas.microsoft.com/office/drawing/2014/main" id="{254FD298-616A-4553-B1DC-7ED4A471039C}"/>
              </a:ext>
            </a:extLst>
          </p:cNvPr>
          <p:cNvSpPr>
            <a:spLocks noChangeArrowheads="1"/>
          </p:cNvSpPr>
          <p:nvPr/>
        </p:nvSpPr>
        <p:spPr bwMode="auto">
          <a:xfrm>
            <a:off x="1086572" y="28956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094642504"/>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dirty="0"/>
              <a:t>６</a:t>
            </a:r>
            <a:r>
              <a:rPr lang="en-US" dirty="0"/>
              <a:t>-</a:t>
            </a:r>
            <a:r>
              <a:rPr dirty="0"/>
              <a:t>(2)</a:t>
            </a:r>
            <a:r>
              <a:rPr lang="en-US" dirty="0"/>
              <a:t> </a:t>
            </a:r>
            <a:r>
              <a:rPr dirty="0" err="1"/>
              <a:t>安全関連システム設計の例</a:t>
            </a:r>
            <a:endParaRPr dirty="0"/>
          </a:p>
        </p:txBody>
      </p:sp>
      <p:sp>
        <p:nvSpPr>
          <p:cNvPr id="3" name="コンテンツプレースホルダ 2"/>
          <p:cNvSpPr>
            <a:spLocks noGrp="1"/>
          </p:cNvSpPr>
          <p:nvPr>
            <p:ph idx="1"/>
          </p:nvPr>
        </p:nvSpPr>
        <p:spPr>
          <a:xfrm>
            <a:off x="626429" y="1825625"/>
            <a:ext cx="4425315" cy="2547364"/>
          </a:xfrm>
        </p:spPr>
        <p:txBody>
          <a:bodyPr wrap="square">
            <a:spAutoFit/>
          </a:bodyPr>
          <a:lstStyle/>
          <a:p>
            <a:pPr marL="0" indent="0">
              <a:buNone/>
            </a:pPr>
            <a:r>
              <a:rPr lang="ja-JP" altLang="en-US" sz="2400" dirty="0"/>
              <a:t>この規格が用いる方法論では、安全機能要求仕様の決定およびそれらの機能を実行する安全関連システムの設計に対して、トップダウン式の構造化手法を用いる．</a:t>
            </a:r>
            <a:endParaRPr lang="en-US" altLang="ja-JP" sz="2400" dirty="0"/>
          </a:p>
          <a:p>
            <a:pPr marL="0" indent="0">
              <a:buNone/>
            </a:pPr>
            <a:r>
              <a:rPr lang="ja-JP" altLang="en-US" sz="2400" dirty="0"/>
              <a:t>例題として、右図の機械（旋盤）を扱う．</a:t>
            </a:r>
          </a:p>
        </p:txBody>
      </p:sp>
      <p:sp>
        <p:nvSpPr>
          <p:cNvPr id="4" name="フッタープレースホルダ 3"/>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235</a:t>
            </a:fld>
            <a:endParaRPr kumimoji="1" lang="ja-JP" altLang="en-US"/>
          </a:p>
        </p:txBody>
      </p:sp>
      <p:pic>
        <p:nvPicPr>
          <p:cNvPr id="2112" name="図形 12"/>
          <p:cNvPicPr>
            <a:picLocks noChangeAspect="1"/>
          </p:cNvPicPr>
          <p:nvPr/>
        </p:nvPicPr>
        <p:blipFill>
          <a:blip r:embed="rId3"/>
          <a:stretch>
            <a:fillRect/>
          </a:stretch>
        </p:blipFill>
        <p:spPr>
          <a:xfrm>
            <a:off x="4950778" y="2108836"/>
            <a:ext cx="4690110" cy="3488055"/>
          </a:xfrm>
          <a:prstGeom prst="rect">
            <a:avLst/>
          </a:prstGeom>
          <a:noFill/>
          <a:ln w="9525">
            <a:noFill/>
            <a:miter/>
          </a:ln>
        </p:spPr>
      </p:pic>
    </p:spTree>
    <p:extLst>
      <p:ext uri="{BB962C8B-B14F-4D97-AF65-F5344CB8AC3E}">
        <p14:creationId xmlns:p14="http://schemas.microsoft.com/office/powerpoint/2010/main" val="802745621"/>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AF08539-0C36-45FE-8FD8-0C0D3C758086}"/>
              </a:ext>
            </a:extLst>
          </p:cNvPr>
          <p:cNvSpPr>
            <a:spLocks noGrp="1"/>
          </p:cNvSpPr>
          <p:nvPr>
            <p:ph type="title"/>
          </p:nvPr>
        </p:nvSpPr>
        <p:spPr>
          <a:xfrm>
            <a:off x="209862" y="365127"/>
            <a:ext cx="9696138" cy="1325563"/>
          </a:xfrm>
        </p:spPr>
        <p:txBody>
          <a:bodyPr/>
          <a:lstStyle/>
          <a:p>
            <a:r>
              <a:rPr lang="en-US" altLang="ja-JP" dirty="0"/>
              <a:t>6-(2)	</a:t>
            </a:r>
            <a:r>
              <a:rPr lang="ja-JP" altLang="en-US" dirty="0"/>
              <a:t>安全関連システム設計の例</a:t>
            </a:r>
            <a:r>
              <a:rPr lang="en-US" altLang="ja-JP" dirty="0"/>
              <a:t>(1/8)</a:t>
            </a:r>
            <a:endParaRPr kumimoji="1" lang="ja-JP" altLang="en-US" dirty="0"/>
          </a:p>
        </p:txBody>
      </p:sp>
      <p:sp>
        <p:nvSpPr>
          <p:cNvPr id="3" name="コンテンツ プレースホルダー 2">
            <a:extLst>
              <a:ext uri="{FF2B5EF4-FFF2-40B4-BE49-F238E27FC236}">
                <a16:creationId xmlns="" xmlns:a16="http://schemas.microsoft.com/office/drawing/2014/main" id="{62F9C8B0-5EF0-4F88-B0B7-DADE5D98ED32}"/>
              </a:ext>
            </a:extLst>
          </p:cNvPr>
          <p:cNvSpPr>
            <a:spLocks noGrp="1"/>
          </p:cNvSpPr>
          <p:nvPr>
            <p:ph idx="1"/>
          </p:nvPr>
        </p:nvSpPr>
        <p:spPr/>
        <p:txBody>
          <a:bodyPr/>
          <a:lstStyle/>
          <a:p>
            <a:r>
              <a:rPr lang="ja-JP" altLang="ja-JP" dirty="0"/>
              <a:t>ステップ</a:t>
            </a:r>
            <a:r>
              <a:rPr lang="en-US" altLang="ja-JP" dirty="0"/>
              <a:t> 1</a:t>
            </a:r>
            <a:r>
              <a:rPr lang="ja-JP" altLang="ja-JP" dirty="0"/>
              <a:t>：</a:t>
            </a:r>
            <a:r>
              <a:rPr lang="en-US" altLang="ja-JP" dirty="0"/>
              <a:t>  </a:t>
            </a:r>
            <a:r>
              <a:rPr lang="ja-JP" altLang="ja-JP" dirty="0"/>
              <a:t>安全関連制御</a:t>
            </a:r>
            <a:r>
              <a:rPr lang="ja-JP" altLang="en-US" dirty="0"/>
              <a:t>システム</a:t>
            </a:r>
            <a:r>
              <a:rPr lang="ja-JP" altLang="ja-JP" dirty="0"/>
              <a:t>の安全要求仕様を決定</a:t>
            </a:r>
            <a:endParaRPr lang="en-US" altLang="ja-JP" dirty="0"/>
          </a:p>
          <a:p>
            <a:endParaRPr kumimoji="1" lang="ja-JP" altLang="en-US" dirty="0"/>
          </a:p>
        </p:txBody>
      </p:sp>
      <p:sp>
        <p:nvSpPr>
          <p:cNvPr id="4" name="フッター プレースホルダー 3">
            <a:extLst>
              <a:ext uri="{FF2B5EF4-FFF2-40B4-BE49-F238E27FC236}">
                <a16:creationId xmlns="" xmlns:a16="http://schemas.microsoft.com/office/drawing/2014/main" id="{03BAB9F2-9721-42FD-AA14-7DC427DD3387}"/>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04F81990-6E30-4725-85CE-BF332C37FF9B}"/>
              </a:ext>
            </a:extLst>
          </p:cNvPr>
          <p:cNvSpPr>
            <a:spLocks noGrp="1"/>
          </p:cNvSpPr>
          <p:nvPr>
            <p:ph type="sldNum" sz="quarter" idx="12"/>
          </p:nvPr>
        </p:nvSpPr>
        <p:spPr/>
        <p:txBody>
          <a:bodyPr/>
          <a:lstStyle/>
          <a:p>
            <a:fld id="{C7D9CC4D-8A97-4D11-A8F9-9712DE09FCD9}" type="slidenum">
              <a:rPr kumimoji="1" lang="ja-JP" altLang="en-US" smtClean="0"/>
              <a:t>236</a:t>
            </a:fld>
            <a:endParaRPr kumimoji="1" lang="ja-JP" altLang="en-US"/>
          </a:p>
        </p:txBody>
      </p:sp>
      <p:pic>
        <p:nvPicPr>
          <p:cNvPr id="6" name="図形 12">
            <a:extLst>
              <a:ext uri="{FF2B5EF4-FFF2-40B4-BE49-F238E27FC236}">
                <a16:creationId xmlns="" xmlns:a16="http://schemas.microsoft.com/office/drawing/2014/main" id="{B25FB203-A0A9-4EE4-B2A6-1CCEF3D597F8}"/>
              </a:ext>
            </a:extLst>
          </p:cNvPr>
          <p:cNvPicPr/>
          <p:nvPr/>
        </p:nvPicPr>
        <p:blipFill>
          <a:blip r:embed="rId3"/>
          <a:stretch>
            <a:fillRect/>
          </a:stretch>
        </p:blipFill>
        <p:spPr>
          <a:xfrm>
            <a:off x="5574033" y="2298261"/>
            <a:ext cx="4015659" cy="2843357"/>
          </a:xfrm>
          <a:prstGeom prst="rect">
            <a:avLst/>
          </a:prstGeom>
          <a:noFill/>
          <a:ln w="9525">
            <a:noFill/>
            <a:miter/>
          </a:ln>
        </p:spPr>
      </p:pic>
      <p:sp>
        <p:nvSpPr>
          <p:cNvPr id="9" name="正方形/長方形 8">
            <a:extLst>
              <a:ext uri="{FF2B5EF4-FFF2-40B4-BE49-F238E27FC236}">
                <a16:creationId xmlns="" xmlns:a16="http://schemas.microsoft.com/office/drawing/2014/main" id="{C8BD8F3B-DE6F-4CBF-BE75-EA015D6AA4B1}"/>
              </a:ext>
            </a:extLst>
          </p:cNvPr>
          <p:cNvSpPr/>
          <p:nvPr/>
        </p:nvSpPr>
        <p:spPr>
          <a:xfrm>
            <a:off x="563268" y="2529452"/>
            <a:ext cx="4953000" cy="3416320"/>
          </a:xfrm>
          <a:prstGeom prst="rect">
            <a:avLst/>
          </a:prstGeom>
        </p:spPr>
        <p:txBody>
          <a:bodyPr>
            <a:spAutoFit/>
          </a:bodyPr>
          <a:lstStyle/>
          <a:p>
            <a:r>
              <a:rPr lang="ja-JP" altLang="en-US" sz="2400" dirty="0">
                <a:latin typeface="Meiryo UI" panose="020B0604030504040204" pitchFamily="50" charset="-128"/>
                <a:ea typeface="Meiryo UI" panose="020B0604030504040204" pitchFamily="50" charset="-128"/>
              </a:rPr>
              <a:t>安全機能要求仕様</a:t>
            </a:r>
          </a:p>
          <a:p>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機能および要求安全度水準</a:t>
            </a:r>
            <a:r>
              <a:rPr lang="en-US" altLang="ja-JP" sz="2400" dirty="0">
                <a:latin typeface="Meiryo UI" panose="020B0604030504040204" pitchFamily="50" charset="-128"/>
                <a:ea typeface="Meiryo UI" panose="020B0604030504040204" pitchFamily="50" charset="-128"/>
              </a:rPr>
              <a:t>)</a:t>
            </a:r>
          </a:p>
          <a:p>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安全機能の例</a:t>
            </a:r>
            <a:endParaRPr lang="en-US" altLang="ja-JP" sz="2400" dirty="0">
              <a:latin typeface="Meiryo UI" panose="020B0604030504040204" pitchFamily="50" charset="-128"/>
              <a:ea typeface="Meiryo UI" panose="020B0604030504040204" pitchFamily="50" charset="-128"/>
            </a:endParaRPr>
          </a:p>
          <a:p>
            <a:pPr marL="1524000" indent="-1524000"/>
            <a:r>
              <a:rPr lang="ja-JP" altLang="en-US" sz="2400" dirty="0">
                <a:latin typeface="Meiryo UI" panose="020B0604030504040204" pitchFamily="50" charset="-128"/>
                <a:ea typeface="Meiryo UI" panose="020B0604030504040204" pitchFamily="50" charset="-128"/>
              </a:rPr>
              <a:t>機能要求：ガードドアが開いているときは、軸の起点速度は規定値を超えてはならない</a:t>
            </a:r>
          </a:p>
          <a:p>
            <a:r>
              <a:rPr lang="ja-JP" altLang="en-US" sz="2400" dirty="0">
                <a:latin typeface="Meiryo UI" panose="020B0604030504040204" pitchFamily="50" charset="-128"/>
                <a:ea typeface="Meiryo UI" panose="020B0604030504040204" pitchFamily="50" charset="-128"/>
              </a:rPr>
              <a:t>要求安全度水準：</a:t>
            </a:r>
            <a:r>
              <a:rPr lang="en-US" altLang="ja-JP" sz="2400" dirty="0">
                <a:latin typeface="Meiryo UI" panose="020B0604030504040204" pitchFamily="50" charset="-128"/>
                <a:ea typeface="Meiryo UI" panose="020B0604030504040204" pitchFamily="50" charset="-128"/>
              </a:rPr>
              <a:t>SIL2</a:t>
            </a:r>
          </a:p>
          <a:p>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32598410"/>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65C2AD9-6296-418B-AA08-380FD1D31B92}"/>
              </a:ext>
            </a:extLst>
          </p:cNvPr>
          <p:cNvSpPr>
            <a:spLocks noGrp="1"/>
          </p:cNvSpPr>
          <p:nvPr>
            <p:ph type="title"/>
          </p:nvPr>
        </p:nvSpPr>
        <p:spPr>
          <a:xfrm>
            <a:off x="320822" y="365127"/>
            <a:ext cx="9585177" cy="1325563"/>
          </a:xfrm>
        </p:spPr>
        <p:txBody>
          <a:bodyPr/>
          <a:lstStyle/>
          <a:p>
            <a:r>
              <a:rPr lang="en-US" altLang="ja-JP" dirty="0"/>
              <a:t>6-(2) </a:t>
            </a:r>
            <a:r>
              <a:rPr lang="ja-JP" altLang="en-US" dirty="0"/>
              <a:t>安全関連システム設計の例</a:t>
            </a:r>
            <a:r>
              <a:rPr lang="en-US" altLang="ja-JP" dirty="0"/>
              <a:t>(2/8)</a:t>
            </a:r>
            <a:endParaRPr kumimoji="1" lang="ja-JP" altLang="en-US" dirty="0"/>
          </a:p>
        </p:txBody>
      </p:sp>
      <p:sp>
        <p:nvSpPr>
          <p:cNvPr id="4" name="フッター プレースホルダー 3">
            <a:extLst>
              <a:ext uri="{FF2B5EF4-FFF2-40B4-BE49-F238E27FC236}">
                <a16:creationId xmlns="" xmlns:a16="http://schemas.microsoft.com/office/drawing/2014/main" id="{A73A03A2-9A8F-47CE-9C62-513A543AEDE9}"/>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F06AD108-ED21-4A6C-9DD4-AD63EF6D93FF}"/>
              </a:ext>
            </a:extLst>
          </p:cNvPr>
          <p:cNvSpPr>
            <a:spLocks noGrp="1"/>
          </p:cNvSpPr>
          <p:nvPr>
            <p:ph type="sldNum" sz="quarter" idx="12"/>
          </p:nvPr>
        </p:nvSpPr>
        <p:spPr/>
        <p:txBody>
          <a:bodyPr/>
          <a:lstStyle/>
          <a:p>
            <a:fld id="{C7D9CC4D-8A97-4D11-A8F9-9712DE09FCD9}" type="slidenum">
              <a:rPr kumimoji="1" lang="ja-JP" altLang="en-US" smtClean="0"/>
              <a:t>237</a:t>
            </a:fld>
            <a:endParaRPr kumimoji="1" lang="ja-JP" altLang="en-US"/>
          </a:p>
        </p:txBody>
      </p:sp>
      <p:sp>
        <p:nvSpPr>
          <p:cNvPr id="7" name="Rectangle 2">
            <a:extLst>
              <a:ext uri="{FF2B5EF4-FFF2-40B4-BE49-F238E27FC236}">
                <a16:creationId xmlns="" xmlns:a16="http://schemas.microsoft.com/office/drawing/2014/main" id="{9AB3AA5A-326E-486C-878F-9B2AD814E1BB}"/>
              </a:ext>
            </a:extLst>
          </p:cNvPr>
          <p:cNvSpPr>
            <a:spLocks noChangeArrowheads="1"/>
          </p:cNvSpPr>
          <p:nvPr/>
        </p:nvSpPr>
        <p:spPr bwMode="auto">
          <a:xfrm>
            <a:off x="313338" y="1703112"/>
            <a:ext cx="927932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ステップ</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 </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2</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  安全関連システムの設計および開発．</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ステップ </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2.1</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  安全要求仕様</a:t>
            </a:r>
            <a:r>
              <a:rPr kumimoji="0" lang="ja-JP" altLang="en-US" sz="2400" dirty="0">
                <a:latin typeface="Meiryo UI" panose="020B0604030504040204" pitchFamily="50" charset="-128"/>
                <a:ea typeface="Meiryo UI" panose="020B0604030504040204" pitchFamily="50" charset="-128"/>
                <a:cs typeface="ＭＳ 明朝" panose="02020609040205080304" pitchFamily="17" charset="-128"/>
              </a:rPr>
              <a:t>で</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規定した</a:t>
            </a:r>
            <a:r>
              <a:rPr kumimoji="0" lang="ja-JP" altLang="en-US" sz="2400" i="0" u="none" strike="noStrike" cap="none" normalizeH="0" baseline="0" dirty="0">
                <a:ln>
                  <a:noFill/>
                </a:ln>
                <a:solidFill>
                  <a:srgbClr val="0000FF"/>
                </a:solidFill>
                <a:effectLst/>
                <a:latin typeface="Meiryo UI" panose="020B0604030504040204" pitchFamily="50" charset="-128"/>
                <a:ea typeface="Meiryo UI" panose="020B0604030504040204" pitchFamily="50" charset="-128"/>
                <a:cs typeface="ＭＳ 明朝" panose="02020609040205080304" pitchFamily="17" charset="-128"/>
              </a:rPr>
              <a:t>安全機能を機能ブロック</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に分解</a:t>
            </a: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1787525" lvl="0" indent="-1787525"/>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ステップ </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2.2</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  機能ブロックは、</a:t>
            </a:r>
            <a:r>
              <a:rPr kumimoji="0" lang="ja-JP" altLang="en-US" sz="2400" dirty="0">
                <a:latin typeface="Meiryo UI" panose="020B0604030504040204" pitchFamily="50" charset="-128"/>
                <a:ea typeface="Meiryo UI" panose="020B0604030504040204" pitchFamily="50" charset="-128"/>
                <a:cs typeface="ＭＳ 明朝" panose="02020609040205080304" pitchFamily="17" charset="-128"/>
              </a:rPr>
              <a:t>安全要求仕様の安全要求事項に対応する安全機能から作成する．</a:t>
            </a:r>
          </a:p>
          <a:p>
            <a:pPr lvl="0"/>
            <a:r>
              <a:rPr kumimoji="0" lang="ja-JP" altLang="en-US" sz="2400" dirty="0">
                <a:latin typeface="Meiryo UI" panose="020B0604030504040204" pitchFamily="50" charset="-128"/>
                <a:ea typeface="Meiryo UI" panose="020B0604030504040204" pitchFamily="50" charset="-128"/>
                <a:cs typeface="ＭＳ 明朝" panose="02020609040205080304" pitchFamily="17" charset="-128"/>
              </a:rPr>
              <a:t>各機能ブロックのサブシステムは、安全機能に割り付けた </a:t>
            </a:r>
            <a:r>
              <a:rPr kumimoji="0" lang="en-US" altLang="ja-JP" sz="2400" dirty="0">
                <a:latin typeface="Meiryo UI" panose="020B0604030504040204" pitchFamily="50" charset="-128"/>
                <a:ea typeface="Meiryo UI" panose="020B0604030504040204" pitchFamily="50" charset="-128"/>
                <a:cs typeface="ＭＳ 明朝" panose="02020609040205080304" pitchFamily="17" charset="-128"/>
              </a:rPr>
              <a:t>SIL</a:t>
            </a:r>
            <a:r>
              <a:rPr kumimoji="0" lang="ja-JP" altLang="en-US" sz="2400" dirty="0">
                <a:latin typeface="Meiryo UI" panose="020B0604030504040204" pitchFamily="50" charset="-128"/>
                <a:ea typeface="Meiryo UI" panose="020B0604030504040204" pitchFamily="50" charset="-128"/>
                <a:cs typeface="ＭＳ 明朝" panose="02020609040205080304" pitchFamily="17" charset="-128"/>
              </a:rPr>
              <a:t>以上のこと。</a:t>
            </a:r>
            <a:endParaRPr kumimoji="0" lang="en-US" altLang="ja-JP" sz="2400" dirty="0">
              <a:latin typeface="Meiryo UI" panose="020B0604030504040204" pitchFamily="50" charset="-128"/>
              <a:ea typeface="Meiryo UI" panose="020B0604030504040204" pitchFamily="50" charset="-128"/>
              <a:cs typeface="ＭＳ 明朝" panose="02020609040205080304" pitchFamily="17" charset="-128"/>
            </a:endParaRPr>
          </a:p>
          <a:p>
            <a:pPr lvl="0"/>
            <a:endParaRPr kumimoji="0" lang="en-US" altLang="ja-JP" sz="2400" dirty="0">
              <a:latin typeface="Meiryo UI" panose="020B0604030504040204" pitchFamily="50" charset="-128"/>
              <a:ea typeface="Meiryo UI" panose="020B0604030504040204" pitchFamily="50" charset="-128"/>
              <a:cs typeface="ＭＳ 明朝" panose="02020609040205080304" pitchFamily="17"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 name="Rectangle 4">
            <a:extLst>
              <a:ext uri="{FF2B5EF4-FFF2-40B4-BE49-F238E27FC236}">
                <a16:creationId xmlns="" xmlns:a16="http://schemas.microsoft.com/office/drawing/2014/main" id="{A98293C3-DC89-43BB-B7B8-097B2A4BD7D6}"/>
              </a:ext>
            </a:extLst>
          </p:cNvPr>
          <p:cNvSpPr>
            <a:spLocks noChangeArrowheads="1"/>
          </p:cNvSpPr>
          <p:nvPr/>
        </p:nvSpPr>
        <p:spPr bwMode="auto">
          <a:xfrm>
            <a:off x="1106715" y="3635609"/>
            <a:ext cx="332142"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460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46050" algn="l" defTabSz="914400" rtl="0" eaLnBrk="0" fontAlgn="base" latinLnBrk="0" hangingPunct="0">
              <a:lnSpc>
                <a:spcPct val="100000"/>
              </a:lnSpc>
              <a:spcBef>
                <a:spcPct val="0"/>
              </a:spcBef>
              <a:spcAft>
                <a:spcPct val="0"/>
              </a:spcAft>
              <a:buClrTx/>
              <a:buSzTx/>
              <a:buFontTx/>
              <a:buNone/>
              <a:tabLst/>
            </a:pPr>
            <a:endParaRPr kumimoji="0" lang="ja-JP" altLang="ja-JP" sz="11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明朝" panose="02020609040205080304" pitchFamily="17" charset="-128"/>
            </a:endParaRPr>
          </a:p>
          <a:p>
            <a:pPr marL="0" marR="0" lvl="0" indent="14605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表 7"/>
          <p:cNvGraphicFramePr/>
          <p:nvPr>
            <p:extLst>
              <p:ext uri="{D42A27DB-BD31-4B8C-83A1-F6EECF244321}">
                <p14:modId xmlns:p14="http://schemas.microsoft.com/office/powerpoint/2010/main" val="4111133211"/>
              </p:ext>
            </p:extLst>
          </p:nvPr>
        </p:nvGraphicFramePr>
        <p:xfrm>
          <a:off x="320822" y="3755725"/>
          <a:ext cx="9273540" cy="2419352"/>
        </p:xfrm>
        <a:graphic>
          <a:graphicData uri="http://schemas.openxmlformats.org/drawingml/2006/table">
            <a:tbl>
              <a:tblPr firstRow="1" bandRow="1">
                <a:tableStyleId>{5940675A-B579-460E-94D1-54222C63F5DA}</a:tableStyleId>
              </a:tblPr>
              <a:tblGrid>
                <a:gridCol w="2819943">
                  <a:extLst>
                    <a:ext uri="{9D8B030D-6E8A-4147-A177-3AD203B41FA5}">
                      <a16:colId xmlns="" xmlns:a16="http://schemas.microsoft.com/office/drawing/2014/main" val="20000"/>
                    </a:ext>
                  </a:extLst>
                </a:gridCol>
                <a:gridCol w="6453597">
                  <a:extLst>
                    <a:ext uri="{9D8B030D-6E8A-4147-A177-3AD203B41FA5}">
                      <a16:colId xmlns="" xmlns:a16="http://schemas.microsoft.com/office/drawing/2014/main" val="20001"/>
                    </a:ext>
                  </a:extLst>
                </a:gridCol>
              </a:tblGrid>
              <a:tr h="523875">
                <a:tc>
                  <a:txBody>
                    <a:bodyPr/>
                    <a:lstStyle/>
                    <a:p>
                      <a:pPr marL="0" indent="0" algn="ctr">
                        <a:buNone/>
                      </a:pPr>
                      <a:r>
                        <a:rPr lang="ja-JP" altLang="en-US" sz="1800" b="1" u="none" dirty="0">
                          <a:latin typeface="Meiryo UI" panose="020B0604030504040204" pitchFamily="50" charset="-128"/>
                          <a:ea typeface="Meiryo UI" panose="020B0604030504040204" pitchFamily="50" charset="-128"/>
                          <a:cs typeface="ＭＳ 明朝" panose="02020609040205080304" charset="-128"/>
                        </a:rPr>
                        <a:t>安全機能の要求仕様作成</a:t>
                      </a:r>
                      <a:r>
                        <a:rPr lang="en-US" altLang="ja-JP" sz="1800" b="0" u="none" dirty="0">
                          <a:latin typeface="Meiryo UI" panose="020B0604030504040204" pitchFamily="50" charset="-128"/>
                          <a:ea typeface="Meiryo UI" panose="020B0604030504040204" pitchFamily="50" charset="-128"/>
                          <a:cs typeface="ＭＳ 明朝" panose="02020609040205080304" charset="-128"/>
                        </a:rPr>
                        <a:t>(</a:t>
                      </a:r>
                      <a:r>
                        <a:rPr lang="ja-JP" altLang="en-US" sz="1800" b="0" u="none" dirty="0">
                          <a:latin typeface="Meiryo UI" panose="020B0604030504040204" pitchFamily="50" charset="-128"/>
                          <a:ea typeface="Meiryo UI" panose="020B0604030504040204" pitchFamily="50" charset="-128"/>
                          <a:cs typeface="ＭＳ 明朝" panose="02020609040205080304" charset="-128"/>
                        </a:rPr>
                        <a:t>機能およびインテグリティ</a:t>
                      </a:r>
                      <a:endParaRPr lang="ja-JP" altLang="en-US" sz="1800" b="1" u="none" dirty="0">
                        <a:latin typeface="Meiryo UI" panose="020B0604030504040204" pitchFamily="50" charset="-128"/>
                        <a:ea typeface="Meiryo UI" panose="020B0604030504040204" pitchFamily="50" charset="-128"/>
                        <a:cs typeface="ＭＳ 明朝" panose="02020609040205080304" charset="-128"/>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ja-JP" altLang="en-US" sz="1800" b="0" u="none" dirty="0">
                          <a:latin typeface="Meiryo UI" panose="020B0604030504040204" pitchFamily="50" charset="-128"/>
                          <a:ea typeface="Meiryo UI" panose="020B0604030504040204" pitchFamily="50" charset="-128"/>
                          <a:cs typeface="ＭＳ 明朝" panose="02020609040205080304" charset="-128"/>
                        </a:rPr>
                        <a:t>安全機能の例機能要求：ガードドアが開いているときは、軸</a:t>
                      </a:r>
                      <a:r>
                        <a:rPr lang="en-US" altLang="ja-JP" sz="1800" b="0" u="none" dirty="0">
                          <a:latin typeface="Meiryo UI" panose="020B0604030504040204" pitchFamily="50" charset="-128"/>
                          <a:ea typeface="Meiryo UI" panose="020B0604030504040204" pitchFamily="50" charset="-128"/>
                          <a:cs typeface="ＭＳ 明朝" panose="02020609040205080304" charset="-128"/>
                        </a:rPr>
                        <a:t>(</a:t>
                      </a:r>
                      <a:r>
                        <a:rPr lang="ja-JP" altLang="en-US" sz="1800" b="0" u="none" dirty="0">
                          <a:latin typeface="Meiryo UI" panose="020B0604030504040204" pitchFamily="50" charset="-128"/>
                          <a:ea typeface="Meiryo UI" panose="020B0604030504040204" pitchFamily="50" charset="-128"/>
                          <a:cs typeface="ＭＳ 明朝" panose="02020609040205080304" charset="-128"/>
                        </a:rPr>
                        <a:t>シャフト</a:t>
                      </a:r>
                      <a:r>
                        <a:rPr lang="en-US" altLang="ja-JP" sz="1800" b="0" u="none" dirty="0">
                          <a:latin typeface="Meiryo UI" panose="020B0604030504040204" pitchFamily="50" charset="-128"/>
                          <a:ea typeface="Meiryo UI" panose="020B0604030504040204" pitchFamily="50" charset="-128"/>
                          <a:cs typeface="ＭＳ 明朝" panose="02020609040205080304" charset="-128"/>
                        </a:rPr>
                        <a:t>)</a:t>
                      </a:r>
                      <a:r>
                        <a:rPr lang="ja-JP" altLang="en-US" sz="1800" b="0" u="none" dirty="0">
                          <a:latin typeface="Meiryo UI" panose="020B0604030504040204" pitchFamily="50" charset="-128"/>
                          <a:ea typeface="Meiryo UI" panose="020B0604030504040204" pitchFamily="50" charset="-128"/>
                          <a:cs typeface="ＭＳ 明朝" panose="02020609040205080304" charset="-128"/>
                        </a:rPr>
                        <a:t>の回転速度は規定値を超えてはならない　安全度水準要求：</a:t>
                      </a:r>
                      <a:r>
                        <a:rPr lang="en-US" altLang="ja-JP" sz="1800" b="0" u="none" dirty="0">
                          <a:latin typeface="Meiryo UI" panose="020B0604030504040204" pitchFamily="50" charset="-128"/>
                          <a:ea typeface="Meiryo UI" panose="020B0604030504040204" pitchFamily="50" charset="-128"/>
                          <a:cs typeface="ＭＳ 明朝" panose="02020609040205080304" charset="-128"/>
                        </a:rPr>
                        <a:t>SIL2</a:t>
                      </a:r>
                      <a:endParaRPr lang="ja-JP" altLang="en-US" sz="1800" b="0" u="none" dirty="0">
                        <a:latin typeface="Meiryo UI" panose="020B0604030504040204" pitchFamily="50" charset="-128"/>
                        <a:ea typeface="Meiryo UI" panose="020B0604030504040204" pitchFamily="50" charset="-128"/>
                        <a:cs typeface="ＭＳ 明朝" panose="02020609040205080304" charset="-128"/>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80035">
                <a:tc>
                  <a:txBody>
                    <a:bodyPr/>
                    <a:lstStyle/>
                    <a:p>
                      <a:pPr marL="0" indent="0" algn="ctr">
                        <a:buNone/>
                      </a:pPr>
                      <a:r>
                        <a:rPr lang="en-US" altLang="ja-JP" sz="1800" b="0" u="none">
                          <a:latin typeface="Meiryo UI" panose="020B0604030504040204" pitchFamily="50" charset="-128"/>
                          <a:ea typeface="Meiryo UI" panose="020B0604030504040204" pitchFamily="50" charset="-128"/>
                          <a:cs typeface="メイリオ" panose="020B0604030504040204" charset="-128"/>
                        </a:rPr>
                        <a:t>↓</a:t>
                      </a:r>
                    </a:p>
                  </a:txBody>
                  <a:tcPr marL="0" marR="0" marT="0" marB="1" anchor="ctr">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ja-JP" sz="1800" b="0" u="none">
                          <a:latin typeface="Meiryo UI" panose="020B0604030504040204" pitchFamily="50" charset="-128"/>
                          <a:ea typeface="Meiryo UI" panose="020B0604030504040204" pitchFamily="50" charset="-128"/>
                          <a:cs typeface="ＭＳ 明朝" panose="02020609040205080304" charset="-128"/>
                        </a:rPr>
                        <a:t> </a:t>
                      </a:r>
                    </a:p>
                  </a:txBody>
                  <a:tcPr marL="0" marR="0" marT="0" marB="1">
                    <a:lnL w="404812" cap="flat" cmpd="sng">
                      <a:solidFill>
                        <a:srgbClr val="FFFFFF"/>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011555">
                <a:tc>
                  <a:txBody>
                    <a:bodyPr/>
                    <a:lstStyle/>
                    <a:p>
                      <a:pPr marL="0" indent="0" algn="ctr">
                        <a:buNone/>
                      </a:pPr>
                      <a:r>
                        <a:rPr lang="ja-JP" altLang="en-US" sz="1800" b="1" u="none" dirty="0">
                          <a:latin typeface="Meiryo UI" panose="020B0604030504040204" pitchFamily="50" charset="-128"/>
                          <a:ea typeface="Meiryo UI" panose="020B0604030504040204" pitchFamily="50" charset="-128"/>
                          <a:cs typeface="ＭＳ 明朝" panose="02020609040205080304" charset="-128"/>
                        </a:rPr>
                        <a:t>安全制御システム概念設計</a:t>
                      </a:r>
                      <a:r>
                        <a:rPr lang="en-US" altLang="ja-JP" sz="1800" b="0" u="none" dirty="0">
                          <a:latin typeface="Meiryo UI" panose="020B0604030504040204" pitchFamily="50" charset="-128"/>
                          <a:ea typeface="Meiryo UI" panose="020B0604030504040204" pitchFamily="50" charset="-128"/>
                          <a:cs typeface="ＭＳ 明朝" panose="02020609040205080304" charset="-128"/>
                        </a:rPr>
                        <a:t>(</a:t>
                      </a:r>
                      <a:r>
                        <a:rPr lang="ja-JP" altLang="en-US" sz="1800" b="0" u="none" dirty="0">
                          <a:latin typeface="Meiryo UI" panose="020B0604030504040204" pitchFamily="50" charset="-128"/>
                          <a:ea typeface="Meiryo UI" panose="020B0604030504040204" pitchFamily="50" charset="-128"/>
                          <a:cs typeface="ＭＳ 明朝" panose="02020609040205080304" charset="-128"/>
                        </a:rPr>
                        <a:t>機能要求およびインテグリティ要求</a:t>
                      </a:r>
                      <a:r>
                        <a:rPr lang="en-US" altLang="ja-JP" sz="1800" b="0" u="none" dirty="0">
                          <a:latin typeface="Meiryo UI" panose="020B0604030504040204" pitchFamily="50" charset="-128"/>
                          <a:ea typeface="Meiryo UI" panose="020B0604030504040204" pitchFamily="50" charset="-128"/>
                          <a:cs typeface="ＭＳ 明朝" panose="02020609040205080304" charset="-128"/>
                        </a:rPr>
                        <a:t>SIL2</a:t>
                      </a:r>
                      <a:r>
                        <a:rPr lang="ja-JP" altLang="en-US" sz="1800" b="0" u="none" dirty="0">
                          <a:latin typeface="Meiryo UI" panose="020B0604030504040204" pitchFamily="50" charset="-128"/>
                          <a:ea typeface="Meiryo UI" panose="020B0604030504040204" pitchFamily="50" charset="-128"/>
                          <a:cs typeface="ＭＳ 明朝" panose="02020609040205080304" charset="-128"/>
                        </a:rPr>
                        <a:t>に対して</a:t>
                      </a:r>
                      <a:r>
                        <a:rPr lang="en-US" altLang="ja-JP" sz="1800" b="0" u="none" dirty="0">
                          <a:latin typeface="Meiryo UI" panose="020B0604030504040204" pitchFamily="50" charset="-128"/>
                          <a:ea typeface="Meiryo UI" panose="020B0604030504040204" pitchFamily="50" charset="-128"/>
                          <a:cs typeface="ＭＳ 明朝" panose="02020609040205080304" charset="-128"/>
                        </a:rPr>
                        <a:t>)</a:t>
                      </a:r>
                      <a:endParaRPr lang="ja-JP" altLang="en-US" sz="1800" b="1" u="none" dirty="0">
                        <a:latin typeface="Meiryo UI" panose="020B0604030504040204" pitchFamily="50" charset="-128"/>
                        <a:ea typeface="Meiryo UI" panose="020B0604030504040204" pitchFamily="50" charset="-128"/>
                        <a:cs typeface="ＭＳ 明朝" panose="02020609040205080304" charset="-128"/>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ja-JP" altLang="en-US" sz="1800" b="0" u="none" dirty="0">
                          <a:latin typeface="Meiryo UI" panose="020B0604030504040204" pitchFamily="50" charset="-128"/>
                          <a:ea typeface="Meiryo UI" panose="020B0604030504040204" pitchFamily="50" charset="-128"/>
                          <a:cs typeface="ＭＳ 明朝" panose="02020609040205080304" charset="-128"/>
                        </a:rPr>
                        <a:t>次のセンサを用意する．・</a:t>
                      </a:r>
                      <a:r>
                        <a:rPr lang="en-US" altLang="ja-JP" sz="1800" b="0" u="none" dirty="0">
                          <a:latin typeface="Meiryo UI" panose="020B0604030504040204" pitchFamily="50" charset="-128"/>
                          <a:ea typeface="Meiryo UI" panose="020B0604030504040204" pitchFamily="50" charset="-128"/>
                          <a:cs typeface="ＭＳ 明朝" panose="02020609040205080304" charset="-128"/>
                        </a:rPr>
                        <a:t> </a:t>
                      </a:r>
                      <a:r>
                        <a:rPr lang="ja-JP" altLang="en-US" sz="1800" b="0" u="none" dirty="0">
                          <a:latin typeface="Meiryo UI" panose="020B0604030504040204" pitchFamily="50" charset="-128"/>
                          <a:ea typeface="Meiryo UI" panose="020B0604030504040204" pitchFamily="50" charset="-128"/>
                          <a:cs typeface="ＭＳ 明朝" panose="02020609040205080304" charset="-128"/>
                        </a:rPr>
                        <a:t>ガードドアの位置センサ</a:t>
                      </a:r>
                      <a:r>
                        <a:rPr lang="en-US" altLang="ja-JP" sz="1800" b="0" u="none" dirty="0">
                          <a:latin typeface="Meiryo UI" panose="020B0604030504040204" pitchFamily="50" charset="-128"/>
                          <a:ea typeface="Meiryo UI" panose="020B0604030504040204" pitchFamily="50" charset="-128"/>
                          <a:cs typeface="ＭＳ 明朝" panose="02020609040205080304" charset="-128"/>
                        </a:rPr>
                        <a:t>- </a:t>
                      </a:r>
                      <a:r>
                        <a:rPr lang="ja-JP" altLang="en-US" sz="1800" b="0" u="none" dirty="0">
                          <a:latin typeface="Meiryo UI" panose="020B0604030504040204" pitchFamily="50" charset="-128"/>
                          <a:ea typeface="Meiryo UI" panose="020B0604030504040204" pitchFamily="50" charset="-128"/>
                          <a:cs typeface="ＭＳ 明朝" panose="02020609040205080304" charset="-128"/>
                        </a:rPr>
                        <a:t>回転軸スピードセンサセンサ出力をロジックソルバで処理する．・</a:t>
                      </a:r>
                      <a:r>
                        <a:rPr lang="en-US" altLang="ja-JP" sz="1800" b="0" u="none" dirty="0">
                          <a:latin typeface="Meiryo UI" panose="020B0604030504040204" pitchFamily="50" charset="-128"/>
                          <a:ea typeface="Meiryo UI" panose="020B0604030504040204" pitchFamily="50" charset="-128"/>
                          <a:cs typeface="ＭＳ 明朝" panose="02020609040205080304" charset="-128"/>
                        </a:rPr>
                        <a:t> </a:t>
                      </a:r>
                      <a:r>
                        <a:rPr lang="ja-JP" altLang="en-US" sz="1800" b="0" u="none" dirty="0">
                          <a:latin typeface="Meiryo UI" panose="020B0604030504040204" pitchFamily="50" charset="-128"/>
                          <a:ea typeface="Meiryo UI" panose="020B0604030504040204" pitchFamily="50" charset="-128"/>
                          <a:cs typeface="ＭＳ 明朝" panose="02020609040205080304" charset="-128"/>
                        </a:rPr>
                        <a:t>ドア開放または回転速度過大時にモータを外す信号を出す．・ロジックソルバの信号に従いモータ電源をオフにする．</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93395">
                <a:tc>
                  <a:txBody>
                    <a:bodyPr/>
                    <a:lstStyle/>
                    <a:p>
                      <a:pPr marL="0" indent="0" algn="ctr">
                        <a:buNone/>
                      </a:pPr>
                      <a:r>
                        <a:rPr lang="en-US" altLang="ja-JP" sz="1800" b="0" u="none" dirty="0">
                          <a:latin typeface="Meiryo UI" panose="020B0604030504040204" pitchFamily="50" charset="-128"/>
                          <a:ea typeface="Meiryo UI" panose="020B0604030504040204" pitchFamily="50" charset="-128"/>
                          <a:cs typeface="ＭＳ 明朝" panose="02020609040205080304" charset="-128"/>
                        </a:rPr>
                        <a:t>↓</a:t>
                      </a:r>
                      <a:r>
                        <a:rPr lang="ja-JP" altLang="en-US" sz="1800" b="0" u="none" dirty="0">
                          <a:latin typeface="Meiryo UI" panose="020B0604030504040204" pitchFamily="50" charset="-128"/>
                          <a:ea typeface="Meiryo UI" panose="020B0604030504040204" pitchFamily="50" charset="-128"/>
                          <a:cs typeface="ＭＳ 明朝" panose="02020609040205080304" charset="-128"/>
                        </a:rPr>
                        <a:t>　　</a:t>
                      </a:r>
                      <a:r>
                        <a:rPr lang="en-US" altLang="ja-JP" sz="1800" b="0" u="none" dirty="0">
                          <a:latin typeface="Meiryo UI" panose="020B0604030504040204" pitchFamily="50" charset="-128"/>
                          <a:ea typeface="Meiryo UI" panose="020B0604030504040204" pitchFamily="50" charset="-128"/>
                          <a:cs typeface="ＭＳ 明朝" panose="02020609040205080304" charset="-128"/>
                        </a:rPr>
                        <a:t>↓</a:t>
                      </a:r>
                      <a:r>
                        <a:rPr lang="ja-JP" altLang="en-US" sz="1800" b="0" u="none" dirty="0">
                          <a:latin typeface="Meiryo UI" panose="020B0604030504040204" pitchFamily="50" charset="-128"/>
                          <a:ea typeface="Meiryo UI" panose="020B0604030504040204" pitchFamily="50" charset="-128"/>
                          <a:cs typeface="ＭＳ 明朝" panose="02020609040205080304" charset="-128"/>
                        </a:rPr>
                        <a:t>　　</a:t>
                      </a:r>
                      <a:r>
                        <a:rPr lang="en-US" altLang="ja-JP" sz="1800" b="0" u="none" dirty="0">
                          <a:latin typeface="Meiryo UI" panose="020B0604030504040204" pitchFamily="50" charset="-128"/>
                          <a:ea typeface="Meiryo UI" panose="020B0604030504040204" pitchFamily="50" charset="-128"/>
                          <a:cs typeface="ＭＳ 明朝" panose="02020609040205080304" charset="-128"/>
                        </a:rPr>
                        <a:t>↓</a:t>
                      </a:r>
                    </a:p>
                  </a:txBody>
                  <a:tcPr marL="0" marR="0" marT="0"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12700" cap="flat" cmpd="sng">
                      <a:solidFill>
                        <a:srgbClr val="080000"/>
                      </a:solidFill>
                      <a:prstDash val="solid"/>
                      <a:headEnd type="none" w="med" len="med"/>
                      <a:tailEnd type="none" w="med" len="med"/>
                    </a:lnT>
                    <a:lnB w="404812" cap="flat" cmpd="sng">
                      <a:solidFill>
                        <a:srgbClr val="FFFFFF"/>
                      </a:solidFill>
                      <a:prstDash val="solid"/>
                      <a:headEnd type="none" w="med" len="med"/>
                      <a:tailEnd type="none" w="med" len="med"/>
                    </a:lnB>
                    <a:lnTlToBr>
                      <a:noFill/>
                    </a:lnTlToBr>
                    <a:lnBlToTr>
                      <a:noFill/>
                    </a:lnBlToTr>
                    <a:noFill/>
                  </a:tcPr>
                </a:tc>
                <a:tc>
                  <a:txBody>
                    <a:bodyPr/>
                    <a:lstStyle/>
                    <a:p>
                      <a:pPr marL="0" indent="0" algn="l">
                        <a:buNone/>
                      </a:pPr>
                      <a:endParaRPr lang="ja-JP" altLang="en-US" sz="1800" b="0" u="none" dirty="0">
                        <a:latin typeface="Meiryo UI" panose="020B0604030504040204" pitchFamily="50" charset="-128"/>
                        <a:ea typeface="Meiryo UI" panose="020B0604030504040204" pitchFamily="50" charset="-128"/>
                        <a:cs typeface="ＭＳ 明朝" panose="02020609040205080304" charset="-128"/>
                      </a:endParaRPr>
                    </a:p>
                  </a:txBody>
                  <a:tcPr marL="0" marR="0" marT="0" marB="1">
                    <a:lnL w="404812" cap="flat" cmpd="sng">
                      <a:solidFill>
                        <a:srgbClr val="FFFFFF"/>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404812" cap="flat" cmpd="sng">
                      <a:solidFill>
                        <a:srgbClr val="FFFFFF"/>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3" name="テキスト ボックス 2">
            <a:extLst>
              <a:ext uri="{FF2B5EF4-FFF2-40B4-BE49-F238E27FC236}">
                <a16:creationId xmlns="" xmlns:a16="http://schemas.microsoft.com/office/drawing/2014/main" id="{5640851E-0715-4ED4-858F-695CDE1B690E}"/>
              </a:ext>
            </a:extLst>
          </p:cNvPr>
          <p:cNvSpPr txBox="1"/>
          <p:nvPr/>
        </p:nvSpPr>
        <p:spPr>
          <a:xfrm>
            <a:off x="402975" y="5869921"/>
            <a:ext cx="3533340"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cs typeface="ＭＳ 明朝" panose="02020609040205080304" charset="-128"/>
              </a:rPr>
              <a:t>機能ブロックに要求機能を割り付ける</a:t>
            </a:r>
          </a:p>
        </p:txBody>
      </p:sp>
    </p:spTree>
    <p:extLst>
      <p:ext uri="{BB962C8B-B14F-4D97-AF65-F5344CB8AC3E}">
        <p14:creationId xmlns:p14="http://schemas.microsoft.com/office/powerpoint/2010/main" val="718754936"/>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5A0F96C-57D1-4176-8EC5-6944AEC0F219}"/>
              </a:ext>
            </a:extLst>
          </p:cNvPr>
          <p:cNvSpPr>
            <a:spLocks noGrp="1"/>
          </p:cNvSpPr>
          <p:nvPr>
            <p:ph type="title"/>
          </p:nvPr>
        </p:nvSpPr>
        <p:spPr>
          <a:xfrm>
            <a:off x="320822" y="365127"/>
            <a:ext cx="9585177" cy="1325563"/>
          </a:xfrm>
        </p:spPr>
        <p:txBody>
          <a:bodyPr/>
          <a:lstStyle/>
          <a:p>
            <a:r>
              <a:rPr lang="en-US" altLang="ja-JP" dirty="0"/>
              <a:t>6-(2) </a:t>
            </a:r>
            <a:r>
              <a:rPr lang="ja-JP" altLang="en-US" dirty="0"/>
              <a:t>安全関連システム設計の例</a:t>
            </a:r>
            <a:r>
              <a:rPr lang="en-US" altLang="ja-JP" dirty="0"/>
              <a:t>(3/8)</a:t>
            </a:r>
            <a:endParaRPr kumimoji="1" lang="ja-JP" altLang="en-US" dirty="0"/>
          </a:p>
        </p:txBody>
      </p:sp>
      <p:sp>
        <p:nvSpPr>
          <p:cNvPr id="4" name="フッター プレースホルダー 3">
            <a:extLst>
              <a:ext uri="{FF2B5EF4-FFF2-40B4-BE49-F238E27FC236}">
                <a16:creationId xmlns="" xmlns:a16="http://schemas.microsoft.com/office/drawing/2014/main" id="{0617699A-E091-43B9-B4C3-FE6CF552FC55}"/>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29BE00E6-6B4C-431E-9747-2F155AED2E90}"/>
              </a:ext>
            </a:extLst>
          </p:cNvPr>
          <p:cNvSpPr>
            <a:spLocks noGrp="1"/>
          </p:cNvSpPr>
          <p:nvPr>
            <p:ph type="sldNum" sz="quarter" idx="12"/>
          </p:nvPr>
        </p:nvSpPr>
        <p:spPr/>
        <p:txBody>
          <a:bodyPr/>
          <a:lstStyle/>
          <a:p>
            <a:fld id="{C7D9CC4D-8A97-4D11-A8F9-9712DE09FCD9}" type="slidenum">
              <a:rPr kumimoji="1" lang="ja-JP" altLang="en-US" smtClean="0"/>
              <a:t>238</a:t>
            </a:fld>
            <a:endParaRPr kumimoji="1" lang="ja-JP" altLang="en-US"/>
          </a:p>
        </p:txBody>
      </p:sp>
      <p:sp>
        <p:nvSpPr>
          <p:cNvPr id="8" name="テキスト ボックス 2">
            <a:extLst>
              <a:ext uri="{FF2B5EF4-FFF2-40B4-BE49-F238E27FC236}">
                <a16:creationId xmlns="" xmlns:a16="http://schemas.microsoft.com/office/drawing/2014/main" id="{066C04A9-C188-4C0A-B17B-F4150EE69A54}"/>
              </a:ext>
            </a:extLst>
          </p:cNvPr>
          <p:cNvSpPr txBox="1">
            <a:spLocks noChangeArrowheads="1"/>
          </p:cNvSpPr>
          <p:nvPr/>
        </p:nvSpPr>
        <p:spPr bwMode="auto">
          <a:xfrm>
            <a:off x="253817" y="2018434"/>
            <a:ext cx="9391006" cy="458587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just">
              <a:spcAft>
                <a:spcPts val="0"/>
              </a:spcAft>
            </a:pPr>
            <a:r>
              <a:rPr lang="ja-JP" sz="2800" kern="100" dirty="0">
                <a:effectLst/>
                <a:latin typeface="Meiryo UI" panose="020B0604030504040204" pitchFamily="50" charset="-128"/>
                <a:ea typeface="Meiryo UI" panose="020B0604030504040204" pitchFamily="50" charset="-128"/>
                <a:cs typeface="ＭＳ 明朝" panose="02020609040205080304" pitchFamily="17" charset="-128"/>
              </a:rPr>
              <a:t>安全制御</a:t>
            </a:r>
            <a:r>
              <a:rPr lang="ja-JP" altLang="en-US" sz="2800" kern="100" dirty="0">
                <a:effectLst/>
                <a:latin typeface="Meiryo UI" panose="020B0604030504040204" pitchFamily="50" charset="-128"/>
                <a:ea typeface="Meiryo UI" panose="020B0604030504040204" pitchFamily="50" charset="-128"/>
                <a:cs typeface="ＭＳ 明朝" panose="02020609040205080304" pitchFamily="17" charset="-128"/>
              </a:rPr>
              <a:t>システム</a:t>
            </a:r>
            <a:r>
              <a:rPr lang="ja-JP" sz="2800" kern="100" dirty="0">
                <a:effectLst/>
                <a:latin typeface="Meiryo UI" panose="020B0604030504040204" pitchFamily="50" charset="-128"/>
                <a:ea typeface="Meiryo UI" panose="020B0604030504040204" pitchFamily="50" charset="-128"/>
                <a:cs typeface="ＭＳ 明朝" panose="02020609040205080304" pitchFamily="17" charset="-128"/>
              </a:rPr>
              <a:t>概念設計</a:t>
            </a:r>
            <a:r>
              <a:rPr lang="ja-JP" altLang="en-US" sz="2800" kern="100" dirty="0">
                <a:effectLst/>
                <a:latin typeface="Meiryo UI" panose="020B0604030504040204" pitchFamily="50" charset="-128"/>
                <a:ea typeface="Meiryo UI" panose="020B0604030504040204" pitchFamily="50" charset="-128"/>
                <a:cs typeface="ＭＳ 明朝" panose="02020609040205080304" pitchFamily="17" charset="-128"/>
              </a:rPr>
              <a:t>の整理</a:t>
            </a:r>
            <a:endParaRPr lang="ja-JP" sz="28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en-US" sz="2400" kern="100" dirty="0">
                <a:effectLst/>
                <a:latin typeface="Meiryo UI" panose="020B0604030504040204" pitchFamily="50" charset="-128"/>
                <a:ea typeface="Meiryo UI" panose="020B0604030504040204" pitchFamily="50" charset="-128"/>
                <a:cs typeface="ＭＳ 明朝" panose="02020609040205080304" pitchFamily="17" charset="-128"/>
              </a:rPr>
              <a:t>(</a:t>
            </a:r>
            <a:r>
              <a:rPr lang="ja-JP" sz="2400" kern="100" dirty="0">
                <a:effectLst/>
                <a:latin typeface="Meiryo UI" panose="020B0604030504040204" pitchFamily="50" charset="-128"/>
                <a:ea typeface="Meiryo UI" panose="020B0604030504040204" pitchFamily="50" charset="-128"/>
                <a:cs typeface="ＭＳ 明朝" panose="02020609040205080304" pitchFamily="17" charset="-128"/>
              </a:rPr>
              <a:t>機能要求およびインテグリティ要求</a:t>
            </a:r>
            <a:r>
              <a:rPr lang="en-US" sz="2400" kern="100" dirty="0">
                <a:effectLst/>
                <a:latin typeface="Meiryo UI" panose="020B0604030504040204" pitchFamily="50" charset="-128"/>
                <a:ea typeface="Meiryo UI" panose="020B0604030504040204" pitchFamily="50" charset="-128"/>
                <a:cs typeface="ＭＳ 明朝" panose="02020609040205080304" pitchFamily="17" charset="-128"/>
              </a:rPr>
              <a:t>SIL2</a:t>
            </a:r>
            <a:r>
              <a:rPr lang="ja-JP" sz="2400" kern="100" dirty="0">
                <a:effectLst/>
                <a:latin typeface="Meiryo UI" panose="020B0604030504040204" pitchFamily="50" charset="-128"/>
                <a:ea typeface="Meiryo UI" panose="020B0604030504040204" pitchFamily="50" charset="-128"/>
                <a:cs typeface="ＭＳ 明朝" panose="02020609040205080304" pitchFamily="17" charset="-128"/>
              </a:rPr>
              <a:t>に対して</a:t>
            </a:r>
            <a:r>
              <a:rPr lang="en-US" sz="2400" kern="100" dirty="0">
                <a:effectLst/>
                <a:latin typeface="Meiryo UI" panose="020B0604030504040204" pitchFamily="50" charset="-128"/>
                <a:ea typeface="Meiryo UI" panose="020B0604030504040204" pitchFamily="50" charset="-128"/>
                <a:cs typeface="ＭＳ 明朝" panose="02020609040205080304" pitchFamily="17" charset="-128"/>
              </a:rPr>
              <a:t>)</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2400" kern="100" dirty="0">
                <a:latin typeface="Meiryo UI" panose="020B0604030504040204" pitchFamily="50" charset="-128"/>
                <a:ea typeface="Meiryo UI" panose="020B0604030504040204" pitchFamily="50" charset="-128"/>
                <a:cs typeface="ＭＳ 明朝" panose="02020609040205080304" pitchFamily="17" charset="-128"/>
              </a:rPr>
              <a:t>使用する</a:t>
            </a:r>
            <a:r>
              <a:rPr lang="ja-JP" sz="2400" kern="100" dirty="0">
                <a:effectLst/>
                <a:latin typeface="Meiryo UI" panose="020B0604030504040204" pitchFamily="50" charset="-128"/>
                <a:ea typeface="Meiryo UI" panose="020B0604030504040204" pitchFamily="50" charset="-128"/>
                <a:cs typeface="ＭＳ 明朝" panose="02020609040205080304" pitchFamily="17" charset="-128"/>
              </a:rPr>
              <a:t>センサ</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2400" kern="100" dirty="0">
                <a:effectLst/>
                <a:latin typeface="Meiryo UI" panose="020B0604030504040204" pitchFamily="50" charset="-128"/>
                <a:ea typeface="Meiryo UI" panose="020B0604030504040204" pitchFamily="50" charset="-128"/>
                <a:cs typeface="ＭＳ 明朝" panose="02020609040205080304" pitchFamily="17" charset="-128"/>
              </a:rPr>
              <a:t>　</a:t>
            </a:r>
            <a:r>
              <a:rPr lang="en-US" sz="2400" kern="100" dirty="0">
                <a:effectLst/>
                <a:latin typeface="Meiryo UI" panose="020B0604030504040204" pitchFamily="50" charset="-128"/>
                <a:ea typeface="Meiryo UI" panose="020B0604030504040204" pitchFamily="50" charset="-128"/>
                <a:cs typeface="ＭＳ 明朝" panose="02020609040205080304" pitchFamily="17" charset="-128"/>
              </a:rPr>
              <a:t>- </a:t>
            </a:r>
            <a:r>
              <a:rPr lang="ja-JP" sz="2400" kern="100" dirty="0">
                <a:effectLst/>
                <a:latin typeface="Meiryo UI" panose="020B0604030504040204" pitchFamily="50" charset="-128"/>
                <a:ea typeface="Meiryo UI" panose="020B0604030504040204" pitchFamily="50" charset="-128"/>
                <a:cs typeface="ＭＳ 明朝" panose="02020609040205080304" pitchFamily="17" charset="-128"/>
              </a:rPr>
              <a:t>ガードドアの位置センサ</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2400" kern="100" dirty="0">
                <a:effectLst/>
                <a:latin typeface="Meiryo UI" panose="020B0604030504040204" pitchFamily="50" charset="-128"/>
                <a:ea typeface="Meiryo UI" panose="020B0604030504040204" pitchFamily="50" charset="-128"/>
                <a:cs typeface="ＭＳ 明朝" panose="02020609040205080304" pitchFamily="17" charset="-128"/>
              </a:rPr>
              <a:t>　</a:t>
            </a:r>
            <a:r>
              <a:rPr lang="en-US" sz="2400" kern="100" dirty="0">
                <a:effectLst/>
                <a:latin typeface="Meiryo UI" panose="020B0604030504040204" pitchFamily="50" charset="-128"/>
                <a:ea typeface="Meiryo UI" panose="020B0604030504040204" pitchFamily="50" charset="-128"/>
                <a:cs typeface="ＭＳ 明朝" panose="02020609040205080304" pitchFamily="17" charset="-128"/>
              </a:rPr>
              <a:t>- </a:t>
            </a:r>
            <a:r>
              <a:rPr lang="ja-JP" sz="2400" kern="100" dirty="0">
                <a:effectLst/>
                <a:latin typeface="Meiryo UI" panose="020B0604030504040204" pitchFamily="50" charset="-128"/>
                <a:ea typeface="Meiryo UI" panose="020B0604030504040204" pitchFamily="50" charset="-128"/>
                <a:cs typeface="ＭＳ 明朝" panose="02020609040205080304" pitchFamily="17" charset="-128"/>
              </a:rPr>
              <a:t>回転軸スピードセンサ</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2400" kern="100" dirty="0">
                <a:effectLst/>
                <a:latin typeface="Meiryo UI" panose="020B0604030504040204" pitchFamily="50" charset="-128"/>
                <a:ea typeface="Meiryo UI" panose="020B0604030504040204" pitchFamily="50" charset="-128"/>
                <a:cs typeface="ＭＳ 明朝" panose="02020609040205080304" pitchFamily="17" charset="-128"/>
              </a:rPr>
              <a:t>センサ出力をロジックソルバ</a:t>
            </a:r>
            <a:r>
              <a:rPr lang="en-US" altLang="ja-JP" sz="2400" kern="100" dirty="0">
                <a:effectLst/>
                <a:latin typeface="Meiryo UI" panose="020B0604030504040204" pitchFamily="50" charset="-128"/>
                <a:ea typeface="Meiryo UI" panose="020B0604030504040204" pitchFamily="50" charset="-128"/>
                <a:cs typeface="ＭＳ 明朝" panose="02020609040205080304" pitchFamily="17" charset="-128"/>
              </a:rPr>
              <a:t>(</a:t>
            </a:r>
            <a:r>
              <a:rPr lang="ja-JP" altLang="en-US" sz="2400" kern="100" dirty="0">
                <a:effectLst/>
                <a:latin typeface="Meiryo UI" panose="020B0604030504040204" pitchFamily="50" charset="-128"/>
                <a:ea typeface="Meiryo UI" panose="020B0604030504040204" pitchFamily="50" charset="-128"/>
                <a:cs typeface="ＭＳ 明朝" panose="02020609040205080304" pitchFamily="17" charset="-128"/>
              </a:rPr>
              <a:t>論理回路部</a:t>
            </a:r>
            <a:r>
              <a:rPr lang="en-US" altLang="ja-JP" sz="2400" kern="100" dirty="0">
                <a:effectLst/>
                <a:latin typeface="Meiryo UI" panose="020B0604030504040204" pitchFamily="50" charset="-128"/>
                <a:ea typeface="Meiryo UI" panose="020B0604030504040204" pitchFamily="50" charset="-128"/>
                <a:cs typeface="ＭＳ 明朝" panose="02020609040205080304" pitchFamily="17" charset="-128"/>
              </a:rPr>
              <a:t>)</a:t>
            </a:r>
            <a:r>
              <a:rPr lang="ja-JP" sz="2400" kern="100" dirty="0">
                <a:effectLst/>
                <a:latin typeface="Meiryo UI" panose="020B0604030504040204" pitchFamily="50" charset="-128"/>
                <a:ea typeface="Meiryo UI" panose="020B0604030504040204" pitchFamily="50" charset="-128"/>
                <a:cs typeface="ＭＳ 明朝" panose="02020609040205080304" pitchFamily="17" charset="-128"/>
              </a:rPr>
              <a:t>で処理する</a:t>
            </a:r>
            <a:r>
              <a:rPr lang="ja-JP" altLang="en-US" sz="2400" kern="100" dirty="0">
                <a:effectLst/>
                <a:latin typeface="Meiryo UI" panose="020B0604030504040204" pitchFamily="50" charset="-128"/>
                <a:ea typeface="Meiryo UI" panose="020B0604030504040204" pitchFamily="50" charset="-128"/>
                <a:cs typeface="ＭＳ 明朝" panose="02020609040205080304" pitchFamily="17" charset="-128"/>
              </a:rPr>
              <a:t>．</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2400" kern="100" dirty="0">
                <a:effectLst/>
                <a:latin typeface="Meiryo UI" panose="020B0604030504040204" pitchFamily="50" charset="-128"/>
                <a:ea typeface="Meiryo UI" panose="020B0604030504040204" pitchFamily="50" charset="-128"/>
                <a:cs typeface="ＭＳ 明朝" panose="02020609040205080304" pitchFamily="17" charset="-128"/>
              </a:rPr>
              <a:t>　</a:t>
            </a:r>
            <a:r>
              <a:rPr lang="en-US" sz="2400" kern="100" dirty="0">
                <a:effectLst/>
                <a:latin typeface="Meiryo UI" panose="020B0604030504040204" pitchFamily="50" charset="-128"/>
                <a:ea typeface="Meiryo UI" panose="020B0604030504040204" pitchFamily="50" charset="-128"/>
                <a:cs typeface="ＭＳ 明朝" panose="02020609040205080304" pitchFamily="17" charset="-128"/>
              </a:rPr>
              <a:t>- </a:t>
            </a:r>
            <a:r>
              <a:rPr lang="ja-JP" sz="2400" kern="100" dirty="0">
                <a:effectLst/>
                <a:latin typeface="Meiryo UI" panose="020B0604030504040204" pitchFamily="50" charset="-128"/>
                <a:ea typeface="Meiryo UI" panose="020B0604030504040204" pitchFamily="50" charset="-128"/>
                <a:cs typeface="ＭＳ 明朝" panose="02020609040205080304" pitchFamily="17" charset="-128"/>
              </a:rPr>
              <a:t>ドア開放または回転速度過大時にモータを外す信号を出す</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2400" kern="100" dirty="0">
                <a:effectLst/>
                <a:latin typeface="Meiryo UI" panose="020B0604030504040204" pitchFamily="50" charset="-128"/>
                <a:ea typeface="Meiryo UI" panose="020B0604030504040204" pitchFamily="50" charset="-128"/>
                <a:cs typeface="ＭＳ 明朝" panose="02020609040205080304" pitchFamily="17" charset="-128"/>
              </a:rPr>
              <a:t>　</a:t>
            </a:r>
            <a:r>
              <a:rPr lang="en-US" sz="2400" kern="100" dirty="0">
                <a:effectLst/>
                <a:latin typeface="Meiryo UI" panose="020B0604030504040204" pitchFamily="50" charset="-128"/>
                <a:ea typeface="Meiryo UI" panose="020B0604030504040204" pitchFamily="50" charset="-128"/>
                <a:cs typeface="ＭＳ 明朝" panose="02020609040205080304" pitchFamily="17" charset="-128"/>
              </a:rPr>
              <a:t>- </a:t>
            </a:r>
            <a:r>
              <a:rPr lang="ja-JP" sz="2400" kern="100" dirty="0">
                <a:effectLst/>
                <a:latin typeface="Meiryo UI" panose="020B0604030504040204" pitchFamily="50" charset="-128"/>
                <a:ea typeface="Meiryo UI" panose="020B0604030504040204" pitchFamily="50" charset="-128"/>
                <a:cs typeface="ＭＳ 明朝" panose="02020609040205080304" pitchFamily="17" charset="-128"/>
              </a:rPr>
              <a:t>ロジックソルバの信号に従いモータ電源をオフにする</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400" kern="100" dirty="0">
                <a:effectLst/>
                <a:latin typeface="Meiryo UI" panose="020B0604030504040204" pitchFamily="50" charset="-128"/>
                <a:ea typeface="Meiryo UI" panose="020B0604030504040204" pitchFamily="50" charset="-128"/>
                <a:cs typeface="ＭＳ 明朝" panose="02020609040205080304" pitchFamily="17" charset="-128"/>
              </a:rPr>
              <a:t>↓　　↓　　↓</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sz="2400" kern="100" dirty="0">
                <a:effectLst/>
                <a:latin typeface="Meiryo UI" panose="020B0604030504040204" pitchFamily="50" charset="-128"/>
                <a:ea typeface="Meiryo UI" panose="020B0604030504040204" pitchFamily="50" charset="-128"/>
                <a:cs typeface="ＭＳ 明朝" panose="02020609040205080304" pitchFamily="17" charset="-128"/>
              </a:rPr>
              <a:t>機能ブロックに要求機能を</a:t>
            </a:r>
            <a:r>
              <a:rPr lang="en-US" sz="2400" kern="100" dirty="0">
                <a:effectLst/>
                <a:latin typeface="Meiryo UI" panose="020B0604030504040204" pitchFamily="50" charset="-128"/>
                <a:ea typeface="Meiryo UI" panose="020B0604030504040204" pitchFamily="50" charset="-128"/>
                <a:cs typeface="ＭＳ 明朝" panose="02020609040205080304" pitchFamily="17" charset="-128"/>
              </a:rPr>
              <a:t/>
            </a:r>
            <a:br>
              <a:rPr lang="en-US" sz="2400" kern="100" dirty="0">
                <a:effectLst/>
                <a:latin typeface="Meiryo UI" panose="020B0604030504040204" pitchFamily="50" charset="-128"/>
                <a:ea typeface="Meiryo UI" panose="020B0604030504040204" pitchFamily="50" charset="-128"/>
                <a:cs typeface="ＭＳ 明朝" panose="02020609040205080304" pitchFamily="17" charset="-128"/>
              </a:rPr>
            </a:br>
            <a:r>
              <a:rPr lang="ja-JP" sz="2400" kern="100" dirty="0">
                <a:effectLst/>
                <a:latin typeface="Meiryo UI" panose="020B0604030504040204" pitchFamily="50" charset="-128"/>
                <a:ea typeface="Meiryo UI" panose="020B0604030504040204" pitchFamily="50" charset="-128"/>
                <a:cs typeface="ＭＳ 明朝" panose="02020609040205080304" pitchFamily="17" charset="-128"/>
              </a:rPr>
              <a:t>割り付ける</a:t>
            </a:r>
            <a:endParaRPr lang="en-US" altLang="ja-JP" sz="2400" kern="100" dirty="0">
              <a:effectLst/>
              <a:latin typeface="Meiryo UI" panose="020B0604030504040204" pitchFamily="50" charset="-128"/>
              <a:ea typeface="Meiryo UI" panose="020B0604030504040204" pitchFamily="50" charset="-128"/>
              <a:cs typeface="ＭＳ 明朝" panose="02020609040205080304" pitchFamily="17" charset="-128"/>
            </a:endParaRPr>
          </a:p>
          <a:p>
            <a:pPr algn="ctr">
              <a:spcAft>
                <a:spcPts val="0"/>
              </a:spcAft>
            </a:pPr>
            <a:endParaRPr lang="en-US" altLang="ja-JP" sz="240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534450017"/>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45FB138-5A61-4AB1-8858-515EE8478929}"/>
              </a:ext>
            </a:extLst>
          </p:cNvPr>
          <p:cNvSpPr>
            <a:spLocks noGrp="1"/>
          </p:cNvSpPr>
          <p:nvPr>
            <p:ph type="title"/>
          </p:nvPr>
        </p:nvSpPr>
        <p:spPr>
          <a:xfrm>
            <a:off x="224852" y="365127"/>
            <a:ext cx="9503763" cy="1325563"/>
          </a:xfrm>
        </p:spPr>
        <p:txBody>
          <a:bodyPr/>
          <a:lstStyle/>
          <a:p>
            <a:r>
              <a:rPr lang="en-US" altLang="ja-JP" dirty="0"/>
              <a:t>6-(2) </a:t>
            </a:r>
            <a:r>
              <a:rPr lang="ja-JP" altLang="en-US" dirty="0"/>
              <a:t>安全関連システム設計の例</a:t>
            </a:r>
            <a:r>
              <a:rPr lang="en-US" altLang="ja-JP" dirty="0"/>
              <a:t>(4/8)</a:t>
            </a:r>
            <a:endParaRPr kumimoji="1" lang="ja-JP" altLang="en-US" dirty="0"/>
          </a:p>
        </p:txBody>
      </p:sp>
      <p:sp>
        <p:nvSpPr>
          <p:cNvPr id="4" name="フッター プレースホルダー 3">
            <a:extLst>
              <a:ext uri="{FF2B5EF4-FFF2-40B4-BE49-F238E27FC236}">
                <a16:creationId xmlns="" xmlns:a16="http://schemas.microsoft.com/office/drawing/2014/main" id="{44D9F161-9210-4E9E-81B3-8197A3A48B65}"/>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F6C6E943-6F92-4859-8DC6-0C59851A238C}"/>
              </a:ext>
            </a:extLst>
          </p:cNvPr>
          <p:cNvSpPr>
            <a:spLocks noGrp="1"/>
          </p:cNvSpPr>
          <p:nvPr>
            <p:ph type="sldNum" sz="quarter" idx="12"/>
          </p:nvPr>
        </p:nvSpPr>
        <p:spPr/>
        <p:txBody>
          <a:bodyPr/>
          <a:lstStyle/>
          <a:p>
            <a:fld id="{C7D9CC4D-8A97-4D11-A8F9-9712DE09FCD9}" type="slidenum">
              <a:rPr kumimoji="1" lang="ja-JP" altLang="en-US" smtClean="0"/>
              <a:t>239</a:t>
            </a:fld>
            <a:endParaRPr kumimoji="1" lang="ja-JP" altLang="en-US"/>
          </a:p>
        </p:txBody>
      </p:sp>
      <p:sp>
        <p:nvSpPr>
          <p:cNvPr id="7" name="テキスト ボックス 6">
            <a:extLst>
              <a:ext uri="{FF2B5EF4-FFF2-40B4-BE49-F238E27FC236}">
                <a16:creationId xmlns="" xmlns:a16="http://schemas.microsoft.com/office/drawing/2014/main" id="{E8B15DB4-9511-4D7A-AE5B-757EC3744C9A}"/>
              </a:ext>
            </a:extLst>
          </p:cNvPr>
          <p:cNvSpPr txBox="1"/>
          <p:nvPr/>
        </p:nvSpPr>
        <p:spPr>
          <a:xfrm>
            <a:off x="430575" y="1685413"/>
            <a:ext cx="6561412" cy="523220"/>
          </a:xfrm>
          <a:prstGeom prst="rect">
            <a:avLst/>
          </a:prstGeom>
          <a:noFill/>
        </p:spPr>
        <p:txBody>
          <a:bodyPr wrap="none" rtlCol="0">
            <a:spAutoFit/>
          </a:bodyPr>
          <a:lstStyle/>
          <a:p>
            <a:r>
              <a:rPr kumimoji="0" lang="ja-JP" altLang="en-US" sz="2800" dirty="0">
                <a:latin typeface="Meiryo UI" panose="020B0604030504040204" pitchFamily="50" charset="-128"/>
                <a:ea typeface="Meiryo UI" panose="020B0604030504040204" pitchFamily="50" charset="-128"/>
                <a:cs typeface="ＭＳ 明朝" panose="02020609040205080304" pitchFamily="17" charset="-128"/>
              </a:rPr>
              <a:t>機能ブロックに分解し、要求機能を割り付ける</a:t>
            </a:r>
            <a:endParaRPr kumimoji="1" lang="ja-JP" altLang="en-US" sz="2800" dirty="0"/>
          </a:p>
        </p:txBody>
      </p:sp>
      <p:pic>
        <p:nvPicPr>
          <p:cNvPr id="8" name="図 7">
            <a:extLst>
              <a:ext uri="{FF2B5EF4-FFF2-40B4-BE49-F238E27FC236}">
                <a16:creationId xmlns="" xmlns:a16="http://schemas.microsoft.com/office/drawing/2014/main" id="{33FA3F5E-D9B5-476B-8F08-AC483EFD131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072" y="2327563"/>
            <a:ext cx="8503891" cy="3685309"/>
          </a:xfrm>
          <a:prstGeom prst="rect">
            <a:avLst/>
          </a:prstGeom>
          <a:noFill/>
          <a:ln>
            <a:noFill/>
          </a:ln>
        </p:spPr>
      </p:pic>
      <p:sp>
        <p:nvSpPr>
          <p:cNvPr id="3" name="テキスト ボックス 2"/>
          <p:cNvSpPr txBox="1"/>
          <p:nvPr/>
        </p:nvSpPr>
        <p:spPr>
          <a:xfrm>
            <a:off x="6432884" y="5261282"/>
            <a:ext cx="3141035" cy="923330"/>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SILCL</a:t>
            </a:r>
            <a:r>
              <a:rPr lang="ja-JP" altLang="en-US" dirty="0">
                <a:latin typeface="Meiryo UI" panose="020B0604030504040204" pitchFamily="50" charset="-128"/>
                <a:ea typeface="Meiryo UI" panose="020B0604030504040204" pitchFamily="50" charset="-128"/>
              </a:rPr>
              <a:t>は、その機能ブロック(FB)が達成すべきSIL（要求SIL）を意味する．</a:t>
            </a:r>
            <a:endParaRPr kumimoji="1" lang="ja-JP" altLang="en-US" dirty="0">
              <a:latin typeface="Meiryo UI" panose="020B0604030504040204" pitchFamily="50" charset="-128"/>
              <a:ea typeface="Meiryo UI" panose="020B0604030504040204" pitchFamily="50" charset="-128"/>
            </a:endParaRPr>
          </a:p>
        </p:txBody>
      </p:sp>
      <p:cxnSp>
        <p:nvCxnSpPr>
          <p:cNvPr id="9" name="直線矢印コネクタ 8"/>
          <p:cNvCxnSpPr/>
          <p:nvPr/>
        </p:nvCxnSpPr>
        <p:spPr>
          <a:xfrm flipH="1" flipV="1">
            <a:off x="5919537" y="4219074"/>
            <a:ext cx="577516" cy="1138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242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lstStyle/>
          <a:p>
            <a:r>
              <a:rPr lang="ja-JP" altLang="en-US" dirty="0"/>
              <a:t>１　関係</a:t>
            </a:r>
            <a:r>
              <a:rPr lang="ja-JP" altLang="en-US" dirty="0" smtClean="0"/>
              <a:t>法令</a:t>
            </a:r>
            <a:r>
              <a:rPr lang="en-US" altLang="ja-JP" dirty="0" smtClean="0"/>
              <a:t/>
            </a:r>
            <a:br>
              <a:rPr lang="en-US" altLang="ja-JP" dirty="0" smtClean="0"/>
            </a:b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機能</a:t>
            </a:r>
            <a:r>
              <a:rPr lang="ja-JP" altLang="en-US" dirty="0">
                <a:latin typeface="Meiryo UI" panose="020B0604030504040204" pitchFamily="50" charset="-128"/>
                <a:ea typeface="Meiryo UI" panose="020B0604030504040204" pitchFamily="50" charset="-128"/>
                <a:cs typeface="Meiryo UI" panose="020B0604030504040204" pitchFamily="50" charset="-128"/>
              </a:rPr>
              <a:t>安全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指針の制定（１）</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6"/>
          <p:cNvSpPr>
            <a:spLocks noGrp="1"/>
          </p:cNvSpPr>
          <p:nvPr>
            <p:ph idx="1"/>
          </p:nvPr>
        </p:nvSpPr>
        <p:spPr>
          <a:ln>
            <a:solidFill>
              <a:schemeClr val="accent6">
                <a:lumMod val="40000"/>
                <a:lumOff val="60000"/>
              </a:schemeClr>
            </a:solidFill>
          </a:ln>
        </p:spPr>
        <p:txBody>
          <a:bodyPr>
            <a:normAutofit/>
          </a:bodyPr>
          <a:lstStyle/>
          <a:p>
            <a:pPr marL="0" indent="0">
              <a:buNone/>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１　背景と基本的考え方</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lvl="1" fontAlgn="base"/>
            <a:r>
              <a:rPr lang="ja-JP" altLang="ja-JP" sz="2800" dirty="0">
                <a:latin typeface="Meiryo UI" panose="020B0604030504040204" pitchFamily="50" charset="-128"/>
                <a:ea typeface="Meiryo UI" panose="020B0604030504040204" pitchFamily="50" charset="-128"/>
                <a:cs typeface="Meiryo UI" panose="020B0604030504040204" pitchFamily="50" charset="-128"/>
              </a:rPr>
              <a:t>近年、</a:t>
            </a:r>
            <a:r>
              <a:rPr lang="ja-JP" altLang="ja-JP" sz="2800" b="1" u="sng" dirty="0">
                <a:latin typeface="Meiryo UI" panose="020B0604030504040204" pitchFamily="50" charset="-128"/>
                <a:ea typeface="Meiryo UI" panose="020B0604030504040204" pitchFamily="50" charset="-128"/>
                <a:cs typeface="Meiryo UI" panose="020B0604030504040204" pitchFamily="50" charset="-128"/>
              </a:rPr>
              <a:t>電気・電子技術やコンピュータ技術の進歩</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に伴い、これら技術を活用することにより、機械等に対して</a:t>
            </a:r>
            <a:r>
              <a:rPr lang="ja-JP" altLang="ja-JP" sz="2800" b="1" u="sng" dirty="0">
                <a:latin typeface="Meiryo UI" panose="020B0604030504040204" pitchFamily="50" charset="-128"/>
                <a:ea typeface="Meiryo UI" panose="020B0604030504040204" pitchFamily="50" charset="-128"/>
                <a:cs typeface="Meiryo UI" panose="020B0604030504040204" pitchFamily="50" charset="-128"/>
              </a:rPr>
              <a:t>高度かつ信頼性の高い制御が可能</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となってきている</a:t>
            </a:r>
            <a:r>
              <a:rPr lang="ja-JP" altLang="ja-JP" sz="2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marL="457200" lvl="1" indent="0" fontAlgn="base">
              <a:buNone/>
            </a:pP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lvl="1" fontAlgn="base"/>
            <a:r>
              <a:rPr lang="ja-JP" altLang="en-US" sz="2800" dirty="0">
                <a:latin typeface="Meiryo UI" panose="020B0604030504040204" pitchFamily="50" charset="-128"/>
                <a:ea typeface="Meiryo UI" panose="020B0604030504040204" pitchFamily="50" charset="-128"/>
                <a:cs typeface="Meiryo UI" panose="020B0604030504040204" pitchFamily="50" charset="-128"/>
              </a:rPr>
              <a:t>従来の機械式の安全装置等に加え、新たに</a:t>
            </a:r>
            <a:r>
              <a:rPr lang="ja-JP" altLang="ja-JP" sz="2800" b="1" u="sng" dirty="0">
                <a:latin typeface="Meiryo UI" panose="020B0604030504040204" pitchFamily="50" charset="-128"/>
                <a:ea typeface="Meiryo UI" panose="020B0604030504040204" pitchFamily="50" charset="-128"/>
                <a:cs typeface="Meiryo UI" panose="020B0604030504040204" pitchFamily="50" charset="-128"/>
              </a:rPr>
              <a:t>電子等制御の機能を付加</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することにより、機械等による</a:t>
            </a:r>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リスク</a:t>
            </a:r>
            <a:r>
              <a:rPr lang="ja-JP" altLang="ja-JP" sz="2800" b="1" u="sng" dirty="0">
                <a:latin typeface="Meiryo UI" panose="020B0604030504040204" pitchFamily="50" charset="-128"/>
                <a:ea typeface="Meiryo UI" panose="020B0604030504040204" pitchFamily="50" charset="-128"/>
                <a:cs typeface="Meiryo UI" panose="020B0604030504040204" pitchFamily="50" charset="-128"/>
              </a:rPr>
              <a:t>を低減するための措置及びその決定方法</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a:t>
            </a:r>
            <a:r>
              <a:rPr lang="ja-JP" altLang="ja-JP" sz="2800" b="1" u="sng" dirty="0">
                <a:latin typeface="Meiryo UI" panose="020B0604030504040204" pitchFamily="50" charset="-128"/>
                <a:ea typeface="Meiryo UI" panose="020B0604030504040204" pitchFamily="50" charset="-128"/>
                <a:cs typeface="Meiryo UI" panose="020B0604030504040204" pitchFamily="50" charset="-128"/>
              </a:rPr>
              <a:t>機能安全</a:t>
            </a:r>
            <a:r>
              <a:rPr lang="ja-JP" altLang="ja-JP"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のために必要な基準を示すことにより、</a:t>
            </a:r>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機械等の安全水準の向上</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を図る。</a:t>
            </a:r>
            <a:endParaRPr lang="ja-JP" altLang="ja-JP" sz="2800" dirty="0">
              <a:latin typeface="Meiryo UI" panose="020B0604030504040204" pitchFamily="50" charset="-128"/>
              <a:ea typeface="Meiryo UI" panose="020B0604030504040204" pitchFamily="50" charset="-128"/>
              <a:cs typeface="Meiryo UI" panose="020B0604030504040204" pitchFamily="50" charset="-128"/>
            </a:endParaRPr>
          </a:p>
          <a:p>
            <a:pPr lvl="1"/>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24</a:t>
            </a:fld>
            <a:endParaRPr kumimoji="1" lang="ja-JP" altLang="en-US" dirty="0"/>
          </a:p>
        </p:txBody>
      </p:sp>
      <p:sp>
        <p:nvSpPr>
          <p:cNvPr id="2" name="フッター プレースホルダー 1"/>
          <p:cNvSpPr>
            <a:spLocks noGrp="1"/>
          </p:cNvSpPr>
          <p:nvPr>
            <p:ph type="ftr" sz="quarter" idx="4294967295"/>
          </p:nvPr>
        </p:nvSpPr>
        <p:spPr>
          <a:xfrm>
            <a:off x="371341" y="6311897"/>
            <a:ext cx="8182109" cy="546103"/>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dirty="0"/>
          </a:p>
        </p:txBody>
      </p:sp>
    </p:spTree>
    <p:extLst>
      <p:ext uri="{BB962C8B-B14F-4D97-AF65-F5344CB8AC3E}">
        <p14:creationId xmlns:p14="http://schemas.microsoft.com/office/powerpoint/2010/main" val="402201544"/>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0C1CC87-8A82-4456-8005-9DCD066B8ED6}"/>
              </a:ext>
            </a:extLst>
          </p:cNvPr>
          <p:cNvSpPr>
            <a:spLocks noGrp="1"/>
          </p:cNvSpPr>
          <p:nvPr>
            <p:ph type="title"/>
          </p:nvPr>
        </p:nvSpPr>
        <p:spPr>
          <a:xfrm>
            <a:off x="320822" y="365127"/>
            <a:ext cx="9585177" cy="1325563"/>
          </a:xfrm>
        </p:spPr>
        <p:txBody>
          <a:bodyPr/>
          <a:lstStyle/>
          <a:p>
            <a:r>
              <a:rPr lang="en-US" altLang="ja-JP" dirty="0"/>
              <a:t>6-(2) </a:t>
            </a:r>
            <a:r>
              <a:rPr lang="ja-JP" altLang="en-US" dirty="0"/>
              <a:t>安全関連システム設計の例</a:t>
            </a:r>
            <a:r>
              <a:rPr lang="en-US" altLang="ja-JP" dirty="0"/>
              <a:t>(5/8)</a:t>
            </a:r>
            <a:endParaRPr kumimoji="1" lang="ja-JP" altLang="en-US" dirty="0"/>
          </a:p>
        </p:txBody>
      </p:sp>
      <p:sp>
        <p:nvSpPr>
          <p:cNvPr id="4" name="フッター プレースホルダー 3">
            <a:extLst>
              <a:ext uri="{FF2B5EF4-FFF2-40B4-BE49-F238E27FC236}">
                <a16:creationId xmlns="" xmlns:a16="http://schemas.microsoft.com/office/drawing/2014/main" id="{F6123361-D997-49E5-A8F3-8279EAE1D15D}"/>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8709A01E-972A-4FD0-8919-BDBB912EE746}"/>
              </a:ext>
            </a:extLst>
          </p:cNvPr>
          <p:cNvSpPr>
            <a:spLocks noGrp="1"/>
          </p:cNvSpPr>
          <p:nvPr>
            <p:ph type="sldNum" sz="quarter" idx="12"/>
          </p:nvPr>
        </p:nvSpPr>
        <p:spPr/>
        <p:txBody>
          <a:bodyPr/>
          <a:lstStyle/>
          <a:p>
            <a:fld id="{C7D9CC4D-8A97-4D11-A8F9-9712DE09FCD9}" type="slidenum">
              <a:rPr kumimoji="1" lang="ja-JP" altLang="en-US" smtClean="0"/>
              <a:t>240</a:t>
            </a:fld>
            <a:endParaRPr kumimoji="1" lang="ja-JP" altLang="en-US"/>
          </a:p>
        </p:txBody>
      </p:sp>
      <p:sp>
        <p:nvSpPr>
          <p:cNvPr id="6" name="正方形/長方形 5">
            <a:extLst>
              <a:ext uri="{FF2B5EF4-FFF2-40B4-BE49-F238E27FC236}">
                <a16:creationId xmlns="" xmlns:a16="http://schemas.microsoft.com/office/drawing/2014/main" id="{CE12C9AF-DE26-4BAC-8F06-62EC85B343C0}"/>
              </a:ext>
            </a:extLst>
          </p:cNvPr>
          <p:cNvSpPr/>
          <p:nvPr/>
        </p:nvSpPr>
        <p:spPr>
          <a:xfrm>
            <a:off x="320823" y="2039080"/>
            <a:ext cx="9324000" cy="3785652"/>
          </a:xfrm>
          <a:prstGeom prst="rect">
            <a:avLst/>
          </a:prstGeom>
        </p:spPr>
        <p:txBody>
          <a:bodyPr wrap="square">
            <a:spAutoFit/>
          </a:bodyPr>
          <a:lstStyle/>
          <a:p>
            <a:pPr marL="1703388" indent="-1703388"/>
            <a:r>
              <a:rPr lang="ja-JP" altLang="en-US" sz="2400" dirty="0">
                <a:latin typeface="Meiryo UI" panose="020B0604030504040204" pitchFamily="50" charset="-128"/>
                <a:ea typeface="Meiryo UI" panose="020B0604030504040204" pitchFamily="50" charset="-128"/>
              </a:rPr>
              <a:t>ステップ </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各機能ブロックを 安全関連システムアーキテクチャの中のサブシステムに割り当てる．</a:t>
            </a:r>
            <a:endParaRPr lang="en-US" altLang="ja-JP" sz="2400" dirty="0">
              <a:latin typeface="Meiryo UI" panose="020B0604030504040204" pitchFamily="50" charset="-128"/>
              <a:ea typeface="Meiryo UI" panose="020B0604030504040204" pitchFamily="50" charset="-128"/>
            </a:endParaRPr>
          </a:p>
          <a:p>
            <a:pPr marL="1703388" indent="-1703388"/>
            <a:r>
              <a:rPr lang="ja-JP" altLang="en-US" sz="2400" dirty="0">
                <a:latin typeface="Meiryo UI" panose="020B0604030504040204" pitchFamily="50" charset="-128"/>
                <a:ea typeface="Meiryo UI" panose="020B0604030504040204" pitchFamily="50" charset="-128"/>
              </a:rPr>
              <a:t>・各サブシステムは、サブシステム要素で構成する．</a:t>
            </a:r>
            <a:endParaRPr lang="en-US" altLang="ja-JP" sz="2400" dirty="0">
              <a:latin typeface="Meiryo UI" panose="020B0604030504040204" pitchFamily="50" charset="-128"/>
              <a:ea typeface="Meiryo UI" panose="020B0604030504040204" pitchFamily="50" charset="-128"/>
            </a:endParaRPr>
          </a:p>
          <a:p>
            <a:pPr marL="179388" indent="-179388"/>
            <a:r>
              <a:rPr lang="ja-JP" altLang="en-US" sz="2400" dirty="0">
                <a:latin typeface="Meiryo UI" panose="020B0604030504040204" pitchFamily="50" charset="-128"/>
                <a:ea typeface="Meiryo UI" panose="020B0604030504040204" pitchFamily="50" charset="-128"/>
              </a:rPr>
              <a:t>・必要に応じ、フォールトを検出して適切なフォールトに対応するための診断機能も含める．</a:t>
            </a:r>
            <a:endParaRPr lang="en-US" altLang="ja-JP" sz="2400" dirty="0">
              <a:latin typeface="Meiryo UI" panose="020B0604030504040204" pitchFamily="50" charset="-128"/>
              <a:ea typeface="Meiryo UI" panose="020B0604030504040204" pitchFamily="50" charset="-128"/>
            </a:endParaRPr>
          </a:p>
          <a:p>
            <a:pPr marL="179388" indent="-179388"/>
            <a:r>
              <a:rPr lang="ja-JP" altLang="en-US" sz="2400" dirty="0">
                <a:latin typeface="Meiryo UI" panose="020B0604030504040204" pitchFamily="50" charset="-128"/>
                <a:ea typeface="Meiryo UI" panose="020B0604030504040204" pitchFamily="50" charset="-128"/>
              </a:rPr>
              <a:t>・安全関連システムアーキテクチャは、そのサブシステムおよびそれらの相互関係によって表現することが望ましい．</a:t>
            </a:r>
            <a:r>
              <a:rPr lang="en-US" altLang="ja-JP" sz="2400" dirty="0">
                <a:latin typeface="Meiryo UI" panose="020B0604030504040204" pitchFamily="50" charset="-128"/>
                <a:ea typeface="Meiryo UI" panose="020B0604030504040204" pitchFamily="50" charset="-128"/>
              </a:rPr>
              <a:t>HFT</a:t>
            </a:r>
            <a:endParaRPr lang="ja-JP" altLang="en-US" sz="2400" dirty="0">
              <a:latin typeface="Meiryo UI" panose="020B0604030504040204" pitchFamily="50" charset="-128"/>
              <a:ea typeface="Meiryo UI" panose="020B0604030504040204" pitchFamily="50" charset="-128"/>
            </a:endParaRPr>
          </a:p>
          <a:p>
            <a:pPr marL="179388" indent="-179388"/>
            <a:r>
              <a:rPr lang="ja-JP" altLang="en-US" sz="2400" dirty="0">
                <a:latin typeface="Meiryo UI" panose="020B0604030504040204" pitchFamily="50" charset="-128"/>
                <a:ea typeface="Meiryo UI" panose="020B0604030504040204" pitchFamily="50" charset="-128"/>
              </a:rPr>
              <a:t>・この例では、入力および出力の診断機能を</a:t>
            </a:r>
            <a:r>
              <a:rPr lang="en-US" altLang="ja-JP" sz="2400" dirty="0">
                <a:latin typeface="Meiryo UI" panose="020B0604030504040204" pitchFamily="50" charset="-128"/>
                <a:ea typeface="Meiryo UI" panose="020B0604030504040204" pitchFamily="50" charset="-128"/>
              </a:rPr>
              <a:t>JIS C 0508</a:t>
            </a:r>
            <a:r>
              <a:rPr lang="ja-JP" altLang="en-US" sz="2400" dirty="0">
                <a:latin typeface="Meiryo UI" panose="020B0604030504040204" pitchFamily="50" charset="-128"/>
                <a:ea typeface="Meiryo UI" panose="020B0604030504040204" pitchFamily="50" charset="-128"/>
              </a:rPr>
              <a:t>規格適合性評価を得た安全</a:t>
            </a:r>
            <a:r>
              <a:rPr lang="en-US" altLang="ja-JP" sz="2400" dirty="0">
                <a:latin typeface="Meiryo UI" panose="020B0604030504040204" pitchFamily="50" charset="-128"/>
                <a:ea typeface="Meiryo UI" panose="020B0604030504040204" pitchFamily="50" charset="-128"/>
              </a:rPr>
              <a:t>PLC</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同図</a:t>
            </a:r>
            <a:r>
              <a:rPr lang="en-US" altLang="ja-JP" sz="2400" dirty="0">
                <a:latin typeface="Meiryo UI" panose="020B0604030504040204" pitchFamily="50" charset="-128"/>
                <a:ea typeface="Meiryo UI" panose="020B0604030504040204" pitchFamily="50" charset="-128"/>
              </a:rPr>
              <a:t>SS3)</a:t>
            </a:r>
            <a:r>
              <a:rPr lang="ja-JP" altLang="en-US" sz="2400" dirty="0">
                <a:latin typeface="Meiryo UI" panose="020B0604030504040204" pitchFamily="50" charset="-128"/>
                <a:ea typeface="Meiryo UI" panose="020B0604030504040204" pitchFamily="50" charset="-128"/>
              </a:rPr>
              <a:t>で実現した例である．この種のほとんどの</a:t>
            </a:r>
            <a:r>
              <a:rPr lang="en-US" altLang="ja-JP" sz="2400" dirty="0">
                <a:latin typeface="Meiryo UI" panose="020B0604030504040204" pitchFamily="50" charset="-128"/>
                <a:ea typeface="Meiryo UI" panose="020B0604030504040204" pitchFamily="50" charset="-128"/>
              </a:rPr>
              <a:t>PLC</a:t>
            </a:r>
            <a:r>
              <a:rPr lang="ja-JP" altLang="en-US" sz="2400" dirty="0">
                <a:latin typeface="Meiryo UI" panose="020B0604030504040204" pitchFamily="50" charset="-128"/>
                <a:ea typeface="Meiryo UI" panose="020B0604030504040204" pitchFamily="50" charset="-128"/>
              </a:rPr>
              <a:t>は、入出力の診断機能を内蔵している．</a:t>
            </a:r>
          </a:p>
        </p:txBody>
      </p:sp>
    </p:spTree>
    <p:extLst>
      <p:ext uri="{BB962C8B-B14F-4D97-AF65-F5344CB8AC3E}">
        <p14:creationId xmlns:p14="http://schemas.microsoft.com/office/powerpoint/2010/main" val="3751845520"/>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EACC1A7-0B14-44B1-A930-07300AE35B27}"/>
              </a:ext>
            </a:extLst>
          </p:cNvPr>
          <p:cNvSpPr>
            <a:spLocks noGrp="1"/>
          </p:cNvSpPr>
          <p:nvPr>
            <p:ph type="title"/>
          </p:nvPr>
        </p:nvSpPr>
        <p:spPr/>
        <p:txBody>
          <a:bodyPr/>
          <a:lstStyle/>
          <a:p>
            <a:r>
              <a:rPr lang="en-US" altLang="ja-JP" dirty="0"/>
              <a:t>6-(2) </a:t>
            </a:r>
            <a:r>
              <a:rPr lang="ja-JP" altLang="en-US" dirty="0"/>
              <a:t>安全関連システム設計の例</a:t>
            </a:r>
            <a:r>
              <a:rPr lang="en-US" altLang="ja-JP" dirty="0"/>
              <a:t>(6/8)</a:t>
            </a:r>
            <a:endParaRPr kumimoji="1" lang="ja-JP" altLang="en-US" dirty="0"/>
          </a:p>
        </p:txBody>
      </p:sp>
      <p:sp>
        <p:nvSpPr>
          <p:cNvPr id="4" name="フッター プレースホルダー 3">
            <a:extLst>
              <a:ext uri="{FF2B5EF4-FFF2-40B4-BE49-F238E27FC236}">
                <a16:creationId xmlns="" xmlns:a16="http://schemas.microsoft.com/office/drawing/2014/main" id="{2BEB9113-2C57-44F0-93AC-28E960F6CFAB}"/>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485D7447-217D-46B4-A7E6-77CA8DA73F3E}"/>
              </a:ext>
            </a:extLst>
          </p:cNvPr>
          <p:cNvSpPr>
            <a:spLocks noGrp="1"/>
          </p:cNvSpPr>
          <p:nvPr>
            <p:ph type="sldNum" sz="quarter" idx="12"/>
          </p:nvPr>
        </p:nvSpPr>
        <p:spPr/>
        <p:txBody>
          <a:bodyPr/>
          <a:lstStyle/>
          <a:p>
            <a:fld id="{C7D9CC4D-8A97-4D11-A8F9-9712DE09FCD9}" type="slidenum">
              <a:rPr kumimoji="1" lang="ja-JP" altLang="en-US" smtClean="0"/>
              <a:t>241</a:t>
            </a:fld>
            <a:endParaRPr kumimoji="1" lang="ja-JP" altLang="en-US"/>
          </a:p>
        </p:txBody>
      </p:sp>
      <p:pic>
        <p:nvPicPr>
          <p:cNvPr id="6" name="図 5">
            <a:extLst>
              <a:ext uri="{FF2B5EF4-FFF2-40B4-BE49-F238E27FC236}">
                <a16:creationId xmlns="" xmlns:a16="http://schemas.microsoft.com/office/drawing/2014/main" id="{904F7DDD-3410-4E0B-B21B-E4EDCE7AB8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823" y="1663844"/>
            <a:ext cx="9324000" cy="4018281"/>
          </a:xfrm>
          <a:prstGeom prst="rect">
            <a:avLst/>
          </a:prstGeom>
          <a:noFill/>
          <a:ln>
            <a:noFill/>
          </a:ln>
        </p:spPr>
      </p:pic>
      <p:sp>
        <p:nvSpPr>
          <p:cNvPr id="7" name="テキスト ボックス 6">
            <a:extLst>
              <a:ext uri="{FF2B5EF4-FFF2-40B4-BE49-F238E27FC236}">
                <a16:creationId xmlns="" xmlns:a16="http://schemas.microsoft.com/office/drawing/2014/main" id="{23305B36-C382-4F77-B55C-F8D9C5B34152}"/>
              </a:ext>
            </a:extLst>
          </p:cNvPr>
          <p:cNvSpPr txBox="1"/>
          <p:nvPr/>
        </p:nvSpPr>
        <p:spPr>
          <a:xfrm>
            <a:off x="320823" y="5614614"/>
            <a:ext cx="7685437" cy="646331"/>
          </a:xfrm>
          <a:prstGeom prst="rect">
            <a:avLst/>
          </a:prstGeom>
          <a:noFill/>
        </p:spPr>
        <p:txBody>
          <a:bodyPr wrap="none" rtlCol="0">
            <a:spAutoFit/>
          </a:bodyPr>
          <a:lstStyle/>
          <a:p>
            <a:r>
              <a:rPr kumimoji="1" lang="en-US" altLang="ja-JP" dirty="0">
                <a:latin typeface="Meiryo UI" panose="020B0604030504040204" pitchFamily="50" charset="-128"/>
                <a:ea typeface="Meiryo UI" panose="020B0604030504040204" pitchFamily="50" charset="-128"/>
              </a:rPr>
              <a:t>SS1,SS2</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SIL2</a:t>
            </a:r>
            <a:r>
              <a:rPr kumimoji="1" lang="ja-JP" altLang="en-US" dirty="0">
                <a:latin typeface="Meiryo UI" panose="020B0604030504040204" pitchFamily="50" charset="-128"/>
                <a:ea typeface="Meiryo UI" panose="020B0604030504040204" pitchFamily="50" charset="-128"/>
              </a:rPr>
              <a:t>では、</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チャンネル、</a:t>
            </a:r>
            <a:r>
              <a:rPr kumimoji="1" lang="en-US" altLang="ja-JP" dirty="0">
                <a:latin typeface="Meiryo UI" panose="020B0604030504040204" pitchFamily="50" charset="-128"/>
                <a:ea typeface="Meiryo UI" panose="020B0604030504040204" pitchFamily="50" charset="-128"/>
              </a:rPr>
              <a:t>SFF</a:t>
            </a:r>
            <a:r>
              <a:rPr kumimoji="1" lang="ja-JP" altLang="en-US" dirty="0">
                <a:latin typeface="Meiryo UI" panose="020B0604030504040204" pitchFamily="50" charset="-128"/>
                <a:ea typeface="Meiryo UI" panose="020B0604030504040204" pitchFamily="50" charset="-128"/>
              </a:rPr>
              <a:t>が</a:t>
            </a:r>
            <a:r>
              <a:rPr kumimoji="1" lang="en-US" altLang="ja-JP" dirty="0">
                <a:latin typeface="Meiryo UI" panose="020B0604030504040204" pitchFamily="50" charset="-128"/>
                <a:ea typeface="Meiryo UI" panose="020B0604030504040204" pitchFamily="50" charset="-128"/>
              </a:rPr>
              <a:t>60</a:t>
            </a:r>
            <a:r>
              <a:rPr kumimoji="1" lang="ja-JP" altLang="en-US" dirty="0">
                <a:latin typeface="Meiryo UI" panose="020B0604030504040204" pitchFamily="50" charset="-128"/>
                <a:ea typeface="Meiryo UI" panose="020B0604030504040204" pitchFamily="50" charset="-128"/>
              </a:rPr>
              <a:t>以上から</a:t>
            </a:r>
            <a:r>
              <a:rPr kumimoji="1" lang="en-US" altLang="ja-JP" dirty="0">
                <a:latin typeface="Meiryo UI" panose="020B0604030504040204" pitchFamily="50" charset="-128"/>
                <a:ea typeface="Meiryo UI" panose="020B0604030504040204" pitchFamily="50" charset="-128"/>
              </a:rPr>
              <a:t>90</a:t>
            </a:r>
            <a:r>
              <a:rPr kumimoji="1" lang="ja-JP" altLang="en-US" dirty="0">
                <a:latin typeface="Meiryo UI" panose="020B0604030504040204" pitchFamily="50" charset="-128"/>
                <a:ea typeface="Meiryo UI" panose="020B0604030504040204" pitchFamily="50" charset="-128"/>
              </a:rPr>
              <a:t>％未満が要求される．</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JIS C 0508</a:t>
            </a:r>
            <a:r>
              <a:rPr lang="ja-JP" altLang="en-US" dirty="0">
                <a:latin typeface="Meiryo UI" panose="020B0604030504040204" pitchFamily="50" charset="-128"/>
                <a:ea typeface="Meiryo UI" panose="020B0604030504040204" pitchFamily="50" charset="-128"/>
              </a:rPr>
              <a:t>規格適合性評価を得た安全</a:t>
            </a:r>
            <a:r>
              <a:rPr lang="en-US" altLang="ja-JP" dirty="0">
                <a:latin typeface="Meiryo UI" panose="020B0604030504040204" pitchFamily="50" charset="-128"/>
                <a:ea typeface="Meiryo UI" panose="020B0604030504040204" pitchFamily="50" charset="-128"/>
              </a:rPr>
              <a:t>PLC</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SIL2</a:t>
            </a:r>
            <a:r>
              <a:rPr lang="ja-JP" altLang="en-US" dirty="0">
                <a:latin typeface="Meiryo UI" panose="020B0604030504040204" pitchFamily="50" charset="-128"/>
                <a:ea typeface="Meiryo UI" panose="020B0604030504040204" pitchFamily="50" charset="-128"/>
              </a:rPr>
              <a:t>以上が必要</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34966766"/>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8A527E1-5519-429A-BCFD-42E141E30FD1}"/>
              </a:ext>
            </a:extLst>
          </p:cNvPr>
          <p:cNvSpPr>
            <a:spLocks noGrp="1"/>
          </p:cNvSpPr>
          <p:nvPr>
            <p:ph type="title"/>
          </p:nvPr>
        </p:nvSpPr>
        <p:spPr>
          <a:xfrm>
            <a:off x="320823" y="381053"/>
            <a:ext cx="9585177" cy="1325563"/>
          </a:xfrm>
        </p:spPr>
        <p:txBody>
          <a:bodyPr/>
          <a:lstStyle/>
          <a:p>
            <a:r>
              <a:rPr lang="en-US" altLang="ja-JP" dirty="0"/>
              <a:t>6-(2) </a:t>
            </a:r>
            <a:r>
              <a:rPr lang="ja-JP" altLang="en-US" dirty="0"/>
              <a:t>安全関連システム設計の例</a:t>
            </a:r>
            <a:r>
              <a:rPr lang="en-US" altLang="ja-JP" dirty="0"/>
              <a:t>(7/8)</a:t>
            </a:r>
            <a:endParaRPr kumimoji="1" lang="ja-JP" altLang="en-US" dirty="0"/>
          </a:p>
        </p:txBody>
      </p:sp>
      <p:sp>
        <p:nvSpPr>
          <p:cNvPr id="4" name="フッター プレースホルダー 3">
            <a:extLst>
              <a:ext uri="{FF2B5EF4-FFF2-40B4-BE49-F238E27FC236}">
                <a16:creationId xmlns="" xmlns:a16="http://schemas.microsoft.com/office/drawing/2014/main" id="{1FFFDD9C-2A14-4E14-8C33-EDDE9C325A40}"/>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A553E062-A118-4EB9-9D6C-5153BD0C0B86}"/>
              </a:ext>
            </a:extLst>
          </p:cNvPr>
          <p:cNvSpPr>
            <a:spLocks noGrp="1"/>
          </p:cNvSpPr>
          <p:nvPr>
            <p:ph type="sldNum" sz="quarter" idx="12"/>
          </p:nvPr>
        </p:nvSpPr>
        <p:spPr/>
        <p:txBody>
          <a:bodyPr/>
          <a:lstStyle/>
          <a:p>
            <a:fld id="{C7D9CC4D-8A97-4D11-A8F9-9712DE09FCD9}" type="slidenum">
              <a:rPr kumimoji="1" lang="ja-JP" altLang="en-US" smtClean="0"/>
              <a:t>242</a:t>
            </a:fld>
            <a:endParaRPr kumimoji="1" lang="ja-JP" altLang="en-US"/>
          </a:p>
        </p:txBody>
      </p:sp>
      <p:sp>
        <p:nvSpPr>
          <p:cNvPr id="6" name="正方形/長方形 5">
            <a:extLst>
              <a:ext uri="{FF2B5EF4-FFF2-40B4-BE49-F238E27FC236}">
                <a16:creationId xmlns="" xmlns:a16="http://schemas.microsoft.com/office/drawing/2014/main" id="{8E711370-B1EA-4E40-B893-69DE13104489}"/>
              </a:ext>
            </a:extLst>
          </p:cNvPr>
          <p:cNvSpPr/>
          <p:nvPr/>
        </p:nvSpPr>
        <p:spPr>
          <a:xfrm>
            <a:off x="171450" y="1984077"/>
            <a:ext cx="9601199" cy="3477875"/>
          </a:xfrm>
          <a:prstGeom prst="rect">
            <a:avLst/>
          </a:prstGeom>
        </p:spPr>
        <p:txBody>
          <a:bodyPr wrap="square">
            <a:spAutoFit/>
          </a:bodyPr>
          <a:lstStyle/>
          <a:p>
            <a:r>
              <a:rPr lang="ja-JP" altLang="en-US" sz="2800" dirty="0">
                <a:latin typeface="Meiryo UI" panose="020B0604030504040204" pitchFamily="50" charset="-128"/>
                <a:ea typeface="Meiryo UI" panose="020B0604030504040204" pitchFamily="50" charset="-128"/>
              </a:rPr>
              <a:t>ステップ </a:t>
            </a:r>
            <a:r>
              <a:rPr lang="en-US" altLang="ja-JP" sz="2800" dirty="0">
                <a:latin typeface="Meiryo UI" panose="020B0604030504040204" pitchFamily="50" charset="-128"/>
                <a:ea typeface="Meiryo UI" panose="020B0604030504040204" pitchFamily="50" charset="-128"/>
              </a:rPr>
              <a:t>4</a:t>
            </a:r>
            <a:r>
              <a:rPr lang="ja-JP" altLang="en-US" sz="2800" dirty="0">
                <a:latin typeface="Meiryo UI" panose="020B0604030504040204" pitchFamily="50" charset="-128"/>
                <a:ea typeface="Meiryo UI" panose="020B0604030504040204" pitchFamily="50" charset="-128"/>
              </a:rPr>
              <a:t>：安全関連システムが達成する </a:t>
            </a:r>
            <a:r>
              <a:rPr lang="en-US" altLang="ja-JP" sz="2800" dirty="0">
                <a:latin typeface="Meiryo UI" panose="020B0604030504040204" pitchFamily="50" charset="-128"/>
                <a:ea typeface="Meiryo UI" panose="020B0604030504040204" pitchFamily="50" charset="-128"/>
              </a:rPr>
              <a:t>SIL </a:t>
            </a:r>
            <a:r>
              <a:rPr lang="ja-JP" altLang="en-US" sz="2800" dirty="0">
                <a:latin typeface="Meiryo UI" panose="020B0604030504040204" pitchFamily="50" charset="-128"/>
                <a:ea typeface="Meiryo UI" panose="020B0604030504040204" pitchFamily="50" charset="-128"/>
              </a:rPr>
              <a:t>の推定</a:t>
            </a:r>
            <a:endParaRPr lang="en-US" altLang="ja-JP" sz="2800" dirty="0">
              <a:latin typeface="Meiryo UI" panose="020B0604030504040204" pitchFamily="50" charset="-128"/>
              <a:ea typeface="Meiryo UI" panose="020B0604030504040204" pitchFamily="50" charset="-128"/>
            </a:endParaRPr>
          </a:p>
          <a:p>
            <a:pPr marL="179388" indent="-179388"/>
            <a:r>
              <a:rPr lang="ja-JP" altLang="en-US" sz="2400" dirty="0">
                <a:latin typeface="Meiryo UI" panose="020B0604030504040204" pitchFamily="50" charset="-128"/>
                <a:ea typeface="Meiryo UI" panose="020B0604030504040204" pitchFamily="50" charset="-128"/>
              </a:rPr>
              <a:t>・安全関連システムに付与できる </a:t>
            </a:r>
            <a:r>
              <a:rPr lang="en-US" altLang="ja-JP" sz="2400" dirty="0">
                <a:latin typeface="Meiryo UI" panose="020B0604030504040204" pitchFamily="50" charset="-128"/>
                <a:ea typeface="Meiryo UI" panose="020B0604030504040204" pitchFamily="50" charset="-128"/>
              </a:rPr>
              <a:t>SIL </a:t>
            </a:r>
            <a:r>
              <a:rPr lang="ja-JP" altLang="en-US" sz="2400" dirty="0">
                <a:latin typeface="Meiryo UI" panose="020B0604030504040204" pitchFamily="50" charset="-128"/>
                <a:ea typeface="Meiryo UI" panose="020B0604030504040204" pitchFamily="50" charset="-128"/>
              </a:rPr>
              <a:t>は、各サブシステムの </a:t>
            </a:r>
            <a:r>
              <a:rPr lang="en-US" altLang="ja-JP" sz="2400" dirty="0">
                <a:latin typeface="Meiryo UI" panose="020B0604030504040204" pitchFamily="50" charset="-128"/>
                <a:ea typeface="Meiryo UI" panose="020B0604030504040204" pitchFamily="50" charset="-128"/>
              </a:rPr>
              <a:t>SILCL </a:t>
            </a:r>
            <a:r>
              <a:rPr lang="ja-JP" altLang="en-US" sz="2400" dirty="0">
                <a:latin typeface="Meiryo UI" panose="020B0604030504040204" pitchFamily="50" charset="-128"/>
                <a:ea typeface="Meiryo UI" panose="020B0604030504040204" pitchFamily="50" charset="-128"/>
              </a:rPr>
              <a:t>のうちの最も低い値以下である．　</a:t>
            </a:r>
          </a:p>
          <a:p>
            <a:pPr marL="180000"/>
            <a:r>
              <a:rPr lang="ja-JP" altLang="en-US" sz="2400" dirty="0">
                <a:latin typeface="Meiryo UI" panose="020B0604030504040204" pitchFamily="50" charset="-128"/>
                <a:ea typeface="Meiryo UI" panose="020B0604030504040204" pitchFamily="50" charset="-128"/>
              </a:rPr>
              <a:t>安全関連システムの </a:t>
            </a:r>
            <a:r>
              <a:rPr lang="en-US" altLang="ja-JP" sz="2400" dirty="0">
                <a:latin typeface="Meiryo UI" panose="020B0604030504040204" pitchFamily="50" charset="-128"/>
                <a:ea typeface="Meiryo UI" panose="020B0604030504040204" pitchFamily="50" charset="-128"/>
              </a:rPr>
              <a:t>PFHDSRECS</a:t>
            </a:r>
            <a:r>
              <a:rPr lang="ja-JP" altLang="en-US" sz="2400" dirty="0">
                <a:latin typeface="Meiryo UI" panose="020B0604030504040204" pitchFamily="50" charset="-128"/>
                <a:ea typeface="Meiryo UI" panose="020B0604030504040204" pitchFamily="50" charset="-128"/>
              </a:rPr>
              <a:t>は、安全機能のためのすべてのサブシステムの </a:t>
            </a:r>
            <a:r>
              <a:rPr lang="en-US" altLang="ja-JP" sz="2400" dirty="0">
                <a:latin typeface="Meiryo UI" panose="020B0604030504040204" pitchFamily="50" charset="-128"/>
                <a:ea typeface="Meiryo UI" panose="020B0604030504040204" pitchFamily="50" charset="-128"/>
              </a:rPr>
              <a:t>PFH D</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PFHD1 ∼ </a:t>
            </a:r>
            <a:r>
              <a:rPr lang="en-US" altLang="ja-JP" sz="2400" dirty="0" err="1">
                <a:latin typeface="Meiryo UI" panose="020B0604030504040204" pitchFamily="50" charset="-128"/>
                <a:ea typeface="Meiryo UI" panose="020B0604030504040204" pitchFamily="50" charset="-128"/>
              </a:rPr>
              <a:t>PFHDn</a:t>
            </a:r>
            <a:r>
              <a:rPr lang="ja-JP" altLang="en-US" sz="2400" dirty="0">
                <a:latin typeface="Meiryo UI" panose="020B0604030504040204" pitchFamily="50" charset="-128"/>
                <a:ea typeface="Meiryo UI" panose="020B0604030504040204" pitchFamily="50" charset="-128"/>
              </a:rPr>
              <a:t>）の和である．</a:t>
            </a:r>
            <a:endParaRPr lang="en-US" altLang="ja-JP" sz="2400" dirty="0">
              <a:latin typeface="Meiryo UI" panose="020B0604030504040204" pitchFamily="50" charset="-128"/>
              <a:ea typeface="Meiryo UI" panose="020B0604030504040204" pitchFamily="50" charset="-128"/>
            </a:endParaRPr>
          </a:p>
          <a:p>
            <a:pPr marL="179388" indent="-179388"/>
            <a:r>
              <a:rPr lang="ja-JP" altLang="en-US" sz="2400" dirty="0">
                <a:latin typeface="Meiryo UI" panose="020B0604030504040204" pitchFamily="50" charset="-128"/>
                <a:ea typeface="Meiryo UI" panose="020B0604030504040204" pitchFamily="50" charset="-128"/>
              </a:rPr>
              <a:t>・もし、安全に関わる通信機能があれば、デジタルデータコミュニケーションの危険側伝送誤り（</a:t>
            </a:r>
            <a:r>
              <a:rPr lang="en-US" altLang="ja-JP" sz="2400" dirty="0">
                <a:latin typeface="Meiryo UI" panose="020B0604030504040204" pitchFamily="50" charset="-128"/>
                <a:ea typeface="Meiryo UI" panose="020B0604030504040204" pitchFamily="50" charset="-128"/>
              </a:rPr>
              <a:t>PTE</a:t>
            </a:r>
            <a:r>
              <a:rPr lang="ja-JP" altLang="en-US" sz="2400" dirty="0">
                <a:latin typeface="Meiryo UI" panose="020B0604030504040204" pitchFamily="50" charset="-128"/>
                <a:ea typeface="Meiryo UI" panose="020B0604030504040204" pitchFamily="50" charset="-128"/>
              </a:rPr>
              <a:t>）を含めなければならない．すなわち、</a:t>
            </a:r>
          </a:p>
          <a:p>
            <a:pPr marL="180000"/>
            <a:r>
              <a:rPr lang="en-US" altLang="ja-JP" sz="2400" dirty="0">
                <a:latin typeface="Meiryo UI" panose="020B0604030504040204" pitchFamily="50" charset="-128"/>
                <a:ea typeface="Meiryo UI" panose="020B0604030504040204" pitchFamily="50" charset="-128"/>
              </a:rPr>
              <a:t>PFHDSRECS </a:t>
            </a:r>
            <a:r>
              <a:rPr lang="ja-JP" altLang="en-US" sz="2400" dirty="0">
                <a:latin typeface="Meiryo UI" panose="020B0604030504040204" pitchFamily="50" charset="-128"/>
                <a:ea typeface="Meiryo UI" panose="020B0604030504040204" pitchFamily="50" charset="-128"/>
              </a:rPr>
              <a:t>＝ </a:t>
            </a:r>
            <a:r>
              <a:rPr lang="en-US" altLang="ja-JP" sz="2400" dirty="0">
                <a:solidFill>
                  <a:srgbClr val="0000FF"/>
                </a:solidFill>
                <a:latin typeface="Meiryo UI" panose="020B0604030504040204" pitchFamily="50" charset="-128"/>
                <a:ea typeface="Meiryo UI" panose="020B0604030504040204" pitchFamily="50" charset="-128"/>
              </a:rPr>
              <a:t>PFHD1 </a:t>
            </a:r>
            <a:r>
              <a:rPr lang="ja-JP" altLang="en-US" sz="2400" dirty="0">
                <a:solidFill>
                  <a:srgbClr val="0000FF"/>
                </a:solidFill>
                <a:latin typeface="Meiryo UI" panose="020B0604030504040204" pitchFamily="50" charset="-128"/>
                <a:ea typeface="Meiryo UI" panose="020B0604030504040204" pitchFamily="50" charset="-128"/>
              </a:rPr>
              <a:t>＋･････ ＋ </a:t>
            </a:r>
            <a:r>
              <a:rPr lang="en-US" altLang="ja-JP" sz="2400" dirty="0" err="1">
                <a:solidFill>
                  <a:srgbClr val="0000FF"/>
                </a:solidFill>
                <a:latin typeface="Meiryo UI" panose="020B0604030504040204" pitchFamily="50" charset="-128"/>
                <a:ea typeface="Meiryo UI" panose="020B0604030504040204" pitchFamily="50" charset="-128"/>
              </a:rPr>
              <a:t>PFHDn</a:t>
            </a:r>
            <a:r>
              <a:rPr lang="en-US" altLang="ja-JP" sz="2400" dirty="0">
                <a:solidFill>
                  <a:srgbClr val="0000FF"/>
                </a:solidFill>
                <a:latin typeface="Meiryo UI" panose="020B0604030504040204" pitchFamily="50" charset="-128"/>
                <a:ea typeface="Meiryo UI" panose="020B0604030504040204" pitchFamily="50" charset="-128"/>
              </a:rPr>
              <a:t> </a:t>
            </a:r>
            <a:r>
              <a:rPr lang="ja-JP" altLang="en-US" sz="2400" dirty="0">
                <a:solidFill>
                  <a:srgbClr val="0000FF"/>
                </a:solidFill>
                <a:latin typeface="Meiryo UI" panose="020B0604030504040204" pitchFamily="50" charset="-128"/>
                <a:ea typeface="Meiryo UI" panose="020B0604030504040204" pitchFamily="50" charset="-128"/>
              </a:rPr>
              <a:t>＋ </a:t>
            </a:r>
            <a:r>
              <a:rPr lang="en-US" altLang="ja-JP" sz="2400" dirty="0">
                <a:solidFill>
                  <a:srgbClr val="0000FF"/>
                </a:solidFill>
                <a:latin typeface="Meiryo UI" panose="020B0604030504040204" pitchFamily="50" charset="-128"/>
                <a:ea typeface="Meiryo UI" panose="020B0604030504040204" pitchFamily="50" charset="-128"/>
              </a:rPr>
              <a:t>PTE</a:t>
            </a:r>
          </a:p>
          <a:p>
            <a:pPr marL="180000"/>
            <a:endParaRPr lang="en-US" altLang="ja-JP" sz="2400" dirty="0">
              <a:solidFill>
                <a:srgbClr val="0000FF"/>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 xmlns:a16="http://schemas.microsoft.com/office/drawing/2014/main" id="{37C8B3AF-5833-4DE5-9CAD-20827DDAF9A4}"/>
              </a:ext>
            </a:extLst>
          </p:cNvPr>
          <p:cNvSpPr/>
          <p:nvPr/>
        </p:nvSpPr>
        <p:spPr>
          <a:xfrm>
            <a:off x="400050" y="5461952"/>
            <a:ext cx="9105900" cy="369332"/>
          </a:xfrm>
          <a:prstGeom prst="rect">
            <a:avLst/>
          </a:prstGeom>
        </p:spPr>
        <p:txBody>
          <a:bodyPr wrap="square">
            <a:spAutoFit/>
          </a:bodyPr>
          <a:lstStyle/>
          <a:p>
            <a:r>
              <a:rPr lang="en-US" altLang="ja-JP" dirty="0">
                <a:solidFill>
                  <a:schemeClr val="tx1">
                    <a:lumMod val="95000"/>
                    <a:lumOff val="5000"/>
                  </a:schemeClr>
                </a:solidFill>
                <a:latin typeface="Meiryo UI" panose="020B0604030504040204" pitchFamily="50" charset="-128"/>
                <a:ea typeface="Meiryo UI" panose="020B0604030504040204" pitchFamily="50" charset="-128"/>
              </a:rPr>
              <a:t>SRECS</a:t>
            </a:r>
            <a:r>
              <a:rPr lang="ja-JP" altLang="en-US" dirty="0">
                <a:solidFill>
                  <a:schemeClr val="tx1">
                    <a:lumMod val="95000"/>
                    <a:lumOff val="5000"/>
                  </a:schemeClr>
                </a:solidFill>
                <a:latin typeface="Meiryo UI" panose="020B0604030504040204" pitchFamily="50" charset="-128"/>
                <a:ea typeface="Meiryo UI" panose="020B0604030504040204" pitchFamily="50" charset="-128"/>
              </a:rPr>
              <a:t>：安全関連の電気･電子･プログラマブル電子制御システム</a:t>
            </a:r>
          </a:p>
        </p:txBody>
      </p:sp>
    </p:spTree>
    <p:extLst>
      <p:ext uri="{BB962C8B-B14F-4D97-AF65-F5344CB8AC3E}">
        <p14:creationId xmlns:p14="http://schemas.microsoft.com/office/powerpoint/2010/main" val="1020299601"/>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2D0D9E1-C40E-47A9-860D-A0A73B72068D}"/>
              </a:ext>
            </a:extLst>
          </p:cNvPr>
          <p:cNvSpPr>
            <a:spLocks noGrp="1"/>
          </p:cNvSpPr>
          <p:nvPr>
            <p:ph type="title"/>
          </p:nvPr>
        </p:nvSpPr>
        <p:spPr>
          <a:xfrm>
            <a:off x="320822" y="365127"/>
            <a:ext cx="9585177" cy="1325563"/>
          </a:xfrm>
        </p:spPr>
        <p:txBody>
          <a:bodyPr/>
          <a:lstStyle/>
          <a:p>
            <a:r>
              <a:rPr lang="en-US" altLang="ja-JP" dirty="0"/>
              <a:t>6-(2) </a:t>
            </a:r>
            <a:r>
              <a:rPr lang="ja-JP" altLang="en-US" dirty="0"/>
              <a:t>安全関連システム設計の例</a:t>
            </a:r>
            <a:r>
              <a:rPr lang="en-US" altLang="ja-JP" dirty="0"/>
              <a:t>(8/8)</a:t>
            </a:r>
            <a:endParaRPr kumimoji="1" lang="ja-JP" altLang="en-US" dirty="0"/>
          </a:p>
        </p:txBody>
      </p:sp>
      <p:sp>
        <p:nvSpPr>
          <p:cNvPr id="4" name="フッター プレースホルダー 3">
            <a:extLst>
              <a:ext uri="{FF2B5EF4-FFF2-40B4-BE49-F238E27FC236}">
                <a16:creationId xmlns="" xmlns:a16="http://schemas.microsoft.com/office/drawing/2014/main" id="{8CE292B6-A0C7-454B-8F9C-80DEC50D1F53}"/>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A5B92233-E1B1-4272-AD0A-48D3BE759F38}"/>
              </a:ext>
            </a:extLst>
          </p:cNvPr>
          <p:cNvSpPr>
            <a:spLocks noGrp="1"/>
          </p:cNvSpPr>
          <p:nvPr>
            <p:ph type="sldNum" sz="quarter" idx="12"/>
          </p:nvPr>
        </p:nvSpPr>
        <p:spPr/>
        <p:txBody>
          <a:bodyPr/>
          <a:lstStyle/>
          <a:p>
            <a:fld id="{C7D9CC4D-8A97-4D11-A8F9-9712DE09FCD9}" type="slidenum">
              <a:rPr kumimoji="1" lang="ja-JP" altLang="en-US" smtClean="0"/>
              <a:t>243</a:t>
            </a:fld>
            <a:endParaRPr kumimoji="1" lang="ja-JP" altLang="en-US"/>
          </a:p>
        </p:txBody>
      </p:sp>
      <p:pic>
        <p:nvPicPr>
          <p:cNvPr id="6146" name="図形 7">
            <a:extLst>
              <a:ext uri="{FF2B5EF4-FFF2-40B4-BE49-F238E27FC236}">
                <a16:creationId xmlns="" xmlns:a16="http://schemas.microsoft.com/office/drawing/2014/main" id="{45A8D850-423C-44BE-BC9D-82AF20AFA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232" y="1795805"/>
            <a:ext cx="7813922" cy="22649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 xmlns:a16="http://schemas.microsoft.com/office/drawing/2014/main" id="{9F2DFA6B-61B9-4EA8-BC19-AAE6001B29CB}"/>
              </a:ext>
            </a:extLst>
          </p:cNvPr>
          <p:cNvSpPr>
            <a:spLocks noChangeArrowheads="1"/>
          </p:cNvSpPr>
          <p:nvPr/>
        </p:nvSpPr>
        <p:spPr bwMode="auto">
          <a:xfrm>
            <a:off x="0" y="2699658"/>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4">
            <a:extLst>
              <a:ext uri="{FF2B5EF4-FFF2-40B4-BE49-F238E27FC236}">
                <a16:creationId xmlns="" xmlns:a16="http://schemas.microsoft.com/office/drawing/2014/main" id="{C94F9F60-B27F-477F-9ABF-F037E73B92CB}"/>
              </a:ext>
            </a:extLst>
          </p:cNvPr>
          <p:cNvSpPr>
            <a:spLocks noChangeArrowheads="1"/>
          </p:cNvSpPr>
          <p:nvPr/>
        </p:nvSpPr>
        <p:spPr bwMode="auto">
          <a:xfrm>
            <a:off x="0" y="315685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6">
            <a:extLst>
              <a:ext uri="{FF2B5EF4-FFF2-40B4-BE49-F238E27FC236}">
                <a16:creationId xmlns="" xmlns:a16="http://schemas.microsoft.com/office/drawing/2014/main" id="{3EA84305-EEBB-451D-863F-8531D9F7AE41}"/>
              </a:ext>
            </a:extLst>
          </p:cNvPr>
          <p:cNvSpPr>
            <a:spLocks noChangeArrowheads="1"/>
          </p:cNvSpPr>
          <p:nvPr/>
        </p:nvSpPr>
        <p:spPr bwMode="auto">
          <a:xfrm>
            <a:off x="320822" y="4124735"/>
            <a:ext cx="9137001"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kumimoji="0" lang="en-US" altLang="ja-JP" sz="2400" dirty="0">
                <a:latin typeface="Meiryo UI" panose="020B0604030504040204" pitchFamily="50" charset="-128"/>
                <a:ea typeface="Meiryo UI" panose="020B0604030504040204" pitchFamily="50" charset="-128"/>
                <a:cs typeface="ＭＳ 明朝" panose="02020609040205080304" pitchFamily="17" charset="-128"/>
              </a:rPr>
              <a:t>JIS C 0508(IEC 61508)</a:t>
            </a:r>
            <a:r>
              <a:rPr kumimoji="0" lang="ja-JP" altLang="en-US" sz="2400" dirty="0">
                <a:latin typeface="Meiryo UI" panose="020B0604030504040204" pitchFamily="50" charset="-128"/>
                <a:ea typeface="Meiryo UI" panose="020B0604030504040204" pitchFamily="50" charset="-128"/>
                <a:cs typeface="ＭＳ 明朝" panose="02020609040205080304" pitchFamily="17" charset="-128"/>
              </a:rPr>
              <a:t>によると</a:t>
            </a:r>
            <a:endParaRPr kumimoji="0" lang="en-US" altLang="ja-JP" sz="2400" dirty="0">
              <a:latin typeface="Meiryo UI" panose="020B0604030504040204" pitchFamily="50" charset="-128"/>
              <a:ea typeface="Meiryo UI" panose="020B0604030504040204" pitchFamily="50" charset="-128"/>
              <a:cs typeface="ＭＳ 明朝" panose="02020609040205080304" pitchFamily="17" charset="-128"/>
            </a:endParaRPr>
          </a:p>
          <a:p>
            <a:pPr lvl="0" eaLnBrk="0" fontAlgn="base" hangingPunct="0">
              <a:spcBef>
                <a:spcPct val="0"/>
              </a:spcBef>
              <a:spcAft>
                <a:spcPct val="0"/>
              </a:spcAft>
            </a:pP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SIL2</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とは、</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PFH</a:t>
            </a:r>
            <a:r>
              <a:rPr kumimoji="0" lang="en-US" altLang="ja-JP" sz="2400" b="0" i="0" u="none" strike="noStrike" cap="none" normalizeH="0" baseline="-3000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D</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が </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10</a:t>
            </a:r>
            <a:r>
              <a:rPr kumimoji="0" lang="en-US" altLang="ja-JP" sz="2400" b="0" i="0" u="none" strike="noStrike" cap="none" normalizeH="0" baseline="3000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−6</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 </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PFH</a:t>
            </a:r>
            <a:r>
              <a:rPr kumimoji="0" lang="en-US" altLang="ja-JP" sz="2400" b="0" i="0" u="none" strike="noStrike" cap="none" normalizeH="0" baseline="-3000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D</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≧10</a:t>
            </a:r>
            <a:r>
              <a:rPr kumimoji="0" lang="en-US" altLang="ja-JP" sz="2400" b="0" i="0" u="none" strike="noStrike" cap="none" normalizeH="0" baseline="3000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−7</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 </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の範囲にあることである．</a:t>
            </a:r>
            <a:endPar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endParaRPr>
          </a:p>
          <a:p>
            <a:pPr marR="0" lvl="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endParaRPr>
          </a:p>
          <a:p>
            <a:pPr marL="0" marR="0" lvl="0" indent="146050" algn="l"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すべてのサブシステムの </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PFH</a:t>
            </a:r>
            <a:r>
              <a:rPr kumimoji="0" lang="en-US" altLang="ja-JP" sz="2400" b="0" i="0" u="none" strike="noStrike" cap="none" normalizeH="0" baseline="-3000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D</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の合計は </a:t>
            </a:r>
            <a:r>
              <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6×10</a:t>
            </a:r>
            <a:r>
              <a:rPr kumimoji="0" lang="en-US" altLang="ja-JP" sz="2400" b="0" i="0" u="none" strike="noStrike" cap="none" normalizeH="0" baseline="3000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−7</a:t>
            </a: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となる．</a:t>
            </a:r>
            <a:endParaRPr kumimoji="0" lang="en-US" altLang="ja-JP"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endParaRPr>
          </a:p>
          <a:p>
            <a:pPr lvl="0" indent="146050" eaLnBrk="0" fontAlgn="base" hangingPunct="0">
              <a:spcBef>
                <a:spcPct val="0"/>
              </a:spcBef>
              <a:spcAft>
                <a:spcPct val="0"/>
              </a:spcAft>
            </a:pPr>
            <a:r>
              <a:rPr kumimoji="0" lang="ja-JP" altLang="en-US" sz="2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明朝" panose="02020609040205080304" pitchFamily="17" charset="-128"/>
              </a:rPr>
              <a:t>故に　</a:t>
            </a:r>
            <a:r>
              <a:rPr kumimoji="0" lang="en-US" altLang="ja-JP" sz="2400" dirty="0">
                <a:latin typeface="Meiryo UI" panose="020B0604030504040204" pitchFamily="50" charset="-128"/>
                <a:ea typeface="Meiryo UI" panose="020B0604030504040204" pitchFamily="50" charset="-128"/>
                <a:cs typeface="ＭＳ 明朝" panose="02020609040205080304" pitchFamily="17" charset="-128"/>
              </a:rPr>
              <a:t>SIL2</a:t>
            </a:r>
            <a:r>
              <a:rPr kumimoji="0" lang="ja-JP" altLang="en-US" sz="2400" dirty="0">
                <a:latin typeface="Meiryo UI" panose="020B0604030504040204" pitchFamily="50" charset="-128"/>
                <a:ea typeface="Meiryo UI" panose="020B0604030504040204" pitchFamily="50" charset="-128"/>
                <a:cs typeface="ＭＳ 明朝" panose="02020609040205080304" pitchFamily="17" charset="-128"/>
              </a:rPr>
              <a:t>で実行するためのすべての要求事項を満足する安全関連システム設計であることが示されたことになる．</a:t>
            </a:r>
          </a:p>
        </p:txBody>
      </p:sp>
    </p:spTree>
    <p:extLst>
      <p:ext uri="{BB962C8B-B14F-4D97-AF65-F5344CB8AC3E}">
        <p14:creationId xmlns:p14="http://schemas.microsoft.com/office/powerpoint/2010/main" val="1788204112"/>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７防護層(protection layer)</a:t>
            </a:r>
            <a:br>
              <a:rPr lang="ja-JP" altLang="en-US" dirty="0"/>
            </a:br>
            <a:r>
              <a:rPr lang="en-US" altLang="ja-JP" sz="2800" dirty="0"/>
              <a:t>(1)</a:t>
            </a:r>
            <a:r>
              <a:rPr lang="ja-JP" altLang="en-US" sz="2800" dirty="0"/>
              <a:t>概念</a:t>
            </a:r>
          </a:p>
        </p:txBody>
      </p:sp>
      <p:sp>
        <p:nvSpPr>
          <p:cNvPr id="3" name="コンテンツプレースホルダ 2"/>
          <p:cNvSpPr>
            <a:spLocks noGrp="1"/>
          </p:cNvSpPr>
          <p:nvPr>
            <p:ph idx="1"/>
          </p:nvPr>
        </p:nvSpPr>
        <p:spPr>
          <a:xfrm>
            <a:off x="320823" y="1825626"/>
            <a:ext cx="9181635" cy="3641725"/>
          </a:xfrm>
        </p:spPr>
        <p:txBody>
          <a:bodyPr wrap="square">
            <a:noAutofit/>
          </a:bodyPr>
          <a:lstStyle/>
          <a:p>
            <a:pPr marL="171450" indent="-171450">
              <a:buNone/>
            </a:pPr>
            <a:r>
              <a:rPr lang="ja-JP" altLang="en-US" sz="2400" dirty="0"/>
              <a:t>・安全関連部の設計は、安全制御システムの他にも追加の保護方策などの独立した多層的な安全対策をとることが多い．</a:t>
            </a:r>
            <a:endParaRPr lang="en-US" altLang="ja-JP" sz="2400" dirty="0"/>
          </a:p>
          <a:p>
            <a:pPr marL="171450" indent="-171450">
              <a:buNone/>
            </a:pPr>
            <a:r>
              <a:rPr lang="ja-JP" altLang="en-US" sz="2400" dirty="0"/>
              <a:t>・このような、制御、予防または緩和によってリスクを軽減する任意の独立した機構のことを、「防護層(protection layer)」と呼ぶ．</a:t>
            </a:r>
          </a:p>
          <a:p>
            <a:pPr marL="171450" indent="-171450">
              <a:buNone/>
            </a:pPr>
            <a:r>
              <a:rPr lang="ja-JP" altLang="en-US" sz="2400" dirty="0"/>
              <a:t>・防護層の考え方は、機械安全よりもプロセス安全の分野で確立し、JIS C 0511(IEC 61511)において定義されている．これは、危険な化学物質を貯蔵する容器の大きさを制限するなどのプロセス工学的仕組み、安全弁などのような機械工学的仕組み、安全計装システムまたは差し迫った潜在危険に対する緊急避難計画のような行政手続きであってもよい．</a:t>
            </a:r>
            <a:endParaRPr lang="en-US" altLang="ja-JP" sz="2400" dirty="0"/>
          </a:p>
          <a:p>
            <a:pPr marL="171450" indent="-171450">
              <a:buNone/>
            </a:pPr>
            <a:r>
              <a:rPr lang="ja-JP" altLang="en-US" sz="2400" dirty="0"/>
              <a:t>・これらの対処手段は、自動化されても、または人間によって開始されてもよい．</a:t>
            </a:r>
          </a:p>
          <a:p>
            <a:pPr marL="0" indent="0">
              <a:buNone/>
            </a:pPr>
            <a:r>
              <a:rPr lang="ja-JP" altLang="en-US" sz="2400" dirty="0"/>
              <a:t>防護層の例を次ページに示す．</a:t>
            </a:r>
          </a:p>
        </p:txBody>
      </p:sp>
      <p:sp>
        <p:nvSpPr>
          <p:cNvPr id="4" name="フッタープレースホルダ 3"/>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244</a:t>
            </a:fld>
            <a:endParaRPr kumimoji="1" lang="ja-JP" altLang="en-US"/>
          </a:p>
        </p:txBody>
      </p:sp>
    </p:spTree>
    <p:extLst>
      <p:ext uri="{BB962C8B-B14F-4D97-AF65-F5344CB8AC3E}">
        <p14:creationId xmlns:p14="http://schemas.microsoft.com/office/powerpoint/2010/main" val="2644533159"/>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７防護層(protection layer)</a:t>
            </a:r>
            <a:br>
              <a:rPr lang="ja-JP" altLang="en-US" dirty="0"/>
            </a:br>
            <a:r>
              <a:rPr lang="en-US" altLang="ja-JP" sz="2800" dirty="0"/>
              <a:t>(1)</a:t>
            </a:r>
            <a:r>
              <a:rPr lang="ja-JP" altLang="en-US" sz="2800" dirty="0"/>
              <a:t>概念</a:t>
            </a:r>
            <a:endParaRPr lang="ja-JP" altLang="en-US" dirty="0"/>
          </a:p>
        </p:txBody>
      </p:sp>
      <p:pic>
        <p:nvPicPr>
          <p:cNvPr id="7" name="図形 3"/>
          <p:cNvPicPr>
            <a:picLocks noGrp="1" noChangeAspect="1"/>
          </p:cNvPicPr>
          <p:nvPr>
            <p:ph idx="1"/>
          </p:nvPr>
        </p:nvPicPr>
        <p:blipFill>
          <a:blip r:embed="rId3"/>
          <a:stretch>
            <a:fillRect/>
          </a:stretch>
        </p:blipFill>
        <p:spPr>
          <a:xfrm>
            <a:off x="3108978" y="1363664"/>
            <a:ext cx="4114759" cy="4751386"/>
          </a:xfrm>
          <a:prstGeom prst="rect">
            <a:avLst/>
          </a:prstGeom>
          <a:noFill/>
          <a:ln w="9525">
            <a:noFill/>
            <a:miter/>
          </a:ln>
        </p:spPr>
      </p:pic>
      <p:sp>
        <p:nvSpPr>
          <p:cNvPr id="4" name="フッタープレースホルダ 3"/>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245</a:t>
            </a:fld>
            <a:endParaRPr kumimoji="1" lang="ja-JP" altLang="en-US"/>
          </a:p>
        </p:txBody>
      </p:sp>
    </p:spTree>
    <p:extLst>
      <p:ext uri="{BB962C8B-B14F-4D97-AF65-F5344CB8AC3E}">
        <p14:creationId xmlns:p14="http://schemas.microsoft.com/office/powerpoint/2010/main" val="3787931129"/>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７防護層(protection layer)</a:t>
            </a:r>
            <a:br>
              <a:rPr lang="ja-JP" altLang="en-US"/>
            </a:br>
            <a:r>
              <a:rPr lang="ja-JP" altLang="en-US" sz="2800">
                <a:sym typeface="+mn-ea"/>
              </a:rPr>
              <a:t>(2)防護層への安全機能の割当て</a:t>
            </a:r>
            <a:endParaRPr lang="ja-JP" altLang="en-US" sz="2800"/>
          </a:p>
        </p:txBody>
      </p:sp>
      <p:sp>
        <p:nvSpPr>
          <p:cNvPr id="3" name="コンテンツプレースホルダ 2"/>
          <p:cNvSpPr>
            <a:spLocks noGrp="1"/>
          </p:cNvSpPr>
          <p:nvPr>
            <p:ph idx="1"/>
          </p:nvPr>
        </p:nvSpPr>
        <p:spPr>
          <a:xfrm>
            <a:off x="320823" y="1749426"/>
            <a:ext cx="9280695" cy="4708525"/>
          </a:xfrm>
        </p:spPr>
        <p:txBody>
          <a:bodyPr wrap="square">
            <a:noAutofit/>
          </a:bodyPr>
          <a:lstStyle/>
          <a:p>
            <a:pPr marL="0" indent="0">
              <a:lnSpc>
                <a:spcPts val="2400"/>
              </a:lnSpc>
              <a:buNone/>
            </a:pPr>
            <a:r>
              <a:rPr lang="ja-JP" altLang="en-US" sz="2400" dirty="0"/>
              <a:t>機械およびその関連装置（例えば基本制御装置）に対して、潜在危険およびリスク評価を行わなければならない．この評価によって、それぞれの防護層への安全機能の割当ての概略を示す．</a:t>
            </a:r>
          </a:p>
          <a:p>
            <a:pPr marL="0" indent="0">
              <a:lnSpc>
                <a:spcPts val="2400"/>
              </a:lnSpc>
              <a:buNone/>
            </a:pPr>
            <a:r>
              <a:rPr lang="ja-JP" altLang="en-US" sz="2400" dirty="0"/>
              <a:t>①目的</a:t>
            </a:r>
          </a:p>
          <a:p>
            <a:pPr marL="457200" lvl="1" indent="0">
              <a:lnSpc>
                <a:spcPts val="2400"/>
              </a:lnSpc>
              <a:buNone/>
            </a:pPr>
            <a:r>
              <a:rPr lang="ja-JP" altLang="en-US" dirty="0"/>
              <a:t>a)防護層へ安全機能を割り当てる．</a:t>
            </a:r>
          </a:p>
          <a:p>
            <a:pPr marL="457200" lvl="1" indent="0">
              <a:lnSpc>
                <a:spcPts val="2400"/>
              </a:lnSpc>
              <a:buNone/>
            </a:pPr>
            <a:r>
              <a:rPr lang="ja-JP" altLang="en-US" dirty="0"/>
              <a:t>b)要求される 安全機能を決定する．</a:t>
            </a:r>
          </a:p>
          <a:p>
            <a:pPr marL="457200" lvl="1" indent="0">
              <a:lnSpc>
                <a:spcPts val="2400"/>
              </a:lnSpc>
              <a:buNone/>
            </a:pPr>
            <a:r>
              <a:rPr lang="ja-JP" altLang="en-US" dirty="0"/>
              <a:t>c)それぞれの安全機能に対する安全度水準を決定する．</a:t>
            </a:r>
          </a:p>
          <a:p>
            <a:pPr marL="0" indent="0">
              <a:lnSpc>
                <a:spcPts val="2400"/>
              </a:lnSpc>
              <a:buNone/>
            </a:pPr>
            <a:r>
              <a:rPr lang="ja-JP" altLang="en-US" sz="2400" dirty="0"/>
              <a:t>②割当過程</a:t>
            </a:r>
          </a:p>
          <a:p>
            <a:pPr marL="735965" lvl="1" indent="-278765">
              <a:lnSpc>
                <a:spcPts val="2400"/>
              </a:lnSpc>
              <a:buNone/>
            </a:pPr>
            <a:r>
              <a:rPr lang="ja-JP" altLang="en-US" dirty="0"/>
              <a:t>a)このプロセスおよびそれに関連した機器から生じる潜在危険を予防、制御または緩和するための個々の防護層への安全機能の割当て</a:t>
            </a:r>
          </a:p>
          <a:p>
            <a:pPr marL="735965" lvl="1" indent="-278765">
              <a:lnSpc>
                <a:spcPts val="2400"/>
              </a:lnSpc>
              <a:buNone/>
            </a:pPr>
            <a:r>
              <a:rPr lang="ja-JP" altLang="en-US" dirty="0"/>
              <a:t>b)安全機能へのリスク低減目標の割当て</a:t>
            </a:r>
          </a:p>
          <a:p>
            <a:pPr marL="735965" lvl="1" indent="-278765">
              <a:lnSpc>
                <a:spcPts val="2400"/>
              </a:lnSpc>
              <a:buNone/>
            </a:pPr>
            <a:r>
              <a:rPr lang="ja-JP" altLang="en-US" dirty="0"/>
              <a:t>c)規制および法令の要求事項が割当て過程の優先順位を決定する場合もある．</a:t>
            </a:r>
          </a:p>
        </p:txBody>
      </p:sp>
      <p:sp>
        <p:nvSpPr>
          <p:cNvPr id="4" name="フッタープレースホルダ 3"/>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246</a:t>
            </a:fld>
            <a:endParaRPr kumimoji="1" lang="ja-JP" altLang="en-US"/>
          </a:p>
        </p:txBody>
      </p:sp>
    </p:spTree>
    <p:extLst>
      <p:ext uri="{BB962C8B-B14F-4D97-AF65-F5344CB8AC3E}">
        <p14:creationId xmlns:p14="http://schemas.microsoft.com/office/powerpoint/2010/main" val="330485469"/>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７防護層(protection layer)</a:t>
            </a:r>
            <a:br>
              <a:rPr lang="ja-JP" altLang="en-US"/>
            </a:br>
            <a:r>
              <a:rPr lang="ja-JP" altLang="en-US" sz="2800">
                <a:sym typeface="+mn-ea"/>
              </a:rPr>
              <a:t>(2)防護層への安全機能の割当て</a:t>
            </a:r>
            <a:endParaRPr lang="ja-JP" altLang="en-US" sz="2800"/>
          </a:p>
        </p:txBody>
      </p:sp>
      <p:sp>
        <p:nvSpPr>
          <p:cNvPr id="3" name="コンテンツプレースホルダ 2"/>
          <p:cNvSpPr>
            <a:spLocks noGrp="1"/>
          </p:cNvSpPr>
          <p:nvPr>
            <p:ph idx="1"/>
          </p:nvPr>
        </p:nvSpPr>
        <p:spPr>
          <a:xfrm>
            <a:off x="320823" y="1825626"/>
            <a:ext cx="9324000" cy="3870325"/>
          </a:xfrm>
        </p:spPr>
        <p:txBody>
          <a:bodyPr>
            <a:normAutofit lnSpcReduction="10000"/>
          </a:bodyPr>
          <a:lstStyle/>
          <a:p>
            <a:pPr marL="0" indent="0">
              <a:buNone/>
            </a:pPr>
            <a:r>
              <a:rPr lang="ja-JP" altLang="en-US" sz="2400" dirty="0"/>
              <a:t>③共通原因、共通モードおよび従属故障にかかわる要求事項</a:t>
            </a:r>
          </a:p>
          <a:p>
            <a:pPr marL="0" indent="0">
              <a:buNone/>
            </a:pPr>
            <a:r>
              <a:rPr lang="ja-JP" altLang="en-US" sz="2400" dirty="0"/>
              <a:t>防護層の設計は、防護層間および防護層と基本制御システムとの間の共通原因、共通モードおよび従属故障（他の故障発生が条件となって発生する故障）の発生の確からしさが防護層全体の全安全度要求事項に比較して十分に低いことを保証するために評価する．</a:t>
            </a:r>
          </a:p>
          <a:p>
            <a:pPr marL="694690" lvl="1" indent="-237490">
              <a:buNone/>
            </a:pPr>
            <a:r>
              <a:rPr lang="ja-JP" altLang="en-US" dirty="0">
                <a:sym typeface="+mn-ea"/>
              </a:rPr>
              <a:t>a)防護層間での独立性</a:t>
            </a:r>
            <a:endParaRPr lang="ja-JP" altLang="en-US" dirty="0"/>
          </a:p>
          <a:p>
            <a:pPr marL="694690" lvl="1" indent="-237490">
              <a:buNone/>
            </a:pPr>
            <a:r>
              <a:rPr lang="ja-JP" altLang="en-US" dirty="0">
                <a:sym typeface="+mn-ea"/>
              </a:rPr>
              <a:t>b)防護層間の技術的多様性</a:t>
            </a:r>
            <a:endParaRPr lang="ja-JP" altLang="en-US" dirty="0"/>
          </a:p>
          <a:p>
            <a:pPr marL="694690" lvl="1" indent="-237490">
              <a:buNone/>
            </a:pPr>
            <a:r>
              <a:rPr lang="ja-JP" altLang="en-US" dirty="0">
                <a:sym typeface="+mn-ea"/>
              </a:rPr>
              <a:t>c)異なる防護層間での物理的な分離</a:t>
            </a:r>
            <a:endParaRPr lang="ja-JP" altLang="en-US" dirty="0"/>
          </a:p>
          <a:p>
            <a:pPr marL="694690" lvl="1" indent="-237490">
              <a:buNone/>
            </a:pPr>
            <a:r>
              <a:rPr lang="ja-JP" altLang="en-US" dirty="0">
                <a:sym typeface="+mn-ea"/>
              </a:rPr>
              <a:t>d)防護層間および防護層と基本制御システムとの間の共通原因故障（例えば、開放弁の閉そくは 安全計装システムの検出端の閉そくという同類の問題を引き起こさないか）．</a:t>
            </a:r>
            <a:endParaRPr lang="ja-JP" altLang="en-US" dirty="0"/>
          </a:p>
        </p:txBody>
      </p:sp>
      <p:sp>
        <p:nvSpPr>
          <p:cNvPr id="4" name="フッタープレースホルダ 3"/>
          <p:cNvSpPr>
            <a:spLocks noGrp="1"/>
          </p:cNvSpPr>
          <p:nvPr>
            <p:ph type="ftr" sz="quarter" idx="4294967295"/>
          </p:nvPr>
        </p:nvSpPr>
        <p:spPr>
          <a:xfrm>
            <a:off x="376232" y="6356352"/>
            <a:ext cx="6900867" cy="365125"/>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dirty="0"/>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247</a:t>
            </a:fld>
            <a:endParaRPr kumimoji="1" lang="ja-JP" altLang="en-US"/>
          </a:p>
        </p:txBody>
      </p:sp>
    </p:spTree>
    <p:extLst>
      <p:ext uri="{BB962C8B-B14F-4D97-AF65-F5344CB8AC3E}">
        <p14:creationId xmlns:p14="http://schemas.microsoft.com/office/powerpoint/2010/main" val="1103302820"/>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96EAAEB-C754-4EAF-96AE-F917AD18846C}"/>
              </a:ext>
            </a:extLst>
          </p:cNvPr>
          <p:cNvSpPr>
            <a:spLocks noGrp="1"/>
          </p:cNvSpPr>
          <p:nvPr>
            <p:ph type="title"/>
          </p:nvPr>
        </p:nvSpPr>
        <p:spPr/>
        <p:txBody>
          <a:bodyPr/>
          <a:lstStyle/>
          <a:p>
            <a:r>
              <a:rPr lang="ja-JP" altLang="en-US" dirty="0"/>
              <a:t>参考：マルコフモデル</a:t>
            </a:r>
            <a:r>
              <a:rPr lang="en-US" altLang="ja-JP" dirty="0"/>
              <a:t>(1/3)</a:t>
            </a:r>
            <a:endParaRPr kumimoji="1" lang="ja-JP" altLang="en-US" dirty="0"/>
          </a:p>
        </p:txBody>
      </p:sp>
      <p:sp>
        <p:nvSpPr>
          <p:cNvPr id="3" name="コンテンツ プレースホルダー 2">
            <a:extLst>
              <a:ext uri="{FF2B5EF4-FFF2-40B4-BE49-F238E27FC236}">
                <a16:creationId xmlns="" xmlns:a16="http://schemas.microsoft.com/office/drawing/2014/main" id="{A497426B-31CE-41E2-B057-C0ABE9135E22}"/>
              </a:ext>
            </a:extLst>
          </p:cNvPr>
          <p:cNvSpPr>
            <a:spLocks noGrp="1"/>
          </p:cNvSpPr>
          <p:nvPr>
            <p:ph idx="1"/>
          </p:nvPr>
        </p:nvSpPr>
        <p:spPr/>
        <p:txBody>
          <a:bodyPr/>
          <a:lstStyle/>
          <a:p>
            <a:r>
              <a:rPr lang="ja-JP" altLang="en-US" dirty="0"/>
              <a:t>代表的なハードウェア・アーキテクチャ</a:t>
            </a:r>
            <a:r>
              <a:rPr lang="en-US" altLang="ja-JP" dirty="0"/>
              <a:t>1oo2</a:t>
            </a:r>
            <a:r>
              <a:rPr lang="ja-JP" altLang="en-US" dirty="0"/>
              <a:t>についてマルコフモデルを作成し、多重化チャンネルの計算を試行する。</a:t>
            </a:r>
          </a:p>
          <a:p>
            <a:endParaRPr kumimoji="1" lang="ja-JP" altLang="en-US" dirty="0"/>
          </a:p>
        </p:txBody>
      </p:sp>
      <p:sp>
        <p:nvSpPr>
          <p:cNvPr id="4" name="フッター プレースホルダー 3">
            <a:extLst>
              <a:ext uri="{FF2B5EF4-FFF2-40B4-BE49-F238E27FC236}">
                <a16:creationId xmlns="" xmlns:a16="http://schemas.microsoft.com/office/drawing/2014/main" id="{CEAF4AFF-E322-4BD0-9692-3A41C302E577}"/>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F1C96FE8-86D6-4FCF-A04D-BBFE7865857B}"/>
              </a:ext>
            </a:extLst>
          </p:cNvPr>
          <p:cNvSpPr>
            <a:spLocks noGrp="1"/>
          </p:cNvSpPr>
          <p:nvPr>
            <p:ph type="sldNum" sz="quarter" idx="12"/>
          </p:nvPr>
        </p:nvSpPr>
        <p:spPr/>
        <p:txBody>
          <a:bodyPr/>
          <a:lstStyle/>
          <a:p>
            <a:fld id="{C7D9CC4D-8A97-4D11-A8F9-9712DE09FCD9}" type="slidenum">
              <a:rPr lang="ja-JP" altLang="en-US" smtClean="0"/>
              <a:pPr/>
              <a:t>248</a:t>
            </a:fld>
            <a:endParaRPr lang="ja-JP" altLang="en-US"/>
          </a:p>
        </p:txBody>
      </p:sp>
      <p:pic>
        <p:nvPicPr>
          <p:cNvPr id="7" name="図 6">
            <a:extLst>
              <a:ext uri="{FF2B5EF4-FFF2-40B4-BE49-F238E27FC236}">
                <a16:creationId xmlns="" xmlns:a16="http://schemas.microsoft.com/office/drawing/2014/main" id="{037982AE-FF27-4DEB-A1F4-05C2A2BF96B6}"/>
              </a:ext>
            </a:extLst>
          </p:cNvPr>
          <p:cNvPicPr>
            <a:picLocks noChangeAspect="1"/>
          </p:cNvPicPr>
          <p:nvPr/>
        </p:nvPicPr>
        <p:blipFill>
          <a:blip r:embed="rId2"/>
          <a:stretch>
            <a:fillRect/>
          </a:stretch>
        </p:blipFill>
        <p:spPr>
          <a:xfrm>
            <a:off x="780782" y="2783500"/>
            <a:ext cx="8344435" cy="3483158"/>
          </a:xfrm>
          <a:prstGeom prst="rect">
            <a:avLst/>
          </a:prstGeom>
        </p:spPr>
      </p:pic>
    </p:spTree>
    <p:extLst>
      <p:ext uri="{BB962C8B-B14F-4D97-AF65-F5344CB8AC3E}">
        <p14:creationId xmlns:p14="http://schemas.microsoft.com/office/powerpoint/2010/main" val="2529333076"/>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1AB694F-57E5-4F38-A10E-8BCAAA4C0A71}"/>
              </a:ext>
            </a:extLst>
          </p:cNvPr>
          <p:cNvSpPr>
            <a:spLocks noGrp="1"/>
          </p:cNvSpPr>
          <p:nvPr>
            <p:ph type="title"/>
          </p:nvPr>
        </p:nvSpPr>
        <p:spPr/>
        <p:txBody>
          <a:bodyPr/>
          <a:lstStyle/>
          <a:p>
            <a:r>
              <a:rPr lang="ja-JP" altLang="en-US" dirty="0"/>
              <a:t>参考：マルコフモデル</a:t>
            </a:r>
            <a:r>
              <a:rPr lang="en-US" altLang="ja-JP" dirty="0"/>
              <a:t>(2/3)</a:t>
            </a:r>
            <a:endParaRPr kumimoji="1" lang="ja-JP" altLang="en-US" dirty="0"/>
          </a:p>
        </p:txBody>
      </p:sp>
      <p:pic>
        <p:nvPicPr>
          <p:cNvPr id="43" name="コンテンツ プレースホルダー 42">
            <a:extLst>
              <a:ext uri="{FF2B5EF4-FFF2-40B4-BE49-F238E27FC236}">
                <a16:creationId xmlns="" xmlns:a16="http://schemas.microsoft.com/office/drawing/2014/main" id="{D10076F8-5D57-4248-8A21-13EAA5FDE71C}"/>
              </a:ext>
            </a:extLst>
          </p:cNvPr>
          <p:cNvPicPr>
            <a:picLocks noGrp="1" noChangeAspect="1"/>
          </p:cNvPicPr>
          <p:nvPr>
            <p:ph idx="1"/>
          </p:nvPr>
        </p:nvPicPr>
        <p:blipFill>
          <a:blip r:embed="rId2"/>
          <a:stretch>
            <a:fillRect/>
          </a:stretch>
        </p:blipFill>
        <p:spPr>
          <a:xfrm>
            <a:off x="457200" y="1825624"/>
            <a:ext cx="9059333" cy="4372861"/>
          </a:xfrm>
          <a:prstGeom prst="rect">
            <a:avLst/>
          </a:prstGeom>
        </p:spPr>
      </p:pic>
      <p:sp>
        <p:nvSpPr>
          <p:cNvPr id="4" name="フッター プレースホルダー 3">
            <a:extLst>
              <a:ext uri="{FF2B5EF4-FFF2-40B4-BE49-F238E27FC236}">
                <a16:creationId xmlns="" xmlns:a16="http://schemas.microsoft.com/office/drawing/2014/main" id="{029B00DF-43E8-47F8-8445-4AC89D352708}"/>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6C16A215-7220-44EA-A934-4EBD0ADAFD3D}"/>
              </a:ext>
            </a:extLst>
          </p:cNvPr>
          <p:cNvSpPr>
            <a:spLocks noGrp="1"/>
          </p:cNvSpPr>
          <p:nvPr>
            <p:ph type="sldNum" sz="quarter" idx="12"/>
          </p:nvPr>
        </p:nvSpPr>
        <p:spPr/>
        <p:txBody>
          <a:bodyPr/>
          <a:lstStyle/>
          <a:p>
            <a:fld id="{C7D9CC4D-8A97-4D11-A8F9-9712DE09FCD9}" type="slidenum">
              <a:rPr lang="ja-JP" altLang="en-US" smtClean="0"/>
              <a:pPr/>
              <a:t>249</a:t>
            </a:fld>
            <a:endParaRPr lang="ja-JP" altLang="en-US"/>
          </a:p>
        </p:txBody>
      </p:sp>
    </p:spTree>
    <p:extLst>
      <p:ext uri="{BB962C8B-B14F-4D97-AF65-F5344CB8AC3E}">
        <p14:creationId xmlns:p14="http://schemas.microsoft.com/office/powerpoint/2010/main" val="2899535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lstStyle/>
          <a:p>
            <a:r>
              <a:rPr lang="ja-JP" altLang="en-US" dirty="0"/>
              <a:t>１　関係</a:t>
            </a:r>
            <a:r>
              <a:rPr lang="ja-JP" altLang="en-US" dirty="0" smtClean="0"/>
              <a:t>法令</a:t>
            </a:r>
            <a:r>
              <a:rPr lang="en-US" altLang="ja-JP" dirty="0" smtClean="0"/>
              <a:t/>
            </a:r>
            <a:br>
              <a:rPr lang="en-US" altLang="ja-JP" dirty="0" smtClean="0"/>
            </a:b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機能</a:t>
            </a:r>
            <a:r>
              <a:rPr lang="ja-JP" altLang="en-US" dirty="0">
                <a:latin typeface="Meiryo UI" panose="020B0604030504040204" pitchFamily="50" charset="-128"/>
                <a:ea typeface="Meiryo UI" panose="020B0604030504040204" pitchFamily="50" charset="-128"/>
                <a:cs typeface="Meiryo UI" panose="020B0604030504040204" pitchFamily="50" charset="-128"/>
              </a:rPr>
              <a:t>安全指針の制定</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6"/>
          <p:cNvSpPr>
            <a:spLocks noGrp="1"/>
          </p:cNvSpPr>
          <p:nvPr>
            <p:ph idx="1"/>
          </p:nvPr>
        </p:nvSpPr>
        <p:spPr>
          <a:ln>
            <a:solidFill>
              <a:schemeClr val="accent6">
                <a:lumMod val="40000"/>
                <a:lumOff val="60000"/>
              </a:schemeClr>
            </a:solidFill>
          </a:ln>
        </p:spPr>
        <p:txBody>
          <a:bodyPr>
            <a:normAutofit fontScale="85000" lnSpcReduction="20000"/>
          </a:bodyPr>
          <a:lstStyle/>
          <a:p>
            <a:pPr marL="0" indent="0" fontAlgn="base">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　機能安全に係る要求事項</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u="sng" dirty="0">
                <a:latin typeface="Meiryo UI" panose="020B0604030504040204" pitchFamily="50" charset="-128"/>
                <a:ea typeface="Meiryo UI" panose="020B0604030504040204" pitchFamily="50" charset="-128"/>
                <a:cs typeface="Meiryo UI" panose="020B0604030504040204" pitchFamily="50" charset="-128"/>
              </a:rPr>
              <a:t>①　要求安全機能の特定</a:t>
            </a:r>
            <a:endParaRPr lang="en-US" altLang="ja-JP" b="1" u="sng" dirty="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a:latin typeface="Meiryo UI" panose="020B0604030504040204" pitchFamily="50" charset="-128"/>
                <a:ea typeface="Meiryo UI" panose="020B0604030504040204" pitchFamily="50" charset="-128"/>
                <a:cs typeface="Meiryo UI" panose="020B0604030504040204" pitchFamily="50" charset="-128"/>
              </a:rPr>
              <a:t>製造者は、機械等による</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危険性又は有害性（危険性等）を特定</a:t>
            </a:r>
            <a:r>
              <a:rPr lang="ja-JP" altLang="en-US" dirty="0">
                <a:latin typeface="Meiryo UI" panose="020B0604030504040204" pitchFamily="50" charset="-128"/>
                <a:ea typeface="Meiryo UI" panose="020B0604030504040204" pitchFamily="50" charset="-128"/>
                <a:cs typeface="Meiryo UI" panose="020B0604030504040204" pitchFamily="50" charset="-128"/>
              </a:rPr>
              <a:t>した上で、</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リスクを低減</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するために要求される</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電子等制御の機能（要求安全機能）</a:t>
            </a:r>
            <a:r>
              <a:rPr lang="ja-JP" altLang="en-US" dirty="0">
                <a:latin typeface="Meiryo UI" panose="020B0604030504040204" pitchFamily="50" charset="-128"/>
                <a:ea typeface="Meiryo UI" panose="020B0604030504040204" pitchFamily="50" charset="-128"/>
                <a:cs typeface="Meiryo UI" panose="020B0604030504040204" pitchFamily="50" charset="-128"/>
              </a:rPr>
              <a:t>を特定する。</a:t>
            </a:r>
          </a:p>
          <a:p>
            <a:pPr marL="0" indent="0">
              <a:buNone/>
            </a:pPr>
            <a:r>
              <a:rPr lang="ja-JP" altLang="en-US" b="1" u="sng" dirty="0">
                <a:latin typeface="Meiryo UI" panose="020B0604030504040204" pitchFamily="50" charset="-128"/>
                <a:ea typeface="Meiryo UI" panose="020B0604030504040204" pitchFamily="50" charset="-128"/>
                <a:cs typeface="Meiryo UI" panose="020B0604030504040204" pitchFamily="50" charset="-128"/>
              </a:rPr>
              <a:t>②　要求安全度水準の決定</a:t>
            </a:r>
            <a:endParaRPr lang="en-US" altLang="ja-JP" b="1" u="sng" dirty="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a:latin typeface="Meiryo UI" panose="020B0604030504040204" pitchFamily="50" charset="-128"/>
                <a:ea typeface="Meiryo UI" panose="020B0604030504040204" pitchFamily="50" charset="-128"/>
                <a:cs typeface="Meiryo UI" panose="020B0604030504040204" pitchFamily="50" charset="-128"/>
              </a:rPr>
              <a:t>製造者は、要求安全機能を実行する電子等制御のシステム（</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安全関連システム</a:t>
            </a:r>
            <a:r>
              <a:rPr lang="ja-JP" altLang="en-US" dirty="0">
                <a:latin typeface="Meiryo UI" panose="020B0604030504040204" pitchFamily="50" charset="-128"/>
                <a:ea typeface="Meiryo UI" panose="020B0604030504040204" pitchFamily="50" charset="-128"/>
                <a:cs typeface="Meiryo UI" panose="020B0604030504040204" pitchFamily="50" charset="-128"/>
              </a:rPr>
              <a:t>）に要求される</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信頼性の水準（要求安全度水準）</a:t>
            </a:r>
            <a:r>
              <a:rPr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を決定する。</a:t>
            </a:r>
          </a:p>
          <a:p>
            <a:pPr marL="0" indent="0">
              <a:buNone/>
            </a:pP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③</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　設計要求事項の決定とそれに基づく製造</a:t>
            </a:r>
            <a:endParaRPr lang="en-US" altLang="ja-JP" b="1" u="sng" dirty="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a:latin typeface="Meiryo UI" panose="020B0604030504040204" pitchFamily="50" charset="-128"/>
                <a:ea typeface="Meiryo UI" panose="020B0604030504040204" pitchFamily="50" charset="-128"/>
                <a:cs typeface="Meiryo UI" panose="020B0604030504040204" pitchFamily="50" charset="-128"/>
              </a:rPr>
              <a:t>製造者は、</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安全関連システム</a:t>
            </a:r>
            <a:r>
              <a:rPr lang="ja-JP" altLang="en-US" dirty="0">
                <a:latin typeface="Meiryo UI" panose="020B0604030504040204" pitchFamily="50" charset="-128"/>
                <a:ea typeface="Meiryo UI" panose="020B0604030504040204" pitchFamily="50" charset="-128"/>
                <a:cs typeface="Meiryo UI" panose="020B0604030504040204" pitchFamily="50" charset="-128"/>
              </a:rPr>
              <a:t>が要求安全度水準を満たすために</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求められる事項</a:t>
            </a:r>
            <a:r>
              <a:rPr lang="ja-JP" altLang="en-US" dirty="0">
                <a:latin typeface="Meiryo UI" panose="020B0604030504040204" pitchFamily="50" charset="-128"/>
                <a:ea typeface="Meiryo UI" panose="020B0604030504040204" pitchFamily="50" charset="-128"/>
                <a:cs typeface="Meiryo UI" panose="020B0604030504040204" pitchFamily="50" charset="-128"/>
              </a:rPr>
              <a:t>を決定し、それに従って</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機械等を製造</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57200" lvl="1" indent="0">
              <a:buNone/>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57200" lvl="1" indent="0">
              <a:buNone/>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要求安全度水準：危険事象を生ずる安全関連システムの故障の確率（</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危険側故障確率</a:t>
            </a:r>
            <a:r>
              <a:rPr lang="ja-JP" altLang="en-US" dirty="0">
                <a:latin typeface="Meiryo UI" panose="020B0604030504040204" pitchFamily="50" charset="-128"/>
                <a:ea typeface="Meiryo UI" panose="020B0604030504040204" pitchFamily="50" charset="-128"/>
                <a:cs typeface="Meiryo UI" panose="020B0604030504040204" pitchFamily="50" charset="-128"/>
              </a:rPr>
              <a:t>）で表される。</a:t>
            </a:r>
          </a:p>
          <a:p>
            <a:pPr lvl="1"/>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25</a:t>
            </a:fld>
            <a:endParaRPr kumimoji="1" lang="ja-JP" altLang="en-US" dirty="0"/>
          </a:p>
        </p:txBody>
      </p:sp>
      <p:sp>
        <p:nvSpPr>
          <p:cNvPr id="8" name="フッター プレースホルダー 3"/>
          <p:cNvSpPr>
            <a:spLocks noGrp="1"/>
          </p:cNvSpPr>
          <p:nvPr/>
        </p:nvSpPr>
        <p:spPr>
          <a:xfrm>
            <a:off x="876301" y="6496050"/>
            <a:ext cx="7550908" cy="218936"/>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kumimoji="1" lang="ja-JP" altLang="en-US" dirty="0" smtClean="0"/>
              <a:t>平成</a:t>
            </a:r>
            <a:r>
              <a:rPr kumimoji="1" lang="en-US" altLang="ja-JP" dirty="0" smtClean="0"/>
              <a:t>29</a:t>
            </a:r>
            <a:r>
              <a:rPr kumimoji="1" lang="ja-JP" altLang="en-US" dirty="0" smtClean="0"/>
              <a:t>年度厚生労働省委託　機能安全を活用した機械設備の安全対策の推進事業　活用テキスト</a:t>
            </a:r>
            <a:endParaRPr kumimoji="1" lang="ja-JP" altLang="en-US" dirty="0"/>
          </a:p>
        </p:txBody>
      </p:sp>
    </p:spTree>
    <p:extLst>
      <p:ext uri="{BB962C8B-B14F-4D97-AF65-F5344CB8AC3E}">
        <p14:creationId xmlns:p14="http://schemas.microsoft.com/office/powerpoint/2010/main" val="192944818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 xmlns:a16="http://schemas.microsoft.com/office/drawing/2014/main" id="{D3B3EB6A-F0BF-425F-A2B1-B1D4722E4FF8}"/>
              </a:ext>
            </a:extLst>
          </p:cNvPr>
          <p:cNvPicPr>
            <a:picLocks noChangeAspect="1"/>
          </p:cNvPicPr>
          <p:nvPr/>
        </p:nvPicPr>
        <p:blipFill>
          <a:blip r:embed="rId2"/>
          <a:stretch>
            <a:fillRect/>
          </a:stretch>
        </p:blipFill>
        <p:spPr>
          <a:xfrm>
            <a:off x="708026" y="1641091"/>
            <a:ext cx="4085714" cy="2304762"/>
          </a:xfrm>
          <a:prstGeom prst="rect">
            <a:avLst/>
          </a:prstGeom>
        </p:spPr>
      </p:pic>
      <p:sp>
        <p:nvSpPr>
          <p:cNvPr id="2" name="タイトル 1">
            <a:extLst>
              <a:ext uri="{FF2B5EF4-FFF2-40B4-BE49-F238E27FC236}">
                <a16:creationId xmlns="" xmlns:a16="http://schemas.microsoft.com/office/drawing/2014/main" id="{15B19A75-E4FD-43C9-B925-C299800ABE67}"/>
              </a:ext>
            </a:extLst>
          </p:cNvPr>
          <p:cNvSpPr>
            <a:spLocks noGrp="1"/>
          </p:cNvSpPr>
          <p:nvPr>
            <p:ph type="title"/>
          </p:nvPr>
        </p:nvSpPr>
        <p:spPr/>
        <p:txBody>
          <a:bodyPr/>
          <a:lstStyle/>
          <a:p>
            <a:r>
              <a:rPr lang="ja-JP" altLang="en-US" dirty="0"/>
              <a:t>参考：マルコフモデル</a:t>
            </a:r>
            <a:r>
              <a:rPr lang="en-US" altLang="ja-JP" dirty="0"/>
              <a:t>(3/3)</a:t>
            </a:r>
            <a:endParaRPr kumimoji="1" lang="ja-JP" altLang="en-US" dirty="0"/>
          </a:p>
        </p:txBody>
      </p:sp>
      <p:sp>
        <p:nvSpPr>
          <p:cNvPr id="4" name="フッター プレースホルダー 3">
            <a:extLst>
              <a:ext uri="{FF2B5EF4-FFF2-40B4-BE49-F238E27FC236}">
                <a16:creationId xmlns="" xmlns:a16="http://schemas.microsoft.com/office/drawing/2014/main" id="{1AE61570-9FC7-4523-A670-0140D0F4A31F}"/>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E1B5946B-B9DB-4237-AB0C-F82B5951F1B9}"/>
              </a:ext>
            </a:extLst>
          </p:cNvPr>
          <p:cNvSpPr>
            <a:spLocks noGrp="1"/>
          </p:cNvSpPr>
          <p:nvPr>
            <p:ph type="sldNum" sz="quarter" idx="12"/>
          </p:nvPr>
        </p:nvSpPr>
        <p:spPr/>
        <p:txBody>
          <a:bodyPr/>
          <a:lstStyle/>
          <a:p>
            <a:fld id="{C7D9CC4D-8A97-4D11-A8F9-9712DE09FCD9}" type="slidenum">
              <a:rPr lang="ja-JP" altLang="en-US" smtClean="0"/>
              <a:pPr/>
              <a:t>250</a:t>
            </a:fld>
            <a:endParaRPr lang="ja-JP" altLang="en-US"/>
          </a:p>
        </p:txBody>
      </p:sp>
      <p:sp>
        <p:nvSpPr>
          <p:cNvPr id="11" name="テキスト ボックス 18">
            <a:extLst>
              <a:ext uri="{FF2B5EF4-FFF2-40B4-BE49-F238E27FC236}">
                <a16:creationId xmlns="" xmlns:a16="http://schemas.microsoft.com/office/drawing/2014/main" id="{5708F6AD-3CAC-4784-8AE3-87C49DB89456}"/>
              </a:ext>
            </a:extLst>
          </p:cNvPr>
          <p:cNvSpPr txBox="1">
            <a:spLocks noChangeArrowheads="1"/>
          </p:cNvSpPr>
          <p:nvPr/>
        </p:nvSpPr>
        <p:spPr bwMode="auto">
          <a:xfrm>
            <a:off x="1175384" y="3865464"/>
            <a:ext cx="42830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dirty="0">
                <a:latin typeface="Meiryo UI" panose="020B0604030504040204" pitchFamily="50" charset="-128"/>
                <a:ea typeface="Meiryo UI" panose="020B0604030504040204" pitchFamily="50" charset="-128"/>
              </a:rPr>
              <a:t>P(t</a:t>
            </a:r>
            <a:r>
              <a:rPr lang="en-US" altLang="ja-JP" sz="1600" baseline="-25000" dirty="0">
                <a:latin typeface="Meiryo UI" panose="020B0604030504040204" pitchFamily="50" charset="-128"/>
                <a:ea typeface="Meiryo UI" panose="020B0604030504040204" pitchFamily="50" charset="-128"/>
              </a:rPr>
              <a:t>0</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行列</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　</a:t>
            </a:r>
            <a:r>
              <a:rPr lang="en-US" altLang="ja-JP" sz="1600" dirty="0">
                <a:latin typeface="Meiryo UI" panose="020B0604030504040204" pitchFamily="50" charset="-128"/>
                <a:ea typeface="Meiryo UI" panose="020B0604030504040204" pitchFamily="50" charset="-128"/>
              </a:rPr>
              <a:t>P(t</a:t>
            </a:r>
            <a:r>
              <a:rPr lang="en-US" altLang="ja-JP" sz="1600" baseline="-25000" dirty="0">
                <a:latin typeface="Meiryo UI" panose="020B0604030504040204" pitchFamily="50" charset="-128"/>
                <a:ea typeface="Meiryo UI" panose="020B0604030504040204" pitchFamily="50" charset="-128"/>
              </a:rPr>
              <a:t>1</a:t>
            </a:r>
            <a:r>
              <a:rPr lang="en-US" altLang="ja-JP" sz="1600" dirty="0">
                <a:latin typeface="Meiryo UI" panose="020B0604030504040204" pitchFamily="50" charset="-128"/>
                <a:ea typeface="Meiryo UI" panose="020B0604030504040204" pitchFamily="50" charset="-128"/>
              </a:rPr>
              <a:t>)</a:t>
            </a:r>
          </a:p>
          <a:p>
            <a:pPr eaLnBrk="1" hangingPunct="1"/>
            <a:r>
              <a:rPr lang="en-US" altLang="ja-JP" sz="1600" dirty="0">
                <a:latin typeface="Meiryo UI" panose="020B0604030504040204" pitchFamily="50" charset="-128"/>
                <a:ea typeface="Meiryo UI" panose="020B0604030504040204" pitchFamily="50" charset="-128"/>
              </a:rPr>
              <a:t>P(t</a:t>
            </a:r>
            <a:r>
              <a:rPr lang="en-US" altLang="ja-JP" sz="1600" baseline="-25000" dirty="0">
                <a:latin typeface="Meiryo UI" panose="020B0604030504040204" pitchFamily="50" charset="-128"/>
                <a:ea typeface="Meiryo UI" panose="020B0604030504040204" pitchFamily="50" charset="-128"/>
              </a:rPr>
              <a:t>1</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行列</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　</a:t>
            </a:r>
            <a:r>
              <a:rPr lang="en-US" altLang="ja-JP" sz="1600" dirty="0">
                <a:latin typeface="Meiryo UI" panose="020B0604030504040204" pitchFamily="50" charset="-128"/>
                <a:ea typeface="Meiryo UI" panose="020B0604030504040204" pitchFamily="50" charset="-128"/>
              </a:rPr>
              <a:t>P(t</a:t>
            </a:r>
            <a:r>
              <a:rPr lang="en-US" altLang="ja-JP" sz="1600" baseline="-25000" dirty="0">
                <a:latin typeface="Meiryo UI" panose="020B0604030504040204" pitchFamily="50" charset="-128"/>
                <a:ea typeface="Meiryo UI" panose="020B0604030504040204" pitchFamily="50" charset="-128"/>
              </a:rPr>
              <a:t>2</a:t>
            </a:r>
            <a:r>
              <a:rPr lang="en-US" altLang="ja-JP" sz="1600" dirty="0">
                <a:latin typeface="Meiryo UI" panose="020B0604030504040204" pitchFamily="50" charset="-128"/>
                <a:ea typeface="Meiryo UI" panose="020B0604030504040204" pitchFamily="50" charset="-128"/>
              </a:rPr>
              <a:t>)</a:t>
            </a:r>
          </a:p>
          <a:p>
            <a:pPr eaLnBrk="1" hangingPunct="1"/>
            <a:endParaRPr lang="en-US" altLang="ja-JP" sz="1600" dirty="0">
              <a:latin typeface="Meiryo UI" panose="020B0604030504040204" pitchFamily="50" charset="-128"/>
              <a:ea typeface="Meiryo UI" panose="020B0604030504040204" pitchFamily="50" charset="-128"/>
            </a:endParaRPr>
          </a:p>
          <a:p>
            <a:pPr eaLnBrk="1" hangingPunct="1"/>
            <a:r>
              <a:rPr lang="en-US" altLang="ja-JP" sz="1600" dirty="0">
                <a:latin typeface="Meiryo UI" panose="020B0604030504040204" pitchFamily="50" charset="-128"/>
                <a:ea typeface="Meiryo UI" panose="020B0604030504040204" pitchFamily="50" charset="-128"/>
              </a:rPr>
              <a:t>P(t</a:t>
            </a:r>
            <a:r>
              <a:rPr lang="en-US" altLang="ja-JP" sz="1600" baseline="-25000" dirty="0">
                <a:latin typeface="Meiryo UI" panose="020B0604030504040204" pitchFamily="50" charset="-128"/>
                <a:ea typeface="Meiryo UI" panose="020B0604030504040204" pitchFamily="50" charset="-128"/>
              </a:rPr>
              <a:t>T1</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行列</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　</a:t>
            </a:r>
            <a:r>
              <a:rPr lang="en-US" altLang="ja-JP" sz="1600" dirty="0">
                <a:latin typeface="Meiryo UI" panose="020B0604030504040204" pitchFamily="50" charset="-128"/>
                <a:ea typeface="Meiryo UI" panose="020B0604030504040204" pitchFamily="50" charset="-128"/>
              </a:rPr>
              <a:t>P(t</a:t>
            </a:r>
            <a:r>
              <a:rPr lang="en-US" altLang="ja-JP" sz="1600" baseline="-25000" dirty="0">
                <a:latin typeface="Meiryo UI" panose="020B0604030504040204" pitchFamily="50" charset="-128"/>
                <a:ea typeface="Meiryo UI" panose="020B0604030504040204" pitchFamily="50" charset="-128"/>
              </a:rPr>
              <a:t>T1</a:t>
            </a:r>
            <a:r>
              <a:rPr lang="en-US" altLang="ja-JP" sz="1600" dirty="0">
                <a:latin typeface="Meiryo UI" panose="020B0604030504040204" pitchFamily="50" charset="-128"/>
                <a:ea typeface="Meiryo UI" panose="020B0604030504040204" pitchFamily="50" charset="-128"/>
              </a:rPr>
              <a:t>’)</a:t>
            </a:r>
          </a:p>
          <a:p>
            <a:pPr eaLnBrk="1" hangingPunct="1"/>
            <a:r>
              <a:rPr lang="en-US" altLang="ja-JP" sz="1600" dirty="0" err="1">
                <a:latin typeface="Meiryo UI" panose="020B0604030504040204" pitchFamily="50" charset="-128"/>
                <a:ea typeface="Meiryo UI" panose="020B0604030504040204" pitchFamily="50" charset="-128"/>
              </a:rPr>
              <a:t>PFD</a:t>
            </a:r>
            <a:r>
              <a:rPr lang="en-US" altLang="ja-JP" sz="1600" baseline="-25000" dirty="0" err="1">
                <a:latin typeface="Meiryo UI" panose="020B0604030504040204" pitchFamily="50" charset="-128"/>
                <a:ea typeface="Meiryo UI" panose="020B0604030504040204" pitchFamily="50" charset="-128"/>
              </a:rPr>
              <a:t>avg</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（危険側の</a:t>
            </a:r>
            <a:r>
              <a:rPr lang="en-US" altLang="ja-JP" sz="1600" dirty="0">
                <a:latin typeface="Meiryo UI" panose="020B0604030504040204" pitchFamily="50" charset="-128"/>
                <a:ea typeface="Meiryo UI" panose="020B0604030504040204" pitchFamily="50" charset="-128"/>
              </a:rPr>
              <a:t>P(</a:t>
            </a:r>
            <a:r>
              <a:rPr lang="ja-JP" altLang="en-US" sz="1600" dirty="0" err="1">
                <a:latin typeface="Meiryo UI" panose="020B0604030504040204" pitchFamily="50" charset="-128"/>
                <a:ea typeface="Meiryo UI" panose="020B0604030504040204" pitchFamily="50" charset="-128"/>
              </a:rPr>
              <a:t>ｔ</a:t>
            </a:r>
            <a:r>
              <a:rPr lang="en-US" altLang="ja-JP" sz="1600" baseline="-25000" dirty="0">
                <a:latin typeface="Meiryo UI" panose="020B0604030504040204" pitchFamily="50" charset="-128"/>
                <a:ea typeface="Meiryo UI" panose="020B0604030504040204" pitchFamily="50" charset="-128"/>
              </a:rPr>
              <a:t>T1</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のみ加算）</a:t>
            </a:r>
            <a:r>
              <a:rPr lang="en-US" altLang="ja-JP" sz="1600" dirty="0">
                <a:latin typeface="Meiryo UI" panose="020B0604030504040204" pitchFamily="50" charset="-128"/>
                <a:ea typeface="Meiryo UI" panose="020B0604030504040204" pitchFamily="50" charset="-128"/>
              </a:rPr>
              <a:t>/T1</a:t>
            </a:r>
          </a:p>
          <a:p>
            <a:pPr eaLnBrk="1" hangingPunct="1"/>
            <a:endParaRPr lang="en-US" altLang="ja-JP" sz="1600" dirty="0">
              <a:latin typeface="Meiryo UI" panose="020B0604030504040204" pitchFamily="50" charset="-128"/>
              <a:ea typeface="Meiryo UI" panose="020B0604030504040204" pitchFamily="50" charset="-128"/>
            </a:endParaRPr>
          </a:p>
          <a:p>
            <a:pPr eaLnBrk="1" hangingPunct="1"/>
            <a:r>
              <a:rPr lang="en-US" altLang="ja-JP" sz="1600" dirty="0">
                <a:latin typeface="Meiryo UI" panose="020B0604030504040204" pitchFamily="50" charset="-128"/>
                <a:ea typeface="Meiryo UI" panose="020B0604030504040204" pitchFamily="50" charset="-128"/>
              </a:rPr>
              <a:t>P(t</a:t>
            </a:r>
            <a:r>
              <a:rPr lang="en-US" altLang="ja-JP" sz="1600" baseline="-25000" dirty="0">
                <a:latin typeface="Meiryo UI" panose="020B0604030504040204" pitchFamily="50" charset="-128"/>
                <a:ea typeface="Meiryo UI" panose="020B0604030504040204" pitchFamily="50" charset="-128"/>
              </a:rPr>
              <a:t>T1</a:t>
            </a:r>
            <a:r>
              <a:rPr lang="en-US" altLang="ja-JP" sz="1600" dirty="0">
                <a:latin typeface="Meiryo UI" panose="020B0604030504040204" pitchFamily="50" charset="-128"/>
                <a:ea typeface="Meiryo UI" panose="020B0604030504040204" pitchFamily="50" charset="-128"/>
              </a:rPr>
              <a:t>’)/T1</a:t>
            </a:r>
            <a:r>
              <a:rPr lang="ja-JP" altLang="en-US" sz="1600" dirty="0">
                <a:latin typeface="Meiryo UI" panose="020B0604030504040204" pitchFamily="50" charset="-128"/>
                <a:ea typeface="Meiryo UI" panose="020B0604030504040204" pitchFamily="50" charset="-128"/>
              </a:rPr>
              <a:t>　⇒　</a:t>
            </a:r>
            <a:r>
              <a:rPr lang="en-US" altLang="ja-JP" sz="1600" dirty="0">
                <a:latin typeface="Meiryo UI" panose="020B0604030504040204" pitchFamily="50" charset="-128"/>
                <a:ea typeface="Meiryo UI" panose="020B0604030504040204" pitchFamily="50" charset="-128"/>
              </a:rPr>
              <a:t>P(t</a:t>
            </a:r>
            <a:r>
              <a:rPr lang="en-US" altLang="ja-JP" sz="1600" baseline="-25000" dirty="0">
                <a:latin typeface="Meiryo UI" panose="020B0604030504040204" pitchFamily="50" charset="-128"/>
                <a:ea typeface="Meiryo UI" panose="020B0604030504040204" pitchFamily="50" charset="-128"/>
              </a:rPr>
              <a:t>T1</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eaLnBrk="1" hangingPunct="1"/>
            <a:r>
              <a:rPr lang="en-US" altLang="ja-JP" sz="1600" dirty="0">
                <a:latin typeface="Meiryo UI" panose="020B0604030504040204" pitchFamily="50" charset="-128"/>
                <a:ea typeface="Meiryo UI" panose="020B0604030504040204" pitchFamily="50" charset="-128"/>
              </a:rPr>
              <a:t>P(t</a:t>
            </a:r>
            <a:r>
              <a:rPr lang="en-US" altLang="ja-JP" sz="1600" baseline="-25000" dirty="0">
                <a:latin typeface="Meiryo UI" panose="020B0604030504040204" pitchFamily="50" charset="-128"/>
                <a:ea typeface="Meiryo UI" panose="020B0604030504040204" pitchFamily="50" charset="-128"/>
              </a:rPr>
              <a:t>T1</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行列</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　</a:t>
            </a:r>
            <a:r>
              <a:rPr lang="en-US" altLang="ja-JP" sz="1600" dirty="0">
                <a:latin typeface="Meiryo UI" panose="020B0604030504040204" pitchFamily="50" charset="-128"/>
                <a:ea typeface="Meiryo UI" panose="020B0604030504040204" pitchFamily="50" charset="-128"/>
              </a:rPr>
              <a:t> P(t</a:t>
            </a:r>
            <a:r>
              <a:rPr lang="en-US" altLang="ja-JP" sz="1600" baseline="-25000" dirty="0">
                <a:latin typeface="Meiryo UI" panose="020B0604030504040204" pitchFamily="50" charset="-128"/>
                <a:ea typeface="Meiryo UI" panose="020B0604030504040204" pitchFamily="50" charset="-128"/>
              </a:rPr>
              <a:t>T1</a:t>
            </a:r>
            <a:r>
              <a:rPr lang="en-US" altLang="ja-JP" sz="1600" dirty="0">
                <a:latin typeface="Meiryo UI" panose="020B0604030504040204" pitchFamily="50" charset="-128"/>
                <a:ea typeface="Meiryo UI" panose="020B0604030504040204" pitchFamily="50" charset="-128"/>
              </a:rPr>
              <a:t>”’)</a:t>
            </a:r>
          </a:p>
          <a:p>
            <a:pPr eaLnBrk="1" hangingPunct="1"/>
            <a:r>
              <a:rPr lang="en-US" altLang="ja-JP" sz="1600" dirty="0">
                <a:latin typeface="Meiryo UI" panose="020B0604030504040204" pitchFamily="50" charset="-128"/>
                <a:ea typeface="Meiryo UI" panose="020B0604030504040204" pitchFamily="50" charset="-128"/>
              </a:rPr>
              <a:t>PFH=(</a:t>
            </a:r>
            <a:r>
              <a:rPr lang="ja-JP" altLang="en-US" sz="1600" dirty="0">
                <a:latin typeface="Meiryo UI" panose="020B0604030504040204" pitchFamily="50" charset="-128"/>
                <a:ea typeface="Meiryo UI" panose="020B0604030504040204" pitchFamily="50" charset="-128"/>
              </a:rPr>
              <a:t>危険側故障の</a:t>
            </a:r>
            <a:r>
              <a:rPr lang="en-US" altLang="ja-JP" sz="1600" dirty="0">
                <a:latin typeface="Meiryo UI" panose="020B0604030504040204" pitchFamily="50" charset="-128"/>
                <a:ea typeface="Meiryo UI" panose="020B0604030504040204" pitchFamily="50" charset="-128"/>
              </a:rPr>
              <a:t>P(t</a:t>
            </a:r>
            <a:r>
              <a:rPr lang="en-US" altLang="ja-JP" sz="1600" baseline="-25000" dirty="0">
                <a:latin typeface="Meiryo UI" panose="020B0604030504040204" pitchFamily="50" charset="-128"/>
                <a:ea typeface="Meiryo UI" panose="020B0604030504040204" pitchFamily="50" charset="-128"/>
              </a:rPr>
              <a:t>T1</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のみ加算</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pic>
        <p:nvPicPr>
          <p:cNvPr id="12" name="Picture 109">
            <a:extLst>
              <a:ext uri="{FF2B5EF4-FFF2-40B4-BE49-F238E27FC236}">
                <a16:creationId xmlns="" xmlns:a16="http://schemas.microsoft.com/office/drawing/2014/main" id="{376753A2-49F9-40C7-B6A3-CC7325982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095" r="9425"/>
          <a:stretch>
            <a:fillRect/>
          </a:stretch>
        </p:blipFill>
        <p:spPr bwMode="auto">
          <a:xfrm>
            <a:off x="7616827" y="1904469"/>
            <a:ext cx="208915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9">
            <a:extLst>
              <a:ext uri="{FF2B5EF4-FFF2-40B4-BE49-F238E27FC236}">
                <a16:creationId xmlns="" xmlns:a16="http://schemas.microsoft.com/office/drawing/2014/main" id="{D23C9067-0FE2-4F54-A58D-F7CCC6091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8490"/>
          <a:stretch>
            <a:fillRect/>
          </a:stretch>
        </p:blipFill>
        <p:spPr bwMode="auto">
          <a:xfrm>
            <a:off x="5318127" y="1854201"/>
            <a:ext cx="2376487"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0">
            <a:extLst>
              <a:ext uri="{FF2B5EF4-FFF2-40B4-BE49-F238E27FC236}">
                <a16:creationId xmlns="" xmlns:a16="http://schemas.microsoft.com/office/drawing/2014/main" id="{17C4A913-90D6-42C5-BADE-DC8469777EED}"/>
              </a:ext>
            </a:extLst>
          </p:cNvPr>
          <p:cNvSpPr txBox="1">
            <a:spLocks noChangeArrowheads="1"/>
          </p:cNvSpPr>
          <p:nvPr/>
        </p:nvSpPr>
        <p:spPr bwMode="auto">
          <a:xfrm>
            <a:off x="453259" y="3865464"/>
            <a:ext cx="722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t>計算方法</a:t>
            </a:r>
          </a:p>
        </p:txBody>
      </p:sp>
    </p:spTree>
    <p:extLst>
      <p:ext uri="{BB962C8B-B14F-4D97-AF65-F5344CB8AC3E}">
        <p14:creationId xmlns:p14="http://schemas.microsoft.com/office/powerpoint/2010/main" val="2779479022"/>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 xmlns:a16="http://schemas.microsoft.com/office/drawing/2014/main" id="{8ED61FBA-74AE-4A37-A403-82E0CF8FC11D}"/>
              </a:ext>
            </a:extLst>
          </p:cNvPr>
          <p:cNvSpPr>
            <a:spLocks noGrp="1"/>
          </p:cNvSpPr>
          <p:nvPr>
            <p:ph idx="1"/>
          </p:nvPr>
        </p:nvSpPr>
        <p:spPr/>
        <p:txBody>
          <a:bodyPr>
            <a:normAutofit/>
          </a:bodyPr>
          <a:lstStyle/>
          <a:p>
            <a:pPr marL="0" indent="0" algn="ctr">
              <a:buNone/>
            </a:pPr>
            <a:r>
              <a:rPr lang="ja-JP" altLang="en-US" sz="6000" dirty="0"/>
              <a:t>第</a:t>
            </a:r>
            <a:r>
              <a:rPr lang="en-US" altLang="ja-JP" sz="6000" dirty="0"/>
              <a:t>5</a:t>
            </a:r>
            <a:r>
              <a:rPr lang="ja-JP" altLang="en-US" sz="6000" dirty="0"/>
              <a:t>章</a:t>
            </a:r>
            <a:endParaRPr lang="en-US" altLang="ja-JP" sz="6000" dirty="0"/>
          </a:p>
          <a:p>
            <a:pPr marL="0" indent="0" algn="ctr">
              <a:buNone/>
            </a:pPr>
            <a:r>
              <a:rPr kumimoji="1" lang="en-US" altLang="ja-JP" sz="6000" dirty="0"/>
              <a:t>END</a:t>
            </a:r>
            <a:endParaRPr kumimoji="1" lang="ja-JP" altLang="en-US" sz="6000" dirty="0"/>
          </a:p>
        </p:txBody>
      </p:sp>
      <p:sp>
        <p:nvSpPr>
          <p:cNvPr id="4" name="フッター プレースホルダー 3">
            <a:extLst>
              <a:ext uri="{FF2B5EF4-FFF2-40B4-BE49-F238E27FC236}">
                <a16:creationId xmlns="" xmlns:a16="http://schemas.microsoft.com/office/drawing/2014/main" id="{3F6243EC-BF3F-49A9-8E2B-8D02975A9D73}"/>
              </a:ext>
            </a:extLst>
          </p:cNvPr>
          <p:cNvSpPr>
            <a:spLocks noGrp="1"/>
          </p:cNvSpPr>
          <p:nvPr>
            <p:ph type="ftr" sz="quarter" idx="4294967295"/>
          </p:nvPr>
        </p:nvSpPr>
        <p:spPr>
          <a:xfrm>
            <a:off x="376232" y="6356352"/>
            <a:ext cx="6900867" cy="365125"/>
          </a:xfrm>
          <a:prstGeom prst="rect">
            <a:avLst/>
          </a:prstGeom>
        </p:spPr>
        <p:txBody>
          <a:bodyPr/>
          <a:lstStyle/>
          <a:p>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a:p>
        </p:txBody>
      </p:sp>
      <p:sp>
        <p:nvSpPr>
          <p:cNvPr id="5" name="スライド番号プレースホルダー 4">
            <a:extLst>
              <a:ext uri="{FF2B5EF4-FFF2-40B4-BE49-F238E27FC236}">
                <a16:creationId xmlns="" xmlns:a16="http://schemas.microsoft.com/office/drawing/2014/main" id="{970AE19D-EDA4-459C-9C12-D1E8C4EB57A2}"/>
              </a:ext>
            </a:extLst>
          </p:cNvPr>
          <p:cNvSpPr>
            <a:spLocks noGrp="1"/>
          </p:cNvSpPr>
          <p:nvPr>
            <p:ph type="sldNum" sz="quarter" idx="12"/>
          </p:nvPr>
        </p:nvSpPr>
        <p:spPr/>
        <p:txBody>
          <a:bodyPr/>
          <a:lstStyle/>
          <a:p>
            <a:fld id="{C7D9CC4D-8A97-4D11-A8F9-9712DE09FCD9}" type="slidenum">
              <a:rPr kumimoji="1" lang="ja-JP" altLang="en-US" smtClean="0"/>
              <a:t>251</a:t>
            </a:fld>
            <a:endParaRPr kumimoji="1" lang="ja-JP" altLang="en-US"/>
          </a:p>
        </p:txBody>
      </p:sp>
    </p:spTree>
    <p:extLst>
      <p:ext uri="{BB962C8B-B14F-4D97-AF65-F5344CB8AC3E}">
        <p14:creationId xmlns:p14="http://schemas.microsoft.com/office/powerpoint/2010/main" val="3204418660"/>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858160" y="1596571"/>
            <a:ext cx="7430081" cy="1066587"/>
          </a:xfrm>
          <a:ln>
            <a:noFill/>
          </a:ln>
        </p:spPr>
        <p:txBody>
          <a:bodyPr/>
          <a:lstStyle/>
          <a:p>
            <a:pPr algn="l"/>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章　妥当性確認</a:t>
            </a:r>
          </a:p>
        </p:txBody>
      </p:sp>
      <p:sp>
        <p:nvSpPr>
          <p:cNvPr id="7" name="コンテンツ プレースホルダー 6"/>
          <p:cNvSpPr>
            <a:spLocks noGrp="1"/>
          </p:cNvSpPr>
          <p:nvPr>
            <p:ph type="subTitle" idx="1"/>
          </p:nvPr>
        </p:nvSpPr>
        <p:spPr>
          <a:xfrm>
            <a:off x="858160" y="764184"/>
            <a:ext cx="7430081" cy="584775"/>
          </a:xfrm>
          <a:ln>
            <a:noFill/>
          </a:ln>
        </p:spPr>
        <p:txBody>
          <a:bodyPr/>
          <a:lstStyle/>
          <a:p>
            <a:pPr algn="l"/>
            <a:r>
              <a:rPr kumimoji="1" lang="ja-JP" altLang="en-US" sz="3200" dirty="0" smtClean="0">
                <a:latin typeface="Meiryo UI" panose="020B0604030504040204" pitchFamily="50" charset="-128"/>
                <a:ea typeface="Meiryo UI" panose="020B0604030504040204" pitchFamily="50" charset="-128"/>
                <a:cs typeface="Meiryo UI" panose="020B0604030504040204" pitchFamily="50" charset="-128"/>
              </a:rPr>
              <a:t>機能安全活用テキスト</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フッター プレースホルダー 3"/>
          <p:cNvSpPr>
            <a:spLocks noGrp="1"/>
          </p:cNvSpPr>
          <p:nvPr>
            <p:ph type="ftr" sz="quarter" idx="4294967295"/>
          </p:nvPr>
        </p:nvSpPr>
        <p:spPr>
          <a:xfrm>
            <a:off x="1366323" y="6556375"/>
            <a:ext cx="7860009" cy="290830"/>
          </a:xfrm>
          <a:prstGeom prst="rect">
            <a:avLst/>
          </a:prstGeom>
        </p:spPr>
        <p:txBody>
          <a:bodyPr/>
          <a:lstStyle/>
          <a:p>
            <a:pPr algn="l"/>
            <a:r>
              <a:rPr kumimoji="1" lang="ja-JP" altLang="en-US" dirty="0" smtClean="0"/>
              <a:t>平成</a:t>
            </a:r>
            <a:r>
              <a:rPr kumimoji="1" lang="en-US" altLang="ja-JP" dirty="0" smtClean="0"/>
              <a:t>29</a:t>
            </a:r>
            <a:r>
              <a:rPr kumimoji="1" lang="ja-JP" altLang="en-US" dirty="0" smtClean="0"/>
              <a:t>年度厚生労働省委託　機能安全を活用した機械設備の安全対策の推進事業　機能安全活用テキスト</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252</a:t>
            </a:fld>
            <a:endParaRPr kumimoji="1" lang="ja-JP" altLang="en-US" dirty="0"/>
          </a:p>
        </p:txBody>
      </p:sp>
      <p:sp>
        <p:nvSpPr>
          <p:cNvPr id="8" name="テキスト ボックス 5"/>
          <p:cNvSpPr txBox="1"/>
          <p:nvPr/>
        </p:nvSpPr>
        <p:spPr>
          <a:xfrm>
            <a:off x="970696" y="3732603"/>
            <a:ext cx="7317545" cy="175432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（注）本スライドの使用上の注意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本スライドを利用する際は出典を記載してください。</a:t>
            </a: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編集・加工等して利用する場合は、上記出典とは別に、編集・加工等を行ったことを記載してください。また編集・加工した情報を、あたかも厚生労働省又は中央労働災害防止協会が作成したかのような態様で公表・利用してはいけません。</a:t>
            </a:r>
            <a:endParaRPr kumimoji="1" lang="ja-JP" altLang="en-US" dirty="0"/>
          </a:p>
        </p:txBody>
      </p:sp>
    </p:spTree>
    <p:extLst>
      <p:ext uri="{BB962C8B-B14F-4D97-AF65-F5344CB8AC3E}">
        <p14:creationId xmlns:p14="http://schemas.microsoft.com/office/powerpoint/2010/main" val="1101608848"/>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a:t>1.</a:t>
            </a:r>
            <a:r>
              <a:rPr lang="ja-JP" altLang="en-US"/>
              <a:t>概要</a:t>
            </a:r>
            <a:r>
              <a:rPr lang="ja-JP" altLang="en-US" sz="2800"/>
              <a:t>　</a:t>
            </a:r>
            <a:r>
              <a:rPr lang="en-US" altLang="ja-JP" sz="2800"/>
              <a:t>(1)</a:t>
            </a:r>
            <a:r>
              <a:rPr lang="ja-JP" altLang="en-US" sz="2800"/>
              <a:t>妥当性確認とは</a:t>
            </a:r>
          </a:p>
        </p:txBody>
      </p:sp>
      <p:sp>
        <p:nvSpPr>
          <p:cNvPr id="3" name="コンテンツプレースホルダ 2"/>
          <p:cNvSpPr>
            <a:spLocks noGrp="1"/>
          </p:cNvSpPr>
          <p:nvPr>
            <p:ph idx="1"/>
          </p:nvPr>
        </p:nvSpPr>
        <p:spPr>
          <a:xfrm>
            <a:off x="320778" y="1566545"/>
            <a:ext cx="9308909" cy="953770"/>
          </a:xfrm>
        </p:spPr>
        <p:txBody>
          <a:bodyPr/>
          <a:lstStyle/>
          <a:p>
            <a:pPr marL="0" indent="0">
              <a:buNone/>
            </a:pPr>
            <a:endParaRPr lang="ja-JP" altLang="en-US"/>
          </a:p>
          <a:p>
            <a:endParaRPr lang="ja-JP" altLang="en-US"/>
          </a:p>
        </p:txBody>
      </p:sp>
      <p:sp>
        <p:nvSpPr>
          <p:cNvPr id="4" name="フッタープレースホルダ 3"/>
          <p:cNvSpPr>
            <a:spLocks noGrp="1"/>
          </p:cNvSpPr>
          <p:nvPr>
            <p:ph type="ftr" sz="quarter" idx="4294967295"/>
          </p:nvPr>
        </p:nvSpPr>
        <p:spPr>
          <a:xfrm>
            <a:off x="1366323" y="6556375"/>
            <a:ext cx="7860009" cy="290830"/>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253</a:t>
            </a:fld>
            <a:endParaRPr kumimoji="1" lang="ja-JP" altLang="en-US"/>
          </a:p>
        </p:txBody>
      </p:sp>
      <p:sp>
        <p:nvSpPr>
          <p:cNvPr id="7" name="コンテンツプレースホルダ 6"/>
          <p:cNvSpPr>
            <a:spLocks noGrp="1"/>
          </p:cNvSpPr>
          <p:nvPr>
            <p:ph sz="half" idx="4294967295"/>
          </p:nvPr>
        </p:nvSpPr>
        <p:spPr>
          <a:xfrm>
            <a:off x="421140" y="1508126"/>
            <a:ext cx="9109455" cy="4665345"/>
          </a:xfrm>
          <a:ln w="25400" cmpd="sng">
            <a:solidFill>
              <a:schemeClr val="tx1"/>
            </a:solidFill>
            <a:prstDash val="solid"/>
          </a:ln>
        </p:spPr>
        <p:txBody>
          <a:bodyPr>
            <a:noAutofit/>
          </a:bodyPr>
          <a:lstStyle/>
          <a:p>
            <a:pPr marL="0" indent="0" algn="r">
              <a:lnSpc>
                <a:spcPct val="100000"/>
              </a:lnSpc>
              <a:buNone/>
            </a:pPr>
            <a:r>
              <a:rPr lang="ja-JP" altLang="en-US" sz="2000"/>
              <a:t>　　　　　　JIS C　</a:t>
            </a:r>
            <a:r>
              <a:rPr lang="en-US" altLang="ja-JP" sz="2000"/>
              <a:t>05</a:t>
            </a:r>
            <a:r>
              <a:rPr lang="ja-JP" altLang="en-US" sz="2000"/>
              <a:t>08-4　3.8.2</a:t>
            </a:r>
          </a:p>
          <a:p>
            <a:pPr marL="0" indent="0">
              <a:lnSpc>
                <a:spcPct val="100000"/>
              </a:lnSpc>
              <a:buNone/>
            </a:pPr>
            <a:r>
              <a:rPr lang="ja-JP" altLang="en-US" b="1"/>
              <a:t>妥当性確認（validation）</a:t>
            </a:r>
          </a:p>
          <a:p>
            <a:pPr marL="0" indent="0">
              <a:lnSpc>
                <a:spcPct val="100000"/>
              </a:lnSpc>
              <a:buNone/>
            </a:pPr>
            <a:r>
              <a:rPr lang="ja-JP" altLang="en-US" sz="2000"/>
              <a:t>仕様上に定めた使用法に関する特定の要求事項が満足されていることの審査、及び客観的な証拠の提供による確認。</a:t>
            </a:r>
          </a:p>
          <a:p>
            <a:pPr marL="0" indent="0">
              <a:lnSpc>
                <a:spcPct val="100000"/>
              </a:lnSpc>
              <a:buNone/>
            </a:pPr>
            <a:r>
              <a:rPr lang="ja-JP" altLang="en-US" sz="2000" b="1"/>
              <a:t>注記 1</a:t>
            </a:r>
            <a:r>
              <a:rPr lang="ja-JP" altLang="en-US" sz="2000"/>
              <a:t>　この規格群では、次の三つの妥当性確認フェーズを取り扱う。</a:t>
            </a:r>
          </a:p>
          <a:p>
            <a:pPr marL="0" indent="0">
              <a:lnSpc>
                <a:spcPct val="100000"/>
              </a:lnSpc>
              <a:buNone/>
            </a:pPr>
            <a:r>
              <a:rPr lang="ja-JP" altLang="en-US" sz="2000"/>
              <a:t>− 全安全妥当性確認（JIS C 0508-1の図 2参照）</a:t>
            </a:r>
          </a:p>
          <a:p>
            <a:pPr marL="0" indent="0">
              <a:lnSpc>
                <a:spcPct val="100000"/>
              </a:lnSpc>
              <a:buNone/>
            </a:pPr>
            <a:r>
              <a:rPr lang="ja-JP" altLang="en-US" sz="2000"/>
              <a:t>− E/E/PE 系妥当性確認（JIS C 0508-1の図 3参照）</a:t>
            </a:r>
          </a:p>
          <a:p>
            <a:pPr marL="0" indent="0">
              <a:lnSpc>
                <a:spcPct val="100000"/>
              </a:lnSpc>
              <a:buNone/>
            </a:pPr>
            <a:r>
              <a:rPr lang="ja-JP" altLang="en-US" sz="2000"/>
              <a:t>− ソフトウェア妥当性確認（JIS C 0508-1の図 4参照）</a:t>
            </a:r>
          </a:p>
          <a:p>
            <a:pPr marL="0" indent="0">
              <a:lnSpc>
                <a:spcPct val="100000"/>
              </a:lnSpc>
              <a:buNone/>
            </a:pPr>
            <a:r>
              <a:rPr lang="ja-JP" altLang="en-US" sz="2000" b="1"/>
              <a:t>注記 2</a:t>
            </a:r>
            <a:r>
              <a:rPr lang="ja-JP" altLang="en-US" sz="2000"/>
              <a:t>　妥当性確認は、検討段階又は設置前後の安全関連システムが全ての観点から</a:t>
            </a:r>
            <a:r>
              <a:rPr lang="ja-JP" altLang="en-US" sz="2000">
                <a:solidFill>
                  <a:srgbClr val="FF0000"/>
                </a:solidFill>
              </a:rPr>
              <a:t>安全要求仕様に適合</a:t>
            </a:r>
            <a:r>
              <a:rPr lang="ja-JP" altLang="en-US" sz="2000"/>
              <a:t>していることを実証する業務である。そのため、例えば、ソフトウェア妥当性確認は、客観的な根拠を審査し提示することによって、当該ソフトウェアがソフトウェア安全要求仕様を満足することの確認を意味する。</a:t>
            </a:r>
          </a:p>
        </p:txBody>
      </p:sp>
    </p:spTree>
    <p:extLst>
      <p:ext uri="{BB962C8B-B14F-4D97-AF65-F5344CB8AC3E}">
        <p14:creationId xmlns:p14="http://schemas.microsoft.com/office/powerpoint/2010/main" val="287051434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形 6"/>
          <p:cNvPicPr>
            <a:picLocks noChangeAspect="1"/>
          </p:cNvPicPr>
          <p:nvPr/>
        </p:nvPicPr>
        <p:blipFill>
          <a:blip r:embed="rId3"/>
          <a:stretch>
            <a:fillRect/>
          </a:stretch>
        </p:blipFill>
        <p:spPr>
          <a:xfrm>
            <a:off x="2769488" y="4995545"/>
            <a:ext cx="2108876" cy="1539240"/>
          </a:xfrm>
          <a:prstGeom prst="rect">
            <a:avLst/>
          </a:prstGeom>
        </p:spPr>
      </p:pic>
      <p:grpSp>
        <p:nvGrpSpPr>
          <p:cNvPr id="12" name="グループ化 11"/>
          <p:cNvGrpSpPr/>
          <p:nvPr/>
        </p:nvGrpSpPr>
        <p:grpSpPr>
          <a:xfrm>
            <a:off x="2104430" y="4145915"/>
            <a:ext cx="1161152" cy="1666240"/>
            <a:chOff x="7264" y="6413"/>
            <a:chExt cx="1828" cy="2624"/>
          </a:xfrm>
        </p:grpSpPr>
        <p:sp>
          <p:nvSpPr>
            <p:cNvPr id="11" name="楕円 10"/>
            <p:cNvSpPr/>
            <p:nvPr/>
          </p:nvSpPr>
          <p:spPr>
            <a:xfrm>
              <a:off x="8680" y="8547"/>
              <a:ext cx="412" cy="49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楕円 9"/>
            <p:cNvSpPr/>
            <p:nvPr/>
          </p:nvSpPr>
          <p:spPr>
            <a:xfrm>
              <a:off x="8394" y="8056"/>
              <a:ext cx="618" cy="84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楕円 8"/>
            <p:cNvSpPr/>
            <p:nvPr/>
          </p:nvSpPr>
          <p:spPr>
            <a:xfrm>
              <a:off x="7264" y="6413"/>
              <a:ext cx="1786" cy="239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6" name="タイトル 5"/>
          <p:cNvSpPr>
            <a:spLocks noGrp="1"/>
          </p:cNvSpPr>
          <p:nvPr>
            <p:ph type="title"/>
          </p:nvPr>
        </p:nvSpPr>
        <p:spPr/>
        <p:txBody>
          <a:bodyPr>
            <a:normAutofit/>
          </a:bodyPr>
          <a:lstStyle/>
          <a:p>
            <a:r>
              <a:rPr lang="en-US" altLang="ja-JP"/>
              <a:t>1.</a:t>
            </a:r>
            <a:r>
              <a:rPr lang="ja-JP" altLang="en-US"/>
              <a:t>概要</a:t>
            </a:r>
            <a:r>
              <a:rPr lang="ja-JP" altLang="en-US" sz="2800"/>
              <a:t>　</a:t>
            </a:r>
            <a:r>
              <a:rPr lang="en-US" altLang="ja-JP" sz="2800"/>
              <a:t>(1)</a:t>
            </a:r>
            <a:r>
              <a:rPr lang="ja-JP" altLang="en-US" sz="2800"/>
              <a:t>妥当性確認とは</a:t>
            </a:r>
          </a:p>
        </p:txBody>
      </p:sp>
      <p:sp>
        <p:nvSpPr>
          <p:cNvPr id="3" name="コンテンツプレースホルダ 2"/>
          <p:cNvSpPr>
            <a:spLocks noGrp="1"/>
          </p:cNvSpPr>
          <p:nvPr>
            <p:ph idx="1"/>
          </p:nvPr>
        </p:nvSpPr>
        <p:spPr>
          <a:xfrm>
            <a:off x="320778" y="1566545"/>
            <a:ext cx="9308909" cy="1034129"/>
          </a:xfrm>
        </p:spPr>
        <p:txBody>
          <a:bodyPr wrap="square">
            <a:spAutoFit/>
          </a:bodyPr>
          <a:lstStyle/>
          <a:p>
            <a:pPr marL="0" indent="0">
              <a:buNone/>
            </a:pPr>
            <a:r>
              <a:rPr lang="ja-JP" altLang="en-US" b="1"/>
              <a:t>妥当性確認：</a:t>
            </a:r>
            <a:r>
              <a:rPr lang="ja-JP" altLang="en-US" sz="2000" b="1"/>
              <a:t>　</a:t>
            </a:r>
            <a:r>
              <a:rPr lang="ja-JP" altLang="en-US" sz="2000"/>
              <a:t/>
            </a:r>
            <a:br>
              <a:rPr lang="ja-JP" altLang="en-US" sz="2000"/>
            </a:br>
            <a:r>
              <a:rPr lang="ja-JP" altLang="en-US" sz="2000"/>
              <a:t>　・安全関連システムを構成する製品と全体システムに対して実施</a:t>
            </a:r>
            <a:br>
              <a:rPr lang="ja-JP" altLang="en-US" sz="2000"/>
            </a:br>
            <a:r>
              <a:rPr lang="ja-JP" altLang="en-US" sz="2000"/>
              <a:t>　・安全関連システムが安全要求仕様に適合していることの確認</a:t>
            </a:r>
          </a:p>
        </p:txBody>
      </p:sp>
      <p:sp>
        <p:nvSpPr>
          <p:cNvPr id="4" name="フッタープレースホルダ 3"/>
          <p:cNvSpPr>
            <a:spLocks noGrp="1"/>
          </p:cNvSpPr>
          <p:nvPr>
            <p:ph type="ftr" sz="quarter" idx="4294967295"/>
          </p:nvPr>
        </p:nvSpPr>
        <p:spPr>
          <a:xfrm>
            <a:off x="1366323" y="6556375"/>
            <a:ext cx="7860009" cy="290830"/>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254</a:t>
            </a:fld>
            <a:endParaRPr kumimoji="1" lang="ja-JP" altLang="en-US"/>
          </a:p>
        </p:txBody>
      </p:sp>
      <p:sp>
        <p:nvSpPr>
          <p:cNvPr id="2" name="フローチャート：複数書類 1"/>
          <p:cNvSpPr/>
          <p:nvPr/>
        </p:nvSpPr>
        <p:spPr>
          <a:xfrm>
            <a:off x="3506324" y="4236085"/>
            <a:ext cx="1302167" cy="759460"/>
          </a:xfrm>
          <a:prstGeom prst="flowChartMultidocumen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a:solidFill>
                  <a:schemeClr val="tx1"/>
                </a:solidFill>
                <a:latin typeface="メイリオ" panose="020B0604030504040204" charset="-128"/>
                <a:ea typeface="メイリオ" panose="020B0604030504040204" charset="-128"/>
              </a:rPr>
              <a:t>要求仕様書</a:t>
            </a:r>
          </a:p>
        </p:txBody>
      </p:sp>
      <p:pic>
        <p:nvPicPr>
          <p:cNvPr id="8" name="図形 7"/>
          <p:cNvPicPr>
            <a:picLocks noChangeAspect="1"/>
          </p:cNvPicPr>
          <p:nvPr/>
        </p:nvPicPr>
        <p:blipFill>
          <a:blip r:embed="rId4"/>
          <a:stretch>
            <a:fillRect/>
          </a:stretch>
        </p:blipFill>
        <p:spPr>
          <a:xfrm>
            <a:off x="2371215" y="4348480"/>
            <a:ext cx="610431" cy="1093470"/>
          </a:xfrm>
          <a:prstGeom prst="rect">
            <a:avLst/>
          </a:prstGeom>
        </p:spPr>
      </p:pic>
      <p:pic>
        <p:nvPicPr>
          <p:cNvPr id="13" name="図形 12"/>
          <p:cNvPicPr>
            <a:picLocks noChangeAspect="1"/>
          </p:cNvPicPr>
          <p:nvPr/>
        </p:nvPicPr>
        <p:blipFill>
          <a:blip r:embed="rId5"/>
          <a:stretch>
            <a:fillRect/>
          </a:stretch>
        </p:blipFill>
        <p:spPr>
          <a:xfrm>
            <a:off x="7132066" y="4651375"/>
            <a:ext cx="1218956" cy="1235710"/>
          </a:xfrm>
          <a:prstGeom prst="rect">
            <a:avLst/>
          </a:prstGeom>
        </p:spPr>
      </p:pic>
      <p:sp>
        <p:nvSpPr>
          <p:cNvPr id="16" name="フローチャート：複数書類 15"/>
          <p:cNvSpPr/>
          <p:nvPr/>
        </p:nvSpPr>
        <p:spPr>
          <a:xfrm>
            <a:off x="4975550" y="5376545"/>
            <a:ext cx="1302167" cy="759460"/>
          </a:xfrm>
          <a:prstGeom prst="flowChartMultidocumen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a:solidFill>
                  <a:schemeClr val="tx1"/>
                </a:solidFill>
                <a:latin typeface="メイリオ" panose="020B0604030504040204" charset="-128"/>
                <a:ea typeface="メイリオ" panose="020B0604030504040204" charset="-128"/>
              </a:rPr>
              <a:t>設計仕様書</a:t>
            </a:r>
          </a:p>
        </p:txBody>
      </p:sp>
      <p:cxnSp>
        <p:nvCxnSpPr>
          <p:cNvPr id="17" name="直線矢印コネクタ 16"/>
          <p:cNvCxnSpPr/>
          <p:nvPr/>
        </p:nvCxnSpPr>
        <p:spPr>
          <a:xfrm flipH="1">
            <a:off x="6393959" y="5459095"/>
            <a:ext cx="674586" cy="19050"/>
          </a:xfrm>
          <a:prstGeom prst="straightConnector1">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テキストボックス 17"/>
          <p:cNvSpPr txBox="1"/>
          <p:nvPr/>
        </p:nvSpPr>
        <p:spPr>
          <a:xfrm>
            <a:off x="6215467" y="5532120"/>
            <a:ext cx="938196" cy="369332"/>
          </a:xfrm>
          <a:prstGeom prst="rect">
            <a:avLst/>
          </a:prstGeom>
          <a:noFill/>
        </p:spPr>
        <p:txBody>
          <a:bodyPr wrap="square" rtlCol="0">
            <a:spAutoFit/>
          </a:bodyPr>
          <a:lstStyle/>
          <a:p>
            <a:pPr algn="ctr"/>
            <a:r>
              <a:rPr lang="ja-JP" altLang="en-US">
                <a:latin typeface="メイリオ" panose="020B0604030504040204" charset="-128"/>
                <a:ea typeface="メイリオ" panose="020B0604030504040204" charset="-128"/>
              </a:rPr>
              <a:t>検証</a:t>
            </a:r>
          </a:p>
        </p:txBody>
      </p:sp>
      <p:cxnSp>
        <p:nvCxnSpPr>
          <p:cNvPr id="20" name="直線矢印コネクタ 19"/>
          <p:cNvCxnSpPr/>
          <p:nvPr/>
        </p:nvCxnSpPr>
        <p:spPr>
          <a:xfrm flipH="1" flipV="1">
            <a:off x="5138162" y="4651376"/>
            <a:ext cx="2432195" cy="10795"/>
          </a:xfrm>
          <a:prstGeom prst="straightConnector1">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テキストボックス 20"/>
          <p:cNvSpPr txBox="1"/>
          <p:nvPr/>
        </p:nvSpPr>
        <p:spPr>
          <a:xfrm>
            <a:off x="5690789" y="4244975"/>
            <a:ext cx="1468591" cy="369332"/>
          </a:xfrm>
          <a:prstGeom prst="rect">
            <a:avLst/>
          </a:prstGeom>
          <a:noFill/>
        </p:spPr>
        <p:txBody>
          <a:bodyPr wrap="square" rtlCol="0">
            <a:spAutoFit/>
          </a:bodyPr>
          <a:lstStyle/>
          <a:p>
            <a:pPr algn="ctr"/>
            <a:r>
              <a:rPr lang="ja-JP" altLang="en-US">
                <a:latin typeface="メイリオ" panose="020B0604030504040204" charset="-128"/>
                <a:ea typeface="メイリオ" panose="020B0604030504040204" charset="-128"/>
              </a:rPr>
              <a:t>妥当性確認</a:t>
            </a:r>
          </a:p>
        </p:txBody>
      </p:sp>
      <p:cxnSp>
        <p:nvCxnSpPr>
          <p:cNvPr id="22" name="直線矢印コネクタ 21"/>
          <p:cNvCxnSpPr/>
          <p:nvPr/>
        </p:nvCxnSpPr>
        <p:spPr>
          <a:xfrm>
            <a:off x="4811033" y="4968240"/>
            <a:ext cx="294099" cy="337820"/>
          </a:xfrm>
          <a:prstGeom prst="straightConnector1">
            <a:avLst/>
          </a:prstGeom>
          <a:ln w="38100">
            <a:solidFill>
              <a:srgbClr val="7030A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コンテンツプレースホルダ 22"/>
          <p:cNvSpPr>
            <a:spLocks noGrp="1"/>
          </p:cNvSpPr>
          <p:nvPr>
            <p:ph sz="half" idx="4294967295"/>
          </p:nvPr>
        </p:nvSpPr>
        <p:spPr>
          <a:xfrm>
            <a:off x="428763" y="2620010"/>
            <a:ext cx="9048475" cy="1450340"/>
          </a:xfrm>
          <a:ln w="25400" cmpd="sng">
            <a:solidFill>
              <a:schemeClr val="tx1"/>
            </a:solidFill>
            <a:prstDash val="solid"/>
          </a:ln>
        </p:spPr>
        <p:txBody>
          <a:bodyPr>
            <a:noAutofit/>
          </a:bodyPr>
          <a:lstStyle/>
          <a:p>
            <a:pPr marL="0" indent="0" algn="r">
              <a:lnSpc>
                <a:spcPct val="100000"/>
              </a:lnSpc>
              <a:buNone/>
            </a:pPr>
            <a:r>
              <a:rPr lang="ja-JP" altLang="en-US" sz="2000"/>
              <a:t>　　　　　　JIS </a:t>
            </a:r>
            <a:r>
              <a:rPr lang="en-US" altLang="ja-JP" sz="2000"/>
              <a:t>Q 9000</a:t>
            </a:r>
            <a:r>
              <a:rPr lang="ja-JP" altLang="en-US" sz="2000"/>
              <a:t>　3.8.</a:t>
            </a:r>
            <a:r>
              <a:rPr lang="en-US" altLang="ja-JP" sz="2000"/>
              <a:t>1</a:t>
            </a:r>
            <a:r>
              <a:rPr lang="ja-JP" altLang="en-US" sz="2000"/>
              <a:t>2</a:t>
            </a:r>
          </a:p>
          <a:p>
            <a:pPr marL="0" indent="0">
              <a:buNone/>
            </a:pPr>
            <a:r>
              <a:rPr lang="ja-JP" altLang="en-US" b="1">
                <a:sym typeface="+mn-ea"/>
              </a:rPr>
              <a:t>検証（verification）</a:t>
            </a:r>
            <a:r>
              <a:rPr lang="en-US" altLang="ja-JP" b="1">
                <a:sym typeface="+mn-ea"/>
              </a:rPr>
              <a:t>:</a:t>
            </a:r>
          </a:p>
          <a:p>
            <a:pPr marL="0" indent="0">
              <a:buNone/>
            </a:pPr>
            <a:r>
              <a:rPr lang="ja-JP" altLang="en-US" sz="2000">
                <a:sym typeface="+mn-ea"/>
              </a:rPr>
              <a:t>客観的証拠を提示することによって，規定要求事項が満たされていることを確認すること</a:t>
            </a:r>
            <a:endParaRPr lang="ja-JP" altLang="en-US" sz="2000"/>
          </a:p>
        </p:txBody>
      </p:sp>
    </p:spTree>
    <p:extLst>
      <p:ext uri="{BB962C8B-B14F-4D97-AF65-F5344CB8AC3E}">
        <p14:creationId xmlns:p14="http://schemas.microsoft.com/office/powerpoint/2010/main" val="86545314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a:t>1.</a:t>
            </a:r>
            <a:r>
              <a:rPr lang="ja-JP" altLang="en-US"/>
              <a:t>概要</a:t>
            </a:r>
            <a:r>
              <a:rPr lang="ja-JP" altLang="en-US" sz="2800"/>
              <a:t>　</a:t>
            </a:r>
            <a:r>
              <a:rPr lang="en-US" altLang="ja-JP" sz="2800"/>
              <a:t>(1)</a:t>
            </a:r>
            <a:r>
              <a:rPr lang="ja-JP" altLang="en-US" sz="2800"/>
              <a:t>妥当性確認とは</a:t>
            </a:r>
          </a:p>
        </p:txBody>
      </p:sp>
      <p:sp>
        <p:nvSpPr>
          <p:cNvPr id="3" name="コンテンツプレースホルダ 2"/>
          <p:cNvSpPr>
            <a:spLocks noGrp="1"/>
          </p:cNvSpPr>
          <p:nvPr>
            <p:ph idx="1"/>
          </p:nvPr>
        </p:nvSpPr>
        <p:spPr>
          <a:xfrm>
            <a:off x="320778" y="1566545"/>
            <a:ext cx="9308909" cy="2264410"/>
          </a:xfrm>
        </p:spPr>
        <p:txBody>
          <a:bodyPr wrap="square">
            <a:spAutoFit/>
          </a:bodyPr>
          <a:lstStyle/>
          <a:p>
            <a:pPr marL="0" indent="0">
              <a:buNone/>
            </a:pPr>
            <a:r>
              <a:rPr lang="ja-JP" altLang="en-US" b="1"/>
              <a:t>妥当性確認：</a:t>
            </a:r>
            <a:r>
              <a:rPr lang="ja-JP" altLang="en-US" sz="2000" b="1"/>
              <a:t>　</a:t>
            </a:r>
            <a:r>
              <a:rPr lang="ja-JP" altLang="en-US" sz="2000"/>
              <a:t/>
            </a:r>
            <a:br>
              <a:rPr lang="ja-JP" altLang="en-US" sz="2000"/>
            </a:br>
            <a:r>
              <a:rPr lang="ja-JP" altLang="en-US" sz="2000"/>
              <a:t>妥当性確認とは、安全関連システムへの安全要求事項の割当てを考慮して、</a:t>
            </a:r>
            <a:r>
              <a:rPr lang="ja-JP" altLang="en-US" sz="2000">
                <a:solidFill>
                  <a:srgbClr val="FF0000"/>
                </a:solidFill>
              </a:rPr>
              <a:t>安全関連システムの安全要求仕様への適合性について妥当性を確認する</a:t>
            </a:r>
            <a:r>
              <a:rPr lang="ja-JP" altLang="en-US" sz="2000"/>
              <a:t>。</a:t>
            </a:r>
          </a:p>
          <a:p>
            <a:pPr marL="187960" indent="-187960">
              <a:buFont typeface="Arial" panose="020B0604020202020204" pitchFamily="34" charset="0"/>
              <a:buChar char="•"/>
            </a:pPr>
            <a:r>
              <a:rPr lang="ja-JP" altLang="en-US" sz="2000">
                <a:solidFill>
                  <a:srgbClr val="FF0000"/>
                </a:solidFill>
              </a:rPr>
              <a:t>開発プロセス</a:t>
            </a:r>
            <a:r>
              <a:rPr lang="ja-JP" altLang="en-US" sz="2000"/>
              <a:t>が機能安全マネジメントに従っていたか</a:t>
            </a:r>
          </a:p>
          <a:p>
            <a:pPr marL="187960" indent="-187960">
              <a:buFont typeface="Arial" panose="020B0604020202020204" pitchFamily="34" charset="0"/>
              <a:buChar char="•"/>
            </a:pPr>
            <a:r>
              <a:rPr lang="ja-JP" altLang="en-US" sz="2000"/>
              <a:t>採用した</a:t>
            </a:r>
            <a:r>
              <a:rPr lang="ja-JP" altLang="en-US" sz="2000">
                <a:solidFill>
                  <a:srgbClr val="FF0000"/>
                </a:solidFill>
              </a:rPr>
              <a:t>開発手法</a:t>
            </a:r>
            <a:r>
              <a:rPr lang="ja-JP" altLang="en-US" sz="2000"/>
              <a:t>がSILまたはPLの要求に適合している</a:t>
            </a:r>
          </a:p>
          <a:p>
            <a:pPr marL="187960" indent="-187960">
              <a:buFont typeface="Arial" panose="020B0604020202020204" pitchFamily="34" charset="0"/>
              <a:buChar char="•"/>
            </a:pPr>
            <a:r>
              <a:rPr lang="ja-JP" altLang="en-US" sz="2000">
                <a:solidFill>
                  <a:srgbClr val="FF0000"/>
                </a:solidFill>
              </a:rPr>
              <a:t>信頼性指標</a:t>
            </a:r>
            <a:r>
              <a:rPr lang="ja-JP" altLang="en-US" sz="2000"/>
              <a:t>(PFD/PFH、MTTFd、DC avgなど)が目標値を満足しているか</a:t>
            </a:r>
          </a:p>
        </p:txBody>
      </p:sp>
      <p:sp>
        <p:nvSpPr>
          <p:cNvPr id="4" name="フッタープレースホルダ 3"/>
          <p:cNvSpPr>
            <a:spLocks noGrp="1"/>
          </p:cNvSpPr>
          <p:nvPr>
            <p:ph type="ftr" sz="quarter" idx="4294967295"/>
          </p:nvPr>
        </p:nvSpPr>
        <p:spPr>
          <a:xfrm>
            <a:off x="1366323" y="6556375"/>
            <a:ext cx="7860009" cy="290830"/>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255</a:t>
            </a:fld>
            <a:endParaRPr kumimoji="1" lang="ja-JP" altLang="en-US"/>
          </a:p>
        </p:txBody>
      </p:sp>
      <p:grpSp>
        <p:nvGrpSpPr>
          <p:cNvPr id="37894" name="グループ化 37893"/>
          <p:cNvGrpSpPr/>
          <p:nvPr/>
        </p:nvGrpSpPr>
        <p:grpSpPr>
          <a:xfrm>
            <a:off x="706030" y="3741103"/>
            <a:ext cx="8572072" cy="2640012"/>
            <a:chOff x="0" y="0"/>
            <a:chExt cx="13495" cy="4157"/>
          </a:xfrm>
        </p:grpSpPr>
        <p:sp>
          <p:nvSpPr>
            <p:cNvPr id="37895" name="Rectangle 5"/>
            <p:cNvSpPr/>
            <p:nvPr/>
          </p:nvSpPr>
          <p:spPr>
            <a:xfrm>
              <a:off x="0" y="0"/>
              <a:ext cx="4082" cy="569"/>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800">
                  <a:latin typeface="Times New Roman" panose="02020603050405020304" pitchFamily="2" charset="0"/>
                </a:rPr>
                <a:t>ソフトウェア要求仕様書</a:t>
              </a:r>
            </a:p>
          </p:txBody>
        </p:sp>
        <p:sp>
          <p:nvSpPr>
            <p:cNvPr id="37896" name="Rectangle 6"/>
            <p:cNvSpPr/>
            <p:nvPr/>
          </p:nvSpPr>
          <p:spPr>
            <a:xfrm>
              <a:off x="9413" y="0"/>
              <a:ext cx="4082" cy="569"/>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800">
                  <a:latin typeface="Times New Roman" panose="02020603050405020304" pitchFamily="2" charset="0"/>
                </a:rPr>
                <a:t>妥当性確認試験</a:t>
              </a:r>
            </a:p>
          </p:txBody>
        </p:sp>
        <p:sp>
          <p:nvSpPr>
            <p:cNvPr id="37897" name="Rectangle 7"/>
            <p:cNvSpPr/>
            <p:nvPr/>
          </p:nvSpPr>
          <p:spPr>
            <a:xfrm>
              <a:off x="793" y="866"/>
              <a:ext cx="4082" cy="569"/>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800">
                  <a:latin typeface="Times New Roman" panose="02020603050405020304" pitchFamily="2" charset="0"/>
                </a:rPr>
                <a:t>ソフトウェアアーキテクチャ</a:t>
              </a:r>
            </a:p>
          </p:txBody>
        </p:sp>
        <p:sp>
          <p:nvSpPr>
            <p:cNvPr id="37898" name="Rectangle 8"/>
            <p:cNvSpPr/>
            <p:nvPr/>
          </p:nvSpPr>
          <p:spPr>
            <a:xfrm>
              <a:off x="8734" y="866"/>
              <a:ext cx="4082" cy="569"/>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800">
                  <a:latin typeface="Times New Roman" panose="02020603050405020304" pitchFamily="2" charset="0"/>
                </a:rPr>
                <a:t>組合せ試験</a:t>
              </a:r>
              <a:r>
                <a:rPr lang="en-US" altLang="ja-JP" sz="1800">
                  <a:latin typeface="Times New Roman" panose="02020603050405020304" pitchFamily="2" charset="0"/>
                </a:rPr>
                <a:t>(</a:t>
              </a:r>
              <a:r>
                <a:rPr lang="ja-JP" altLang="en-US" sz="1800">
                  <a:latin typeface="Times New Roman" panose="02020603050405020304" pitchFamily="2" charset="0"/>
                </a:rPr>
                <a:t>サブシステム</a:t>
              </a:r>
              <a:r>
                <a:rPr lang="en-US" altLang="ja-JP" sz="1800">
                  <a:latin typeface="Times New Roman" panose="02020603050405020304" pitchFamily="2" charset="0"/>
                </a:rPr>
                <a:t>)</a:t>
              </a:r>
            </a:p>
          </p:txBody>
        </p:sp>
        <p:sp>
          <p:nvSpPr>
            <p:cNvPr id="37899" name="Rectangle 9"/>
            <p:cNvSpPr/>
            <p:nvPr/>
          </p:nvSpPr>
          <p:spPr>
            <a:xfrm>
              <a:off x="7938" y="1775"/>
              <a:ext cx="4082" cy="569"/>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800">
                  <a:latin typeface="Times New Roman" panose="02020603050405020304" pitchFamily="2" charset="0"/>
                </a:rPr>
                <a:t>組合せ試験</a:t>
              </a:r>
              <a:r>
                <a:rPr lang="en-US" altLang="ja-JP" sz="1800">
                  <a:latin typeface="Times New Roman" panose="02020603050405020304" pitchFamily="2" charset="0"/>
                </a:rPr>
                <a:t>(</a:t>
              </a:r>
              <a:r>
                <a:rPr lang="ja-JP" altLang="en-US" sz="1800">
                  <a:latin typeface="Times New Roman" panose="02020603050405020304" pitchFamily="2" charset="0"/>
                </a:rPr>
                <a:t>モジュール</a:t>
              </a:r>
              <a:r>
                <a:rPr lang="en-US" altLang="ja-JP" sz="1800">
                  <a:latin typeface="Times New Roman" panose="02020603050405020304" pitchFamily="2" charset="0"/>
                </a:rPr>
                <a:t>)</a:t>
              </a:r>
            </a:p>
          </p:txBody>
        </p:sp>
        <p:sp>
          <p:nvSpPr>
            <p:cNvPr id="37900" name="Rectangle 10"/>
            <p:cNvSpPr/>
            <p:nvPr/>
          </p:nvSpPr>
          <p:spPr>
            <a:xfrm>
              <a:off x="7146" y="2680"/>
              <a:ext cx="4082" cy="569"/>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800">
                  <a:latin typeface="Times New Roman" panose="02020603050405020304" pitchFamily="2" charset="0"/>
                </a:rPr>
                <a:t>モジュールテスト</a:t>
              </a:r>
            </a:p>
          </p:txBody>
        </p:sp>
        <p:sp>
          <p:nvSpPr>
            <p:cNvPr id="37901" name="Rectangle 11"/>
            <p:cNvSpPr/>
            <p:nvPr/>
          </p:nvSpPr>
          <p:spPr>
            <a:xfrm>
              <a:off x="4764" y="3589"/>
              <a:ext cx="4082" cy="569"/>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800">
                  <a:latin typeface="Times New Roman" panose="02020603050405020304" pitchFamily="2" charset="0"/>
                </a:rPr>
                <a:t>コーディング</a:t>
              </a:r>
            </a:p>
          </p:txBody>
        </p:sp>
        <p:sp>
          <p:nvSpPr>
            <p:cNvPr id="37902" name="Rectangle 12"/>
            <p:cNvSpPr/>
            <p:nvPr/>
          </p:nvSpPr>
          <p:spPr>
            <a:xfrm>
              <a:off x="2382" y="2680"/>
              <a:ext cx="4082" cy="569"/>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800">
                  <a:latin typeface="Times New Roman" panose="02020603050405020304" pitchFamily="2" charset="0"/>
                </a:rPr>
                <a:t>モジュール設計</a:t>
              </a:r>
              <a:endParaRPr lang="ja-JP" altLang="en-US" sz="1800">
                <a:latin typeface="Times New Roman" panose="02020603050405020304" pitchFamily="2" charset="0"/>
                <a:ea typeface="ＭＳ Ｐゴシック" panose="020B0600070205080204" pitchFamily="2" charset="-122"/>
              </a:endParaRPr>
            </a:p>
          </p:txBody>
        </p:sp>
        <p:sp>
          <p:nvSpPr>
            <p:cNvPr id="37903" name="Rectangle 13"/>
            <p:cNvSpPr/>
            <p:nvPr/>
          </p:nvSpPr>
          <p:spPr>
            <a:xfrm>
              <a:off x="1586" y="1775"/>
              <a:ext cx="4082" cy="569"/>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800">
                  <a:latin typeface="Times New Roman" panose="02020603050405020304" pitchFamily="2" charset="0"/>
                </a:rPr>
                <a:t>ソフトウェア設計</a:t>
              </a:r>
              <a:endParaRPr lang="ja-JP" altLang="en-US" sz="1800">
                <a:latin typeface="Times New Roman" panose="02020603050405020304" pitchFamily="2" charset="0"/>
                <a:ea typeface="ＭＳ Ｐゴシック" panose="020B0600070205080204" pitchFamily="2" charset="-122"/>
              </a:endParaRPr>
            </a:p>
          </p:txBody>
        </p:sp>
        <p:sp>
          <p:nvSpPr>
            <p:cNvPr id="37904" name="その他"/>
            <p:cNvSpPr/>
            <p:nvPr/>
          </p:nvSpPr>
          <p:spPr>
            <a:xfrm>
              <a:off x="1992" y="2345"/>
              <a:ext cx="396" cy="474"/>
            </a:xfrm>
            <a:custGeom>
              <a:avLst/>
              <a:gdLst/>
              <a:ahLst/>
              <a:cxnLst>
                <a:cxn ang="0">
                  <a:pos x="0" y="0"/>
                </a:cxn>
                <a:cxn ang="0">
                  <a:pos x="0" y="0"/>
                </a:cxn>
                <a:cxn ang="0">
                  <a:pos x="0" y="0"/>
                </a:cxn>
              </a:cxnLst>
              <a:rect l="0" t="0" r="0" b="0"/>
              <a:pathLst>
                <a:path w="21600" h="21600">
                  <a:moveTo>
                    <a:pt x="0" y="0"/>
                  </a:moveTo>
                  <a:lnTo>
                    <a:pt x="0" y="21600"/>
                  </a:lnTo>
                  <a:lnTo>
                    <a:pt x="21600" y="21600"/>
                  </a:lnTo>
                </a:path>
              </a:pathLst>
            </a:custGeom>
            <a:noFill/>
            <a:ln w="38100" cap="flat" cmpd="sng">
              <a:solidFill>
                <a:schemeClr val="tx1"/>
              </a:solidFill>
              <a:prstDash val="solid"/>
              <a:headEnd type="none" w="med" len="med"/>
              <a:tailEnd type="triangle" w="med" len="med"/>
            </a:ln>
          </p:spPr>
          <p:txBody>
            <a:bodyPr/>
            <a:lstStyle/>
            <a:p>
              <a:endParaRPr lang="ja-JP" altLang="en-US"/>
            </a:p>
          </p:txBody>
        </p:sp>
        <p:sp>
          <p:nvSpPr>
            <p:cNvPr id="37905" name="その他"/>
            <p:cNvSpPr/>
            <p:nvPr/>
          </p:nvSpPr>
          <p:spPr>
            <a:xfrm>
              <a:off x="4310" y="3248"/>
              <a:ext cx="396" cy="474"/>
            </a:xfrm>
            <a:custGeom>
              <a:avLst/>
              <a:gdLst/>
              <a:ahLst/>
              <a:cxnLst>
                <a:cxn ang="0">
                  <a:pos x="0" y="0"/>
                </a:cxn>
                <a:cxn ang="0">
                  <a:pos x="0" y="0"/>
                </a:cxn>
                <a:cxn ang="0">
                  <a:pos x="0" y="0"/>
                </a:cxn>
              </a:cxnLst>
              <a:rect l="0" t="0" r="0" b="0"/>
              <a:pathLst>
                <a:path w="21600" h="21600">
                  <a:moveTo>
                    <a:pt x="0" y="0"/>
                  </a:moveTo>
                  <a:lnTo>
                    <a:pt x="0" y="21600"/>
                  </a:lnTo>
                  <a:lnTo>
                    <a:pt x="21600" y="21600"/>
                  </a:lnTo>
                </a:path>
              </a:pathLst>
            </a:custGeom>
            <a:noFill/>
            <a:ln w="38100" cap="flat" cmpd="sng">
              <a:solidFill>
                <a:schemeClr val="tx1"/>
              </a:solidFill>
              <a:prstDash val="solid"/>
              <a:headEnd type="none" w="med" len="med"/>
              <a:tailEnd type="triangle" w="med" len="med"/>
            </a:ln>
          </p:spPr>
          <p:txBody>
            <a:bodyPr/>
            <a:lstStyle/>
            <a:p>
              <a:endParaRPr lang="ja-JP" altLang="en-US"/>
            </a:p>
          </p:txBody>
        </p:sp>
        <p:sp>
          <p:nvSpPr>
            <p:cNvPr id="37906" name="その他"/>
            <p:cNvSpPr/>
            <p:nvPr/>
          </p:nvSpPr>
          <p:spPr>
            <a:xfrm>
              <a:off x="1133" y="1435"/>
              <a:ext cx="396" cy="474"/>
            </a:xfrm>
            <a:custGeom>
              <a:avLst/>
              <a:gdLst/>
              <a:ahLst/>
              <a:cxnLst>
                <a:cxn ang="0">
                  <a:pos x="0" y="0"/>
                </a:cxn>
                <a:cxn ang="0">
                  <a:pos x="0" y="0"/>
                </a:cxn>
                <a:cxn ang="0">
                  <a:pos x="0" y="0"/>
                </a:cxn>
              </a:cxnLst>
              <a:rect l="0" t="0" r="0" b="0"/>
              <a:pathLst>
                <a:path w="21600" h="21600">
                  <a:moveTo>
                    <a:pt x="0" y="0"/>
                  </a:moveTo>
                  <a:lnTo>
                    <a:pt x="0" y="21600"/>
                  </a:lnTo>
                  <a:lnTo>
                    <a:pt x="21600" y="21600"/>
                  </a:lnTo>
                </a:path>
              </a:pathLst>
            </a:custGeom>
            <a:noFill/>
            <a:ln w="38100" cap="flat" cmpd="sng">
              <a:solidFill>
                <a:schemeClr val="tx1"/>
              </a:solidFill>
              <a:prstDash val="solid"/>
              <a:headEnd type="none" w="med" len="med"/>
              <a:tailEnd type="triangle" w="med" len="med"/>
            </a:ln>
          </p:spPr>
          <p:txBody>
            <a:bodyPr/>
            <a:lstStyle/>
            <a:p>
              <a:endParaRPr lang="ja-JP" altLang="en-US"/>
            </a:p>
          </p:txBody>
        </p:sp>
        <p:sp>
          <p:nvSpPr>
            <p:cNvPr id="37907" name="その他"/>
            <p:cNvSpPr/>
            <p:nvPr/>
          </p:nvSpPr>
          <p:spPr>
            <a:xfrm>
              <a:off x="341" y="529"/>
              <a:ext cx="396" cy="567"/>
            </a:xfrm>
            <a:custGeom>
              <a:avLst/>
              <a:gdLst/>
              <a:ahLst/>
              <a:cxnLst>
                <a:cxn ang="0">
                  <a:pos x="0" y="0"/>
                </a:cxn>
                <a:cxn ang="0">
                  <a:pos x="0" y="0"/>
                </a:cxn>
                <a:cxn ang="0">
                  <a:pos x="0" y="0"/>
                </a:cxn>
              </a:cxnLst>
              <a:rect l="0" t="0" r="0" b="0"/>
              <a:pathLst>
                <a:path w="21600" h="21600">
                  <a:moveTo>
                    <a:pt x="0" y="0"/>
                  </a:moveTo>
                  <a:lnTo>
                    <a:pt x="0" y="21600"/>
                  </a:lnTo>
                  <a:lnTo>
                    <a:pt x="21600" y="21600"/>
                  </a:lnTo>
                </a:path>
              </a:pathLst>
            </a:custGeom>
            <a:noFill/>
            <a:ln w="38100" cap="flat" cmpd="sng">
              <a:solidFill>
                <a:schemeClr val="tx1"/>
              </a:solidFill>
              <a:prstDash val="solid"/>
              <a:headEnd type="none" w="med" len="med"/>
              <a:tailEnd type="triangle" w="med" len="med"/>
            </a:ln>
          </p:spPr>
          <p:txBody>
            <a:bodyPr/>
            <a:lstStyle/>
            <a:p>
              <a:endParaRPr lang="ja-JP" altLang="en-US"/>
            </a:p>
          </p:txBody>
        </p:sp>
        <p:sp>
          <p:nvSpPr>
            <p:cNvPr id="37908" name="その他"/>
            <p:cNvSpPr/>
            <p:nvPr/>
          </p:nvSpPr>
          <p:spPr>
            <a:xfrm rot="16200000">
              <a:off x="11107" y="2449"/>
              <a:ext cx="521" cy="340"/>
            </a:xfrm>
            <a:custGeom>
              <a:avLst/>
              <a:gdLst/>
              <a:ahLst/>
              <a:cxnLst>
                <a:cxn ang="0">
                  <a:pos x="0" y="0"/>
                </a:cxn>
                <a:cxn ang="0">
                  <a:pos x="0" y="0"/>
                </a:cxn>
                <a:cxn ang="0">
                  <a:pos x="0" y="0"/>
                </a:cxn>
              </a:cxnLst>
              <a:rect l="0" t="0" r="0" b="0"/>
              <a:pathLst>
                <a:path w="21600" h="21600">
                  <a:moveTo>
                    <a:pt x="0" y="0"/>
                  </a:moveTo>
                  <a:lnTo>
                    <a:pt x="0" y="21600"/>
                  </a:lnTo>
                  <a:lnTo>
                    <a:pt x="21600" y="21600"/>
                  </a:lnTo>
                </a:path>
              </a:pathLst>
            </a:custGeom>
            <a:noFill/>
            <a:ln w="38100" cap="flat" cmpd="sng">
              <a:solidFill>
                <a:schemeClr val="tx1"/>
              </a:solidFill>
              <a:prstDash val="solid"/>
              <a:headEnd type="none" w="med" len="med"/>
              <a:tailEnd type="triangle" w="med" len="med"/>
            </a:ln>
          </p:spPr>
          <p:txBody>
            <a:bodyPr/>
            <a:lstStyle/>
            <a:p>
              <a:endParaRPr lang="ja-JP" altLang="en-US"/>
            </a:p>
          </p:txBody>
        </p:sp>
        <p:sp>
          <p:nvSpPr>
            <p:cNvPr id="37909" name="その他"/>
            <p:cNvSpPr/>
            <p:nvPr/>
          </p:nvSpPr>
          <p:spPr>
            <a:xfrm rot="16200000">
              <a:off x="8726" y="3308"/>
              <a:ext cx="521" cy="340"/>
            </a:xfrm>
            <a:custGeom>
              <a:avLst/>
              <a:gdLst/>
              <a:ahLst/>
              <a:cxnLst>
                <a:cxn ang="0">
                  <a:pos x="0" y="0"/>
                </a:cxn>
                <a:cxn ang="0">
                  <a:pos x="0" y="0"/>
                </a:cxn>
                <a:cxn ang="0">
                  <a:pos x="0" y="0"/>
                </a:cxn>
              </a:cxnLst>
              <a:rect l="0" t="0" r="0" b="0"/>
              <a:pathLst>
                <a:path w="21600" h="21600">
                  <a:moveTo>
                    <a:pt x="0" y="0"/>
                  </a:moveTo>
                  <a:lnTo>
                    <a:pt x="0" y="21600"/>
                  </a:lnTo>
                  <a:lnTo>
                    <a:pt x="21600" y="21600"/>
                  </a:lnTo>
                </a:path>
              </a:pathLst>
            </a:custGeom>
            <a:noFill/>
            <a:ln w="38100" cap="flat" cmpd="sng">
              <a:solidFill>
                <a:schemeClr val="tx1"/>
              </a:solidFill>
              <a:prstDash val="solid"/>
              <a:headEnd type="none" w="med" len="med"/>
              <a:tailEnd type="triangle" w="med" len="med"/>
            </a:ln>
          </p:spPr>
          <p:txBody>
            <a:bodyPr/>
            <a:lstStyle/>
            <a:p>
              <a:endParaRPr lang="ja-JP" altLang="en-US"/>
            </a:p>
          </p:txBody>
        </p:sp>
        <p:sp>
          <p:nvSpPr>
            <p:cNvPr id="37910" name="その他"/>
            <p:cNvSpPr/>
            <p:nvPr/>
          </p:nvSpPr>
          <p:spPr>
            <a:xfrm rot="16200000">
              <a:off x="11899" y="1495"/>
              <a:ext cx="521" cy="340"/>
            </a:xfrm>
            <a:custGeom>
              <a:avLst/>
              <a:gdLst/>
              <a:ahLst/>
              <a:cxnLst>
                <a:cxn ang="0">
                  <a:pos x="0" y="0"/>
                </a:cxn>
                <a:cxn ang="0">
                  <a:pos x="0" y="0"/>
                </a:cxn>
                <a:cxn ang="0">
                  <a:pos x="0" y="0"/>
                </a:cxn>
              </a:cxnLst>
              <a:rect l="0" t="0" r="0" b="0"/>
              <a:pathLst>
                <a:path w="21600" h="21600">
                  <a:moveTo>
                    <a:pt x="0" y="0"/>
                  </a:moveTo>
                  <a:lnTo>
                    <a:pt x="0" y="21600"/>
                  </a:lnTo>
                  <a:lnTo>
                    <a:pt x="21600" y="21600"/>
                  </a:lnTo>
                </a:path>
              </a:pathLst>
            </a:custGeom>
            <a:noFill/>
            <a:ln w="38100" cap="flat" cmpd="sng">
              <a:solidFill>
                <a:schemeClr val="tx1"/>
              </a:solidFill>
              <a:prstDash val="solid"/>
              <a:headEnd type="none" w="med" len="med"/>
              <a:tailEnd type="triangle" w="med" len="med"/>
            </a:ln>
          </p:spPr>
          <p:txBody>
            <a:bodyPr/>
            <a:lstStyle/>
            <a:p>
              <a:endParaRPr lang="ja-JP" altLang="en-US"/>
            </a:p>
          </p:txBody>
        </p:sp>
        <p:sp>
          <p:nvSpPr>
            <p:cNvPr id="37911" name="その他"/>
            <p:cNvSpPr/>
            <p:nvPr/>
          </p:nvSpPr>
          <p:spPr>
            <a:xfrm rot="16200000">
              <a:off x="12695" y="586"/>
              <a:ext cx="521" cy="340"/>
            </a:xfrm>
            <a:custGeom>
              <a:avLst/>
              <a:gdLst/>
              <a:ahLst/>
              <a:cxnLst>
                <a:cxn ang="0">
                  <a:pos x="0" y="0"/>
                </a:cxn>
                <a:cxn ang="0">
                  <a:pos x="0" y="0"/>
                </a:cxn>
                <a:cxn ang="0">
                  <a:pos x="0" y="0"/>
                </a:cxn>
              </a:cxnLst>
              <a:rect l="0" t="0" r="0" b="0"/>
              <a:pathLst>
                <a:path w="21600" h="21600">
                  <a:moveTo>
                    <a:pt x="0" y="0"/>
                  </a:moveTo>
                  <a:lnTo>
                    <a:pt x="0" y="21600"/>
                  </a:lnTo>
                  <a:lnTo>
                    <a:pt x="21600" y="21600"/>
                  </a:lnTo>
                </a:path>
              </a:pathLst>
            </a:custGeom>
            <a:noFill/>
            <a:ln w="38100" cap="flat" cmpd="sng">
              <a:solidFill>
                <a:schemeClr val="tx1"/>
              </a:solidFill>
              <a:prstDash val="solid"/>
              <a:headEnd type="none" w="med" len="med"/>
              <a:tailEnd type="triangle" w="med" len="med"/>
            </a:ln>
          </p:spPr>
          <p:txBody>
            <a:bodyPr/>
            <a:lstStyle/>
            <a:p>
              <a:endParaRPr lang="ja-JP" altLang="en-US"/>
            </a:p>
          </p:txBody>
        </p:sp>
        <p:sp>
          <p:nvSpPr>
            <p:cNvPr id="37912" name="Line 22"/>
            <p:cNvSpPr/>
            <p:nvPr/>
          </p:nvSpPr>
          <p:spPr>
            <a:xfrm flipH="1">
              <a:off x="4084" y="340"/>
              <a:ext cx="5330" cy="1"/>
            </a:xfrm>
            <a:prstGeom prst="line">
              <a:avLst/>
            </a:prstGeom>
            <a:ln w="50800" cap="flat" cmpd="sng">
              <a:solidFill>
                <a:schemeClr val="accent2"/>
              </a:solidFill>
              <a:prstDash val="solid"/>
              <a:headEnd type="none" w="med" len="med"/>
              <a:tailEnd type="triangle" w="med" len="med"/>
            </a:ln>
          </p:spPr>
          <p:txBody>
            <a:bodyPr/>
            <a:lstStyle/>
            <a:p>
              <a:endParaRPr lang="ja-JP" altLang="en-US"/>
            </a:p>
          </p:txBody>
        </p:sp>
        <p:sp>
          <p:nvSpPr>
            <p:cNvPr id="37913" name="Line 23"/>
            <p:cNvSpPr/>
            <p:nvPr/>
          </p:nvSpPr>
          <p:spPr>
            <a:xfrm flipV="1">
              <a:off x="2836" y="526"/>
              <a:ext cx="1" cy="341"/>
            </a:xfrm>
            <a:prstGeom prst="line">
              <a:avLst/>
            </a:prstGeom>
            <a:ln w="38100" cap="flat" cmpd="sng">
              <a:solidFill>
                <a:srgbClr val="008000"/>
              </a:solidFill>
              <a:prstDash val="sysDot"/>
              <a:headEnd type="none" w="med" len="med"/>
              <a:tailEnd type="triangle" w="med" len="med"/>
            </a:ln>
          </p:spPr>
          <p:txBody>
            <a:bodyPr/>
            <a:lstStyle/>
            <a:p>
              <a:endParaRPr lang="ja-JP" altLang="en-US"/>
            </a:p>
          </p:txBody>
        </p:sp>
        <p:sp>
          <p:nvSpPr>
            <p:cNvPr id="37914" name="Line 24"/>
            <p:cNvSpPr/>
            <p:nvPr/>
          </p:nvSpPr>
          <p:spPr>
            <a:xfrm flipV="1">
              <a:off x="3514" y="1435"/>
              <a:ext cx="1" cy="341"/>
            </a:xfrm>
            <a:prstGeom prst="line">
              <a:avLst/>
            </a:prstGeom>
            <a:ln w="38100" cap="flat" cmpd="sng">
              <a:solidFill>
                <a:srgbClr val="008000"/>
              </a:solidFill>
              <a:prstDash val="sysDot"/>
              <a:headEnd type="none" w="med" len="med"/>
              <a:tailEnd type="triangle" w="med" len="med"/>
            </a:ln>
          </p:spPr>
          <p:txBody>
            <a:bodyPr/>
            <a:lstStyle/>
            <a:p>
              <a:endParaRPr lang="ja-JP" altLang="en-US"/>
            </a:p>
          </p:txBody>
        </p:sp>
        <p:sp>
          <p:nvSpPr>
            <p:cNvPr id="37915" name="Line 25"/>
            <p:cNvSpPr/>
            <p:nvPr/>
          </p:nvSpPr>
          <p:spPr>
            <a:xfrm flipH="1" flipV="1">
              <a:off x="4877" y="1204"/>
              <a:ext cx="3855" cy="1"/>
            </a:xfrm>
            <a:prstGeom prst="line">
              <a:avLst/>
            </a:prstGeom>
            <a:ln w="38100" cap="flat" cmpd="sng">
              <a:solidFill>
                <a:srgbClr val="008000"/>
              </a:solidFill>
              <a:prstDash val="sysDot"/>
              <a:headEnd type="none" w="med" len="med"/>
              <a:tailEnd type="triangle" w="med" len="med"/>
            </a:ln>
          </p:spPr>
          <p:txBody>
            <a:bodyPr/>
            <a:lstStyle/>
            <a:p>
              <a:endParaRPr lang="ja-JP" altLang="en-US"/>
            </a:p>
          </p:txBody>
        </p:sp>
        <p:sp>
          <p:nvSpPr>
            <p:cNvPr id="37916" name="Line 26"/>
            <p:cNvSpPr/>
            <p:nvPr/>
          </p:nvSpPr>
          <p:spPr>
            <a:xfrm flipV="1">
              <a:off x="4310" y="2340"/>
              <a:ext cx="4" cy="341"/>
            </a:xfrm>
            <a:prstGeom prst="line">
              <a:avLst/>
            </a:prstGeom>
            <a:ln w="38100" cap="flat" cmpd="sng">
              <a:solidFill>
                <a:srgbClr val="008000"/>
              </a:solidFill>
              <a:prstDash val="sysDot"/>
              <a:headEnd type="none" w="med" len="med"/>
              <a:tailEnd type="triangle" w="med" len="med"/>
            </a:ln>
          </p:spPr>
          <p:txBody>
            <a:bodyPr/>
            <a:lstStyle/>
            <a:p>
              <a:endParaRPr lang="ja-JP" altLang="en-US"/>
            </a:p>
          </p:txBody>
        </p:sp>
        <p:sp>
          <p:nvSpPr>
            <p:cNvPr id="37917" name="Line 27"/>
            <p:cNvSpPr/>
            <p:nvPr/>
          </p:nvSpPr>
          <p:spPr>
            <a:xfrm flipH="1" flipV="1">
              <a:off x="5670" y="2114"/>
              <a:ext cx="2268" cy="1"/>
            </a:xfrm>
            <a:prstGeom prst="line">
              <a:avLst/>
            </a:prstGeom>
            <a:ln w="38100" cap="flat" cmpd="sng">
              <a:solidFill>
                <a:srgbClr val="008000"/>
              </a:solidFill>
              <a:prstDash val="sysDot"/>
              <a:headEnd type="none" w="med" len="med"/>
              <a:tailEnd type="triangle" w="med" len="med"/>
            </a:ln>
          </p:spPr>
          <p:txBody>
            <a:bodyPr/>
            <a:lstStyle/>
            <a:p>
              <a:endParaRPr lang="ja-JP" altLang="en-US"/>
            </a:p>
          </p:txBody>
        </p:sp>
        <p:sp>
          <p:nvSpPr>
            <p:cNvPr id="37918" name="Line 28"/>
            <p:cNvSpPr/>
            <p:nvPr/>
          </p:nvSpPr>
          <p:spPr>
            <a:xfrm flipH="1" flipV="1">
              <a:off x="6464" y="3018"/>
              <a:ext cx="681" cy="1"/>
            </a:xfrm>
            <a:prstGeom prst="line">
              <a:avLst/>
            </a:prstGeom>
            <a:ln w="38100" cap="flat" cmpd="sng">
              <a:solidFill>
                <a:srgbClr val="008000"/>
              </a:solidFill>
              <a:prstDash val="sysDot"/>
              <a:headEnd type="none" w="med" len="med"/>
              <a:tailEnd type="triangle" w="med" len="med"/>
            </a:ln>
          </p:spPr>
          <p:txBody>
            <a:bodyPr/>
            <a:lstStyle/>
            <a:p>
              <a:endParaRPr lang="ja-JP" altLang="en-US"/>
            </a:p>
          </p:txBody>
        </p:sp>
        <p:sp>
          <p:nvSpPr>
            <p:cNvPr id="37919" name="Line 29"/>
            <p:cNvSpPr/>
            <p:nvPr/>
          </p:nvSpPr>
          <p:spPr>
            <a:xfrm flipV="1">
              <a:off x="5671" y="3248"/>
              <a:ext cx="3" cy="341"/>
            </a:xfrm>
            <a:prstGeom prst="line">
              <a:avLst/>
            </a:prstGeom>
            <a:ln w="38100" cap="flat" cmpd="sng">
              <a:solidFill>
                <a:srgbClr val="008000"/>
              </a:solidFill>
              <a:prstDash val="sysDot"/>
              <a:headEnd type="none" w="med" len="med"/>
              <a:tailEnd type="triangle" w="med" len="med"/>
            </a:ln>
          </p:spPr>
          <p:txBody>
            <a:bodyPr/>
            <a:lstStyle/>
            <a:p>
              <a:endParaRPr lang="ja-JP" altLang="en-US"/>
            </a:p>
          </p:txBody>
        </p:sp>
        <p:sp>
          <p:nvSpPr>
            <p:cNvPr id="37920" name="Text Box 30"/>
            <p:cNvSpPr txBox="1"/>
            <p:nvPr/>
          </p:nvSpPr>
          <p:spPr>
            <a:xfrm>
              <a:off x="5669" y="340"/>
              <a:ext cx="2225" cy="528"/>
            </a:xfrm>
            <a:prstGeom prst="rect">
              <a:avLst/>
            </a:prstGeom>
            <a:noFill/>
            <a:ln w="9525">
              <a:noFill/>
              <a:miter/>
            </a:ln>
          </p:spPr>
          <p:txBody>
            <a:bodyPr>
              <a:spAutoFit/>
            </a:bodyP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600">
                  <a:latin typeface="Times New Roman" panose="02020603050405020304" pitchFamily="2" charset="0"/>
                </a:rPr>
                <a:t>妥当性確認</a:t>
              </a:r>
            </a:p>
          </p:txBody>
        </p:sp>
        <p:sp>
          <p:nvSpPr>
            <p:cNvPr id="37921" name="Text Box 31"/>
            <p:cNvSpPr txBox="1"/>
            <p:nvPr/>
          </p:nvSpPr>
          <p:spPr>
            <a:xfrm>
              <a:off x="6350" y="2116"/>
              <a:ext cx="928" cy="528"/>
            </a:xfrm>
            <a:prstGeom prst="rect">
              <a:avLst/>
            </a:prstGeom>
            <a:noFill/>
            <a:ln w="9525">
              <a:noFill/>
              <a:miter/>
            </a:ln>
          </p:spPr>
          <p:txBody>
            <a:bodyPr>
              <a:spAutoFit/>
            </a:bodyP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eaLnBrk="1" hangingPunct="1">
                <a:spcBef>
                  <a:spcPct val="0"/>
                </a:spcBef>
              </a:pPr>
              <a:r>
                <a:rPr lang="ja-JP" altLang="en-US" sz="1600">
                  <a:latin typeface="Times New Roman" panose="02020603050405020304" pitchFamily="2" charset="0"/>
                </a:rPr>
                <a:t>検証</a:t>
              </a:r>
            </a:p>
          </p:txBody>
        </p:sp>
      </p:grpSp>
      <p:sp>
        <p:nvSpPr>
          <p:cNvPr id="37922" name="Text Box 32"/>
          <p:cNvSpPr txBox="1"/>
          <p:nvPr/>
        </p:nvSpPr>
        <p:spPr>
          <a:xfrm>
            <a:off x="158736" y="5993130"/>
            <a:ext cx="3103735" cy="553998"/>
          </a:xfrm>
          <a:prstGeom prst="rect">
            <a:avLst/>
          </a:prstGeom>
          <a:noFill/>
          <a:ln w="9525">
            <a:noFill/>
            <a:miter/>
          </a:ln>
        </p:spPr>
        <p:txBody>
          <a:bodyPr wrap="none">
            <a:spAutoFit/>
          </a:bodyPr>
          <a:lstStyle>
            <a:lvl1pPr marL="180975" lvl="0" indent="-180975" algn="l" defTabSz="914400" eaLnBrk="0" fontAlgn="base" latinLnBrk="0" hangingPunct="0">
              <a:lnSpc>
                <a:spcPct val="100000"/>
              </a:lnSpc>
              <a:spcBef>
                <a:spcPct val="15000"/>
              </a:spcBef>
              <a:spcAft>
                <a:spcPct val="0"/>
              </a:spcAft>
              <a:buNone/>
              <a:defRPr sz="2000" b="0" i="0" u="none" kern="1200" baseline="0">
                <a:solidFill>
                  <a:schemeClr val="tx1"/>
                </a:solidFill>
                <a:latin typeface="HGP創英角ｺﾞｼｯｸUB" panose="020B0900000000000000" charset="-128"/>
                <a:ea typeface="HGP創英角ｺﾞｼｯｸUB" panose="020B0900000000000000" charset="-128"/>
              </a:defRPr>
            </a:lvl1pPr>
            <a:lvl2pPr marL="527050" lvl="1" indent="-17462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2pPr>
            <a:lvl3pPr marL="887730" lvl="2" indent="-16700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3pPr>
            <a:lvl4pPr marL="1260475" lvl="3" indent="-193675"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4pPr>
            <a:lvl5pPr marL="1619250" lvl="4" indent="-179070" algn="l" defTabSz="914400" eaLnBrk="0" fontAlgn="base" latinLnBrk="0" hangingPunct="0">
              <a:lnSpc>
                <a:spcPct val="100000"/>
              </a:lnSpc>
              <a:spcBef>
                <a:spcPct val="15000"/>
              </a:spcBef>
              <a:spcAft>
                <a:spcPct val="0"/>
              </a:spcAft>
              <a:buChar char="₋"/>
              <a:defRPr sz="2000" b="0" i="0" u="none" kern="1200" baseline="0">
                <a:solidFill>
                  <a:schemeClr val="tx1"/>
                </a:solidFill>
                <a:latin typeface="+mn-lt"/>
                <a:ea typeface="+mn-ea"/>
                <a:cs typeface="+mn-cs"/>
              </a:defRPr>
            </a:lvl5pPr>
          </a:lstStyle>
          <a:p>
            <a:pPr marL="0" lvl="0" indent="0" algn="ctr" eaLnBrk="1" hangingPunct="1">
              <a:spcBef>
                <a:spcPct val="0"/>
              </a:spcBef>
            </a:pPr>
            <a:r>
              <a:rPr lang="ja-JP" altLang="en-US" sz="1600"/>
              <a:t>安全関連ソフトウェア開発プロセス</a:t>
            </a:r>
          </a:p>
          <a:p>
            <a:pPr marL="0" lvl="0" indent="0" algn="ctr" eaLnBrk="1" hangingPunct="1">
              <a:spcBef>
                <a:spcPct val="0"/>
              </a:spcBef>
            </a:pPr>
            <a:r>
              <a:rPr lang="en-US" altLang="ja-JP" sz="1400"/>
              <a:t>[JIS C 0508-3</a:t>
            </a:r>
            <a:r>
              <a:rPr lang="ja-JP" altLang="en-US" sz="1400"/>
              <a:t>より</a:t>
            </a:r>
            <a:r>
              <a:rPr lang="en-US" altLang="ja-JP" sz="1400"/>
              <a:t>]</a:t>
            </a:r>
          </a:p>
        </p:txBody>
      </p:sp>
    </p:spTree>
    <p:extLst>
      <p:ext uri="{BB962C8B-B14F-4D97-AF65-F5344CB8AC3E}">
        <p14:creationId xmlns:p14="http://schemas.microsoft.com/office/powerpoint/2010/main" val="311757119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a:t>1.</a:t>
            </a:r>
            <a:r>
              <a:rPr lang="ja-JP" altLang="en-US"/>
              <a:t>概要</a:t>
            </a:r>
            <a:r>
              <a:rPr lang="ja-JP" altLang="en-US" sz="2800"/>
              <a:t>　</a:t>
            </a:r>
            <a:r>
              <a:rPr lang="en-US" altLang="ja-JP" sz="2800"/>
              <a:t>(2)</a:t>
            </a:r>
            <a:r>
              <a:rPr lang="ja-JP" altLang="en-US" sz="2800"/>
              <a:t>機能安全マネジメント</a:t>
            </a:r>
          </a:p>
        </p:txBody>
      </p:sp>
      <p:sp>
        <p:nvSpPr>
          <p:cNvPr id="3" name="コンテンツプレースホルダ 2"/>
          <p:cNvSpPr>
            <a:spLocks noGrp="1"/>
          </p:cNvSpPr>
          <p:nvPr>
            <p:ph idx="1"/>
          </p:nvPr>
        </p:nvSpPr>
        <p:spPr>
          <a:xfrm>
            <a:off x="320778" y="1566545"/>
            <a:ext cx="9308909" cy="4750018"/>
          </a:xfrm>
        </p:spPr>
        <p:txBody>
          <a:bodyPr wrap="square">
            <a:spAutoFit/>
          </a:bodyPr>
          <a:lstStyle/>
          <a:p>
            <a:pPr marL="0" indent="0">
              <a:lnSpc>
                <a:spcPct val="100000"/>
              </a:lnSpc>
              <a:buNone/>
            </a:pPr>
            <a:r>
              <a:rPr lang="ja-JP" altLang="en-US"/>
              <a:t>安全関連システムの要求分析から実現までが、</a:t>
            </a:r>
            <a:r>
              <a:rPr lang="ja-JP" altLang="en-US">
                <a:solidFill>
                  <a:srgbClr val="FF0000"/>
                </a:solidFill>
              </a:rPr>
              <a:t>当初計画したマネジメントプロセスに適合していたかを監査</a:t>
            </a:r>
            <a:r>
              <a:rPr lang="ja-JP" altLang="en-US"/>
              <a:t>する。</a:t>
            </a:r>
          </a:p>
          <a:p>
            <a:pPr marL="0" indent="0">
              <a:lnSpc>
                <a:spcPct val="100000"/>
              </a:lnSpc>
              <a:buNone/>
            </a:pPr>
            <a:r>
              <a:rPr lang="ja-JP" altLang="en-US" sz="2000"/>
              <a:t>・経時的な形式による</a:t>
            </a:r>
            <a:r>
              <a:rPr lang="ja-JP" altLang="en-US" sz="2000">
                <a:solidFill>
                  <a:srgbClr val="FF0000"/>
                </a:solidFill>
              </a:rPr>
              <a:t>妥当性確認業務の記録</a:t>
            </a:r>
          </a:p>
          <a:p>
            <a:pPr marL="0" indent="0">
              <a:lnSpc>
                <a:spcPct val="100000"/>
              </a:lnSpc>
              <a:buNone/>
            </a:pPr>
            <a:r>
              <a:rPr lang="ja-JP" altLang="en-US" sz="2000"/>
              <a:t>・使用した</a:t>
            </a:r>
            <a:r>
              <a:rPr lang="ja-JP" altLang="en-US" sz="2000">
                <a:solidFill>
                  <a:srgbClr val="FF0000"/>
                </a:solidFill>
              </a:rPr>
              <a:t>全安全要求仕様の改訂番号</a:t>
            </a:r>
          </a:p>
          <a:p>
            <a:pPr marL="0" indent="0">
              <a:lnSpc>
                <a:spcPct val="100000"/>
              </a:lnSpc>
              <a:buNone/>
            </a:pPr>
            <a:r>
              <a:rPr lang="ja-JP" altLang="en-US" sz="2000"/>
              <a:t>・（テスト又は解析によって）妥当性確認した当該</a:t>
            </a:r>
            <a:r>
              <a:rPr lang="ja-JP" altLang="en-US" sz="2000">
                <a:solidFill>
                  <a:srgbClr val="FF0000"/>
                </a:solidFill>
              </a:rPr>
              <a:t>安全機能</a:t>
            </a:r>
          </a:p>
          <a:p>
            <a:pPr marL="0" indent="0">
              <a:lnSpc>
                <a:spcPct val="100000"/>
              </a:lnSpc>
              <a:buNone/>
            </a:pPr>
            <a:r>
              <a:rPr lang="ja-JP" altLang="en-US" sz="2000"/>
              <a:t>・使用した機器及び装置，並びに</a:t>
            </a:r>
            <a:r>
              <a:rPr lang="ja-JP" altLang="en-US" sz="2000">
                <a:solidFill>
                  <a:srgbClr val="FF0000"/>
                </a:solidFill>
              </a:rPr>
              <a:t>校正</a:t>
            </a:r>
            <a:r>
              <a:rPr lang="ja-JP" altLang="en-US" sz="2000"/>
              <a:t>データ</a:t>
            </a:r>
          </a:p>
          <a:p>
            <a:pPr marL="0" indent="0">
              <a:lnSpc>
                <a:spcPct val="100000"/>
              </a:lnSpc>
              <a:buNone/>
            </a:pPr>
            <a:r>
              <a:rPr lang="ja-JP" altLang="en-US" sz="2000"/>
              <a:t>・</a:t>
            </a:r>
            <a:r>
              <a:rPr lang="ja-JP" altLang="en-US" sz="2000">
                <a:solidFill>
                  <a:srgbClr val="FF0000"/>
                </a:solidFill>
              </a:rPr>
              <a:t>妥当性確認業務の結果</a:t>
            </a:r>
          </a:p>
          <a:p>
            <a:pPr marL="0" indent="0">
              <a:lnSpc>
                <a:spcPct val="100000"/>
              </a:lnSpc>
              <a:buNone/>
            </a:pPr>
            <a:r>
              <a:rPr lang="ja-JP" altLang="en-US" sz="2000"/>
              <a:t>・テストしたアイテム，適用した手順，及びテスト環境の</a:t>
            </a:r>
            <a:r>
              <a:rPr lang="ja-JP" altLang="en-US" sz="2000">
                <a:solidFill>
                  <a:srgbClr val="FF0000"/>
                </a:solidFill>
              </a:rPr>
              <a:t>校正</a:t>
            </a:r>
            <a:r>
              <a:rPr lang="ja-JP" altLang="en-US" sz="2000"/>
              <a:t>の同定</a:t>
            </a:r>
          </a:p>
          <a:p>
            <a:pPr marL="0" indent="0">
              <a:lnSpc>
                <a:spcPct val="100000"/>
              </a:lnSpc>
              <a:buNone/>
            </a:pPr>
            <a:r>
              <a:rPr lang="ja-JP" altLang="en-US" sz="2000"/>
              <a:t>・期待したものと実際の</a:t>
            </a:r>
            <a:r>
              <a:rPr lang="ja-JP" altLang="en-US" sz="2000">
                <a:solidFill>
                  <a:srgbClr val="FF0000"/>
                </a:solidFill>
              </a:rPr>
              <a:t>結果との不整合</a:t>
            </a:r>
          </a:p>
          <a:p>
            <a:pPr marL="0" indent="0">
              <a:lnSpc>
                <a:spcPct val="100000"/>
              </a:lnSpc>
              <a:buNone/>
            </a:pPr>
            <a:r>
              <a:rPr lang="ja-JP" altLang="en-US" sz="2000"/>
              <a:t>もし、実際の結果が予想とは異なる場合、当初の要求を見直すか妥当であると判断するかを決定する。その判断を文書化しなければならない。</a:t>
            </a:r>
          </a:p>
        </p:txBody>
      </p:sp>
      <p:sp>
        <p:nvSpPr>
          <p:cNvPr id="4" name="フッタープレースホルダ 3"/>
          <p:cNvSpPr>
            <a:spLocks noGrp="1"/>
          </p:cNvSpPr>
          <p:nvPr>
            <p:ph type="ftr" sz="quarter" idx="4294967295"/>
          </p:nvPr>
        </p:nvSpPr>
        <p:spPr>
          <a:xfrm>
            <a:off x="1366323" y="6556375"/>
            <a:ext cx="7860009" cy="290830"/>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256</a:t>
            </a:fld>
            <a:endParaRPr kumimoji="1" lang="ja-JP" altLang="en-US"/>
          </a:p>
        </p:txBody>
      </p:sp>
    </p:spTree>
    <p:extLst>
      <p:ext uri="{BB962C8B-B14F-4D97-AF65-F5344CB8AC3E}">
        <p14:creationId xmlns:p14="http://schemas.microsoft.com/office/powerpoint/2010/main" val="298128261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a:t>1.</a:t>
            </a:r>
            <a:r>
              <a:rPr lang="ja-JP" altLang="en-US"/>
              <a:t>概要</a:t>
            </a:r>
            <a:r>
              <a:rPr lang="ja-JP" altLang="en-US" sz="2800"/>
              <a:t>　</a:t>
            </a:r>
            <a:r>
              <a:rPr lang="en-US" altLang="ja-JP" sz="2800"/>
              <a:t>(</a:t>
            </a:r>
            <a:r>
              <a:rPr lang="ja-JP" altLang="en-US" sz="2800">
                <a:sym typeface="+mn-ea"/>
              </a:rPr>
              <a:t>3)SIL/PL要求適合</a:t>
            </a:r>
          </a:p>
        </p:txBody>
      </p:sp>
      <p:sp>
        <p:nvSpPr>
          <p:cNvPr id="3" name="コンテンツプレースホルダ 2"/>
          <p:cNvSpPr>
            <a:spLocks noGrp="1"/>
          </p:cNvSpPr>
          <p:nvPr>
            <p:ph idx="1"/>
          </p:nvPr>
        </p:nvSpPr>
        <p:spPr>
          <a:xfrm>
            <a:off x="320778" y="1566545"/>
            <a:ext cx="9308909" cy="4185761"/>
          </a:xfrm>
        </p:spPr>
        <p:txBody>
          <a:bodyPr wrap="square">
            <a:spAutoFit/>
          </a:bodyPr>
          <a:lstStyle/>
          <a:p>
            <a:pPr marL="0" indent="0">
              <a:lnSpc>
                <a:spcPct val="100000"/>
              </a:lnSpc>
              <a:buNone/>
            </a:pPr>
            <a:r>
              <a:rPr lang="en-US" altLang="ja-JP" b="1"/>
              <a:t>SIL/PL</a:t>
            </a:r>
            <a:r>
              <a:rPr lang="ja-JP" altLang="en-US" b="1"/>
              <a:t>の要求：</a:t>
            </a:r>
          </a:p>
          <a:p>
            <a:pPr marL="0" indent="0">
              <a:lnSpc>
                <a:spcPct val="100000"/>
              </a:lnSpc>
              <a:buNone/>
            </a:pPr>
            <a:r>
              <a:rPr lang="ja-JP" altLang="en-US" sz="2000"/>
              <a:t>・PFD/PFHあるいはMTTFd、DC avgの数値指標だけではない。</a:t>
            </a:r>
          </a:p>
          <a:p>
            <a:pPr marL="0" indent="0">
              <a:lnSpc>
                <a:spcPct val="100000"/>
              </a:lnSpc>
              <a:buNone/>
            </a:pPr>
            <a:r>
              <a:rPr lang="ja-JP" altLang="en-US" sz="2000"/>
              <a:t>・JIS C 0508-2付属書AやJIS C 0508-3付属書A、B</a:t>
            </a:r>
            <a:br>
              <a:rPr lang="ja-JP" altLang="en-US" sz="2000"/>
            </a:br>
            <a:r>
              <a:rPr lang="ja-JP" altLang="en-US" sz="2000"/>
              <a:t>　</a:t>
            </a:r>
            <a:r>
              <a:rPr lang="en-US" altLang="ja-JP" sz="2000"/>
              <a:t>…</a:t>
            </a:r>
            <a:r>
              <a:rPr lang="ja-JP" altLang="en-US" sz="2000">
                <a:solidFill>
                  <a:srgbClr val="FF0000"/>
                </a:solidFill>
              </a:rPr>
              <a:t>安全関連部の開発において採用すべき手法</a:t>
            </a:r>
            <a:r>
              <a:rPr lang="ja-JP" altLang="en-US" sz="2000"/>
              <a:t>がSIL毎に示されている。</a:t>
            </a:r>
          </a:p>
          <a:p>
            <a:pPr marL="0" indent="0">
              <a:lnSpc>
                <a:spcPct val="100000"/>
              </a:lnSpc>
              <a:buNone/>
            </a:pPr>
            <a:r>
              <a:rPr lang="ja-JP" altLang="en-US"/>
              <a:t>要求への対応方法</a:t>
            </a:r>
          </a:p>
          <a:p>
            <a:pPr marL="0" indent="0">
              <a:lnSpc>
                <a:spcPct val="100000"/>
              </a:lnSpc>
              <a:buNone/>
            </a:pPr>
            <a:r>
              <a:rPr lang="ja-JP" altLang="en-US" sz="2000"/>
              <a:t>・</a:t>
            </a:r>
            <a:r>
              <a:rPr lang="ja-JP" altLang="en-US" sz="2000">
                <a:solidFill>
                  <a:srgbClr val="FF0000"/>
                </a:solidFill>
              </a:rPr>
              <a:t>開発計画書</a:t>
            </a:r>
            <a:r>
              <a:rPr lang="ja-JP" altLang="en-US" sz="2000"/>
              <a:t>(V&amp;Vプラン)あるいは設計仕様書、試験仕様書に記載</a:t>
            </a:r>
            <a:br>
              <a:rPr lang="ja-JP" altLang="en-US" sz="2000"/>
            </a:br>
            <a:r>
              <a:rPr lang="ja-JP" altLang="en-US" sz="2000"/>
              <a:t>　</a:t>
            </a:r>
            <a:r>
              <a:rPr lang="en-US" altLang="ja-JP" sz="2000"/>
              <a:t>…</a:t>
            </a:r>
            <a:r>
              <a:rPr lang="ja-JP" altLang="en-US" sz="2000"/>
              <a:t>その内容を確認</a:t>
            </a:r>
          </a:p>
          <a:p>
            <a:pPr marL="0" indent="0">
              <a:lnSpc>
                <a:spcPct val="100000"/>
              </a:lnSpc>
              <a:buNone/>
            </a:pPr>
            <a:r>
              <a:rPr lang="ja-JP" altLang="en-US" sz="2000"/>
              <a:t>・別の方法で</a:t>
            </a:r>
            <a:r>
              <a:rPr lang="ja-JP" altLang="en-US" sz="2000">
                <a:solidFill>
                  <a:srgbClr val="FF0000"/>
                </a:solidFill>
              </a:rPr>
              <a:t>代替</a:t>
            </a:r>
            <a:r>
              <a:rPr lang="ja-JP" altLang="en-US" sz="2000"/>
              <a:t>した場合は、その妥当性について判断する。</a:t>
            </a:r>
          </a:p>
          <a:p>
            <a:pPr marL="0" indent="0">
              <a:lnSpc>
                <a:spcPct val="100000"/>
              </a:lnSpc>
              <a:buNone/>
            </a:pPr>
            <a:r>
              <a:rPr lang="ja-JP" altLang="en-US" sz="2000"/>
              <a:t>・規格要求からチェックリストを作成し、要求への対応を記載する。</a:t>
            </a:r>
            <a:br>
              <a:rPr lang="ja-JP" altLang="en-US" sz="2000"/>
            </a:br>
            <a:r>
              <a:rPr lang="ja-JP" altLang="en-US" sz="2000"/>
              <a:t>　</a:t>
            </a:r>
            <a:r>
              <a:rPr lang="en-US" altLang="ja-JP" sz="2000"/>
              <a:t>…</a:t>
            </a:r>
            <a:r>
              <a:rPr lang="ja-JP" altLang="en-US" sz="2000"/>
              <a:t>SIL2チェックリストの例を表6-1に示す。</a:t>
            </a:r>
          </a:p>
        </p:txBody>
      </p:sp>
      <p:sp>
        <p:nvSpPr>
          <p:cNvPr id="4" name="フッタープレースホルダ 3"/>
          <p:cNvSpPr>
            <a:spLocks noGrp="1"/>
          </p:cNvSpPr>
          <p:nvPr>
            <p:ph type="ftr" sz="quarter" idx="4294967295"/>
          </p:nvPr>
        </p:nvSpPr>
        <p:spPr>
          <a:xfrm>
            <a:off x="1366323" y="6556375"/>
            <a:ext cx="7860009" cy="290830"/>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257</a:t>
            </a:fld>
            <a:endParaRPr kumimoji="1" lang="ja-JP" altLang="en-US"/>
          </a:p>
        </p:txBody>
      </p:sp>
    </p:spTree>
    <p:extLst>
      <p:ext uri="{BB962C8B-B14F-4D97-AF65-F5344CB8AC3E}">
        <p14:creationId xmlns:p14="http://schemas.microsoft.com/office/powerpoint/2010/main" val="141240215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a:t>1.</a:t>
            </a:r>
            <a:r>
              <a:rPr lang="ja-JP" altLang="en-US"/>
              <a:t>概要</a:t>
            </a:r>
            <a:r>
              <a:rPr lang="ja-JP" altLang="en-US" sz="2800"/>
              <a:t>　</a:t>
            </a:r>
            <a:r>
              <a:rPr lang="en-US" altLang="ja-JP" sz="2800"/>
              <a:t>(</a:t>
            </a:r>
            <a:r>
              <a:rPr lang="ja-JP" altLang="en-US" sz="2800">
                <a:sym typeface="+mn-ea"/>
              </a:rPr>
              <a:t>3)SIL/PL要求適合</a:t>
            </a:r>
          </a:p>
        </p:txBody>
      </p:sp>
      <p:sp>
        <p:nvSpPr>
          <p:cNvPr id="4" name="フッタープレースホルダ 3"/>
          <p:cNvSpPr>
            <a:spLocks noGrp="1"/>
          </p:cNvSpPr>
          <p:nvPr>
            <p:ph type="ftr" sz="quarter" idx="4294967295"/>
          </p:nvPr>
        </p:nvSpPr>
        <p:spPr>
          <a:xfrm>
            <a:off x="1366323" y="6556375"/>
            <a:ext cx="7860009" cy="290830"/>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258</a:t>
            </a:fld>
            <a:endParaRPr kumimoji="1" lang="ja-JP" altLang="en-US"/>
          </a:p>
        </p:txBody>
      </p:sp>
      <p:graphicFrame>
        <p:nvGraphicFramePr>
          <p:cNvPr id="2" name="コンテンツプレースホルダ -1"/>
          <p:cNvGraphicFramePr>
            <a:graphicFrameLocks noGrp="1"/>
          </p:cNvGraphicFramePr>
          <p:nvPr>
            <p:ph idx="1"/>
          </p:nvPr>
        </p:nvGraphicFramePr>
        <p:xfrm>
          <a:off x="320778" y="1566545"/>
          <a:ext cx="9308910" cy="4083056"/>
        </p:xfrm>
        <a:graphic>
          <a:graphicData uri="http://schemas.openxmlformats.org/drawingml/2006/table">
            <a:tbl>
              <a:tblPr firstRow="1" bandRow="1">
                <a:tableStyleId>{5940675A-B579-460E-94D1-54222C63F5DA}</a:tableStyleId>
              </a:tblPr>
              <a:tblGrid>
                <a:gridCol w="523408"/>
                <a:gridCol w="4872647"/>
                <a:gridCol w="1087469"/>
                <a:gridCol w="2825386"/>
              </a:tblGrid>
              <a:tr h="194310">
                <a:tc gridSpan="4">
                  <a:txBody>
                    <a:bodyPr/>
                    <a:lstStyle/>
                    <a:p>
                      <a:pPr marL="0" indent="0" algn="ctr">
                        <a:buNone/>
                      </a:pPr>
                      <a:r>
                        <a:rPr lang="ja-JP" altLang="en-US" sz="2000" b="0" u="none">
                          <a:latin typeface="メイリオ" panose="020B0604030504040204" charset="-128"/>
                          <a:ea typeface="メイリオ" panose="020B0604030504040204" charset="-128"/>
                          <a:cs typeface="ＭＳ 明朝" panose="02020609040205080304" charset="-128"/>
                        </a:rPr>
                        <a:t>表</a:t>
                      </a:r>
                      <a:r>
                        <a:rPr lang="en-US" altLang="ja-JP" sz="2000" b="0" u="none">
                          <a:latin typeface="メイリオ" panose="020B0604030504040204" charset="-128"/>
                          <a:ea typeface="メイリオ" panose="020B0604030504040204" charset="-128"/>
                          <a:cs typeface="ＭＳ 明朝" panose="02020609040205080304" charset="-128"/>
                        </a:rPr>
                        <a:t>6-</a:t>
                      </a:r>
                      <a:r>
                        <a:rPr lang="ja-JP" altLang="en-US" sz="2000" b="0" u="none">
                          <a:latin typeface="メイリオ" panose="020B0604030504040204" charset="-128"/>
                          <a:ea typeface="メイリオ" panose="020B0604030504040204" charset="-128"/>
                          <a:cs typeface="ＭＳ 明朝" panose="02020609040205080304" charset="-128"/>
                        </a:rPr>
                        <a:t>１　</a:t>
                      </a:r>
                      <a:r>
                        <a:rPr lang="en-US" altLang="ja-JP" sz="2000" b="0" u="none">
                          <a:latin typeface="メイリオ" panose="020B0604030504040204" charset="-128"/>
                          <a:ea typeface="メイリオ" panose="020B0604030504040204" charset="-128"/>
                          <a:cs typeface="ＭＳ 明朝" panose="02020609040205080304" charset="-128"/>
                        </a:rPr>
                        <a:t>SIL2</a:t>
                      </a:r>
                      <a:r>
                        <a:rPr lang="ja-JP" altLang="en-US" sz="2000" b="0" u="none">
                          <a:latin typeface="メイリオ" panose="020B0604030504040204" charset="-128"/>
                          <a:ea typeface="メイリオ" panose="020B0604030504040204" charset="-128"/>
                          <a:cs typeface="ＭＳ 明朝" panose="02020609040205080304" charset="-128"/>
                        </a:rPr>
                        <a:t>要求適合チェックリストの例（</a:t>
                      </a:r>
                      <a:r>
                        <a:rPr lang="en-US" altLang="ja-JP" sz="2000" b="0" u="none">
                          <a:latin typeface="メイリオ" panose="020B0604030504040204" charset="-128"/>
                          <a:ea typeface="メイリオ" panose="020B0604030504040204" charset="-128"/>
                          <a:cs typeface="ＭＳ 明朝" panose="02020609040205080304" charset="-128"/>
                        </a:rPr>
                        <a:t>JIS C 0508-2</a:t>
                      </a:r>
                      <a:r>
                        <a:rPr lang="ja-JP" altLang="en-US" sz="2000" b="0" u="none">
                          <a:latin typeface="メイリオ" panose="020B0604030504040204" charset="-128"/>
                          <a:ea typeface="メイリオ" panose="020B0604030504040204" charset="-128"/>
                          <a:cs typeface="ＭＳ 明朝" panose="02020609040205080304" charset="-128"/>
                        </a:rPr>
                        <a:t>表</a:t>
                      </a:r>
                      <a:r>
                        <a:rPr lang="en-US" altLang="ja-JP" sz="2000" b="0" u="none">
                          <a:latin typeface="メイリオ" panose="020B0604030504040204" charset="-128"/>
                          <a:ea typeface="メイリオ" panose="020B0604030504040204" charset="-128"/>
                          <a:cs typeface="ＭＳ 明朝" panose="02020609040205080304" charset="-128"/>
                        </a:rPr>
                        <a:t>A.16</a:t>
                      </a:r>
                      <a:r>
                        <a:rPr lang="ja-JP" altLang="en-US" sz="2000" b="0" u="none">
                          <a:latin typeface="メイリオ" panose="020B0604030504040204" charset="-128"/>
                          <a:ea typeface="メイリオ" panose="020B0604030504040204" charset="-128"/>
                          <a:cs typeface="ＭＳ 明朝" panose="02020609040205080304" charset="-128"/>
                        </a:rPr>
                        <a:t>に基づく）</a:t>
                      </a:r>
                    </a:p>
                  </a:txBody>
                  <a:tcPr marL="0" marR="0" marT="0" marB="1">
                    <a:lnL w="404812" cap="flat" cmpd="sng">
                      <a:solidFill>
                        <a:srgbClr val="FFFFFF"/>
                      </a:solidFill>
                      <a:prstDash val="solid"/>
                      <a:headEnd type="none" w="med" len="med"/>
                      <a:tailEnd type="none" w="med" len="med"/>
                    </a:lnL>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R w="404812" cap="flat" cmpd="sng">
                      <a:solidFill>
                        <a:srgbClr val="FFFFFF"/>
                      </a:solidFill>
                      <a:prstDash val="solid"/>
                      <a:headEnd type="none" w="med" len="med"/>
                      <a:tailEnd type="none" w="med" len="med"/>
                    </a:lnR>
                    <a:lnT w="404812" cap="flat" cmpd="sng">
                      <a:solidFill>
                        <a:srgbClr val="FFFFFF"/>
                      </a:solidFill>
                      <a:prstDash val="solid"/>
                      <a:headEnd type="none" w="med" len="med"/>
                      <a:tailEnd type="none" w="med" len="med"/>
                    </a:lnT>
                    <a:lnB w="12700" cap="flat" cmpd="sng">
                      <a:solidFill>
                        <a:srgbClr val="080000"/>
                      </a:solidFill>
                      <a:prstDash val="solid"/>
                      <a:headEnd type="none" w="med" len="med"/>
                      <a:tailEnd type="none" w="med" len="med"/>
                    </a:lnB>
                  </a:tcPr>
                </a:tc>
              </a:tr>
              <a:tr h="781050">
                <a:tc gridSpan="4">
                  <a:txBody>
                    <a:bodyPr/>
                    <a:lstStyle/>
                    <a:p>
                      <a:pPr marL="0" indent="0" algn="ctr">
                        <a:buNone/>
                      </a:pPr>
                      <a:r>
                        <a:rPr lang="ja-JP" altLang="en-US" sz="1800" b="0" u="none">
                          <a:solidFill>
                            <a:srgbClr val="000000"/>
                          </a:solidFill>
                          <a:latin typeface="メイリオ" panose="020B0604030504040204" charset="-128"/>
                          <a:ea typeface="メイリオ" panose="020B0604030504040204" charset="-128"/>
                          <a:cs typeface="ＭＳ 明朝" panose="02020609040205080304" charset="-128"/>
                        </a:rPr>
                        <a:t>表 </a:t>
                      </a:r>
                      <a:r>
                        <a:rPr lang="en-US" altLang="ja-JP" sz="1800" b="1" u="none">
                          <a:solidFill>
                            <a:srgbClr val="000000"/>
                          </a:solidFill>
                          <a:latin typeface="メイリオ" panose="020B0604030504040204" charset="-128"/>
                          <a:ea typeface="メイリオ" panose="020B0604030504040204" charset="-128"/>
                          <a:cs typeface="ＭＳ 明朝" panose="02020609040205080304" charset="-128"/>
                        </a:rPr>
                        <a:t>A.16</a:t>
                      </a:r>
                      <a:r>
                        <a:rPr lang="en-US" altLang="ja-JP" sz="1800" b="0" u="none">
                          <a:solidFill>
                            <a:srgbClr val="000000"/>
                          </a:solidFill>
                          <a:latin typeface="メイリオ" panose="020B0604030504040204" charset="-128"/>
                          <a:ea typeface="メイリオ" panose="020B0604030504040204" charset="-128"/>
                          <a:cs typeface="ＭＳ 明朝" panose="02020609040205080304" charset="-128"/>
                        </a:rPr>
                        <a:t>−</a:t>
                      </a:r>
                      <a:r>
                        <a:rPr lang="ja-JP" altLang="en-US" sz="1800" b="0" u="none">
                          <a:solidFill>
                            <a:srgbClr val="000000"/>
                          </a:solidFill>
                          <a:latin typeface="メイリオ" panose="020B0604030504040204" charset="-128"/>
                          <a:ea typeface="メイリオ" panose="020B0604030504040204" charset="-128"/>
                          <a:cs typeface="ＭＳ 明朝" panose="02020609040205080304" charset="-128"/>
                        </a:rPr>
                        <a:t>環境上のストレス又は影響によって生じる決定論的原因故障を</a:t>
                      </a:r>
                    </a:p>
                    <a:p>
                      <a:pPr marL="0" indent="0" algn="ctr">
                        <a:buNone/>
                      </a:pPr>
                      <a:r>
                        <a:rPr lang="ja-JP" altLang="en-US" sz="1800" b="0" u="none">
                          <a:solidFill>
                            <a:srgbClr val="000000"/>
                          </a:solidFill>
                          <a:latin typeface="メイリオ" panose="020B0604030504040204" charset="-128"/>
                          <a:ea typeface="メイリオ" panose="020B0604030504040204" charset="-128"/>
                          <a:cs typeface="ＭＳ 明朝" panose="02020609040205080304" charset="-128"/>
                        </a:rPr>
                        <a:t>管理するための技法及び手段</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ja-JP"/>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ja-JP"/>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ID</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28575"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ＭＳ 明朝" panose="02020609040205080304" charset="-128"/>
                        </a:rPr>
                        <a:t>技法または手段</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28575"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ＭＳ 明朝" panose="02020609040205080304" charset="-128"/>
                        </a:rPr>
                        <a:t>要求度</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28575"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b="0" u="none">
                          <a:latin typeface="メイリオ" panose="020B0604030504040204" charset="-128"/>
                          <a:ea typeface="メイリオ" panose="020B0604030504040204" charset="-128"/>
                          <a:cs typeface="ＭＳ 明朝" panose="02020609040205080304" charset="-128"/>
                        </a:rPr>
                        <a:t>対応</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28575"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1</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ja-JP" altLang="en-US" sz="1800" b="0" u="none">
                          <a:solidFill>
                            <a:srgbClr val="000000"/>
                          </a:solidFill>
                          <a:latin typeface="メイリオ" panose="020B0604030504040204" charset="-128"/>
                          <a:ea typeface="メイリオ" panose="020B0604030504040204" charset="-128"/>
                          <a:cs typeface="ＭＳ 明朝" panose="02020609040205080304" charset="-128"/>
                        </a:rPr>
                        <a:t>危険側故障をもたらすことがある電源喪失，電圧変動，過電圧，低電圧，交流電源周波数変動などの現象に対する手段</a:t>
                      </a:r>
                    </a:p>
                  </a:txBody>
                  <a:tcPr marL="68602" marR="68602" marT="63500" marB="6350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M</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ja-JP" altLang="en-US" sz="1800">
                          <a:solidFill>
                            <a:srgbClr val="FF0000"/>
                          </a:solidFill>
                          <a:latin typeface="メイリオ" panose="020B0604030504040204" charset="-128"/>
                          <a:ea typeface="メイリオ" panose="020B0604030504040204" charset="-128"/>
                          <a:sym typeface="+mn-ea"/>
                        </a:rPr>
                        <a:t>ここに，左記要求への対応方法の参照先</a:t>
                      </a:r>
                      <a:r>
                        <a:rPr lang="en-US" altLang="ja-JP" sz="1800">
                          <a:solidFill>
                            <a:srgbClr val="FF0000"/>
                          </a:solidFill>
                          <a:latin typeface="メイリオ" panose="020B0604030504040204" charset="-128"/>
                          <a:ea typeface="メイリオ" panose="020B0604030504040204" charset="-128"/>
                          <a:sym typeface="+mn-ea"/>
                        </a:rPr>
                        <a:t>(</a:t>
                      </a:r>
                      <a:r>
                        <a:rPr lang="ja-JP" altLang="en-US" sz="1800">
                          <a:solidFill>
                            <a:srgbClr val="FF0000"/>
                          </a:solidFill>
                          <a:latin typeface="メイリオ" panose="020B0604030504040204" charset="-128"/>
                          <a:ea typeface="メイリオ" panose="020B0604030504040204" charset="-128"/>
                          <a:sym typeface="+mn-ea"/>
                        </a:rPr>
                        <a:t>文書</a:t>
                      </a:r>
                      <a:r>
                        <a:rPr lang="en-US" altLang="ja-JP" sz="1800">
                          <a:solidFill>
                            <a:srgbClr val="FF0000"/>
                          </a:solidFill>
                          <a:latin typeface="メイリオ" panose="020B0604030504040204" charset="-128"/>
                          <a:ea typeface="メイリオ" panose="020B0604030504040204" charset="-128"/>
                          <a:sym typeface="+mn-ea"/>
                        </a:rPr>
                        <a:t>)</a:t>
                      </a:r>
                      <a:r>
                        <a:rPr lang="ja-JP" altLang="en-US" sz="1800">
                          <a:solidFill>
                            <a:srgbClr val="FF0000"/>
                          </a:solidFill>
                          <a:latin typeface="メイリオ" panose="020B0604030504040204" charset="-128"/>
                          <a:ea typeface="メイリオ" panose="020B0604030504040204" charset="-128"/>
                          <a:sym typeface="+mn-ea"/>
                        </a:rPr>
                        <a:t>を記載する</a:t>
                      </a:r>
                      <a:r>
                        <a:rPr lang="en-US" altLang="ja-JP" sz="1800" b="0" u="none">
                          <a:latin typeface="メイリオ" panose="020B0604030504040204" charset="-128"/>
                          <a:ea typeface="メイリオ" panose="020B0604030504040204" charset="-128"/>
                          <a:cs typeface="ＭＳ 明朝" panose="02020609040205080304" charset="-128"/>
                          <a:sym typeface="+mn-ea"/>
                        </a:rPr>
                        <a:t>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28575"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2</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ja-JP" altLang="en-US" sz="1800" b="0" u="none">
                          <a:solidFill>
                            <a:srgbClr val="000000"/>
                          </a:solidFill>
                          <a:latin typeface="メイリオ" panose="020B0604030504040204" charset="-128"/>
                          <a:ea typeface="メイリオ" panose="020B0604030504040204" charset="-128"/>
                          <a:cs typeface="ＭＳ 明朝" panose="02020609040205080304" charset="-128"/>
                        </a:rPr>
                        <a:t>通信線からの電力線の分離</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M</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3</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ja-JP" altLang="en-US" sz="1800" b="0" u="none">
                          <a:solidFill>
                            <a:srgbClr val="000000"/>
                          </a:solidFill>
                          <a:latin typeface="メイリオ" panose="020B0604030504040204" charset="-128"/>
                          <a:ea typeface="メイリオ" panose="020B0604030504040204" charset="-128"/>
                          <a:cs typeface="ＭＳ 明朝" panose="02020609040205080304" charset="-128"/>
                        </a:rPr>
                        <a:t>電磁イミュニティの増大</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M</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4</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ja-JP" altLang="en-US" sz="1800" b="0" u="none">
                          <a:solidFill>
                            <a:srgbClr val="000000"/>
                          </a:solidFill>
                          <a:latin typeface="メイリオ" panose="020B0604030504040204" charset="-128"/>
                          <a:ea typeface="メイリオ" panose="020B0604030504040204" charset="-128"/>
                          <a:cs typeface="ＭＳ 明朝" panose="02020609040205080304" charset="-128"/>
                        </a:rPr>
                        <a:t>物理的環境（例えば，温度，湿度，水，振動，ほこり，腐食性物質）に対する手段</a:t>
                      </a:r>
                    </a:p>
                  </a:txBody>
                  <a:tcPr marL="68602" marR="68602" marT="63500" marB="6350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M</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5</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ja-JP" altLang="en-US" sz="1800" b="0" u="none">
                          <a:solidFill>
                            <a:srgbClr val="000000"/>
                          </a:solidFill>
                          <a:latin typeface="メイリオ" panose="020B0604030504040204" charset="-128"/>
                          <a:ea typeface="メイリオ" panose="020B0604030504040204" charset="-128"/>
                          <a:cs typeface="ＭＳ 明朝" panose="02020609040205080304" charset="-128"/>
                        </a:rPr>
                        <a:t>プログラムシーケンス監視</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HR</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 </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ja-JP" sz="1800" b="0" u="none">
                          <a:latin typeface="メイリオ" panose="020B0604030504040204" charset="-128"/>
                          <a:ea typeface="メイリオ" panose="020B0604030504040204" charset="-128"/>
                          <a:cs typeface="ＭＳ 明朝" panose="02020609040205080304" charset="-128"/>
                        </a:rPr>
                        <a:t>...</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ja-JP" sz="1800" b="0" u="none">
                          <a:latin typeface="メイリオ" panose="020B0604030504040204" charset="-128"/>
                          <a:ea typeface="メイリオ" panose="020B0604030504040204" charset="-128"/>
                          <a:cs typeface="ＭＳ 明朝" panose="02020609040205080304" charset="-128"/>
                        </a:rPr>
                        <a:t> </a:t>
                      </a: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endParaRPr lang="ja-JP" altLang="en-US" sz="1800" b="0" u="none">
                        <a:latin typeface="メイリオ" panose="020B0604030504040204" charset="-128"/>
                        <a:ea typeface="メイリオ" panose="020B0604030504040204" charset="-128"/>
                        <a:cs typeface="ＭＳ 明朝" panose="02020609040205080304" charset="-128"/>
                      </a:endParaRPr>
                    </a:p>
                  </a:txBody>
                  <a:tcPr marL="0" marR="0" marT="0" marB="1">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1784705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a:t>1.</a:t>
            </a:r>
            <a:r>
              <a:rPr lang="ja-JP" altLang="en-US"/>
              <a:t>概要</a:t>
            </a:r>
            <a:r>
              <a:rPr lang="ja-JP" altLang="en-US" sz="3200"/>
              <a:t>　</a:t>
            </a:r>
            <a:br>
              <a:rPr lang="ja-JP" altLang="en-US" sz="3200"/>
            </a:br>
            <a:r>
              <a:rPr lang="en-US" altLang="ja-JP" sz="2800"/>
              <a:t>(</a:t>
            </a:r>
            <a:r>
              <a:rPr lang="ja-JP" altLang="en-US" sz="2800">
                <a:sym typeface="+mn-ea"/>
              </a:rPr>
              <a:t>3)SIL/PL要求適合</a:t>
            </a:r>
            <a:endParaRPr lang="ja-JP" altLang="en-US" sz="2800"/>
          </a:p>
        </p:txBody>
      </p:sp>
      <p:sp>
        <p:nvSpPr>
          <p:cNvPr id="4" name="フッタープレースホルダ 3"/>
          <p:cNvSpPr>
            <a:spLocks noGrp="1"/>
          </p:cNvSpPr>
          <p:nvPr>
            <p:ph type="ftr" sz="quarter" idx="4294967295"/>
          </p:nvPr>
        </p:nvSpPr>
        <p:spPr>
          <a:xfrm>
            <a:off x="1366323" y="6556375"/>
            <a:ext cx="7860009" cy="290830"/>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259</a:t>
            </a:fld>
            <a:endParaRPr kumimoji="1" lang="ja-JP" altLang="en-US"/>
          </a:p>
        </p:txBody>
      </p:sp>
      <p:pic>
        <p:nvPicPr>
          <p:cNvPr id="1467" name="図形 1"/>
          <p:cNvPicPr>
            <a:picLocks noChangeAspect="1"/>
          </p:cNvPicPr>
          <p:nvPr/>
        </p:nvPicPr>
        <p:blipFill>
          <a:blip r:embed="rId3"/>
          <a:stretch>
            <a:fillRect/>
          </a:stretch>
        </p:blipFill>
        <p:spPr>
          <a:xfrm>
            <a:off x="4432451" y="228600"/>
            <a:ext cx="4262851" cy="6090920"/>
          </a:xfrm>
          <a:prstGeom prst="rect">
            <a:avLst/>
          </a:prstGeom>
          <a:noFill/>
          <a:ln w="9525">
            <a:noFill/>
            <a:miter/>
          </a:ln>
        </p:spPr>
      </p:pic>
      <p:sp>
        <p:nvSpPr>
          <p:cNvPr id="3" name="コンテンツプレースホルダ 2"/>
          <p:cNvSpPr>
            <a:spLocks noGrp="1"/>
          </p:cNvSpPr>
          <p:nvPr>
            <p:ph idx="1"/>
          </p:nvPr>
        </p:nvSpPr>
        <p:spPr>
          <a:xfrm>
            <a:off x="625041" y="5448935"/>
            <a:ext cx="3271298" cy="1031240"/>
          </a:xfrm>
        </p:spPr>
        <p:txBody>
          <a:bodyPr/>
          <a:lstStyle/>
          <a:p>
            <a:pPr marL="0" indent="0" algn="ctr">
              <a:lnSpc>
                <a:spcPct val="100000"/>
              </a:lnSpc>
              <a:buNone/>
            </a:pPr>
            <a:r>
              <a:rPr sz="1800"/>
              <a:t>図6-1　製品(コンポーネント)のSIL適合ワークフロー</a:t>
            </a:r>
          </a:p>
          <a:p>
            <a:pPr marL="0" indent="0" algn="ctr">
              <a:lnSpc>
                <a:spcPct val="100000"/>
              </a:lnSpc>
              <a:buNone/>
            </a:pPr>
            <a:r>
              <a:rPr lang="en-US" altLang="ja-JP" sz="1800"/>
              <a:t>(</a:t>
            </a:r>
            <a:r>
              <a:rPr lang="ja-JP" sz="1800"/>
              <a:t>詳細はテキスト参照</a:t>
            </a:r>
            <a:r>
              <a:rPr lang="en-US" altLang="ja-JP" sz="1800"/>
              <a:t>)</a:t>
            </a:r>
          </a:p>
        </p:txBody>
      </p:sp>
    </p:spTree>
    <p:extLst>
      <p:ext uri="{BB962C8B-B14F-4D97-AF65-F5344CB8AC3E}">
        <p14:creationId xmlns:p14="http://schemas.microsoft.com/office/powerpoint/2010/main" val="3125888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lstStyle/>
          <a:p>
            <a:r>
              <a:rPr lang="ja-JP" altLang="en-US" dirty="0"/>
              <a:t>１　関係</a:t>
            </a:r>
            <a:r>
              <a:rPr lang="ja-JP" altLang="en-US" dirty="0" smtClean="0"/>
              <a:t>法令</a:t>
            </a:r>
            <a:r>
              <a:rPr lang="en-US" altLang="ja-JP" dirty="0" smtClean="0"/>
              <a:t/>
            </a:r>
            <a:br>
              <a:rPr lang="en-US" altLang="ja-JP" dirty="0" smtClean="0"/>
            </a:b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機能</a:t>
            </a:r>
            <a:r>
              <a:rPr lang="ja-JP" altLang="en-US" dirty="0">
                <a:latin typeface="Meiryo UI" panose="020B0604030504040204" pitchFamily="50" charset="-128"/>
                <a:ea typeface="Meiryo UI" panose="020B0604030504040204" pitchFamily="50" charset="-128"/>
                <a:cs typeface="Meiryo UI" panose="020B0604030504040204" pitchFamily="50" charset="-128"/>
              </a:rPr>
              <a:t>安全指針の制定</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6"/>
          <p:cNvSpPr>
            <a:spLocks noGrp="1"/>
          </p:cNvSpPr>
          <p:nvPr>
            <p:ph idx="1"/>
          </p:nvPr>
        </p:nvSpPr>
        <p:spPr>
          <a:xfrm>
            <a:off x="429491" y="1825625"/>
            <a:ext cx="9102436" cy="4351339"/>
          </a:xfrm>
          <a:ln>
            <a:solidFill>
              <a:schemeClr val="accent6">
                <a:lumMod val="40000"/>
                <a:lumOff val="60000"/>
              </a:schemeClr>
            </a:solidFill>
          </a:ln>
        </p:spPr>
        <p:txBody>
          <a:bodyPr>
            <a:normAutofit/>
          </a:bodyPr>
          <a:lstStyle/>
          <a:p>
            <a:pPr marL="0" indent="0" fontAlgn="base">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３ 要求安全度水準の決定</a:t>
            </a:r>
          </a:p>
          <a:p>
            <a:pPr marL="0" indent="0">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製造者</a:t>
            </a:r>
            <a:r>
              <a:rPr lang="ja-JP" altLang="en-US" dirty="0">
                <a:latin typeface="Meiryo UI" panose="020B0604030504040204" pitchFamily="50" charset="-128"/>
                <a:ea typeface="Meiryo UI" panose="020B0604030504040204" pitchFamily="50" charset="-128"/>
                <a:cs typeface="Meiryo UI" panose="020B0604030504040204" pitchFamily="50" charset="-128"/>
              </a:rPr>
              <a:t>は、危険性等を特定し、その結果として</a:t>
            </a: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発生する</a:t>
            </a:r>
            <a:endParaRPr lang="en-US" altLang="ja-JP" b="1" u="sng"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事象（</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危険事象</a:t>
            </a:r>
            <a:r>
              <a:rPr lang="ja-JP" altLang="en-US" dirty="0">
                <a:latin typeface="Meiryo UI" panose="020B0604030504040204" pitchFamily="50" charset="-128"/>
                <a:ea typeface="Meiryo UI" panose="020B0604030504040204" pitchFamily="50" charset="-128"/>
                <a:cs typeface="Meiryo UI" panose="020B0604030504040204" pitchFamily="50" charset="-128"/>
              </a:rPr>
              <a:t>）を特定。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②　危険事象毎に以下の要素により、</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要求安全度水準</a:t>
            </a:r>
            <a:r>
              <a:rPr lang="ja-JP" altLang="en-US" dirty="0">
                <a:latin typeface="Meiryo UI" panose="020B0604030504040204" pitchFamily="50" charset="-128"/>
                <a:ea typeface="Meiryo UI" panose="020B0604030504040204" pitchFamily="50" charset="-128"/>
                <a:cs typeface="Meiryo UI" panose="020B0604030504040204" pitchFamily="50" charset="-128"/>
              </a:rPr>
              <a:t>を決定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危険性</a:t>
            </a:r>
            <a:r>
              <a:rPr lang="ja-JP" altLang="en-US" dirty="0">
                <a:latin typeface="Meiryo UI" panose="020B0604030504040204" pitchFamily="50" charset="-128"/>
                <a:ea typeface="Meiryo UI" panose="020B0604030504040204" pitchFamily="50" charset="-128"/>
                <a:cs typeface="Meiryo UI" panose="020B0604030504040204" pitchFamily="50" charset="-128"/>
              </a:rPr>
              <a:t>等に</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さらされる頻度</a:t>
            </a:r>
            <a:r>
              <a:rPr lang="ja-JP" altLang="en-US" dirty="0">
                <a:latin typeface="Meiryo UI" panose="020B0604030504040204" pitchFamily="50" charset="-128"/>
                <a:ea typeface="Meiryo UI" panose="020B0604030504040204" pitchFamily="50" charset="-128"/>
                <a:cs typeface="Meiryo UI" panose="020B0604030504040204" pitchFamily="50" charset="-128"/>
              </a:rPr>
              <a:t>（時間）</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生</a:t>
            </a:r>
            <a:r>
              <a:rPr lang="ja-JP" altLang="en-US" dirty="0">
                <a:latin typeface="Meiryo UI" panose="020B0604030504040204" pitchFamily="50" charset="-128"/>
                <a:ea typeface="Meiryo UI" panose="020B0604030504040204" pitchFamily="50" charset="-128"/>
                <a:cs typeface="Meiryo UI" panose="020B0604030504040204" pitchFamily="50" charset="-128"/>
              </a:rPr>
              <a:t>ずる負傷又は疾病の</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重篤度</a:t>
            </a:r>
            <a:endParaRPr lang="en-US" altLang="ja-JP" b="1" u="sng" dirty="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危険</a:t>
            </a:r>
            <a:r>
              <a:rPr lang="ja-JP" altLang="en-US" dirty="0">
                <a:latin typeface="Meiryo UI" panose="020B0604030504040204" pitchFamily="50" charset="-128"/>
                <a:ea typeface="Meiryo UI" panose="020B0604030504040204" pitchFamily="50" charset="-128"/>
                <a:cs typeface="Meiryo UI" panose="020B0604030504040204" pitchFamily="50" charset="-128"/>
              </a:rPr>
              <a:t>事象からの</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回避可能性</a:t>
            </a:r>
            <a:endParaRPr lang="en-US" altLang="ja-JP" b="1" u="sng" dirty="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危険</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事象の発生頻度</a:t>
            </a:r>
            <a:endParaRPr lang="en-US" altLang="ja-JP" b="1" u="sng" dirty="0">
              <a:latin typeface="Meiryo UI" panose="020B0604030504040204" pitchFamily="50" charset="-128"/>
              <a:ea typeface="Meiryo UI" panose="020B0604030504040204" pitchFamily="50" charset="-128"/>
              <a:cs typeface="Meiryo UI" panose="020B0604030504040204" pitchFamily="50" charset="-128"/>
            </a:endParaRPr>
          </a:p>
          <a:p>
            <a:pPr lvl="1"/>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フッター プレースホルダー 3"/>
          <p:cNvSpPr>
            <a:spLocks noGrp="1"/>
          </p:cNvSpPr>
          <p:nvPr>
            <p:ph type="ftr" sz="quarter" idx="4294967295"/>
          </p:nvPr>
        </p:nvSpPr>
        <p:spPr>
          <a:xfrm>
            <a:off x="1182414" y="6356356"/>
            <a:ext cx="7442138" cy="233635"/>
          </a:xfrm>
          <a:prstGeom prst="rect">
            <a:avLst/>
          </a:prstGeom>
        </p:spPr>
        <p:txBody>
          <a:bodyPr/>
          <a:lstStyle/>
          <a:p>
            <a:pPr algn="l"/>
            <a:r>
              <a:rPr lang="ja-JP" altLang="en-US" dirty="0" smtClean="0"/>
              <a:t>平成</a:t>
            </a:r>
            <a:r>
              <a:rPr lang="en-US" altLang="ja-JP" dirty="0" smtClean="0"/>
              <a:t>29</a:t>
            </a:r>
            <a:r>
              <a:rPr lang="ja-JP" altLang="en-US" dirty="0" smtClean="0"/>
              <a:t>年度厚生労働省委託　機能安全を活用した機械設備の安全対策の推進事業　機能安全活用テキスト</a:t>
            </a:r>
            <a:endParaRPr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26</a:t>
            </a:fld>
            <a:endParaRPr kumimoji="1" lang="ja-JP" altLang="en-US" dirty="0"/>
          </a:p>
        </p:txBody>
      </p:sp>
    </p:spTree>
    <p:extLst>
      <p:ext uri="{BB962C8B-B14F-4D97-AF65-F5344CB8AC3E}">
        <p14:creationId xmlns:p14="http://schemas.microsoft.com/office/powerpoint/2010/main" val="4140409876"/>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lang="en-US" altLang="ja-JP"/>
              <a:t>1.</a:t>
            </a:r>
            <a:r>
              <a:rPr lang="ja-JP" altLang="en-US"/>
              <a:t>概要　</a:t>
            </a:r>
            <a:r>
              <a:rPr lang="ja-JP" altLang="en-US" sz="3200"/>
              <a:t/>
            </a:r>
            <a:br>
              <a:rPr lang="ja-JP" altLang="en-US" sz="3200"/>
            </a:br>
            <a:r>
              <a:rPr lang="en-US" altLang="ja-JP" sz="2800"/>
              <a:t>(</a:t>
            </a:r>
            <a:r>
              <a:rPr lang="ja-JP" altLang="en-US" sz="2800">
                <a:sym typeface="+mn-ea"/>
              </a:rPr>
              <a:t>3)SIL/PL要求適合</a:t>
            </a:r>
          </a:p>
        </p:txBody>
      </p:sp>
      <p:sp>
        <p:nvSpPr>
          <p:cNvPr id="4" name="フッタープレースホルダ 3"/>
          <p:cNvSpPr>
            <a:spLocks noGrp="1"/>
          </p:cNvSpPr>
          <p:nvPr>
            <p:ph type="ftr" sz="quarter" idx="4294967295"/>
          </p:nvPr>
        </p:nvSpPr>
        <p:spPr>
          <a:xfrm>
            <a:off x="1366323" y="6556375"/>
            <a:ext cx="7860009" cy="290830"/>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260</a:t>
            </a:fld>
            <a:endParaRPr kumimoji="1" lang="ja-JP" altLang="en-US"/>
          </a:p>
        </p:txBody>
      </p:sp>
      <p:pic>
        <p:nvPicPr>
          <p:cNvPr id="98" name="図形 2"/>
          <p:cNvPicPr>
            <a:picLocks noChangeAspect="1"/>
          </p:cNvPicPr>
          <p:nvPr/>
        </p:nvPicPr>
        <p:blipFill>
          <a:blip r:embed="rId3"/>
          <a:stretch>
            <a:fillRect/>
          </a:stretch>
        </p:blipFill>
        <p:spPr>
          <a:xfrm>
            <a:off x="4189168" y="285115"/>
            <a:ext cx="4945060" cy="6070600"/>
          </a:xfrm>
          <a:prstGeom prst="rect">
            <a:avLst/>
          </a:prstGeom>
          <a:noFill/>
          <a:ln w="9525">
            <a:noFill/>
            <a:miter/>
          </a:ln>
        </p:spPr>
      </p:pic>
      <p:sp>
        <p:nvSpPr>
          <p:cNvPr id="3" name="コンテンツプレースホルダ 2"/>
          <p:cNvSpPr>
            <a:spLocks noGrp="1"/>
          </p:cNvSpPr>
          <p:nvPr>
            <p:ph idx="1"/>
          </p:nvPr>
        </p:nvSpPr>
        <p:spPr>
          <a:xfrm>
            <a:off x="625041" y="5258436"/>
            <a:ext cx="3063587" cy="1016635"/>
          </a:xfrm>
        </p:spPr>
        <p:txBody>
          <a:bodyPr>
            <a:noAutofit/>
          </a:bodyPr>
          <a:lstStyle/>
          <a:p>
            <a:pPr marL="0" indent="0" algn="ctr">
              <a:lnSpc>
                <a:spcPct val="100000"/>
              </a:lnSpc>
              <a:buNone/>
            </a:pPr>
            <a:r>
              <a:rPr sz="1800">
                <a:sym typeface="+mn-ea"/>
              </a:rPr>
              <a:t>図6-2　システムのSIL適合ワークフロー</a:t>
            </a:r>
          </a:p>
          <a:p>
            <a:pPr marL="0" indent="0" algn="ctr">
              <a:lnSpc>
                <a:spcPct val="100000"/>
              </a:lnSpc>
              <a:buNone/>
            </a:pPr>
            <a:r>
              <a:rPr lang="en-US" altLang="ja-JP" sz="1800">
                <a:sym typeface="+mn-ea"/>
              </a:rPr>
              <a:t>(</a:t>
            </a:r>
            <a:r>
              <a:rPr lang="ja-JP" sz="1800">
                <a:sym typeface="+mn-ea"/>
              </a:rPr>
              <a:t>詳細はテキスト参照</a:t>
            </a:r>
            <a:r>
              <a:rPr lang="en-US" altLang="ja-JP" sz="1800">
                <a:sym typeface="+mn-ea"/>
              </a:rPr>
              <a:t>)</a:t>
            </a:r>
          </a:p>
        </p:txBody>
      </p:sp>
    </p:spTree>
    <p:extLst>
      <p:ext uri="{BB962C8B-B14F-4D97-AF65-F5344CB8AC3E}">
        <p14:creationId xmlns:p14="http://schemas.microsoft.com/office/powerpoint/2010/main" val="87660802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a:t>2.</a:t>
            </a:r>
            <a:r>
              <a:rPr lang="ja-JP" altLang="en-US"/>
              <a:t>安全妥当性確認</a:t>
            </a:r>
            <a:r>
              <a:rPr lang="ja-JP" altLang="en-US" sz="2800"/>
              <a:t>　</a:t>
            </a:r>
            <a:r>
              <a:rPr lang="en-US" altLang="ja-JP" sz="2800"/>
              <a:t>(1)</a:t>
            </a:r>
            <a:r>
              <a:rPr lang="ja-JP" altLang="en-US" sz="2800"/>
              <a:t>要求事項</a:t>
            </a:r>
          </a:p>
        </p:txBody>
      </p:sp>
      <p:sp>
        <p:nvSpPr>
          <p:cNvPr id="3" name="コンテンツプレースホルダ 2"/>
          <p:cNvSpPr>
            <a:spLocks noGrp="1"/>
          </p:cNvSpPr>
          <p:nvPr>
            <p:ph idx="1"/>
          </p:nvPr>
        </p:nvSpPr>
        <p:spPr>
          <a:xfrm>
            <a:off x="320778" y="1566545"/>
            <a:ext cx="9308909" cy="3981603"/>
          </a:xfrm>
        </p:spPr>
        <p:txBody>
          <a:bodyPr>
            <a:spAutoFit/>
          </a:bodyPr>
          <a:lstStyle/>
          <a:p>
            <a:pPr marL="0" indent="0">
              <a:buNone/>
            </a:pPr>
            <a:r>
              <a:rPr lang="ja-JP" altLang="en-US"/>
              <a:t>全安全妥当性確認</a:t>
            </a:r>
          </a:p>
          <a:p>
            <a:pPr marL="342900" indent="-342900"/>
            <a:r>
              <a:rPr lang="ja-JP" altLang="en-US" sz="2000"/>
              <a:t>機能安全ライフサイクルにおける「フェーズ13」に該当</a:t>
            </a:r>
          </a:p>
          <a:p>
            <a:pPr marL="342900" indent="-342900"/>
            <a:r>
              <a:rPr lang="ja-JP" altLang="en-US" sz="2000"/>
              <a:t>この細分箇条の要求事項は、</a:t>
            </a:r>
            <a:r>
              <a:rPr lang="ja-JP" altLang="en-US" sz="2000">
                <a:solidFill>
                  <a:srgbClr val="FF0000"/>
                </a:solidFill>
              </a:rPr>
              <a:t>安全関連システムに固有</a:t>
            </a:r>
            <a:r>
              <a:rPr lang="ja-JP" altLang="en-US" sz="2000"/>
              <a:t>のもの</a:t>
            </a:r>
          </a:p>
          <a:p>
            <a:pPr marL="342900" indent="-342900"/>
            <a:r>
              <a:rPr lang="ja-JP" altLang="en-US" sz="2000"/>
              <a:t>EUC 耐用年数全体にわたって管理することが必要な他リスク軽減措置に関して、既に立てられている仮定を特に考慮して、検討する。</a:t>
            </a:r>
          </a:p>
          <a:p>
            <a:pPr marL="342900" indent="-342900"/>
            <a:r>
              <a:rPr lang="ja-JP" altLang="en-US" sz="2000"/>
              <a:t>同様の要件が全ての他リスク軽減措置に必要である。</a:t>
            </a:r>
          </a:p>
          <a:p>
            <a:pPr marL="0" indent="0">
              <a:buNone/>
            </a:pPr>
            <a:r>
              <a:rPr lang="ja-JP" altLang="en-US"/>
              <a:t>妥当性確認</a:t>
            </a:r>
          </a:p>
          <a:p>
            <a:pPr marL="342900" indent="-342900"/>
            <a:r>
              <a:rPr lang="ja-JP" altLang="en-US" sz="2000">
                <a:solidFill>
                  <a:srgbClr val="FF0000"/>
                </a:solidFill>
              </a:rPr>
              <a:t>全安全妥当性確認計画</a:t>
            </a:r>
            <a:r>
              <a:rPr lang="ja-JP" altLang="en-US" sz="2000"/>
              <a:t>に従って行わなければならない。</a:t>
            </a:r>
          </a:p>
          <a:p>
            <a:pPr marL="342900" indent="-342900"/>
            <a:r>
              <a:rPr lang="ja-JP" altLang="en-US" sz="2000"/>
              <a:t>妥当性確認の過程で使用する</a:t>
            </a:r>
            <a:r>
              <a:rPr lang="ja-JP" altLang="en-US" sz="2000">
                <a:solidFill>
                  <a:srgbClr val="FF0000"/>
                </a:solidFill>
              </a:rPr>
              <a:t>全ての計測器・計測装置</a:t>
            </a:r>
            <a:r>
              <a:rPr lang="ja-JP" altLang="en-US" sz="2000"/>
              <a:t>を、国家</a:t>
            </a:r>
            <a:br>
              <a:rPr lang="ja-JP" altLang="en-US" sz="2000"/>
            </a:br>
            <a:r>
              <a:rPr lang="ja-JP" altLang="en-US" sz="2000"/>
              <a:t>標準又は供給者の仕様書を参照して</a:t>
            </a:r>
            <a:r>
              <a:rPr lang="ja-JP" altLang="en-US" sz="2000">
                <a:solidFill>
                  <a:srgbClr val="FF0000"/>
                </a:solidFill>
              </a:rPr>
              <a:t>校正</a:t>
            </a:r>
            <a:r>
              <a:rPr lang="ja-JP" altLang="en-US" sz="2000"/>
              <a:t>しなければならない。</a:t>
            </a:r>
          </a:p>
        </p:txBody>
      </p:sp>
      <p:sp>
        <p:nvSpPr>
          <p:cNvPr id="4" name="フッタープレースホルダ 3"/>
          <p:cNvSpPr>
            <a:spLocks noGrp="1"/>
          </p:cNvSpPr>
          <p:nvPr>
            <p:ph type="ftr" sz="quarter" idx="4294967295"/>
          </p:nvPr>
        </p:nvSpPr>
        <p:spPr>
          <a:xfrm>
            <a:off x="1366323" y="6556375"/>
            <a:ext cx="7860009" cy="290830"/>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261</a:t>
            </a:fld>
            <a:endParaRPr kumimoji="1" lang="ja-JP" altLang="en-US"/>
          </a:p>
        </p:txBody>
      </p:sp>
      <p:pic>
        <p:nvPicPr>
          <p:cNvPr id="7" name="図形 6"/>
          <p:cNvPicPr>
            <a:picLocks noChangeAspect="1"/>
          </p:cNvPicPr>
          <p:nvPr/>
        </p:nvPicPr>
        <p:blipFill>
          <a:blip r:embed="rId3"/>
          <a:stretch>
            <a:fillRect/>
          </a:stretch>
        </p:blipFill>
        <p:spPr>
          <a:xfrm>
            <a:off x="8391040" y="4239895"/>
            <a:ext cx="933749" cy="1503680"/>
          </a:xfrm>
          <a:prstGeom prst="rect">
            <a:avLst/>
          </a:prstGeom>
        </p:spPr>
      </p:pic>
    </p:spTree>
    <p:extLst>
      <p:ext uri="{BB962C8B-B14F-4D97-AF65-F5344CB8AC3E}">
        <p14:creationId xmlns:p14="http://schemas.microsoft.com/office/powerpoint/2010/main" val="150881794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a:t>2.</a:t>
            </a:r>
            <a:r>
              <a:rPr lang="ja-JP" altLang="en-US"/>
              <a:t>安全妥当性確認</a:t>
            </a:r>
            <a:r>
              <a:rPr lang="ja-JP" altLang="en-US" sz="2800"/>
              <a:t>　</a:t>
            </a:r>
            <a:r>
              <a:rPr lang="ja-JP" altLang="en-US" sz="2800">
                <a:sym typeface="+mn-ea"/>
              </a:rPr>
              <a:t>(2)文書化</a:t>
            </a:r>
          </a:p>
        </p:txBody>
      </p:sp>
      <p:sp>
        <p:nvSpPr>
          <p:cNvPr id="3" name="コンテンツプレースホルダ 2"/>
          <p:cNvSpPr>
            <a:spLocks noGrp="1"/>
          </p:cNvSpPr>
          <p:nvPr>
            <p:ph idx="1"/>
          </p:nvPr>
        </p:nvSpPr>
        <p:spPr>
          <a:xfrm>
            <a:off x="320778" y="1566545"/>
            <a:ext cx="9308909" cy="4532523"/>
          </a:xfrm>
        </p:spPr>
        <p:txBody>
          <a:bodyPr wrap="square">
            <a:spAutoFit/>
          </a:bodyPr>
          <a:lstStyle/>
          <a:p>
            <a:pPr marL="0" indent="0">
              <a:buNone/>
            </a:pPr>
            <a:r>
              <a:rPr lang="ja-JP" altLang="en-US"/>
              <a:t>妥当性確認に関する</a:t>
            </a:r>
            <a:r>
              <a:rPr lang="ja-JP" altLang="en-US">
                <a:solidFill>
                  <a:srgbClr val="FF0000"/>
                </a:solidFill>
              </a:rPr>
              <a:t>文書化</a:t>
            </a:r>
            <a:r>
              <a:rPr lang="ja-JP" altLang="en-US"/>
              <a:t>された情報</a:t>
            </a:r>
          </a:p>
          <a:p>
            <a:pPr marL="0" indent="0">
              <a:buNone/>
            </a:pPr>
            <a:r>
              <a:rPr lang="ja-JP" altLang="en-US" sz="2000"/>
              <a:t>・経時的な形式による</a:t>
            </a:r>
            <a:r>
              <a:rPr lang="ja-JP" altLang="en-US" sz="2000">
                <a:solidFill>
                  <a:srgbClr val="FF0000"/>
                </a:solidFill>
              </a:rPr>
              <a:t>妥当性確認業務の記録</a:t>
            </a:r>
          </a:p>
          <a:p>
            <a:pPr marL="0" indent="0">
              <a:buNone/>
            </a:pPr>
            <a:r>
              <a:rPr lang="ja-JP" altLang="en-US" sz="2000"/>
              <a:t>・使用した全安全要求仕様の</a:t>
            </a:r>
            <a:r>
              <a:rPr lang="ja-JP" altLang="en-US" sz="2000">
                <a:solidFill>
                  <a:srgbClr val="FF0000"/>
                </a:solidFill>
              </a:rPr>
              <a:t>改訂番号</a:t>
            </a:r>
          </a:p>
          <a:p>
            <a:pPr marL="0" indent="0">
              <a:buNone/>
            </a:pPr>
            <a:r>
              <a:rPr lang="ja-JP" altLang="en-US" sz="2000"/>
              <a:t>・（テスト又は解析によって）妥当性確認した当該</a:t>
            </a:r>
            <a:r>
              <a:rPr lang="ja-JP" altLang="en-US" sz="2000">
                <a:solidFill>
                  <a:srgbClr val="FF0000"/>
                </a:solidFill>
              </a:rPr>
              <a:t>安全機能</a:t>
            </a:r>
          </a:p>
          <a:p>
            <a:pPr marL="0" indent="0">
              <a:buNone/>
            </a:pPr>
            <a:r>
              <a:rPr lang="ja-JP" altLang="en-US" sz="2000"/>
              <a:t>　−  使用した機器及び装置、並びに校正データ</a:t>
            </a:r>
          </a:p>
          <a:p>
            <a:pPr marL="0" indent="0">
              <a:buNone/>
            </a:pPr>
            <a:r>
              <a:rPr lang="ja-JP" altLang="en-US" sz="2000"/>
              <a:t>　−  妥当性確認業務の結果</a:t>
            </a:r>
          </a:p>
          <a:p>
            <a:pPr marL="0" indent="0">
              <a:buNone/>
            </a:pPr>
            <a:r>
              <a:rPr lang="ja-JP" altLang="en-US" sz="2000"/>
              <a:t>　−  テストしたアイテム、適用した手順、及びテスト環境の校正の同定</a:t>
            </a:r>
          </a:p>
          <a:p>
            <a:pPr marL="0" indent="0">
              <a:buNone/>
            </a:pPr>
            <a:r>
              <a:rPr lang="ja-JP" altLang="en-US" sz="2000"/>
              <a:t>　−  期待したものと実際の結果との不整合</a:t>
            </a:r>
          </a:p>
          <a:p>
            <a:pPr marL="0" indent="0">
              <a:buNone/>
            </a:pPr>
            <a:r>
              <a:rPr lang="ja-JP" altLang="en-US" sz="2000"/>
              <a:t>実際の成績結果と期待されたものとに不整合があるとき</a:t>
            </a:r>
          </a:p>
          <a:p>
            <a:pPr marL="0" indent="0">
              <a:buNone/>
            </a:pPr>
            <a:r>
              <a:rPr lang="ja-JP" altLang="en-US" sz="2000"/>
              <a:t>・妥当性確認を続行するか、又は</a:t>
            </a:r>
          </a:p>
          <a:p>
            <a:pPr marL="0" indent="0">
              <a:buNone/>
            </a:pPr>
            <a:r>
              <a:rPr lang="ja-JP" altLang="en-US" sz="2000"/>
              <a:t>・変更の要求によって妥当性確認業務以前のフェーズに戻る。</a:t>
            </a:r>
          </a:p>
        </p:txBody>
      </p:sp>
      <p:sp>
        <p:nvSpPr>
          <p:cNvPr id="4" name="フッタープレースホルダ 3"/>
          <p:cNvSpPr>
            <a:spLocks noGrp="1"/>
          </p:cNvSpPr>
          <p:nvPr>
            <p:ph type="ftr" sz="quarter" idx="4294967295"/>
          </p:nvPr>
        </p:nvSpPr>
        <p:spPr>
          <a:xfrm>
            <a:off x="1366323" y="6556375"/>
            <a:ext cx="7860009" cy="290830"/>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262</a:t>
            </a:fld>
            <a:endParaRPr kumimoji="1" lang="ja-JP" altLang="en-US"/>
          </a:p>
        </p:txBody>
      </p:sp>
      <p:pic>
        <p:nvPicPr>
          <p:cNvPr id="6" name="コンテンツプレースホルダ 5"/>
          <p:cNvPicPr>
            <a:picLocks noGrp="1" noChangeAspect="1"/>
          </p:cNvPicPr>
          <p:nvPr>
            <p:ph sz="half" idx="4294967295"/>
          </p:nvPr>
        </p:nvPicPr>
        <p:blipFill>
          <a:blip r:embed="rId3"/>
          <a:stretch>
            <a:fillRect/>
          </a:stretch>
        </p:blipFill>
        <p:spPr>
          <a:xfrm>
            <a:off x="7882241" y="2553970"/>
            <a:ext cx="917234" cy="896620"/>
          </a:xfrm>
          <a:prstGeom prst="rect">
            <a:avLst/>
          </a:prstGeom>
        </p:spPr>
      </p:pic>
    </p:spTree>
    <p:extLst>
      <p:ext uri="{BB962C8B-B14F-4D97-AF65-F5344CB8AC3E}">
        <p14:creationId xmlns:p14="http://schemas.microsoft.com/office/powerpoint/2010/main" val="82762938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t>3.</a:t>
            </a:r>
            <a:r>
              <a:t>安全関連システムの妥当性確認</a:t>
            </a:r>
            <a:br/>
            <a:r>
              <a:rPr lang="ja-JP" altLang="en-US" sz="2800"/>
              <a:t>　</a:t>
            </a:r>
            <a:r>
              <a:rPr lang="ja-JP" altLang="en-US" sz="2800">
                <a:sym typeface="+mn-ea"/>
              </a:rPr>
              <a:t>(</a:t>
            </a:r>
            <a:r>
              <a:rPr lang="en-US" altLang="ja-JP" sz="2800">
                <a:sym typeface="+mn-ea"/>
              </a:rPr>
              <a:t>1</a:t>
            </a:r>
            <a:r>
              <a:rPr lang="ja-JP" altLang="en-US" sz="2800">
                <a:sym typeface="+mn-ea"/>
              </a:rPr>
              <a:t>)要求事項</a:t>
            </a:r>
          </a:p>
        </p:txBody>
      </p:sp>
      <p:sp>
        <p:nvSpPr>
          <p:cNvPr id="3" name="コンテンツプレースホルダ 2"/>
          <p:cNvSpPr>
            <a:spLocks noGrp="1"/>
          </p:cNvSpPr>
          <p:nvPr>
            <p:ph idx="1"/>
          </p:nvPr>
        </p:nvSpPr>
        <p:spPr>
          <a:xfrm>
            <a:off x="320778" y="1566545"/>
            <a:ext cx="9308909" cy="4663841"/>
          </a:xfrm>
        </p:spPr>
        <p:txBody>
          <a:bodyPr wrap="square">
            <a:spAutoFit/>
          </a:bodyPr>
          <a:lstStyle/>
          <a:p>
            <a:pPr marL="0" indent="0">
              <a:buNone/>
            </a:pPr>
            <a:r>
              <a:rPr lang="ja-JP" altLang="en-US">
                <a:latin typeface="メイリオ" panose="020B0604030504040204" charset="-128"/>
                <a:ea typeface="メイリオ" panose="020B0604030504040204" charset="-128"/>
              </a:rPr>
              <a:t>プログラマブル電子式の安全関連システムの妥当性確認</a:t>
            </a:r>
          </a:p>
          <a:p>
            <a:pPr marL="342900" indent="-342900"/>
            <a:r>
              <a:rPr lang="ja-JP" altLang="en-US" sz="2000">
                <a:sym typeface="+mn-ea"/>
              </a:rPr>
              <a:t>準備した計画に従って実施</a:t>
            </a:r>
            <a:endParaRPr lang="ja-JP" altLang="en-US" sz="2000">
              <a:solidFill>
                <a:srgbClr val="FF0000"/>
              </a:solidFill>
              <a:latin typeface="メイリオ" panose="020B0604030504040204" charset="-128"/>
              <a:ea typeface="メイリオ" panose="020B0604030504040204" charset="-128"/>
            </a:endParaRPr>
          </a:p>
          <a:p>
            <a:pPr marL="342900" indent="-342900"/>
            <a:r>
              <a:rPr lang="ja-JP" altLang="en-US" sz="2000">
                <a:solidFill>
                  <a:srgbClr val="FF0000"/>
                </a:solidFill>
                <a:latin typeface="メイリオ" panose="020B0604030504040204" charset="-128"/>
                <a:ea typeface="メイリオ" panose="020B0604030504040204" charset="-128"/>
              </a:rPr>
              <a:t>ハードウェア及びソフトウェア</a:t>
            </a:r>
            <a:r>
              <a:rPr lang="ja-JP" altLang="en-US" sz="2000">
                <a:latin typeface="メイリオ" panose="020B0604030504040204" charset="-128"/>
                <a:ea typeface="メイリオ" panose="020B0604030504040204" charset="-128"/>
              </a:rPr>
              <a:t>の両方の妥当性確認で成り立つ。</a:t>
            </a:r>
          </a:p>
          <a:p>
            <a:pPr marL="342900" indent="-342900"/>
            <a:r>
              <a:rPr lang="ja-JP" altLang="en-US" sz="2000">
                <a:latin typeface="メイリオ" panose="020B0604030504040204" charset="-128"/>
                <a:ea typeface="メイリオ" panose="020B0604030504040204" charset="-128"/>
              </a:rPr>
              <a:t>ソフトウェアの妥当性確認の要求事項＝</a:t>
            </a:r>
            <a:r>
              <a:rPr lang="ja-JP" altLang="en-US" sz="2000">
                <a:solidFill>
                  <a:srgbClr val="FF0000"/>
                </a:solidFill>
                <a:latin typeface="メイリオ" panose="020B0604030504040204" charset="-128"/>
                <a:ea typeface="メイリオ" panose="020B0604030504040204" charset="-128"/>
              </a:rPr>
              <a:t>JIS C 0508-3 </a:t>
            </a:r>
            <a:r>
              <a:rPr lang="ja-JP" altLang="en-US" sz="2000">
                <a:latin typeface="メイリオ" panose="020B0604030504040204" charset="-128"/>
                <a:ea typeface="メイリオ" panose="020B0604030504040204" charset="-128"/>
              </a:rPr>
              <a:t>に規定。</a:t>
            </a:r>
          </a:p>
          <a:p>
            <a:pPr marL="342900" indent="-342900"/>
            <a:r>
              <a:rPr lang="ja-JP" altLang="en-US" sz="2000">
                <a:latin typeface="メイリオ" panose="020B0604030504040204" charset="-128"/>
                <a:ea typeface="メイリオ" panose="020B0604030504040204" charset="-128"/>
              </a:rPr>
              <a:t>安全関連システムの安全妥当性確認が設置後まで実施できないことがある</a:t>
            </a:r>
          </a:p>
          <a:p>
            <a:pPr marL="800100" lvl="1" indent="-342900">
              <a:buClrTx/>
              <a:buFont typeface="Arial" panose="020B0604020202020204" pitchFamily="34" charset="0"/>
              <a:buChar char="-"/>
            </a:pPr>
            <a:r>
              <a:rPr lang="ja-JP" altLang="en-US" sz="2000">
                <a:latin typeface="メイリオ" panose="020B0604030504040204" charset="-128"/>
                <a:ea typeface="メイリオ" panose="020B0604030504040204" charset="-128"/>
              </a:rPr>
              <a:t>例えば、アプリケーションソフトウェアの</a:t>
            </a:r>
            <a:br>
              <a:rPr lang="ja-JP" altLang="en-US" sz="2000">
                <a:latin typeface="メイリオ" panose="020B0604030504040204" charset="-128"/>
                <a:ea typeface="メイリオ" panose="020B0604030504040204" charset="-128"/>
              </a:rPr>
            </a:br>
            <a:r>
              <a:rPr lang="ja-JP" altLang="en-US" sz="2000">
                <a:latin typeface="メイリオ" panose="020B0604030504040204" charset="-128"/>
                <a:ea typeface="メイリオ" panose="020B0604030504040204" charset="-128"/>
              </a:rPr>
              <a:t>開発が完了していない</a:t>
            </a:r>
          </a:p>
          <a:p>
            <a:pPr marL="800100" lvl="1" indent="-342900">
              <a:buClrTx/>
              <a:buFont typeface="Arial" panose="020B0604020202020204" pitchFamily="34" charset="0"/>
              <a:buChar char="-"/>
            </a:pPr>
            <a:endParaRPr lang="ja-JP" altLang="en-US" sz="2000">
              <a:latin typeface="メイリオ" panose="020B0604030504040204" charset="-128"/>
              <a:ea typeface="メイリオ" panose="020B0604030504040204" charset="-128"/>
            </a:endParaRPr>
          </a:p>
          <a:p>
            <a:pPr marL="0" indent="0">
              <a:buNone/>
            </a:pPr>
            <a:r>
              <a:rPr lang="ja-JP" altLang="en-US">
                <a:latin typeface="メイリオ" panose="020B0604030504040204" charset="-128"/>
                <a:ea typeface="メイリオ" panose="020B0604030504040204" charset="-128"/>
              </a:rPr>
              <a:t>妥当性確認に使用するすべてのテスト装置</a:t>
            </a:r>
          </a:p>
          <a:p>
            <a:pPr marL="342900" indent="-342900"/>
            <a:r>
              <a:rPr lang="ja-JP" altLang="en-US" sz="2000">
                <a:latin typeface="メイリオ" panose="020B0604030504040204" charset="-128"/>
                <a:ea typeface="メイリオ" panose="020B0604030504040204" charset="-128"/>
              </a:rPr>
              <a:t>正しく動作するかをテストしなければならない。</a:t>
            </a:r>
          </a:p>
          <a:p>
            <a:pPr marL="342900" indent="-342900"/>
            <a:r>
              <a:rPr lang="ja-JP" altLang="en-US" sz="2000">
                <a:latin typeface="メイリオ" panose="020B0604030504040204" charset="-128"/>
                <a:ea typeface="メイリオ" panose="020B0604030504040204" charset="-128"/>
              </a:rPr>
              <a:t>すべての計測器・測定装置は、国家標準とトレーサビリティが取れた基準器または広く認知された手順に準拠した基準器と</a:t>
            </a:r>
            <a:r>
              <a:rPr lang="ja-JP" altLang="en-US" sz="2000">
                <a:solidFill>
                  <a:srgbClr val="FF0000"/>
                </a:solidFill>
                <a:latin typeface="メイリオ" panose="020B0604030504040204" charset="-128"/>
                <a:ea typeface="メイリオ" panose="020B0604030504040204" charset="-128"/>
              </a:rPr>
              <a:t>校正</a:t>
            </a:r>
            <a:r>
              <a:rPr lang="ja-JP" altLang="en-US" sz="2000">
                <a:latin typeface="メイリオ" panose="020B0604030504040204" charset="-128"/>
                <a:ea typeface="メイリオ" panose="020B0604030504040204" charset="-128"/>
              </a:rPr>
              <a:t>する</a:t>
            </a:r>
          </a:p>
        </p:txBody>
      </p:sp>
      <p:sp>
        <p:nvSpPr>
          <p:cNvPr id="4" name="フッタープレースホルダ 3"/>
          <p:cNvSpPr>
            <a:spLocks noGrp="1"/>
          </p:cNvSpPr>
          <p:nvPr>
            <p:ph type="ftr" sz="quarter" idx="4294967295"/>
          </p:nvPr>
        </p:nvSpPr>
        <p:spPr>
          <a:xfrm>
            <a:off x="1366323" y="6556375"/>
            <a:ext cx="7860009" cy="290830"/>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263</a:t>
            </a:fld>
            <a:endParaRPr kumimoji="1" lang="ja-JP" altLang="en-US"/>
          </a:p>
        </p:txBody>
      </p:sp>
      <p:graphicFrame>
        <p:nvGraphicFramePr>
          <p:cNvPr id="6" name="コンテンツプレースホルダ 5"/>
          <p:cNvGraphicFramePr>
            <a:graphicFrameLocks noGrp="1"/>
          </p:cNvGraphicFramePr>
          <p:nvPr>
            <p:ph sz="half" idx="4294967295"/>
          </p:nvPr>
        </p:nvGraphicFramePr>
        <p:xfrm>
          <a:off x="6917368" y="3771900"/>
          <a:ext cx="2194628" cy="1037590"/>
        </p:xfrm>
        <a:graphic>
          <a:graphicData uri="http://schemas.openxmlformats.org/presentationml/2006/ole">
            <mc:AlternateContent xmlns:mc="http://schemas.openxmlformats.org/markup-compatibility/2006">
              <mc:Choice xmlns:v="urn:schemas-microsoft-com:vml" Requires="v">
                <p:oleObj spid="_x0000_s3075" r:id="rId4" imgW="3448050" imgH="1323975" progId="Paint.Picture">
                  <p:embed/>
                </p:oleObj>
              </mc:Choice>
              <mc:Fallback>
                <p:oleObj r:id="rId4" imgW="3448050" imgH="1323975" progId="Paint.Picture">
                  <p:embed/>
                  <p:pic>
                    <p:nvPicPr>
                      <p:cNvPr id="0" name=""/>
                      <p:cNvPicPr/>
                      <p:nvPr/>
                    </p:nvPicPr>
                    <p:blipFill>
                      <a:blip r:embed="rId5"/>
                    </p:blipFill>
                    <p:spPr>
                      <a:xfrm>
                        <a:off x="6917368" y="3771900"/>
                        <a:ext cx="2194628" cy="1037590"/>
                      </a:xfrm>
                      <a:prstGeom prst="rect">
                        <a:avLst/>
                      </a:prstGeom>
                      <a:ln w="12700" cmpd="sng">
                        <a:solidFill>
                          <a:schemeClr val="tx1"/>
                        </a:solidFill>
                        <a:prstDash val="solid"/>
                      </a:ln>
                    </p:spPr>
                  </p:pic>
                </p:oleObj>
              </mc:Fallback>
            </mc:AlternateContent>
          </a:graphicData>
        </a:graphic>
      </p:graphicFrame>
    </p:spTree>
    <p:extLst>
      <p:ext uri="{BB962C8B-B14F-4D97-AF65-F5344CB8AC3E}">
        <p14:creationId xmlns:p14="http://schemas.microsoft.com/office/powerpoint/2010/main" val="15091448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t>3.</a:t>
            </a:r>
            <a:r>
              <a:t>安全関連システムの妥当性確認</a:t>
            </a:r>
            <a:br/>
            <a:r>
              <a:rPr lang="ja-JP" altLang="en-US" sz="2800"/>
              <a:t>　</a:t>
            </a:r>
            <a:r>
              <a:rPr lang="ja-JP" altLang="en-US" sz="2800">
                <a:sym typeface="+mn-ea"/>
              </a:rPr>
              <a:t>(</a:t>
            </a:r>
            <a:r>
              <a:rPr lang="en-US" altLang="ja-JP" sz="2800">
                <a:sym typeface="+mn-ea"/>
              </a:rPr>
              <a:t>1</a:t>
            </a:r>
            <a:r>
              <a:rPr lang="ja-JP" altLang="en-US" sz="2800">
                <a:sym typeface="+mn-ea"/>
              </a:rPr>
              <a:t>)要求事項</a:t>
            </a:r>
          </a:p>
        </p:txBody>
      </p:sp>
      <p:sp>
        <p:nvSpPr>
          <p:cNvPr id="3" name="コンテンツプレースホルダ 2"/>
          <p:cNvSpPr>
            <a:spLocks noGrp="1"/>
          </p:cNvSpPr>
          <p:nvPr>
            <p:ph idx="1"/>
          </p:nvPr>
        </p:nvSpPr>
        <p:spPr>
          <a:xfrm>
            <a:off x="320778" y="1566545"/>
            <a:ext cx="9308909" cy="3559810"/>
          </a:xfrm>
        </p:spPr>
        <p:txBody>
          <a:bodyPr>
            <a:spAutoFit/>
          </a:bodyPr>
          <a:lstStyle/>
          <a:p>
            <a:pPr marL="0" indent="0">
              <a:buNone/>
            </a:pPr>
            <a:r>
              <a:rPr lang="ja-JP" altLang="en-US">
                <a:sym typeface="+mn-ea"/>
              </a:rPr>
              <a:t>テスト及び／又は解析で妥当性確認</a:t>
            </a:r>
          </a:p>
          <a:p>
            <a:pPr marL="342900" indent="-342900"/>
            <a:r>
              <a:rPr lang="ja-JP" altLang="en-US" sz="2000">
                <a:solidFill>
                  <a:srgbClr val="FF0000"/>
                </a:solidFill>
              </a:rPr>
              <a:t>各安全機能、安全関連システム設計要求仕様</a:t>
            </a:r>
            <a:r>
              <a:rPr lang="ja-JP" altLang="en-US" sz="2000"/>
              <a:t>（7.2 参照）、並びに安全関連システム</a:t>
            </a:r>
            <a:r>
              <a:rPr lang="ja-JP" altLang="en-US" sz="2000">
                <a:solidFill>
                  <a:srgbClr val="FF0000"/>
                </a:solidFill>
              </a:rPr>
              <a:t>運用及び保全手順</a:t>
            </a:r>
            <a:r>
              <a:rPr lang="ja-JP" altLang="en-US" sz="2000"/>
              <a:t>の十分な実現について</a:t>
            </a:r>
          </a:p>
          <a:p>
            <a:pPr marL="342900" indent="-342900"/>
            <a:r>
              <a:rPr lang="ja-JP" altLang="en-US" sz="2000"/>
              <a:t>十分な独立性若しくは個々の要素又はサブシステムの間の非干渉化を解析的に実証できない場合は、</a:t>
            </a:r>
            <a:r>
              <a:rPr lang="ja-JP" altLang="en-US" sz="2000">
                <a:solidFill>
                  <a:srgbClr val="FF0000"/>
                </a:solidFill>
              </a:rPr>
              <a:t>関連の機能動作の組合せをテスト</a:t>
            </a:r>
          </a:p>
          <a:p>
            <a:pPr marL="342900" indent="-342900"/>
            <a:r>
              <a:rPr lang="ja-JP" altLang="en-US" sz="2000"/>
              <a:t>供給者又は開発者は、EUC 及び EUC 制御システムの開発者が、全安全妥当性確認の要求事項を満たすことができるように、安全関連システムの安全妥当性確認テストの結果を利用できるようにする。</a:t>
            </a:r>
          </a:p>
          <a:p>
            <a:pPr marL="342900" indent="-342900"/>
            <a:r>
              <a:rPr lang="ja-JP" altLang="en-US" sz="2000"/>
              <a:t>安全関連システムの安全妥当性確認に発生するフォールトを回避するため、規格に従った一連の適切な技法及び手段を使用する</a:t>
            </a:r>
          </a:p>
        </p:txBody>
      </p:sp>
      <p:sp>
        <p:nvSpPr>
          <p:cNvPr id="4" name="フッタープレースホルダ 3"/>
          <p:cNvSpPr>
            <a:spLocks noGrp="1"/>
          </p:cNvSpPr>
          <p:nvPr>
            <p:ph type="ftr" sz="quarter" idx="4294967295"/>
          </p:nvPr>
        </p:nvSpPr>
        <p:spPr>
          <a:xfrm>
            <a:off x="1366323" y="6556375"/>
            <a:ext cx="7860009" cy="290830"/>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264</a:t>
            </a:fld>
            <a:endParaRPr kumimoji="1" lang="ja-JP" altLang="en-US"/>
          </a:p>
        </p:txBody>
      </p:sp>
    </p:spTree>
    <p:extLst>
      <p:ext uri="{BB962C8B-B14F-4D97-AF65-F5344CB8AC3E}">
        <p14:creationId xmlns:p14="http://schemas.microsoft.com/office/powerpoint/2010/main" val="20489115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t>3.</a:t>
            </a:r>
            <a:r>
              <a:t>安全関連システムの妥当性確認</a:t>
            </a:r>
            <a:r>
              <a:rPr lang="ja-JP" altLang="en-US" sz="2800"/>
              <a:t>　</a:t>
            </a:r>
            <a:r>
              <a:rPr lang="ja-JP" altLang="en-US" sz="2800">
                <a:sym typeface="+mn-ea"/>
              </a:rPr>
              <a:t>(</a:t>
            </a:r>
            <a:r>
              <a:rPr lang="en-US" altLang="ja-JP" sz="2800">
                <a:sym typeface="+mn-ea"/>
              </a:rPr>
              <a:t>2</a:t>
            </a:r>
            <a:r>
              <a:rPr lang="ja-JP" altLang="en-US" sz="2800">
                <a:sym typeface="+mn-ea"/>
              </a:rPr>
              <a:t>)文書化</a:t>
            </a:r>
          </a:p>
        </p:txBody>
      </p:sp>
      <p:sp>
        <p:nvSpPr>
          <p:cNvPr id="3" name="コンテンツプレースホルダ 2"/>
          <p:cNvSpPr>
            <a:spLocks noGrp="1"/>
          </p:cNvSpPr>
          <p:nvPr>
            <p:ph idx="1"/>
          </p:nvPr>
        </p:nvSpPr>
        <p:spPr>
          <a:xfrm>
            <a:off x="320778" y="1566545"/>
            <a:ext cx="9308909" cy="3853363"/>
          </a:xfrm>
        </p:spPr>
        <p:txBody>
          <a:bodyPr wrap="square">
            <a:spAutoFit/>
          </a:bodyPr>
          <a:lstStyle/>
          <a:p>
            <a:pPr marL="0" indent="0">
              <a:buNone/>
            </a:pPr>
            <a:r>
              <a:rPr lang="ja-JP" altLang="en-US">
                <a:sym typeface="+mn-ea"/>
              </a:rPr>
              <a:t>各安全機能に関して次の事項を記載した安全関連システムの</a:t>
            </a:r>
            <a:r>
              <a:rPr lang="ja-JP" altLang="en-US">
                <a:solidFill>
                  <a:srgbClr val="FF0000"/>
                </a:solidFill>
                <a:sym typeface="+mn-ea"/>
              </a:rPr>
              <a:t>安全妥当性確認テストの適切な文書</a:t>
            </a:r>
            <a:r>
              <a:rPr lang="ja-JP" altLang="en-US">
                <a:sym typeface="+mn-ea"/>
              </a:rPr>
              <a:t>を作成する</a:t>
            </a:r>
          </a:p>
          <a:p>
            <a:pPr marL="265430" indent="-265430">
              <a:buNone/>
            </a:pPr>
            <a:r>
              <a:rPr lang="ja-JP" altLang="en-US" sz="2000">
                <a:sym typeface="+mn-ea"/>
              </a:rPr>
              <a:t>a)使用中の安全関連システムの</a:t>
            </a:r>
            <a:r>
              <a:rPr lang="ja-JP" altLang="en-US" sz="2000">
                <a:solidFill>
                  <a:srgbClr val="FF0000"/>
                </a:solidFill>
                <a:sym typeface="+mn-ea"/>
              </a:rPr>
              <a:t>安全妥当性確認計画の版</a:t>
            </a:r>
            <a:r>
              <a:rPr lang="ja-JP" altLang="en-US" sz="2000">
                <a:sym typeface="+mn-ea"/>
              </a:rPr>
              <a:t>。</a:t>
            </a:r>
          </a:p>
          <a:p>
            <a:pPr marL="265430" indent="-265430">
              <a:buNone/>
            </a:pPr>
            <a:r>
              <a:rPr lang="ja-JP" altLang="en-US" sz="2000">
                <a:sym typeface="+mn-ea"/>
              </a:rPr>
              <a:t>b)テスト（又は解析）中の安全機能及び安全関連システムの安全妥当性確認の計画中に規定した</a:t>
            </a:r>
            <a:r>
              <a:rPr lang="ja-JP" altLang="en-US" sz="2000">
                <a:solidFill>
                  <a:srgbClr val="FF0000"/>
                </a:solidFill>
                <a:sym typeface="+mn-ea"/>
              </a:rPr>
              <a:t>要求事項への個別の参照先</a:t>
            </a:r>
            <a:r>
              <a:rPr lang="ja-JP" altLang="en-US" sz="2000">
                <a:sym typeface="+mn-ea"/>
              </a:rPr>
              <a:t>。</a:t>
            </a:r>
          </a:p>
          <a:p>
            <a:pPr marL="265430" indent="-265430">
              <a:buNone/>
            </a:pPr>
            <a:r>
              <a:rPr lang="ja-JP" altLang="en-US" sz="2000">
                <a:sym typeface="+mn-ea"/>
              </a:rPr>
              <a:t>c)使用した</a:t>
            </a:r>
            <a:r>
              <a:rPr lang="ja-JP" altLang="en-US" sz="2000">
                <a:solidFill>
                  <a:srgbClr val="FF0000"/>
                </a:solidFill>
                <a:sym typeface="+mn-ea"/>
              </a:rPr>
              <a:t>ツール及び機器</a:t>
            </a:r>
            <a:r>
              <a:rPr lang="ja-JP" altLang="en-US" sz="2000">
                <a:sym typeface="+mn-ea"/>
              </a:rPr>
              <a:t>並びに</a:t>
            </a:r>
            <a:r>
              <a:rPr lang="ja-JP" altLang="en-US" sz="2000">
                <a:solidFill>
                  <a:srgbClr val="FF0000"/>
                </a:solidFill>
                <a:sym typeface="+mn-ea"/>
              </a:rPr>
              <a:t>校正</a:t>
            </a:r>
            <a:r>
              <a:rPr lang="ja-JP" altLang="en-US" sz="2000">
                <a:sym typeface="+mn-ea"/>
              </a:rPr>
              <a:t>データ。</a:t>
            </a:r>
          </a:p>
          <a:p>
            <a:pPr marL="265430" indent="-265430">
              <a:buNone/>
            </a:pPr>
            <a:r>
              <a:rPr lang="ja-JP" altLang="en-US" sz="2000">
                <a:sym typeface="+mn-ea"/>
              </a:rPr>
              <a:t>d)各</a:t>
            </a:r>
            <a:r>
              <a:rPr lang="ja-JP" altLang="en-US" sz="2000">
                <a:solidFill>
                  <a:srgbClr val="FF0000"/>
                </a:solidFill>
                <a:sym typeface="+mn-ea"/>
              </a:rPr>
              <a:t>テストの結果</a:t>
            </a:r>
            <a:r>
              <a:rPr lang="ja-JP" altLang="en-US" sz="2000">
                <a:sym typeface="+mn-ea"/>
              </a:rPr>
              <a:t>。</a:t>
            </a:r>
          </a:p>
          <a:p>
            <a:pPr marL="265430" indent="-265430">
              <a:buNone/>
            </a:pPr>
            <a:r>
              <a:rPr lang="ja-JP" altLang="en-US" sz="2000">
                <a:sym typeface="+mn-ea"/>
              </a:rPr>
              <a:t>e)予想した結果と実際の</a:t>
            </a:r>
            <a:r>
              <a:rPr lang="ja-JP" altLang="en-US" sz="2000">
                <a:solidFill>
                  <a:srgbClr val="FF0000"/>
                </a:solidFill>
                <a:sym typeface="+mn-ea"/>
              </a:rPr>
              <a:t>結果との差異</a:t>
            </a:r>
            <a:r>
              <a:rPr lang="ja-JP" altLang="en-US" sz="2000">
                <a:sym typeface="+mn-ea"/>
              </a:rPr>
              <a:t>。</a:t>
            </a:r>
          </a:p>
          <a:p>
            <a:pPr marL="0" indent="0">
              <a:buNone/>
            </a:pPr>
            <a:r>
              <a:rPr lang="ja-JP" altLang="en-US" sz="2000">
                <a:sym typeface="+mn-ea"/>
              </a:rPr>
              <a:t>各安全機能に関して個別の文書は必要でないが、a)∼e)の情報は全ての安全機能に適用しなければならない．</a:t>
            </a:r>
          </a:p>
        </p:txBody>
      </p:sp>
      <p:sp>
        <p:nvSpPr>
          <p:cNvPr id="4" name="フッタープレースホルダ 3"/>
          <p:cNvSpPr>
            <a:spLocks noGrp="1"/>
          </p:cNvSpPr>
          <p:nvPr>
            <p:ph type="ftr" sz="quarter" idx="4294967295"/>
          </p:nvPr>
        </p:nvSpPr>
        <p:spPr>
          <a:xfrm>
            <a:off x="1366323" y="6556375"/>
            <a:ext cx="7860009" cy="290830"/>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265</a:t>
            </a:fld>
            <a:endParaRPr kumimoji="1" lang="ja-JP" altLang="en-US"/>
          </a:p>
        </p:txBody>
      </p:sp>
    </p:spTree>
    <p:extLst>
      <p:ext uri="{BB962C8B-B14F-4D97-AF65-F5344CB8AC3E}">
        <p14:creationId xmlns:p14="http://schemas.microsoft.com/office/powerpoint/2010/main" val="158584704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t>3.</a:t>
            </a:r>
            <a:r>
              <a:t>安全関連システムの妥当性確認</a:t>
            </a:r>
            <a:r>
              <a:rPr lang="ja-JP" altLang="en-US" sz="2800"/>
              <a:t>　</a:t>
            </a:r>
            <a:r>
              <a:rPr lang="ja-JP" altLang="en-US" sz="2800">
                <a:sym typeface="+mn-ea"/>
              </a:rPr>
              <a:t>(</a:t>
            </a:r>
            <a:r>
              <a:rPr lang="en-US" altLang="ja-JP" sz="2800">
                <a:sym typeface="+mn-ea"/>
              </a:rPr>
              <a:t>2</a:t>
            </a:r>
            <a:r>
              <a:rPr lang="ja-JP" altLang="en-US" sz="2800">
                <a:sym typeface="+mn-ea"/>
              </a:rPr>
              <a:t>)文書化</a:t>
            </a:r>
          </a:p>
        </p:txBody>
      </p:sp>
      <p:sp>
        <p:nvSpPr>
          <p:cNvPr id="3" name="コンテンツプレースホルダ 2"/>
          <p:cNvSpPr>
            <a:spLocks noGrp="1"/>
          </p:cNvSpPr>
          <p:nvPr>
            <p:ph idx="1"/>
          </p:nvPr>
        </p:nvSpPr>
        <p:spPr>
          <a:xfrm>
            <a:off x="320778" y="1566545"/>
            <a:ext cx="9308909" cy="2343206"/>
          </a:xfrm>
        </p:spPr>
        <p:txBody>
          <a:bodyPr>
            <a:spAutoFit/>
          </a:bodyPr>
          <a:lstStyle/>
          <a:p>
            <a:pPr marL="0" indent="0">
              <a:buNone/>
            </a:pPr>
            <a:r>
              <a:rPr lang="ja-JP" altLang="en-US">
                <a:solidFill>
                  <a:srgbClr val="FF0000"/>
                </a:solidFill>
                <a:sym typeface="+mn-ea"/>
              </a:rPr>
              <a:t>差異が生じた場合</a:t>
            </a:r>
            <a:r>
              <a:rPr lang="ja-JP" altLang="en-US">
                <a:sym typeface="+mn-ea"/>
              </a:rPr>
              <a:t>、安全関連システムの安全妥当性確認テストの結果は、次の事項を含めて</a:t>
            </a:r>
            <a:r>
              <a:rPr lang="ja-JP" altLang="en-US">
                <a:solidFill>
                  <a:srgbClr val="FF0000"/>
                </a:solidFill>
                <a:sym typeface="+mn-ea"/>
              </a:rPr>
              <a:t>文書化</a:t>
            </a:r>
            <a:r>
              <a:rPr lang="ja-JP" altLang="en-US">
                <a:sym typeface="+mn-ea"/>
              </a:rPr>
              <a:t>しなければならない。</a:t>
            </a:r>
            <a:br>
              <a:rPr lang="ja-JP" altLang="en-US">
                <a:sym typeface="+mn-ea"/>
              </a:rPr>
            </a:br>
            <a:r>
              <a:rPr lang="ja-JP" altLang="en-US">
                <a:sym typeface="+mn-ea"/>
              </a:rPr>
              <a:t>＝実際の結果が規定の許容差を超えて予想結果と異なる</a:t>
            </a:r>
          </a:p>
          <a:p>
            <a:pPr marL="265430" indent="-265430">
              <a:buNone/>
            </a:pPr>
            <a:r>
              <a:rPr lang="ja-JP" altLang="en-US" sz="2000">
                <a:sym typeface="+mn-ea"/>
              </a:rPr>
              <a:t>a)実施した解析</a:t>
            </a:r>
          </a:p>
          <a:p>
            <a:pPr marL="265430" indent="-265430">
              <a:buNone/>
            </a:pPr>
            <a:r>
              <a:rPr lang="ja-JP" altLang="en-US" sz="2000">
                <a:sym typeface="+mn-ea"/>
              </a:rPr>
              <a:t>b)テストを続行するか、又は変更要請を出して、妥当性確認テストの初期段階に戻らなければならないかどうかについて下した決定</a:t>
            </a:r>
          </a:p>
        </p:txBody>
      </p:sp>
      <p:sp>
        <p:nvSpPr>
          <p:cNvPr id="4" name="フッタープレースホルダ 3"/>
          <p:cNvSpPr>
            <a:spLocks noGrp="1"/>
          </p:cNvSpPr>
          <p:nvPr>
            <p:ph type="ftr" sz="quarter" idx="4294967295"/>
          </p:nvPr>
        </p:nvSpPr>
        <p:spPr>
          <a:xfrm>
            <a:off x="1366323" y="6556375"/>
            <a:ext cx="7860009" cy="290830"/>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266</a:t>
            </a:fld>
            <a:endParaRPr kumimoji="1" lang="ja-JP" altLang="en-US"/>
          </a:p>
        </p:txBody>
      </p:sp>
      <p:pic>
        <p:nvPicPr>
          <p:cNvPr id="6" name="コンテンツプレースホルダ 5"/>
          <p:cNvPicPr>
            <a:picLocks noGrp="1" noChangeAspect="1"/>
          </p:cNvPicPr>
          <p:nvPr>
            <p:ph sz="half" idx="4294967295"/>
          </p:nvPr>
        </p:nvPicPr>
        <p:blipFill>
          <a:blip r:embed="rId3"/>
          <a:stretch>
            <a:fillRect/>
          </a:stretch>
        </p:blipFill>
        <p:spPr>
          <a:xfrm>
            <a:off x="7797759" y="4220211"/>
            <a:ext cx="1487647" cy="1993265"/>
          </a:xfrm>
          <a:prstGeom prst="rect">
            <a:avLst/>
          </a:prstGeom>
        </p:spPr>
      </p:pic>
    </p:spTree>
    <p:extLst>
      <p:ext uri="{BB962C8B-B14F-4D97-AF65-F5344CB8AC3E}">
        <p14:creationId xmlns:p14="http://schemas.microsoft.com/office/powerpoint/2010/main" val="401732515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sym typeface="+mn-ea"/>
              </a:rPr>
              <a:t>４</a:t>
            </a:r>
            <a:r>
              <a:rPr lang="en-US" altLang="ja-JP">
                <a:sym typeface="+mn-ea"/>
              </a:rPr>
              <a:t>.</a:t>
            </a:r>
            <a:r>
              <a:rPr lang="ja-JP" altLang="en-US">
                <a:sym typeface="+mn-ea"/>
              </a:rPr>
              <a:t>ソフトウェア妥当性確認</a:t>
            </a:r>
            <a:r>
              <a:rPr lang="ja-JP" altLang="en-US" sz="2800">
                <a:sym typeface="+mn-ea"/>
              </a:rPr>
              <a:t>　(1)概要</a:t>
            </a:r>
          </a:p>
        </p:txBody>
      </p:sp>
      <p:sp>
        <p:nvSpPr>
          <p:cNvPr id="3" name="コンテンツプレースホルダ 2"/>
          <p:cNvSpPr>
            <a:spLocks noGrp="1"/>
          </p:cNvSpPr>
          <p:nvPr>
            <p:ph idx="1"/>
          </p:nvPr>
        </p:nvSpPr>
        <p:spPr>
          <a:xfrm>
            <a:off x="320778" y="1566545"/>
            <a:ext cx="9308909" cy="2264410"/>
          </a:xfrm>
        </p:spPr>
        <p:txBody>
          <a:bodyPr wrap="square"/>
          <a:lstStyle/>
          <a:p>
            <a:pPr marL="0" indent="0">
              <a:buNone/>
            </a:pPr>
            <a:r>
              <a:rPr lang="ja-JP" altLang="en-US"/>
              <a:t>ソフトウェア妥当性確認の要求事項</a:t>
            </a:r>
          </a:p>
          <a:p>
            <a:r>
              <a:rPr lang="ja-JP" altLang="en-US" sz="2000"/>
              <a:t>目的：統合したシステムが、</a:t>
            </a:r>
            <a:r>
              <a:rPr lang="ja-JP" altLang="en-US" sz="2000">
                <a:solidFill>
                  <a:srgbClr val="FF0000"/>
                </a:solidFill>
              </a:rPr>
              <a:t>要求安全度水準でソフトウェア安全要求仕様に必ず適合</a:t>
            </a:r>
            <a:r>
              <a:rPr lang="ja-JP" altLang="en-US" sz="2000"/>
              <a:t>するようにすること</a:t>
            </a:r>
          </a:p>
          <a:p>
            <a:r>
              <a:rPr lang="ja-JP" altLang="en-US" sz="2000"/>
              <a:t>ソフトウェア開発プロセスの最後のフェーズ。</a:t>
            </a:r>
          </a:p>
          <a:p>
            <a:r>
              <a:rPr lang="ja-JP" altLang="en-US" sz="2000"/>
              <a:t>ソフトウェアは、通常、その基盤となるハードウェア及びシステム環境から引き離した状態では妥当性確認することはできない。</a:t>
            </a:r>
          </a:p>
        </p:txBody>
      </p:sp>
      <p:sp>
        <p:nvSpPr>
          <p:cNvPr id="4" name="フッタープレースホルダ 3"/>
          <p:cNvSpPr>
            <a:spLocks noGrp="1"/>
          </p:cNvSpPr>
          <p:nvPr>
            <p:ph type="ftr" sz="quarter" idx="4294967295"/>
          </p:nvPr>
        </p:nvSpPr>
        <p:spPr>
          <a:xfrm>
            <a:off x="1366323" y="6556375"/>
            <a:ext cx="7860009" cy="290830"/>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267</a:t>
            </a:fld>
            <a:endParaRPr kumimoji="1" lang="ja-JP" altLang="en-US"/>
          </a:p>
        </p:txBody>
      </p:sp>
      <p:pic>
        <p:nvPicPr>
          <p:cNvPr id="8" name="コンテンツプレースホルダ 7"/>
          <p:cNvPicPr>
            <a:picLocks noGrp="1" noChangeAspect="1"/>
          </p:cNvPicPr>
          <p:nvPr>
            <p:ph sz="half" idx="4294967295"/>
          </p:nvPr>
        </p:nvPicPr>
        <p:blipFill>
          <a:blip r:embed="rId3"/>
          <a:stretch>
            <a:fillRect/>
          </a:stretch>
        </p:blipFill>
        <p:spPr>
          <a:xfrm>
            <a:off x="4802139" y="4082415"/>
            <a:ext cx="3567303" cy="2194560"/>
          </a:xfrm>
          <a:prstGeom prst="rect">
            <a:avLst/>
          </a:prstGeom>
        </p:spPr>
      </p:pic>
      <p:sp>
        <p:nvSpPr>
          <p:cNvPr id="9" name="テキストボックス 8"/>
          <p:cNvSpPr txBox="1"/>
          <p:nvPr/>
        </p:nvSpPr>
        <p:spPr>
          <a:xfrm>
            <a:off x="8084871" y="6104891"/>
            <a:ext cx="1390124" cy="338554"/>
          </a:xfrm>
          <a:prstGeom prst="rect">
            <a:avLst/>
          </a:prstGeom>
          <a:noFill/>
        </p:spPr>
        <p:txBody>
          <a:bodyPr wrap="none" rtlCol="0">
            <a:spAutoFit/>
          </a:bodyPr>
          <a:lstStyle/>
          <a:p>
            <a:r>
              <a:rPr lang="en-US" altLang="ja-JP" sz="1600">
                <a:latin typeface="メイリオ" panose="020B0604030504040204" charset="-128"/>
                <a:ea typeface="メイリオ" panose="020B0604030504040204" charset="-128"/>
              </a:rPr>
              <a:t>(</a:t>
            </a:r>
            <a:r>
              <a:rPr lang="ja-JP" altLang="en-US" sz="1600">
                <a:latin typeface="メイリオ" panose="020B0604030504040204" charset="-128"/>
                <a:ea typeface="メイリオ" panose="020B0604030504040204" charset="-128"/>
              </a:rPr>
              <a:t>©三菱電機</a:t>
            </a:r>
            <a:r>
              <a:rPr lang="en-US" altLang="ja-JP" sz="1600">
                <a:latin typeface="メイリオ" panose="020B0604030504040204" charset="-128"/>
                <a:ea typeface="メイリオ" panose="020B0604030504040204" charset="-128"/>
              </a:rPr>
              <a:t>)</a:t>
            </a:r>
          </a:p>
        </p:txBody>
      </p:sp>
    </p:spTree>
    <p:extLst>
      <p:ext uri="{BB962C8B-B14F-4D97-AF65-F5344CB8AC3E}">
        <p14:creationId xmlns:p14="http://schemas.microsoft.com/office/powerpoint/2010/main" val="387997112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sym typeface="+mn-ea"/>
              </a:rPr>
              <a:t>４</a:t>
            </a:r>
            <a:r>
              <a:rPr lang="en-US" altLang="ja-JP">
                <a:sym typeface="+mn-ea"/>
              </a:rPr>
              <a:t>.</a:t>
            </a:r>
            <a:r>
              <a:rPr lang="ja-JP" altLang="en-US">
                <a:sym typeface="+mn-ea"/>
              </a:rPr>
              <a:t>ソフトウェア妥当性確認 </a:t>
            </a:r>
            <a:r>
              <a:rPr lang="ja-JP" altLang="en-US" sz="2800">
                <a:sym typeface="+mn-ea"/>
              </a:rPr>
              <a:t>(2)要求事項</a:t>
            </a:r>
          </a:p>
        </p:txBody>
      </p:sp>
      <p:sp>
        <p:nvSpPr>
          <p:cNvPr id="3" name="コンテンツプレースホルダ 2"/>
          <p:cNvSpPr>
            <a:spLocks noGrp="1"/>
          </p:cNvSpPr>
          <p:nvPr>
            <p:ph idx="1"/>
          </p:nvPr>
        </p:nvSpPr>
        <p:spPr>
          <a:xfrm>
            <a:off x="320778" y="1566545"/>
            <a:ext cx="9308909" cy="3773170"/>
          </a:xfrm>
        </p:spPr>
        <p:txBody>
          <a:bodyPr/>
          <a:lstStyle/>
          <a:p>
            <a:pPr marL="0" indent="0">
              <a:buNone/>
            </a:pPr>
            <a:r>
              <a:rPr lang="ja-JP" altLang="en-US">
                <a:solidFill>
                  <a:srgbClr val="FF0000"/>
                </a:solidFill>
                <a:latin typeface="メイリオ" panose="020B0604030504040204" charset="-128"/>
                <a:ea typeface="メイリオ" panose="020B0604030504040204" charset="-128"/>
              </a:rPr>
              <a:t>適切な技法及び手段を選択</a:t>
            </a:r>
            <a:r>
              <a:rPr lang="ja-JP" altLang="en-US">
                <a:latin typeface="メイリオ" panose="020B0604030504040204" charset="-128"/>
                <a:ea typeface="メイリオ" panose="020B0604030504040204" charset="-128"/>
              </a:rPr>
              <a:t>する</a:t>
            </a:r>
            <a:r>
              <a:rPr lang="ja-JP" altLang="en-US">
                <a:sym typeface="+mn-ea"/>
              </a:rPr>
              <a:t>。</a:t>
            </a:r>
            <a:r>
              <a:rPr lang="ja-JP" altLang="en-US">
                <a:latin typeface="メイリオ" panose="020B0604030504040204" charset="-128"/>
                <a:ea typeface="メイリオ" panose="020B0604030504040204" charset="-128"/>
              </a:rPr>
              <a:t>次の特性を検討することが望ましい。</a:t>
            </a:r>
          </a:p>
          <a:p>
            <a:pPr lvl="0">
              <a:buClrTx/>
              <a:buFont typeface="Arial" panose="020B0604020202020204" pitchFamily="34" charset="0"/>
              <a:buChar char="•"/>
            </a:pPr>
            <a:r>
              <a:rPr lang="ja-JP" altLang="en-US" sz="2000">
                <a:latin typeface="メイリオ" panose="020B0604030504040204" charset="-128"/>
                <a:ea typeface="メイリオ" panose="020B0604030504040204" charset="-128"/>
              </a:rPr>
              <a:t>ソフトウェア設計仕様に関する妥当性確認の</a:t>
            </a:r>
            <a:r>
              <a:rPr lang="ja-JP" altLang="en-US" sz="2000">
                <a:solidFill>
                  <a:srgbClr val="FF0000"/>
                </a:solidFill>
                <a:latin typeface="メイリオ" panose="020B0604030504040204" charset="-128"/>
                <a:ea typeface="メイリオ" panose="020B0604030504040204" charset="-128"/>
              </a:rPr>
              <a:t>完全性</a:t>
            </a:r>
          </a:p>
          <a:p>
            <a:pPr lvl="0">
              <a:buClrTx/>
              <a:buFont typeface="Arial" panose="020B0604020202020204" pitchFamily="34" charset="0"/>
              <a:buChar char="•"/>
            </a:pPr>
            <a:r>
              <a:rPr lang="ja-JP" altLang="en-US" sz="2000">
                <a:sym typeface="+mn-ea"/>
              </a:rPr>
              <a:t>ソフトウェア</a:t>
            </a:r>
            <a:r>
              <a:rPr lang="ja-JP" altLang="en-US" sz="2000">
                <a:latin typeface="メイリオ" panose="020B0604030504040204" charset="-128"/>
                <a:ea typeface="メイリオ" panose="020B0604030504040204" charset="-128"/>
              </a:rPr>
              <a:t>設計仕様に関する妥当性確認の</a:t>
            </a:r>
            <a:r>
              <a:rPr lang="ja-JP" altLang="en-US" sz="2000">
                <a:solidFill>
                  <a:srgbClr val="FF0000"/>
                </a:solidFill>
                <a:latin typeface="メイリオ" panose="020B0604030504040204" charset="-128"/>
                <a:ea typeface="メイリオ" panose="020B0604030504040204" charset="-128"/>
              </a:rPr>
              <a:t>正確性</a:t>
            </a:r>
            <a:r>
              <a:rPr lang="ja-JP" altLang="en-US" sz="2000">
                <a:latin typeface="メイリオ" panose="020B0604030504040204" charset="-128"/>
                <a:ea typeface="メイリオ" panose="020B0604030504040204" charset="-128"/>
              </a:rPr>
              <a:t>（正常完了）</a:t>
            </a:r>
          </a:p>
          <a:p>
            <a:pPr lvl="0">
              <a:buClrTx/>
              <a:buFont typeface="Arial" panose="020B0604020202020204" pitchFamily="34" charset="0"/>
              <a:buChar char="•"/>
            </a:pPr>
            <a:r>
              <a:rPr lang="ja-JP" altLang="en-US" sz="2000">
                <a:solidFill>
                  <a:srgbClr val="FF0000"/>
                </a:solidFill>
                <a:latin typeface="メイリオ" panose="020B0604030504040204" charset="-128"/>
                <a:ea typeface="メイリオ" panose="020B0604030504040204" charset="-128"/>
              </a:rPr>
              <a:t>再現性</a:t>
            </a:r>
          </a:p>
          <a:p>
            <a:pPr lvl="0">
              <a:buClrTx/>
              <a:buFont typeface="Arial" panose="020B0604020202020204" pitchFamily="34" charset="0"/>
              <a:buChar char="•"/>
            </a:pPr>
            <a:r>
              <a:rPr lang="ja-JP" altLang="en-US" sz="2000">
                <a:latin typeface="メイリオ" panose="020B0604030504040204" charset="-128"/>
                <a:ea typeface="メイリオ" panose="020B0604030504040204" charset="-128"/>
              </a:rPr>
              <a:t>正確に定義した妥当性</a:t>
            </a:r>
            <a:r>
              <a:rPr lang="ja-JP" altLang="en-US" sz="2000">
                <a:solidFill>
                  <a:srgbClr val="FF0000"/>
                </a:solidFill>
                <a:latin typeface="メイリオ" panose="020B0604030504040204" charset="-128"/>
                <a:ea typeface="メイリオ" panose="020B0604030504040204" charset="-128"/>
              </a:rPr>
              <a:t>確認構成</a:t>
            </a:r>
          </a:p>
          <a:p>
            <a:pPr marL="0" indent="0">
              <a:buNone/>
            </a:pPr>
            <a:r>
              <a:rPr lang="ja-JP" altLang="en-US" sz="2000">
                <a:latin typeface="メイリオ" panose="020B0604030504040204" charset="-128"/>
                <a:ea typeface="メイリオ" panose="020B0604030504040204" charset="-128"/>
              </a:rPr>
              <a:t>安全関連ソフトウェアの要求事項への適格性を安全関連システムに関して既に確立している場合は、</a:t>
            </a:r>
            <a:r>
              <a:rPr lang="ja-JP" altLang="en-US" sz="2000">
                <a:solidFill>
                  <a:srgbClr val="FF0000"/>
                </a:solidFill>
                <a:latin typeface="メイリオ" panose="020B0604030504040204" charset="-128"/>
                <a:ea typeface="メイリオ" panose="020B0604030504040204" charset="-128"/>
              </a:rPr>
              <a:t>妥当性確認を繰り返す必要はない</a:t>
            </a:r>
            <a:r>
              <a:rPr lang="ja-JP" altLang="en-US" sz="2000">
                <a:latin typeface="メイリオ" panose="020B0604030504040204" charset="-128"/>
                <a:ea typeface="メイリオ" panose="020B0604030504040204" charset="-128"/>
              </a:rPr>
              <a:t>。</a:t>
            </a:r>
          </a:p>
          <a:p>
            <a:pPr marL="0" indent="0">
              <a:buNone/>
            </a:pPr>
            <a:r>
              <a:rPr lang="ja-JP" altLang="en-US" sz="2000">
                <a:latin typeface="メイリオ" panose="020B0604030504040204" charset="-128"/>
                <a:ea typeface="メイリオ" panose="020B0604030504040204" charset="-128"/>
              </a:rPr>
              <a:t>妥当性確認業務は、システム安全のソフトウェアに関する妥当性確認計画に規定するとおりに実施しなければならない。</a:t>
            </a:r>
          </a:p>
        </p:txBody>
      </p:sp>
      <p:sp>
        <p:nvSpPr>
          <p:cNvPr id="4" name="フッタープレースホルダ 3"/>
          <p:cNvSpPr>
            <a:spLocks noGrp="1"/>
          </p:cNvSpPr>
          <p:nvPr>
            <p:ph type="ftr" sz="quarter" idx="4294967295"/>
          </p:nvPr>
        </p:nvSpPr>
        <p:spPr>
          <a:xfrm>
            <a:off x="1366323" y="6556375"/>
            <a:ext cx="7860009" cy="290830"/>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268</a:t>
            </a:fld>
            <a:endParaRPr kumimoji="1" lang="ja-JP" altLang="en-US"/>
          </a:p>
        </p:txBody>
      </p:sp>
    </p:spTree>
    <p:extLst>
      <p:ext uri="{BB962C8B-B14F-4D97-AF65-F5344CB8AC3E}">
        <p14:creationId xmlns:p14="http://schemas.microsoft.com/office/powerpoint/2010/main" val="2009973182"/>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sym typeface="+mn-ea"/>
              </a:rPr>
              <a:t>４</a:t>
            </a:r>
            <a:r>
              <a:rPr lang="en-US" altLang="ja-JP">
                <a:sym typeface="+mn-ea"/>
              </a:rPr>
              <a:t>.</a:t>
            </a:r>
            <a:r>
              <a:rPr lang="ja-JP" altLang="en-US">
                <a:sym typeface="+mn-ea"/>
              </a:rPr>
              <a:t>ソフトウェア妥当性確認 </a:t>
            </a:r>
            <a:r>
              <a:rPr lang="ja-JP" altLang="en-US" sz="2800">
                <a:sym typeface="+mn-ea"/>
              </a:rPr>
              <a:t>(2)要求事項</a:t>
            </a:r>
          </a:p>
        </p:txBody>
      </p:sp>
      <p:sp>
        <p:nvSpPr>
          <p:cNvPr id="3" name="コンテンツプレースホルダ 2"/>
          <p:cNvSpPr>
            <a:spLocks noGrp="1"/>
          </p:cNvSpPr>
          <p:nvPr>
            <p:ph idx="1"/>
          </p:nvPr>
        </p:nvSpPr>
        <p:spPr>
          <a:xfrm>
            <a:off x="320778" y="1566545"/>
            <a:ext cx="9308909" cy="4458970"/>
          </a:xfrm>
        </p:spPr>
        <p:txBody>
          <a:bodyPr/>
          <a:lstStyle/>
          <a:p>
            <a:pPr marL="0" indent="0">
              <a:buNone/>
            </a:pPr>
            <a:r>
              <a:rPr lang="ja-JP" altLang="en-US"/>
              <a:t>システム安全の安全関連ソフトウェアの</a:t>
            </a:r>
            <a:r>
              <a:rPr lang="ja-JP" altLang="en-US">
                <a:solidFill>
                  <a:srgbClr val="FF0000"/>
                </a:solidFill>
              </a:rPr>
              <a:t>妥当性確認</a:t>
            </a:r>
            <a:r>
              <a:rPr lang="ja-JP" altLang="en-US"/>
              <a:t>は、</a:t>
            </a:r>
            <a:r>
              <a:rPr lang="ja-JP" altLang="en-US">
                <a:solidFill>
                  <a:schemeClr val="tx1"/>
                </a:solidFill>
              </a:rPr>
              <a:t>次の要求事項</a:t>
            </a:r>
            <a:r>
              <a:rPr lang="ja-JP" altLang="en-US"/>
              <a:t>を満たさなければならない。</a:t>
            </a:r>
          </a:p>
          <a:p>
            <a:pPr marL="273685" indent="-273685">
              <a:buNone/>
            </a:pPr>
            <a:r>
              <a:rPr lang="ja-JP" altLang="en-US" sz="2000"/>
              <a:t>ａ)</a:t>
            </a:r>
            <a:r>
              <a:rPr lang="ja-JP" altLang="en-US" sz="2000">
                <a:solidFill>
                  <a:srgbClr val="FF0000"/>
                </a:solidFill>
              </a:rPr>
              <a:t>テスト</a:t>
            </a:r>
            <a:r>
              <a:rPr lang="ja-JP" altLang="en-US" sz="2000"/>
              <a:t>は、ソフトウェアの主要な妥当性確認法とする。補足するために、解析、アニメーション及びモデリングを用いてもよい。</a:t>
            </a:r>
          </a:p>
          <a:p>
            <a:pPr marL="273685" indent="-273685">
              <a:buNone/>
            </a:pPr>
            <a:r>
              <a:rPr lang="ja-JP" altLang="en-US" sz="2000"/>
              <a:t>b)ソフトウェアは、次の</a:t>
            </a:r>
            <a:r>
              <a:rPr lang="ja-JP" altLang="en-US" sz="2000">
                <a:solidFill>
                  <a:srgbClr val="FF0000"/>
                </a:solidFill>
              </a:rPr>
              <a:t>シミュレーション</a:t>
            </a:r>
            <a:r>
              <a:rPr lang="ja-JP" altLang="en-US" sz="2000"/>
              <a:t>によって実行する。</a:t>
            </a:r>
          </a:p>
          <a:p>
            <a:pPr marL="273685" indent="0">
              <a:buNone/>
            </a:pPr>
            <a:r>
              <a:rPr lang="ja-JP" altLang="en-US" sz="2000"/>
              <a:t>1)　通常動作時に出る入力信号</a:t>
            </a:r>
          </a:p>
          <a:p>
            <a:pPr marL="273685" indent="0">
              <a:buNone/>
            </a:pPr>
            <a:r>
              <a:rPr lang="ja-JP" altLang="en-US" sz="2000"/>
              <a:t>2)　予想する事象</a:t>
            </a:r>
          </a:p>
          <a:p>
            <a:pPr marL="273685" indent="0">
              <a:buNone/>
            </a:pPr>
            <a:r>
              <a:rPr lang="ja-JP" altLang="en-US" sz="2000"/>
              <a:t>3)　システム動作を要求する望ましくない状態</a:t>
            </a:r>
          </a:p>
          <a:p>
            <a:pPr marL="273685" indent="-273685">
              <a:buNone/>
            </a:pPr>
            <a:r>
              <a:rPr lang="ja-JP" altLang="en-US" sz="2000"/>
              <a:t>c)サプライヤ及び／又は開発者は、製品が JIS C 0508-1</a:t>
            </a:r>
            <a:r>
              <a:rPr lang="en-US" altLang="ja-JP" sz="2000"/>
              <a:t>/</a:t>
            </a:r>
            <a:r>
              <a:rPr lang="ja-JP" altLang="en-US" sz="2000"/>
              <a:t>-2 の要求事項を満たすことができるように、システム安全のソフトウェアの妥当性確認に関する</a:t>
            </a:r>
            <a:r>
              <a:rPr lang="ja-JP" altLang="en-US" sz="2000">
                <a:solidFill>
                  <a:srgbClr val="FF0000"/>
                </a:solidFill>
              </a:rPr>
              <a:t>文書化した結果、及び全ての関連文書</a:t>
            </a:r>
            <a:r>
              <a:rPr lang="ja-JP" altLang="en-US" sz="2000"/>
              <a:t>を、システム開発者に提供する。</a:t>
            </a:r>
          </a:p>
          <a:p>
            <a:pPr marL="0" indent="0">
              <a:buNone/>
            </a:pPr>
            <a:endParaRPr lang="ja-JP" altLang="en-US" sz="2000"/>
          </a:p>
        </p:txBody>
      </p:sp>
      <p:sp>
        <p:nvSpPr>
          <p:cNvPr id="4" name="フッタープレースホルダ 3"/>
          <p:cNvSpPr>
            <a:spLocks noGrp="1"/>
          </p:cNvSpPr>
          <p:nvPr>
            <p:ph type="ftr" sz="quarter" idx="4294967295"/>
          </p:nvPr>
        </p:nvSpPr>
        <p:spPr>
          <a:xfrm>
            <a:off x="1366323" y="6556375"/>
            <a:ext cx="7860009" cy="290830"/>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269</a:t>
            </a:fld>
            <a:endParaRPr kumimoji="1" lang="ja-JP" altLang="en-US"/>
          </a:p>
        </p:txBody>
      </p:sp>
    </p:spTree>
    <p:extLst>
      <p:ext uri="{BB962C8B-B14F-4D97-AF65-F5344CB8AC3E}">
        <p14:creationId xmlns:p14="http://schemas.microsoft.com/office/powerpoint/2010/main" val="403926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lstStyle/>
          <a:p>
            <a:r>
              <a:rPr lang="ja-JP" altLang="en-US" dirty="0"/>
              <a:t>１　関係</a:t>
            </a:r>
            <a:r>
              <a:rPr lang="ja-JP" altLang="en-US" dirty="0" smtClean="0"/>
              <a:t>法令</a:t>
            </a:r>
            <a:r>
              <a:rPr lang="en-US" altLang="ja-JP" dirty="0" smtClean="0"/>
              <a:t/>
            </a:r>
            <a:br>
              <a:rPr lang="en-US" altLang="ja-JP" dirty="0" smtClean="0"/>
            </a:b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機能</a:t>
            </a:r>
            <a:r>
              <a:rPr lang="ja-JP" altLang="en-US" dirty="0">
                <a:latin typeface="Meiryo UI" panose="020B0604030504040204" pitchFamily="50" charset="-128"/>
                <a:ea typeface="Meiryo UI" panose="020B0604030504040204" pitchFamily="50" charset="-128"/>
                <a:cs typeface="Meiryo UI" panose="020B0604030504040204" pitchFamily="50" charset="-128"/>
              </a:rPr>
              <a:t>安全指針の制定</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（４）</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6"/>
          <p:cNvSpPr>
            <a:spLocks noGrp="1"/>
          </p:cNvSpPr>
          <p:nvPr>
            <p:ph idx="1"/>
          </p:nvPr>
        </p:nvSpPr>
        <p:spPr>
          <a:ln>
            <a:solidFill>
              <a:schemeClr val="accent6">
                <a:lumMod val="40000"/>
                <a:lumOff val="60000"/>
              </a:schemeClr>
            </a:solidFill>
          </a:ln>
        </p:spPr>
        <p:txBody>
          <a:bodyPr>
            <a:normAutofit fontScale="92500"/>
          </a:bodyPr>
          <a:lstStyle/>
          <a:p>
            <a:pPr marL="0" indent="0" fontAlgn="base">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４　要求安全度水準を達成する方法</a:t>
            </a:r>
          </a:p>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①　数値計算法（安全度水準（</a:t>
            </a:r>
            <a:r>
              <a:rPr lang="en-US" altLang="ja-JP" sz="3200" b="1" dirty="0">
                <a:latin typeface="Meiryo UI" panose="020B0604030504040204" pitchFamily="50" charset="-128"/>
                <a:ea typeface="Meiryo UI" panose="020B0604030504040204" pitchFamily="50" charset="-128"/>
                <a:cs typeface="Meiryo UI" panose="020B0604030504040204" pitchFamily="50" charset="-128"/>
              </a:rPr>
              <a:t>SIL</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平均</a:t>
            </a:r>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危険側故障確率</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検査間隔</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、平均</a:t>
            </a:r>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修理時間</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共通</a:t>
            </a:r>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原因故障</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を計算式に代入し、数値的に計算する方法　　</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marL="457200" lvl="1" indent="0">
              <a:buNone/>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b="1" u="sng" dirty="0">
                <a:latin typeface="Meiryo UI" panose="020B0604030504040204" pitchFamily="50" charset="-128"/>
                <a:ea typeface="Meiryo UI" panose="020B0604030504040204" pitchFamily="50" charset="-128"/>
                <a:cs typeface="Meiryo UI" panose="020B0604030504040204" pitchFamily="50" charset="-128"/>
              </a:rPr>
              <a:t>②　要件の組合せ法（パフォーマンスレベル（</a:t>
            </a:r>
            <a:r>
              <a:rPr lang="en-US" altLang="ja-JP" sz="3200" b="1" u="sng" dirty="0">
                <a:latin typeface="Meiryo UI" panose="020B0604030504040204" pitchFamily="50" charset="-128"/>
                <a:ea typeface="Meiryo UI" panose="020B0604030504040204" pitchFamily="50" charset="-128"/>
                <a:cs typeface="Meiryo UI" panose="020B0604030504040204" pitchFamily="50" charset="-128"/>
              </a:rPr>
              <a:t>PL</a:t>
            </a:r>
            <a:r>
              <a:rPr lang="ja-JP" altLang="en-US" sz="3200" b="1" u="sng"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3200" b="1" u="sng" dirty="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構造</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要件（</a:t>
            </a:r>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カテゴリ</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）、平均</a:t>
            </a:r>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危険側故障確率</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診断範囲</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共通</a:t>
            </a:r>
            <a:r>
              <a:rPr lang="ja-JP" altLang="en-US" sz="2800" b="1" u="sng" dirty="0">
                <a:latin typeface="Meiryo UI" panose="020B0604030504040204" pitchFamily="50" charset="-128"/>
                <a:ea typeface="Meiryo UI" panose="020B0604030504040204" pitchFamily="50" charset="-128"/>
                <a:cs typeface="Meiryo UI" panose="020B0604030504040204" pitchFamily="50" charset="-128"/>
              </a:rPr>
              <a:t>原因故障</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の組み合わせによって決定する方法。</a:t>
            </a:r>
            <a:endParaRPr lang="en-US" altLang="ja-JP" sz="2800" b="1" u="sng" dirty="0">
              <a:latin typeface="Meiryo UI" panose="020B0604030504040204" pitchFamily="50" charset="-128"/>
              <a:ea typeface="Meiryo UI" panose="020B0604030504040204" pitchFamily="50" charset="-128"/>
              <a:cs typeface="Meiryo UI" panose="020B0604030504040204" pitchFamily="50" charset="-128"/>
            </a:endParaRPr>
          </a:p>
          <a:p>
            <a:pPr lvl="1"/>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フッター プレースホルダー 3"/>
          <p:cNvSpPr>
            <a:spLocks noGrp="1"/>
          </p:cNvSpPr>
          <p:nvPr>
            <p:ph type="ftr" sz="quarter" idx="4294967295"/>
          </p:nvPr>
        </p:nvSpPr>
        <p:spPr>
          <a:xfrm>
            <a:off x="1229711" y="6356351"/>
            <a:ext cx="7379076" cy="365130"/>
          </a:xfrm>
          <a:prstGeom prst="rect">
            <a:avLst/>
          </a:prstGeom>
        </p:spPr>
        <p:txBody>
          <a:bodyPr/>
          <a:lstStyle/>
          <a:p>
            <a:pPr algn="l"/>
            <a:r>
              <a:rPr lang="ja-JP" altLang="en-US" dirty="0" smtClean="0"/>
              <a:t>平成</a:t>
            </a:r>
            <a:r>
              <a:rPr lang="en-US" altLang="ja-JP" dirty="0" smtClean="0"/>
              <a:t>29</a:t>
            </a:r>
            <a:r>
              <a:rPr lang="ja-JP" altLang="en-US" dirty="0" smtClean="0"/>
              <a:t>年度厚生労働省委託　機能安全を活用した機械設備の安全対策の推進事業　機能安全活用テキスト</a:t>
            </a:r>
            <a:endParaRPr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27</a:t>
            </a:fld>
            <a:endParaRPr kumimoji="1" lang="ja-JP" altLang="en-US" dirty="0"/>
          </a:p>
        </p:txBody>
      </p:sp>
    </p:spTree>
    <p:extLst>
      <p:ext uri="{BB962C8B-B14F-4D97-AF65-F5344CB8AC3E}">
        <p14:creationId xmlns:p14="http://schemas.microsoft.com/office/powerpoint/2010/main" val="3045802551"/>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sym typeface="+mn-ea"/>
              </a:rPr>
              <a:t>４</a:t>
            </a:r>
            <a:r>
              <a:rPr lang="en-US" altLang="ja-JP">
                <a:sym typeface="+mn-ea"/>
              </a:rPr>
              <a:t>.</a:t>
            </a:r>
            <a:r>
              <a:rPr lang="ja-JP" altLang="en-US">
                <a:sym typeface="+mn-ea"/>
              </a:rPr>
              <a:t>ソフトウェア妥当性確認 </a:t>
            </a:r>
            <a:r>
              <a:rPr lang="ja-JP" altLang="en-US" sz="2800">
                <a:sym typeface="+mn-ea"/>
              </a:rPr>
              <a:t>(2)要求事項</a:t>
            </a:r>
          </a:p>
        </p:txBody>
      </p:sp>
      <p:sp>
        <p:nvSpPr>
          <p:cNvPr id="3" name="コンテンツプレースホルダ 2"/>
          <p:cNvSpPr>
            <a:spLocks noGrp="1"/>
          </p:cNvSpPr>
          <p:nvPr>
            <p:ph sz="half" idx="4294967295"/>
          </p:nvPr>
        </p:nvSpPr>
        <p:spPr>
          <a:xfrm>
            <a:off x="320778" y="1504315"/>
            <a:ext cx="9219345" cy="4230370"/>
          </a:xfrm>
        </p:spPr>
        <p:txBody>
          <a:bodyPr wrap="square"/>
          <a:lstStyle/>
          <a:p>
            <a:pPr marL="0" indent="0">
              <a:buNone/>
            </a:pPr>
            <a:r>
              <a:rPr lang="ja-JP" altLang="en-US"/>
              <a:t>システム安全の安全関連ソフトウェアの</a:t>
            </a:r>
            <a:r>
              <a:rPr lang="ja-JP" altLang="en-US">
                <a:solidFill>
                  <a:srgbClr val="FF0000"/>
                </a:solidFill>
              </a:rPr>
              <a:t>妥当性確認結果</a:t>
            </a:r>
            <a:r>
              <a:rPr lang="ja-JP" altLang="en-US"/>
              <a:t>は、次の要求事項を満たさなければならない</a:t>
            </a:r>
            <a:r>
              <a:rPr lang="en-US" altLang="ja-JP"/>
              <a:t>(</a:t>
            </a:r>
            <a:r>
              <a:rPr lang="ja-JP" altLang="en-US"/>
              <a:t>続き</a:t>
            </a:r>
            <a:r>
              <a:rPr lang="en-US" altLang="ja-JP"/>
              <a:t>)</a:t>
            </a:r>
          </a:p>
          <a:p>
            <a:pPr marL="273685" indent="-273685">
              <a:buNone/>
            </a:pPr>
            <a:endParaRPr lang="en-US" altLang="ja-JP" sz="2000"/>
          </a:p>
          <a:p>
            <a:pPr marL="273685" indent="-273685">
              <a:buNone/>
            </a:pPr>
            <a:r>
              <a:rPr lang="en-US" altLang="ja-JP" sz="2000"/>
              <a:t>d</a:t>
            </a:r>
            <a:r>
              <a:rPr lang="ja-JP" altLang="en-US" sz="2000"/>
              <a:t>)テストは、規定した安全関連ソフトウェアの全ての</a:t>
            </a:r>
            <a:br>
              <a:rPr lang="ja-JP" altLang="en-US" sz="2000"/>
            </a:br>
            <a:r>
              <a:rPr lang="ja-JP" altLang="en-US" sz="2000"/>
              <a:t>要求事項を正確に満たし、</a:t>
            </a:r>
            <a:r>
              <a:rPr lang="ja-JP" altLang="en-US" sz="2000">
                <a:solidFill>
                  <a:srgbClr val="FF0000"/>
                </a:solidFill>
              </a:rPr>
              <a:t>ソフトウェアが想定外の</a:t>
            </a:r>
            <a:br>
              <a:rPr lang="ja-JP" altLang="en-US" sz="2000">
                <a:solidFill>
                  <a:srgbClr val="FF0000"/>
                </a:solidFill>
              </a:rPr>
            </a:br>
            <a:r>
              <a:rPr lang="ja-JP" altLang="en-US" sz="2000">
                <a:solidFill>
                  <a:srgbClr val="FF0000"/>
                </a:solidFill>
              </a:rPr>
              <a:t>機能を実行することがないこと</a:t>
            </a:r>
            <a:r>
              <a:rPr lang="ja-JP" altLang="en-US" sz="2000"/>
              <a:t>を、示さなければな</a:t>
            </a:r>
            <a:br>
              <a:rPr lang="ja-JP" altLang="en-US" sz="2000"/>
            </a:br>
            <a:r>
              <a:rPr lang="ja-JP" altLang="en-US" sz="2000"/>
              <a:t>らない。</a:t>
            </a:r>
          </a:p>
          <a:p>
            <a:pPr marL="273685" indent="-273685">
              <a:buNone/>
            </a:pPr>
            <a:r>
              <a:rPr lang="en-US" altLang="ja-JP" sz="2000"/>
              <a:t>e</a:t>
            </a:r>
            <a:r>
              <a:rPr lang="ja-JP" altLang="en-US" sz="2000"/>
              <a:t>)テストケース及びそれらの結果は、安全度水準が要求する以降の</a:t>
            </a:r>
            <a:r>
              <a:rPr lang="ja-JP" altLang="en-US" sz="2000">
                <a:solidFill>
                  <a:srgbClr val="FF0000"/>
                </a:solidFill>
              </a:rPr>
              <a:t>解析及び独立した評価</a:t>
            </a:r>
            <a:r>
              <a:rPr lang="ja-JP" altLang="en-US" sz="2000"/>
              <a:t>（JIS C 0508-1の箇条 8 参照）用に</a:t>
            </a:r>
            <a:r>
              <a:rPr lang="ja-JP" altLang="en-US" sz="2000">
                <a:solidFill>
                  <a:srgbClr val="FF0000"/>
                </a:solidFill>
              </a:rPr>
              <a:t>文書化</a:t>
            </a:r>
            <a:r>
              <a:rPr lang="ja-JP" altLang="en-US" sz="2000"/>
              <a:t>しなければならない。</a:t>
            </a:r>
          </a:p>
          <a:p>
            <a:pPr marL="273685" indent="-273685">
              <a:buNone/>
            </a:pPr>
            <a:r>
              <a:rPr lang="en-US" altLang="ja-JP" sz="2000"/>
              <a:t>f</a:t>
            </a:r>
            <a:r>
              <a:rPr lang="ja-JP" altLang="en-US" sz="2000"/>
              <a:t>)システム安全のソフトウェアの妥当性確認結果を示す文書には、ソフトウェアが妥当性確認に</a:t>
            </a:r>
            <a:r>
              <a:rPr lang="ja-JP" altLang="en-US" sz="2000">
                <a:solidFill>
                  <a:srgbClr val="FF0000"/>
                </a:solidFill>
              </a:rPr>
              <a:t>合格</a:t>
            </a:r>
            <a:r>
              <a:rPr lang="ja-JP" altLang="en-US" sz="2000"/>
              <a:t>したか、又は妥当性確認に</a:t>
            </a:r>
            <a:r>
              <a:rPr lang="ja-JP" altLang="en-US" sz="2000">
                <a:solidFill>
                  <a:srgbClr val="FF0000"/>
                </a:solidFill>
              </a:rPr>
              <a:t>不合格となった理由</a:t>
            </a:r>
            <a:r>
              <a:rPr lang="ja-JP" altLang="en-US" sz="2000"/>
              <a:t>のいずれかを、明記しなければならない。</a:t>
            </a:r>
          </a:p>
        </p:txBody>
      </p:sp>
      <p:sp>
        <p:nvSpPr>
          <p:cNvPr id="4" name="フッタープレースホルダ 3"/>
          <p:cNvSpPr>
            <a:spLocks noGrp="1"/>
          </p:cNvSpPr>
          <p:nvPr>
            <p:ph type="ftr" sz="quarter" idx="4294967295"/>
          </p:nvPr>
        </p:nvSpPr>
        <p:spPr>
          <a:xfrm>
            <a:off x="1366323" y="6556375"/>
            <a:ext cx="7860009" cy="290830"/>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270</a:t>
            </a:fld>
            <a:endParaRPr kumimoji="1" lang="ja-JP" altLang="en-US"/>
          </a:p>
        </p:txBody>
      </p:sp>
      <p:pic>
        <p:nvPicPr>
          <p:cNvPr id="6" name="コンテンツプレースホルダ 5"/>
          <p:cNvPicPr>
            <a:picLocks noGrp="1" noChangeAspect="1"/>
          </p:cNvPicPr>
          <p:nvPr>
            <p:ph idx="1"/>
          </p:nvPr>
        </p:nvPicPr>
        <p:blipFill>
          <a:blip r:embed="rId3"/>
          <a:stretch>
            <a:fillRect/>
          </a:stretch>
        </p:blipFill>
        <p:spPr>
          <a:xfrm>
            <a:off x="6794773" y="2256790"/>
            <a:ext cx="2858416" cy="1600200"/>
          </a:xfrm>
          <a:prstGeom prst="rect">
            <a:avLst/>
          </a:prstGeom>
        </p:spPr>
      </p:pic>
    </p:spTree>
    <p:extLst>
      <p:ext uri="{BB962C8B-B14F-4D97-AF65-F5344CB8AC3E}">
        <p14:creationId xmlns:p14="http://schemas.microsoft.com/office/powerpoint/2010/main" val="1333354429"/>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sym typeface="+mn-ea"/>
              </a:rPr>
              <a:t>４</a:t>
            </a:r>
            <a:r>
              <a:rPr lang="en-US" altLang="ja-JP">
                <a:sym typeface="+mn-ea"/>
              </a:rPr>
              <a:t>.</a:t>
            </a:r>
            <a:r>
              <a:rPr lang="ja-JP" altLang="en-US">
                <a:sym typeface="+mn-ea"/>
              </a:rPr>
              <a:t>ソフトウェア妥当性確認 </a:t>
            </a:r>
            <a:r>
              <a:rPr lang="ja-JP" altLang="en-US" sz="2800">
                <a:sym typeface="+mn-ea"/>
              </a:rPr>
              <a:t>(</a:t>
            </a:r>
            <a:r>
              <a:rPr lang="en-US" altLang="ja-JP" sz="2800">
                <a:sym typeface="+mn-ea"/>
              </a:rPr>
              <a:t>3</a:t>
            </a:r>
            <a:r>
              <a:rPr lang="ja-JP" altLang="en-US" sz="2800">
                <a:sym typeface="+mn-ea"/>
              </a:rPr>
              <a:t>)文書化</a:t>
            </a:r>
          </a:p>
        </p:txBody>
      </p:sp>
      <p:sp>
        <p:nvSpPr>
          <p:cNvPr id="3" name="コンテンツプレースホルダ 2"/>
          <p:cNvSpPr>
            <a:spLocks noGrp="1"/>
          </p:cNvSpPr>
          <p:nvPr>
            <p:ph idx="1"/>
          </p:nvPr>
        </p:nvSpPr>
        <p:spPr>
          <a:xfrm>
            <a:off x="320778" y="1566545"/>
            <a:ext cx="9308909" cy="4657090"/>
          </a:xfrm>
        </p:spPr>
        <p:txBody>
          <a:bodyPr wrap="square"/>
          <a:lstStyle/>
          <a:p>
            <a:pPr marL="0" indent="0">
              <a:buNone/>
            </a:pPr>
            <a:r>
              <a:rPr lang="ja-JP" altLang="en-US"/>
              <a:t>ソフトウェア開発の性質に応じて、JIS C 0508-1 7.7への適合責任は</a:t>
            </a:r>
            <a:r>
              <a:rPr lang="ja-JP" altLang="en-US">
                <a:solidFill>
                  <a:srgbClr val="FF0000"/>
                </a:solidFill>
              </a:rPr>
              <a:t>複数の当事者</a:t>
            </a:r>
            <a:r>
              <a:rPr lang="ja-JP" altLang="en-US"/>
              <a:t>が負うことがある＝</a:t>
            </a:r>
            <a:r>
              <a:rPr lang="ja-JP" altLang="en-US">
                <a:solidFill>
                  <a:srgbClr val="FF0000"/>
                </a:solidFill>
              </a:rPr>
              <a:t>文書化</a:t>
            </a:r>
          </a:p>
          <a:p>
            <a:pPr marL="0" indent="0">
              <a:buNone/>
            </a:pPr>
            <a:r>
              <a:rPr lang="ja-JP" altLang="en-US"/>
              <a:t>システム安全の</a:t>
            </a:r>
            <a:r>
              <a:rPr lang="ja-JP" altLang="en-US">
                <a:solidFill>
                  <a:srgbClr val="FF0000"/>
                </a:solidFill>
              </a:rPr>
              <a:t>ソフトウェア妥当性確認結果</a:t>
            </a:r>
            <a:r>
              <a:rPr lang="ja-JP" altLang="en-US"/>
              <a:t>は、安全機能別に次を文書化する。</a:t>
            </a:r>
          </a:p>
          <a:p>
            <a:pPr marL="174625" indent="0">
              <a:buNone/>
            </a:pPr>
            <a:r>
              <a:rPr lang="ja-JP" altLang="en-US" sz="2000"/>
              <a:t>a)業務のシーケンスを遡及できる</a:t>
            </a:r>
            <a:r>
              <a:rPr lang="ja-JP" altLang="en-US" sz="2000">
                <a:solidFill>
                  <a:srgbClr val="FF0000"/>
                </a:solidFill>
              </a:rPr>
              <a:t>妥当性確認業務の経時的記録</a:t>
            </a:r>
          </a:p>
          <a:p>
            <a:pPr marL="438785" indent="-264160">
              <a:buNone/>
            </a:pPr>
            <a:r>
              <a:rPr lang="ja-JP" altLang="en-US" sz="2000"/>
              <a:t>b)使用するシステム安全の</a:t>
            </a:r>
            <a:r>
              <a:rPr lang="ja-JP" altLang="en-US" sz="2000">
                <a:solidFill>
                  <a:srgbClr val="FF0000"/>
                </a:solidFill>
              </a:rPr>
              <a:t>ソフトウェア妥当性確認計画のバージョン</a:t>
            </a:r>
          </a:p>
          <a:p>
            <a:pPr marL="438785" indent="-264160">
              <a:buNone/>
            </a:pPr>
            <a:r>
              <a:rPr lang="ja-JP" altLang="en-US" sz="2000"/>
              <a:t>c)妥当性確認する安全機能と合わせて、システム安全の</a:t>
            </a:r>
            <a:r>
              <a:rPr lang="ja-JP" altLang="en-US" sz="2000">
                <a:solidFill>
                  <a:srgbClr val="FF0000"/>
                </a:solidFill>
              </a:rPr>
              <a:t>ソフトウェアの妥当性確認計画の参照</a:t>
            </a:r>
          </a:p>
          <a:p>
            <a:pPr marL="438785" indent="-264160">
              <a:buNone/>
            </a:pPr>
            <a:r>
              <a:rPr lang="ja-JP" altLang="en-US" sz="2000"/>
              <a:t>d)</a:t>
            </a:r>
            <a:r>
              <a:rPr lang="ja-JP" altLang="en-US" sz="2000">
                <a:solidFill>
                  <a:srgbClr val="FF0000"/>
                </a:solidFill>
              </a:rPr>
              <a:t>校正データ</a:t>
            </a:r>
            <a:r>
              <a:rPr lang="ja-JP" altLang="en-US" sz="2000"/>
              <a:t>、並びに校正に使用するツール及び機器</a:t>
            </a:r>
          </a:p>
          <a:p>
            <a:pPr marL="438785" indent="-264160">
              <a:buNone/>
            </a:pPr>
            <a:r>
              <a:rPr lang="ja-JP" altLang="en-US" sz="2000"/>
              <a:t>e)妥当性確認業務の結果</a:t>
            </a:r>
          </a:p>
          <a:p>
            <a:pPr marL="438785" indent="-264160">
              <a:buNone/>
            </a:pPr>
            <a:r>
              <a:rPr lang="ja-JP" altLang="en-US" sz="2000"/>
              <a:t>f)予想結果と実際の結果との不整合</a:t>
            </a:r>
          </a:p>
          <a:p>
            <a:endParaRPr lang="ja-JP" altLang="en-US" sz="2000"/>
          </a:p>
        </p:txBody>
      </p:sp>
      <p:sp>
        <p:nvSpPr>
          <p:cNvPr id="4" name="フッタープレースホルダ 3"/>
          <p:cNvSpPr>
            <a:spLocks noGrp="1"/>
          </p:cNvSpPr>
          <p:nvPr>
            <p:ph type="ftr" sz="quarter" idx="4294967295"/>
          </p:nvPr>
        </p:nvSpPr>
        <p:spPr>
          <a:xfrm>
            <a:off x="1366323" y="6556375"/>
            <a:ext cx="7860009" cy="290830"/>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271</a:t>
            </a:fld>
            <a:endParaRPr kumimoji="1" lang="ja-JP" altLang="en-US"/>
          </a:p>
        </p:txBody>
      </p:sp>
      <p:pic>
        <p:nvPicPr>
          <p:cNvPr id="6" name="コンテンツプレースホルダ 5"/>
          <p:cNvPicPr>
            <a:picLocks noGrp="1" noChangeAspect="1"/>
          </p:cNvPicPr>
          <p:nvPr>
            <p:ph sz="half" idx="4294967295"/>
          </p:nvPr>
        </p:nvPicPr>
        <p:blipFill>
          <a:blip r:embed="rId3"/>
          <a:stretch>
            <a:fillRect/>
          </a:stretch>
        </p:blipFill>
        <p:spPr>
          <a:xfrm>
            <a:off x="7964818" y="4607560"/>
            <a:ext cx="1261514" cy="1690370"/>
          </a:xfrm>
          <a:prstGeom prst="rect">
            <a:avLst/>
          </a:prstGeom>
        </p:spPr>
      </p:pic>
    </p:spTree>
    <p:extLst>
      <p:ext uri="{BB962C8B-B14F-4D97-AF65-F5344CB8AC3E}">
        <p14:creationId xmlns:p14="http://schemas.microsoft.com/office/powerpoint/2010/main" val="105515569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sym typeface="+mn-ea"/>
              </a:rPr>
              <a:t>４</a:t>
            </a:r>
            <a:r>
              <a:rPr lang="en-US" altLang="ja-JP">
                <a:sym typeface="+mn-ea"/>
              </a:rPr>
              <a:t>.</a:t>
            </a:r>
            <a:r>
              <a:rPr lang="ja-JP" altLang="en-US">
                <a:sym typeface="+mn-ea"/>
              </a:rPr>
              <a:t>ソフトウェア妥当性確認 </a:t>
            </a:r>
            <a:r>
              <a:rPr lang="ja-JP" altLang="en-US" sz="2800">
                <a:sym typeface="+mn-ea"/>
              </a:rPr>
              <a:t>(</a:t>
            </a:r>
            <a:r>
              <a:rPr lang="en-US" altLang="ja-JP" sz="2800">
                <a:sym typeface="+mn-ea"/>
              </a:rPr>
              <a:t>3</a:t>
            </a:r>
            <a:r>
              <a:rPr lang="ja-JP" altLang="en-US" sz="2800">
                <a:sym typeface="+mn-ea"/>
              </a:rPr>
              <a:t>)文書化</a:t>
            </a:r>
          </a:p>
        </p:txBody>
      </p:sp>
      <p:sp>
        <p:nvSpPr>
          <p:cNvPr id="3" name="コンテンツプレースホルダ 2"/>
          <p:cNvSpPr>
            <a:spLocks noGrp="1"/>
          </p:cNvSpPr>
          <p:nvPr>
            <p:ph idx="1"/>
          </p:nvPr>
        </p:nvSpPr>
        <p:spPr>
          <a:xfrm>
            <a:off x="320778" y="1566545"/>
            <a:ext cx="9308909" cy="1929130"/>
          </a:xfrm>
        </p:spPr>
        <p:txBody>
          <a:bodyPr/>
          <a:lstStyle/>
          <a:p>
            <a:pPr marL="0" indent="0">
              <a:buNone/>
            </a:pPr>
            <a:r>
              <a:rPr lang="ja-JP" altLang="en-US"/>
              <a:t>予想結果と実際の結果との不整合が生じた</a:t>
            </a:r>
            <a:r>
              <a:rPr lang="en-US" altLang="ja-JP"/>
              <a:t>(NG)</a:t>
            </a:r>
            <a:r>
              <a:rPr lang="ja-JP" altLang="en-US"/>
              <a:t>場合、</a:t>
            </a:r>
            <a:r>
              <a:rPr lang="ja-JP" altLang="en-US">
                <a:sym typeface="+mn-ea"/>
              </a:rPr>
              <a:t>システム安全のソフトウェア妥当性確認結果の一部として、</a:t>
            </a:r>
            <a:r>
              <a:rPr lang="ja-JP" altLang="en-US">
                <a:solidFill>
                  <a:srgbClr val="FF0000"/>
                </a:solidFill>
                <a:sym typeface="+mn-ea"/>
              </a:rPr>
              <a:t>以下を文書化</a:t>
            </a:r>
            <a:r>
              <a:rPr lang="ja-JP" altLang="en-US">
                <a:sym typeface="+mn-ea"/>
              </a:rPr>
              <a:t>しなければならない。</a:t>
            </a:r>
          </a:p>
          <a:p>
            <a:pPr marL="388620" lvl="1" indent="-205105"/>
            <a:r>
              <a:rPr lang="ja-JP" altLang="en-US" sz="2000">
                <a:latin typeface="メイリオ" panose="020B0604030504040204" charset="-128"/>
                <a:ea typeface="メイリオ" panose="020B0604030504040204" charset="-128"/>
              </a:rPr>
              <a:t>妥当性確認を続けるか、又は変更要請を出して開発ライフサイクルの前の段階に戻るかどうかに関して行った解析及び決定事項</a:t>
            </a:r>
          </a:p>
        </p:txBody>
      </p:sp>
      <p:sp>
        <p:nvSpPr>
          <p:cNvPr id="4" name="フッタープレースホルダ 3"/>
          <p:cNvSpPr>
            <a:spLocks noGrp="1"/>
          </p:cNvSpPr>
          <p:nvPr>
            <p:ph type="ftr" sz="quarter" idx="4294967295"/>
          </p:nvPr>
        </p:nvSpPr>
        <p:spPr>
          <a:xfrm>
            <a:off x="1366323" y="6556375"/>
            <a:ext cx="7860009" cy="290830"/>
          </a:xfrm>
          <a:prstGeom prst="rect">
            <a:avLst/>
          </a:prstGeom>
        </p:spPr>
        <p:txBody>
          <a:bodyPr/>
          <a:lstStyle/>
          <a:p>
            <a:r>
              <a:rPr kumimoji="1" lang="ja-JP" altLang="en-US" smtClean="0"/>
              <a:t>平成</a:t>
            </a:r>
            <a:r>
              <a:rPr kumimoji="1" lang="en-US" altLang="ja-JP" smtClean="0"/>
              <a:t>29</a:t>
            </a:r>
            <a:r>
              <a:rPr kumimoji="1" lang="ja-JP" altLang="en-US" smtClean="0"/>
              <a:t>年度厚生労働省委託　機能安全を活用した機械設備の安全対策の推進事業　機能安全活用テキスト</a:t>
            </a:r>
            <a:endParaRPr kumimoji="1" lang="ja-JP" altLang="en-US"/>
          </a:p>
        </p:txBody>
      </p:sp>
      <p:sp>
        <p:nvSpPr>
          <p:cNvPr id="5" name="スライド番号プレースホルダ 4"/>
          <p:cNvSpPr>
            <a:spLocks noGrp="1"/>
          </p:cNvSpPr>
          <p:nvPr>
            <p:ph type="sldNum" sz="quarter" idx="12"/>
          </p:nvPr>
        </p:nvSpPr>
        <p:spPr/>
        <p:txBody>
          <a:bodyPr/>
          <a:lstStyle/>
          <a:p>
            <a:fld id="{C7D9CC4D-8A97-4D11-A8F9-9712DE09FCD9}" type="slidenum">
              <a:rPr kumimoji="1" lang="ja-JP" altLang="en-US" smtClean="0"/>
              <a:t>272</a:t>
            </a:fld>
            <a:endParaRPr kumimoji="1" lang="ja-JP" altLang="en-US"/>
          </a:p>
        </p:txBody>
      </p:sp>
    </p:spTree>
    <p:extLst>
      <p:ext uri="{BB962C8B-B14F-4D97-AF65-F5344CB8AC3E}">
        <p14:creationId xmlns:p14="http://schemas.microsoft.com/office/powerpoint/2010/main" val="3762937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lstStyle/>
          <a:p>
            <a:r>
              <a:rPr lang="ja-JP" altLang="en-US" dirty="0"/>
              <a:t>１　関係</a:t>
            </a:r>
            <a:r>
              <a:rPr lang="ja-JP" altLang="en-US" dirty="0" smtClean="0"/>
              <a:t>法令</a:t>
            </a:r>
            <a:r>
              <a:rPr lang="en-US" altLang="ja-JP" dirty="0" smtClean="0"/>
              <a:t/>
            </a:r>
            <a:br>
              <a:rPr lang="en-US" altLang="ja-JP" dirty="0" smtClean="0"/>
            </a:b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登録適合性証明機関（１）</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6"/>
          <p:cNvSpPr>
            <a:spLocks noGrp="1"/>
          </p:cNvSpPr>
          <p:nvPr>
            <p:ph idx="1"/>
          </p:nvPr>
        </p:nvSpPr>
        <p:spPr>
          <a:ln>
            <a:solidFill>
              <a:schemeClr val="accent6">
                <a:lumMod val="40000"/>
                <a:lumOff val="60000"/>
              </a:schemeClr>
            </a:solidFill>
          </a:ln>
        </p:spPr>
        <p:txBody>
          <a:bodyPr>
            <a:normAutofit/>
          </a:bodyPr>
          <a:lstStyle/>
          <a:p>
            <a:pPr marL="0" indent="0" fontAlgn="base">
              <a:buNone/>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１　基本的考え方</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r>
              <a:rPr lang="ja-JP" altLang="en-US" b="1" u="sng" dirty="0">
                <a:latin typeface="Meiryo UI" panose="020B0604030504040204" pitchFamily="50" charset="-128"/>
                <a:ea typeface="Meiryo UI" panose="020B0604030504040204" pitchFamily="50" charset="-128"/>
                <a:cs typeface="Meiryo UI" panose="020B0604030504040204" pitchFamily="50" charset="-128"/>
              </a:rPr>
              <a:t>電子等制御の安全機能の設計</a:t>
            </a:r>
            <a:r>
              <a:rPr lang="ja-JP" altLang="en-US" dirty="0">
                <a:latin typeface="Meiryo UI" panose="020B0604030504040204" pitchFamily="50" charset="-128"/>
                <a:ea typeface="Meiryo UI" panose="020B0604030504040204" pitchFamily="50" charset="-128"/>
                <a:cs typeface="Meiryo UI" panose="020B0604030504040204" pitchFamily="50" charset="-128"/>
              </a:rPr>
              <a:t>が、機能安全の基準に適合しているかを</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事業者（機械等の使用者）が判断することは困難</a:t>
            </a:r>
            <a:r>
              <a:rPr lang="ja-JP" altLang="en-US" dirty="0">
                <a:latin typeface="Meiryo UI" panose="020B0604030504040204" pitchFamily="50" charset="-128"/>
                <a:ea typeface="Meiryo UI" panose="020B0604030504040204" pitchFamily="50" charset="-128"/>
                <a:cs typeface="Meiryo UI" panose="020B0604030504040204" pitchFamily="50" charset="-128"/>
              </a:rPr>
              <a:t>であるため、専門的な</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第三者機関による適合性の証明が必要</a:t>
            </a:r>
            <a:r>
              <a:rPr lang="ja-JP" altLang="en-US" dirty="0">
                <a:latin typeface="Meiryo UI" panose="020B0604030504040204" pitchFamily="50" charset="-128"/>
                <a:ea typeface="Meiryo UI" panose="020B0604030504040204" pitchFamily="50" charset="-128"/>
                <a:cs typeface="Meiryo UI" panose="020B0604030504040204" pitchFamily="50" charset="-128"/>
              </a:rPr>
              <a:t>である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r>
              <a:rPr lang="ja-JP" altLang="en-US" b="1" u="sng" dirty="0">
                <a:latin typeface="Meiryo UI" panose="020B0604030504040204" pitchFamily="50" charset="-128"/>
                <a:ea typeface="Meiryo UI" panose="020B0604030504040204" pitchFamily="50" charset="-128"/>
                <a:cs typeface="Meiryo UI" panose="020B0604030504040204" pitchFamily="50" charset="-128"/>
              </a:rPr>
              <a:t>製造された電子等制御の機能</a:t>
            </a:r>
            <a:r>
              <a:rPr lang="ja-JP" altLang="en-US" dirty="0">
                <a:latin typeface="Meiryo UI" panose="020B0604030504040204" pitchFamily="50" charset="-128"/>
                <a:ea typeface="Meiryo UI" panose="020B0604030504040204" pitchFamily="50" charset="-128"/>
                <a:cs typeface="Meiryo UI" panose="020B0604030504040204" pitchFamily="50" charset="-128"/>
              </a:rPr>
              <a:t>が、機能安全の基準に適合しているかについても、同様に、専門の</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第三者機関による適合性の証明</a:t>
            </a:r>
            <a:r>
              <a:rPr lang="ja-JP" altLang="en-US" dirty="0">
                <a:latin typeface="Meiryo UI" panose="020B0604030504040204" pitchFamily="50" charset="-128"/>
                <a:ea typeface="Meiryo UI" panose="020B0604030504040204" pitchFamily="50" charset="-128"/>
                <a:cs typeface="Meiryo UI" panose="020B0604030504040204" pitchFamily="50" charset="-128"/>
              </a:rPr>
              <a:t>が必要である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r>
              <a:rPr lang="ja-JP" altLang="en-US" dirty="0"/>
              <a:t>すで</a:t>
            </a:r>
            <a:r>
              <a:rPr lang="ja-JP" altLang="en-US" dirty="0" smtClean="0"/>
              <a:t>に登録された機関の連絡先は、厚労省</a:t>
            </a:r>
            <a:r>
              <a:rPr lang="en-US" altLang="ja-JP" dirty="0" smtClean="0"/>
              <a:t>HP</a:t>
            </a:r>
            <a:r>
              <a:rPr lang="ja-JP" altLang="en-US" dirty="0" smtClean="0"/>
              <a:t>で閲覧可能である。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lvl="1"/>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フッター プレースホルダー 3"/>
          <p:cNvSpPr>
            <a:spLocks noGrp="1"/>
          </p:cNvSpPr>
          <p:nvPr>
            <p:ph type="ftr" sz="quarter" idx="4294967295"/>
          </p:nvPr>
        </p:nvSpPr>
        <p:spPr>
          <a:xfrm>
            <a:off x="990601" y="6356355"/>
            <a:ext cx="7618186" cy="257805"/>
          </a:xfrm>
          <a:prstGeom prst="rect">
            <a:avLst/>
          </a:prstGeom>
        </p:spPr>
        <p:txBody>
          <a:bodyPr/>
          <a:lstStyle/>
          <a:p>
            <a:pPr algn="l"/>
            <a:r>
              <a:rPr lang="ja-JP" altLang="en-US" smtClean="0"/>
              <a:t>平成</a:t>
            </a:r>
            <a:r>
              <a:rPr lang="en-US" altLang="ja-JP" smtClean="0"/>
              <a:t>29</a:t>
            </a:r>
            <a:r>
              <a:rPr lang="ja-JP" altLang="en-US" smtClean="0"/>
              <a:t>年度厚生労働省委託　機能安全を活用した機械設備の安全対策の推進事業　機能安全活用テキスト</a:t>
            </a:r>
            <a:endParaRPr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28</a:t>
            </a:fld>
            <a:endParaRPr kumimoji="1" lang="ja-JP" altLang="en-US" dirty="0"/>
          </a:p>
        </p:txBody>
      </p:sp>
    </p:spTree>
    <p:extLst>
      <p:ext uri="{BB962C8B-B14F-4D97-AF65-F5344CB8AC3E}">
        <p14:creationId xmlns:p14="http://schemas.microsoft.com/office/powerpoint/2010/main" val="2570670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4">
                <a:lumMod val="40000"/>
                <a:lumOff val="60000"/>
              </a:schemeClr>
            </a:solidFill>
          </a:ln>
        </p:spPr>
        <p:txBody>
          <a:bodyPr/>
          <a:lstStyle/>
          <a:p>
            <a:r>
              <a:rPr lang="ja-JP" altLang="en-US" dirty="0"/>
              <a:t>１　関係</a:t>
            </a:r>
            <a:r>
              <a:rPr lang="ja-JP" altLang="en-US" dirty="0" smtClean="0"/>
              <a:t>法令</a:t>
            </a:r>
            <a:r>
              <a:rPr lang="en-US" altLang="ja-JP" dirty="0" smtClean="0"/>
              <a:t/>
            </a:r>
            <a:br>
              <a:rPr lang="en-US" altLang="ja-JP" dirty="0" smtClean="0"/>
            </a:b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登録適合性証明機関（２）</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6"/>
          <p:cNvSpPr>
            <a:spLocks noGrp="1"/>
          </p:cNvSpPr>
          <p:nvPr>
            <p:ph idx="1"/>
          </p:nvPr>
        </p:nvSpPr>
        <p:spPr>
          <a:ln>
            <a:solidFill>
              <a:schemeClr val="accent6">
                <a:lumMod val="40000"/>
                <a:lumOff val="60000"/>
              </a:schemeClr>
            </a:solidFill>
          </a:ln>
        </p:spPr>
        <p:txBody>
          <a:bodyPr>
            <a:normAutofit fontScale="92500"/>
          </a:bodyPr>
          <a:lstStyle/>
          <a:p>
            <a:pPr fontAlgn="base"/>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厚生</a:t>
            </a:r>
            <a:r>
              <a:rPr lang="ja-JP" altLang="en-US" dirty="0">
                <a:latin typeface="Meiryo UI" panose="020B0604030504040204" pitchFamily="50" charset="-128"/>
                <a:ea typeface="Meiryo UI" panose="020B0604030504040204" pitchFamily="50" charset="-128"/>
                <a:cs typeface="Meiryo UI" panose="020B0604030504040204" pitchFamily="50" charset="-128"/>
              </a:rPr>
              <a:t>労働大臣の登録を受けて適合性の証明を行う</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登録適合性証明機関</a:t>
            </a:r>
            <a:r>
              <a:rPr lang="ja-JP" altLang="en-US" dirty="0">
                <a:latin typeface="Meiryo UI" panose="020B0604030504040204" pitchFamily="50" charset="-128"/>
                <a:ea typeface="Meiryo UI" panose="020B0604030504040204" pitchFamily="50" charset="-128"/>
                <a:cs typeface="Meiryo UI" panose="020B0604030504040204" pitchFamily="50" charset="-128"/>
              </a:rPr>
              <a:t>に関して、以下の規定</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を登録省令に規定。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00100" lvl="1" indent="-342900">
              <a:buFont typeface="+mj-lt"/>
              <a:buAutoNum type="arabicPeriod"/>
            </a:pPr>
            <a:r>
              <a:rPr lang="ja-JP" altLang="en-US" dirty="0">
                <a:latin typeface="Meiryo UI" panose="020B0604030504040204" pitchFamily="50" charset="-128"/>
                <a:ea typeface="Meiryo UI" panose="020B0604030504040204" pitchFamily="50" charset="-128"/>
                <a:cs typeface="Meiryo UI" panose="020B0604030504040204" pitchFamily="50" charset="-128"/>
              </a:rPr>
              <a:t>登録の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方法：登録</a:t>
            </a:r>
            <a:r>
              <a:rPr lang="ja-JP" altLang="en-US" dirty="0">
                <a:latin typeface="Meiryo UI" panose="020B0604030504040204" pitchFamily="50" charset="-128"/>
                <a:ea typeface="Meiryo UI" panose="020B0604030504040204" pitchFamily="50" charset="-128"/>
                <a:cs typeface="Meiryo UI" panose="020B0604030504040204" pitchFamily="50" charset="-128"/>
              </a:rPr>
              <a:t>申請の書類等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00100" lvl="1" indent="-342900">
              <a:buFont typeface="+mj-lt"/>
              <a:buAutoNum type="arabicPeriod"/>
            </a:pPr>
            <a:r>
              <a:rPr lang="ja-JP" altLang="en-US" dirty="0">
                <a:latin typeface="Meiryo UI" panose="020B0604030504040204" pitchFamily="50" charset="-128"/>
                <a:ea typeface="Meiryo UI" panose="020B0604030504040204" pitchFamily="50" charset="-128"/>
                <a:cs typeface="Meiryo UI" panose="020B0604030504040204" pitchFamily="50" charset="-128"/>
              </a:rPr>
              <a:t>登録</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基準：欠格</a:t>
            </a:r>
            <a:r>
              <a:rPr lang="ja-JP" altLang="en-US" dirty="0">
                <a:latin typeface="Meiryo UI" panose="020B0604030504040204" pitchFamily="50" charset="-128"/>
                <a:ea typeface="Meiryo UI" panose="020B0604030504040204" pitchFamily="50" charset="-128"/>
                <a:cs typeface="Meiryo UI" panose="020B0604030504040204" pitchFamily="50" charset="-128"/>
              </a:rPr>
              <a:t>条項、試験で使用する機器、実施管理者の資格、適合性証明員の資格等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00100" lvl="1" indent="-342900">
              <a:buFont typeface="+mj-lt"/>
              <a:buAutoNum type="arabicPeriod"/>
            </a:pPr>
            <a:r>
              <a:rPr lang="ja-JP" altLang="en-US" dirty="0">
                <a:latin typeface="Meiryo UI" panose="020B0604030504040204" pitchFamily="50" charset="-128"/>
                <a:ea typeface="Meiryo UI" panose="020B0604030504040204" pitchFamily="50" charset="-128"/>
                <a:cs typeface="Meiryo UI" panose="020B0604030504040204" pitchFamily="50" charset="-128"/>
              </a:rPr>
              <a:t>実施</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義務：受託</a:t>
            </a:r>
            <a:r>
              <a:rPr lang="ja-JP" altLang="en-US" dirty="0">
                <a:latin typeface="Meiryo UI" panose="020B0604030504040204" pitchFamily="50" charset="-128"/>
                <a:ea typeface="Meiryo UI" panose="020B0604030504040204" pitchFamily="50" charset="-128"/>
                <a:cs typeface="Meiryo UI" panose="020B0604030504040204" pitchFamily="50" charset="-128"/>
              </a:rPr>
              <a:t>義務、適合性証明員による証明、実施方法及びそれに基づく公正な証明、証明書の交付、実施結果報告等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00100" lvl="1" indent="-342900">
              <a:buFont typeface="+mj-lt"/>
              <a:buAutoNum type="arabicPeriod"/>
            </a:pPr>
            <a:r>
              <a:rPr lang="ja-JP" altLang="en-US" dirty="0">
                <a:latin typeface="Meiryo UI" panose="020B0604030504040204" pitchFamily="50" charset="-128"/>
                <a:ea typeface="Meiryo UI" panose="020B0604030504040204" pitchFamily="50" charset="-128"/>
                <a:cs typeface="Meiryo UI" panose="020B0604030504040204" pitchFamily="50" charset="-128"/>
              </a:rPr>
              <a:t>業務</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規程：実施</a:t>
            </a:r>
            <a:r>
              <a:rPr lang="ja-JP" altLang="en-US" dirty="0">
                <a:latin typeface="Meiryo UI" panose="020B0604030504040204" pitchFamily="50" charset="-128"/>
                <a:ea typeface="Meiryo UI" panose="020B0604030504040204" pitchFamily="50" charset="-128"/>
                <a:cs typeface="Meiryo UI" panose="020B0604030504040204" pitchFamily="50" charset="-128"/>
              </a:rPr>
              <a:t>方法、料金、業務時間・休日、帳簿等の保存、財務諸表の謄本請求に係る費用等</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00100" lvl="1" indent="-342900">
              <a:buFont typeface="+mj-lt"/>
              <a:buAutoNum type="arabicPeriod"/>
            </a:pPr>
            <a:r>
              <a:rPr lang="ja-JP" altLang="en-US" dirty="0">
                <a:latin typeface="Meiryo UI" panose="020B0604030504040204" pitchFamily="50" charset="-128"/>
                <a:ea typeface="Meiryo UI" panose="020B0604030504040204" pitchFamily="50" charset="-128"/>
                <a:cs typeface="Meiryo UI" panose="020B0604030504040204" pitchFamily="50" charset="-128"/>
              </a:rPr>
              <a:t>適合命令及び改善命令</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800100" lvl="1" indent="-342900">
              <a:buFont typeface="+mj-lt"/>
              <a:buAutoNum type="arabicPeriod"/>
            </a:pPr>
            <a:r>
              <a:rPr lang="ja-JP" altLang="en-US" dirty="0">
                <a:latin typeface="Meiryo UI" panose="020B0604030504040204" pitchFamily="50" charset="-128"/>
                <a:ea typeface="Meiryo UI" panose="020B0604030504040204" pitchFamily="50" charset="-128"/>
                <a:cs typeface="Meiryo UI" panose="020B0604030504040204" pitchFamily="50" charset="-128"/>
              </a:rPr>
              <a:t>登録の取消し　　等</a:t>
            </a:r>
          </a:p>
          <a:p>
            <a:pPr lvl="1"/>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フッター プレースホルダー 3"/>
          <p:cNvSpPr>
            <a:spLocks noGrp="1"/>
          </p:cNvSpPr>
          <p:nvPr>
            <p:ph type="ftr" sz="quarter" idx="4294967295"/>
          </p:nvPr>
        </p:nvSpPr>
        <p:spPr>
          <a:xfrm>
            <a:off x="1245477" y="6356351"/>
            <a:ext cx="7363310" cy="365130"/>
          </a:xfrm>
          <a:prstGeom prst="rect">
            <a:avLst/>
          </a:prstGeom>
        </p:spPr>
        <p:txBody>
          <a:bodyPr/>
          <a:lstStyle/>
          <a:p>
            <a:pPr algn="l"/>
            <a:r>
              <a:rPr lang="ja-JP" altLang="en-US" dirty="0" smtClean="0"/>
              <a:t>平成</a:t>
            </a:r>
            <a:r>
              <a:rPr lang="en-US" altLang="ja-JP" dirty="0" smtClean="0"/>
              <a:t>29</a:t>
            </a:r>
            <a:r>
              <a:rPr lang="ja-JP" altLang="en-US" dirty="0" smtClean="0"/>
              <a:t>年度厚生労働省委託　機能安全を活用した機械設備の安全対策の推進事業　機能安全活用テキスト</a:t>
            </a:r>
            <a:endParaRPr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t>29</a:t>
            </a:fld>
            <a:endParaRPr kumimoji="1" lang="ja-JP" altLang="en-US" dirty="0"/>
          </a:p>
        </p:txBody>
      </p:sp>
    </p:spTree>
    <p:extLst>
      <p:ext uri="{BB962C8B-B14F-4D97-AF65-F5344CB8AC3E}">
        <p14:creationId xmlns:p14="http://schemas.microsoft.com/office/powerpoint/2010/main" val="3914657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9303" y="531143"/>
            <a:ext cx="8859569" cy="983573"/>
          </a:xfrm>
        </p:spPr>
        <p:txBody>
          <a:bodyPr>
            <a:normAutofit/>
          </a:bodyPr>
          <a:lstStyle/>
          <a:p>
            <a:pPr algn="ctr"/>
            <a:r>
              <a:rPr kumimoji="1" lang="ja-JP" altLang="en-US" sz="2800" dirty="0"/>
              <a:t>システムインテグレータのための機能安全を導入した制御システムの設計指南　</a:t>
            </a:r>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a:t>
            </a:fld>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16877" y="2827194"/>
            <a:ext cx="3534942" cy="400110"/>
          </a:xfrm>
          <a:prstGeom prst="rect">
            <a:avLst/>
          </a:prstGeom>
          <a:solidFill>
            <a:schemeClr val="bg1"/>
          </a:solidFill>
          <a:ln>
            <a:solidFill>
              <a:schemeClr val="tx1"/>
            </a:solidFill>
          </a:ln>
        </p:spPr>
        <p:txBody>
          <a:bodyPr wrap="none" rtlCol="0">
            <a:spAutoFit/>
          </a:bodyPr>
          <a:lstStyle/>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基礎編「機能安全活用テキスト」</a:t>
            </a:r>
          </a:p>
        </p:txBody>
      </p:sp>
      <p:sp>
        <p:nvSpPr>
          <p:cNvPr id="7" name="テキスト ボックス 6"/>
          <p:cNvSpPr txBox="1"/>
          <p:nvPr/>
        </p:nvSpPr>
        <p:spPr>
          <a:xfrm>
            <a:off x="416878" y="3878219"/>
            <a:ext cx="4820702" cy="1015663"/>
          </a:xfrm>
          <a:prstGeom prst="rect">
            <a:avLst/>
          </a:prstGeom>
          <a:solidFill>
            <a:schemeClr val="bg1"/>
          </a:solidFill>
          <a:ln>
            <a:solidFill>
              <a:schemeClr val="tx1"/>
            </a:solidFill>
          </a:ln>
        </p:spPr>
        <p:txBody>
          <a:bodyPr wrap="square" rtlCol="0">
            <a:spAutoFit/>
          </a:bodyPr>
          <a:lstStyle/>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応用編「機能安全活用実践マニュアル」</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産業用ロボットシステム編</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ボイラー編</a:t>
            </a:r>
          </a:p>
        </p:txBody>
      </p:sp>
      <p:sp>
        <p:nvSpPr>
          <p:cNvPr id="16" name="テキスト ボックス 15"/>
          <p:cNvSpPr txBox="1"/>
          <p:nvPr/>
        </p:nvSpPr>
        <p:spPr>
          <a:xfrm>
            <a:off x="4478328" y="2837573"/>
            <a:ext cx="3358612" cy="400110"/>
          </a:xfrm>
          <a:prstGeom prst="rect">
            <a:avLst/>
          </a:prstGeom>
          <a:solidFill>
            <a:schemeClr val="bg1"/>
          </a:solidFill>
          <a:ln>
            <a:noFill/>
          </a:ln>
        </p:spPr>
        <p:txBody>
          <a:bodyPr wrap="none" rtlCol="0">
            <a:spAutoFit/>
          </a:bodyPr>
          <a:lstStyle/>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・・・基礎知識の習得（</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259614" y="4133546"/>
            <a:ext cx="4513326" cy="707887"/>
          </a:xfrm>
          <a:prstGeom prst="rect">
            <a:avLst/>
          </a:prstGeom>
          <a:solidFill>
            <a:schemeClr val="bg1"/>
          </a:solidFill>
          <a:ln>
            <a:noFill/>
          </a:ln>
        </p:spPr>
        <p:txBody>
          <a:bodyPr wrap="square" rtlCol="0">
            <a:spAutoFit/>
          </a:bodyPr>
          <a:lstStyle/>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・・・具体的な設計手法と技術の習得　　</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下矢印 17"/>
          <p:cNvSpPr/>
          <p:nvPr/>
        </p:nvSpPr>
        <p:spPr>
          <a:xfrm>
            <a:off x="1930715" y="3237683"/>
            <a:ext cx="481980" cy="6405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16877" y="2130644"/>
            <a:ext cx="3964547" cy="400110"/>
          </a:xfrm>
          <a:prstGeom prst="rect">
            <a:avLst/>
          </a:prstGeom>
          <a:solidFill>
            <a:schemeClr val="bg1"/>
          </a:solidFill>
          <a:ln>
            <a:noFill/>
          </a:ln>
        </p:spPr>
        <p:txBody>
          <a:bodyPr wrap="none" rtlCol="0">
            <a:spAutoFit/>
          </a:bodyPr>
          <a:lstStyle/>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日間の指導を目安に教材を提供</a:t>
            </a:r>
          </a:p>
        </p:txBody>
      </p:sp>
    </p:spTree>
    <p:extLst>
      <p:ext uri="{BB962C8B-B14F-4D97-AF65-F5344CB8AC3E}">
        <p14:creationId xmlns:p14="http://schemas.microsoft.com/office/powerpoint/2010/main" val="1273126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30</a:t>
            </a:fld>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7" y="247445"/>
            <a:ext cx="8885873" cy="675001"/>
          </a:xfrm>
          <a:ln>
            <a:solidFill>
              <a:schemeClr val="accent4">
                <a:lumMod val="40000"/>
                <a:lumOff val="60000"/>
              </a:schemeClr>
            </a:solidFill>
          </a:ln>
        </p:spPr>
        <p:txBody>
          <a:bodyPr>
            <a:noAutofit/>
          </a:bodyPr>
          <a:lstStyle/>
          <a:p>
            <a:r>
              <a:rPr lang="ja-JP" altLang="ja-JP" b="1" dirty="0"/>
              <a:t>２　規格体系</a:t>
            </a:r>
            <a:r>
              <a:rPr lang="ja-JP" altLang="en-US" b="1" dirty="0"/>
              <a:t>（機能安全関連）</a:t>
            </a:r>
            <a:endParaRPr lang="ja-JP" altLang="ja-JP" b="1" dirty="0"/>
          </a:p>
        </p:txBody>
      </p:sp>
      <p:sp>
        <p:nvSpPr>
          <p:cNvPr id="6" name="フッター プレースホルダー 3"/>
          <p:cNvSpPr>
            <a:spLocks noGrp="1"/>
          </p:cNvSpPr>
          <p:nvPr>
            <p:ph type="ftr" sz="quarter" idx="4294967295"/>
          </p:nvPr>
        </p:nvSpPr>
        <p:spPr>
          <a:xfrm>
            <a:off x="1040525" y="6356356"/>
            <a:ext cx="7824076" cy="365124"/>
          </a:xfrm>
          <a:prstGeom prst="rect">
            <a:avLst/>
          </a:prstGeom>
        </p:spPr>
        <p:txBody>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コンテンツ プレースホルダー 1"/>
          <p:cNvSpPr txBox="1">
            <a:spLocks/>
          </p:cNvSpPr>
          <p:nvPr/>
        </p:nvSpPr>
        <p:spPr>
          <a:xfrm>
            <a:off x="320675" y="2609396"/>
            <a:ext cx="8543925" cy="4351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sp>
        <p:nvSpPr>
          <p:cNvPr id="15" name="Rectangle 2"/>
          <p:cNvSpPr>
            <a:spLocks noChangeArrowheads="1"/>
          </p:cNvSpPr>
          <p:nvPr/>
        </p:nvSpPr>
        <p:spPr bwMode="auto">
          <a:xfrm>
            <a:off x="1251856" y="922445"/>
            <a:ext cx="132293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graphicFrame>
        <p:nvGraphicFramePr>
          <p:cNvPr id="16" name="オブジェクト 15"/>
          <p:cNvGraphicFramePr>
            <a:graphicFrameLocks noChangeAspect="1"/>
          </p:cNvGraphicFramePr>
          <p:nvPr>
            <p:extLst/>
          </p:nvPr>
        </p:nvGraphicFramePr>
        <p:xfrm>
          <a:off x="1175366" y="968164"/>
          <a:ext cx="7869416" cy="4681522"/>
        </p:xfrm>
        <a:graphic>
          <a:graphicData uri="http://schemas.openxmlformats.org/presentationml/2006/ole">
            <mc:AlternateContent xmlns:mc="http://schemas.openxmlformats.org/markup-compatibility/2006">
              <mc:Choice xmlns:v="urn:schemas-microsoft-com:vml" Requires="v">
                <p:oleObj spid="_x0000_s1027" r:id="rId4" imgW="8229600" imgH="4914900" progId="AcroExch.Document.11">
                  <p:embed/>
                </p:oleObj>
              </mc:Choice>
              <mc:Fallback>
                <p:oleObj r:id="rId4" imgW="8229600" imgH="4914900" progId="AcroExch.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5366" y="968164"/>
                        <a:ext cx="7869416" cy="4681522"/>
                      </a:xfrm>
                      <a:prstGeom prst="rect">
                        <a:avLst/>
                      </a:prstGeom>
                      <a:noFill/>
                    </p:spPr>
                  </p:pic>
                </p:oleObj>
              </mc:Fallback>
            </mc:AlternateContent>
          </a:graphicData>
        </a:graphic>
      </p:graphicFrame>
      <p:sp>
        <p:nvSpPr>
          <p:cNvPr id="17" name="正方形/長方形 16"/>
          <p:cNvSpPr/>
          <p:nvPr/>
        </p:nvSpPr>
        <p:spPr>
          <a:xfrm>
            <a:off x="1174686" y="5649686"/>
            <a:ext cx="8392223" cy="369332"/>
          </a:xfrm>
          <a:prstGeom prst="rect">
            <a:avLst/>
          </a:prstGeom>
        </p:spPr>
        <p:txBody>
          <a:bodyPr wrap="square">
            <a:spAutoFit/>
          </a:bodyPr>
          <a:lstStyle/>
          <a:p>
            <a:pPr algn="ctr">
              <a:spcAft>
                <a:spcPts val="0"/>
              </a:spcAft>
            </a:pPr>
            <a:r>
              <a:rPr lang="ja-JP" altLang="ja-JP" b="1" kern="100" dirty="0">
                <a:latin typeface="Meiryo UI" panose="020B0604030504040204" pitchFamily="50" charset="-128"/>
                <a:ea typeface="Meiryo UI" panose="020B0604030504040204" pitchFamily="50" charset="-128"/>
                <a:cs typeface="Meiryo" charset="-128"/>
              </a:rPr>
              <a:t>図</a:t>
            </a:r>
            <a:r>
              <a:rPr lang="en-US" altLang="ja-JP" b="1" kern="100" dirty="0">
                <a:latin typeface="Meiryo UI" panose="020B0604030504040204" pitchFamily="50" charset="-128"/>
                <a:ea typeface="Meiryo UI" panose="020B0604030504040204" pitchFamily="50" charset="-128"/>
                <a:cs typeface="Meiryo" charset="-128"/>
              </a:rPr>
              <a:t>2-4</a:t>
            </a:r>
            <a:r>
              <a:rPr lang="ja-JP" altLang="ja-JP" b="1" kern="100" dirty="0">
                <a:latin typeface="Meiryo UI" panose="020B0604030504040204" pitchFamily="50" charset="-128"/>
                <a:ea typeface="Meiryo UI" panose="020B0604030504040204" pitchFamily="50" charset="-128"/>
                <a:cs typeface="Meiryo" charset="-128"/>
              </a:rPr>
              <a:t>　</a:t>
            </a:r>
            <a:r>
              <a:rPr lang="en-US" altLang="ja-JP" b="1" kern="100" dirty="0">
                <a:latin typeface="Meiryo UI" panose="020B0604030504040204" pitchFamily="50" charset="-128"/>
                <a:ea typeface="Meiryo UI" panose="020B0604030504040204" pitchFamily="50" charset="-128"/>
                <a:cs typeface="Meiryo" charset="-128"/>
              </a:rPr>
              <a:t>IEC 61508</a:t>
            </a:r>
            <a:r>
              <a:rPr lang="ja-JP" altLang="ja-JP" b="1" kern="100" dirty="0">
                <a:latin typeface="Meiryo UI" panose="020B0604030504040204" pitchFamily="50" charset="-128"/>
                <a:ea typeface="Meiryo UI" panose="020B0604030504040204" pitchFamily="50" charset="-128"/>
                <a:cs typeface="Meiryo" charset="-128"/>
              </a:rPr>
              <a:t>から派生した主な機能安全規格（三菱電機作成資料）</a:t>
            </a:r>
            <a:endParaRPr lang="ja-JP" altLang="ja-JP" b="1" kern="100" dirty="0">
              <a:effectLst/>
              <a:latin typeface="Meiryo UI" panose="020B0604030504040204" pitchFamily="50" charset="-128"/>
              <a:ea typeface="Meiryo UI" panose="020B0604030504040204" pitchFamily="50" charset="-128"/>
              <a:cs typeface="Meiryo" charset="-128"/>
            </a:endParaRPr>
          </a:p>
        </p:txBody>
      </p:sp>
      <p:sp>
        <p:nvSpPr>
          <p:cNvPr id="18" name="テキスト ボックス 17"/>
          <p:cNvSpPr txBox="1"/>
          <p:nvPr/>
        </p:nvSpPr>
        <p:spPr>
          <a:xfrm>
            <a:off x="2934380" y="2540267"/>
            <a:ext cx="1213077" cy="338554"/>
          </a:xfrm>
          <a:prstGeom prst="rect">
            <a:avLst/>
          </a:prstGeom>
          <a:noFill/>
        </p:spPr>
        <p:txBody>
          <a:bodyPr wrap="square" rtlCol="0">
            <a:spAutoFit/>
          </a:bodyPr>
          <a:lstStyle/>
          <a:p>
            <a:r>
              <a:rPr kumimoji="1" lang="en-US" altLang="ja-JP" sz="1600" b="1" dirty="0">
                <a:solidFill>
                  <a:srgbClr val="FF0000"/>
                </a:solidFill>
                <a:latin typeface="HGPSoeiKakugothicUB" charset="-128"/>
                <a:ea typeface="HGPSoeiKakugothicUB" charset="-128"/>
                <a:cs typeface="HGPSoeiKakugothicUB" charset="-128"/>
              </a:rPr>
              <a:t>ISO13849</a:t>
            </a:r>
            <a:endParaRPr kumimoji="1" lang="ja-JP" altLang="en-US" sz="1600" b="1" dirty="0">
              <a:solidFill>
                <a:srgbClr val="FF0000"/>
              </a:solidFill>
              <a:latin typeface="HGPSoeiKakugothicUB" charset="-128"/>
              <a:ea typeface="HGPSoeiKakugothicUB" charset="-128"/>
              <a:cs typeface="HGPSoeiKakugothicUB" charset="-128"/>
            </a:endParaRPr>
          </a:p>
        </p:txBody>
      </p:sp>
    </p:spTree>
    <p:extLst>
      <p:ext uri="{BB962C8B-B14F-4D97-AF65-F5344CB8AC3E}">
        <p14:creationId xmlns:p14="http://schemas.microsoft.com/office/powerpoint/2010/main" val="2935892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E2E58-D7B4-4810-BFFB-2E6FC894A1DB}"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4" y="200731"/>
            <a:ext cx="8885873" cy="675001"/>
          </a:xfrm>
          <a:ln>
            <a:solidFill>
              <a:schemeClr val="accent4">
                <a:lumMod val="40000"/>
                <a:lumOff val="60000"/>
              </a:schemeClr>
            </a:solidFill>
          </a:ln>
        </p:spPr>
        <p:txBody>
          <a:bodyPr>
            <a:noAutofit/>
          </a:bodyPr>
          <a:lstStyle/>
          <a:p>
            <a:pPr marR="2100">
              <a:buFont typeface="ＭＳ ゴシック" panose="020B0609070205080204" pitchFamily="49" charset="-128"/>
              <a:buChar char="("/>
            </a:pPr>
            <a:r>
              <a:rPr lang="en-US" altLang="ja-JP" kern="100" dirty="0">
                <a:latin typeface="ＭＳ ゴシック" panose="020B0609070205080204" pitchFamily="49" charset="-128"/>
                <a:ea typeface="ＭＳ ゴシック" panose="020B0609070205080204" pitchFamily="49" charset="-128"/>
              </a:rPr>
              <a:t>1)IEC 61508</a:t>
            </a:r>
            <a:r>
              <a:rPr lang="ja-JP" altLang="en-US" kern="100" dirty="0">
                <a:latin typeface="ＭＳ ゴシック" panose="020B0609070205080204" pitchFamily="49" charset="-128"/>
                <a:ea typeface="ＭＳ ゴシック" panose="020B0609070205080204" pitchFamily="49" charset="-128"/>
              </a:rPr>
              <a:t>シリーズ</a:t>
            </a:r>
          </a:p>
        </p:txBody>
      </p:sp>
      <p:sp>
        <p:nvSpPr>
          <p:cNvPr id="6" name="フッター プレースホルダー 3"/>
          <p:cNvSpPr>
            <a:spLocks noGrp="1"/>
          </p:cNvSpPr>
          <p:nvPr>
            <p:ph type="ftr" sz="quarter" idx="4294967295"/>
          </p:nvPr>
        </p:nvSpPr>
        <p:spPr>
          <a:xfrm>
            <a:off x="681035" y="6356355"/>
            <a:ext cx="8183566" cy="3651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a:extLst>
              <a:ext uri="{FF2B5EF4-FFF2-40B4-BE49-F238E27FC236}">
                <a16:creationId xmlns:a16="http://schemas.microsoft.com/office/drawing/2014/main" xmlns="" id="{CDEF52FF-C2AA-4E4B-BDCA-58EBAD679343}"/>
              </a:ext>
            </a:extLst>
          </p:cNvPr>
          <p:cNvGraphicFramePr>
            <a:graphicFrameLocks noGrp="1"/>
          </p:cNvGraphicFramePr>
          <p:nvPr>
            <p:extLst/>
          </p:nvPr>
        </p:nvGraphicFramePr>
        <p:xfrm>
          <a:off x="258793" y="940119"/>
          <a:ext cx="9443051" cy="5222240"/>
        </p:xfrm>
        <a:graphic>
          <a:graphicData uri="http://schemas.openxmlformats.org/drawingml/2006/table">
            <a:tbl>
              <a:tblPr firstRow="1" bandRow="1">
                <a:tableStyleId>{5C22544A-7EE6-4342-B048-85BDC9FD1C3A}</a:tableStyleId>
              </a:tblPr>
              <a:tblGrid>
                <a:gridCol w="1676695">
                  <a:extLst>
                    <a:ext uri="{9D8B030D-6E8A-4147-A177-3AD203B41FA5}">
                      <a16:colId xmlns:a16="http://schemas.microsoft.com/office/drawing/2014/main" xmlns="" val="456344191"/>
                    </a:ext>
                  </a:extLst>
                </a:gridCol>
                <a:gridCol w="6087078">
                  <a:extLst>
                    <a:ext uri="{9D8B030D-6E8A-4147-A177-3AD203B41FA5}">
                      <a16:colId xmlns:a16="http://schemas.microsoft.com/office/drawing/2014/main" xmlns="" val="2735442837"/>
                    </a:ext>
                  </a:extLst>
                </a:gridCol>
                <a:gridCol w="1679278">
                  <a:extLst>
                    <a:ext uri="{9D8B030D-6E8A-4147-A177-3AD203B41FA5}">
                      <a16:colId xmlns:a16="http://schemas.microsoft.com/office/drawing/2014/main" xmlns="" val="1636625894"/>
                    </a:ext>
                  </a:extLst>
                </a:gridCol>
              </a:tblGrid>
              <a:tr h="370840">
                <a:tc gridSpan="3">
                  <a:txBody>
                    <a:bodyPr/>
                    <a:lstStyle/>
                    <a:p>
                      <a:pPr marR="0" algn="ctr" rtl="0"/>
                      <a:r>
                        <a:rPr kumimoji="1" lang="en-US" altLang="ja-JP" sz="18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8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表</a:t>
                      </a:r>
                      <a:r>
                        <a:rPr kumimoji="1" lang="en-US" altLang="ja-JP" sz="18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kumimoji="1" lang="ja-JP" altLang="ja-JP" sz="18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IEC 61508</a:t>
                      </a:r>
                      <a:r>
                        <a:rPr kumimoji="1" lang="ja-JP" altLang="ja-JP" sz="18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シリーズの構成</a:t>
                      </a:r>
                      <a:endParaRPr lang="en-US" altLang="ja-JP" sz="1800" b="0" i="0" u="none" strike="noStrike" kern="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98065099"/>
                  </a:ext>
                </a:extLst>
              </a:tr>
              <a:tr h="370840">
                <a:tc>
                  <a:txBody>
                    <a:bodyPr/>
                    <a:lstStyle/>
                    <a:p>
                      <a:pPr marR="0" algn="ctr" rtl="0"/>
                      <a:r>
                        <a:rPr lang="ja-JP" altLang="en-US" sz="1800" b="0" i="0" u="none" strike="noStrike" kern="100" baseline="0" dirty="0">
                          <a:solidFill>
                            <a:sysClr val="windowText" lastClr="000000"/>
                          </a:solidFill>
                          <a:latin typeface="Meiryo UI" panose="020B0604030504040204" pitchFamily="50" charset="-128"/>
                          <a:ea typeface="Meiryo UI" panose="020B0604030504040204" pitchFamily="50" charset="-128"/>
                        </a:rPr>
                        <a:t>国際規格番号</a:t>
                      </a:r>
                      <a:endParaRPr lang="en-US" altLang="ja-JP" sz="1800" b="0" i="0" u="none" strike="noStrike" kern="100" baseline="0" dirty="0">
                        <a:solidFill>
                          <a:sysClr val="windowText" lastClr="00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ysClr val="windowText" lastClr="000000"/>
                          </a:solidFill>
                          <a:latin typeface="Meiryo UI" panose="020B0604030504040204" pitchFamily="50" charset="-128"/>
                          <a:ea typeface="Meiryo UI" panose="020B0604030504040204" pitchFamily="50" charset="-128"/>
                        </a:rPr>
                        <a:t>規格タイトル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ysClr val="windowText" lastClr="000000"/>
                          </a:solidFill>
                          <a:latin typeface="Meiryo UI" panose="020B0604030504040204" pitchFamily="50" charset="-128"/>
                          <a:ea typeface="Meiryo UI" panose="020B0604030504040204" pitchFamily="50" charset="-128"/>
                        </a:rPr>
                        <a:t>対応</a:t>
                      </a:r>
                      <a:r>
                        <a:rPr kumimoji="1" lang="en-US" altLang="ja-JP" dirty="0">
                          <a:solidFill>
                            <a:sysClr val="windowText" lastClr="000000"/>
                          </a:solidFill>
                          <a:latin typeface="Meiryo UI" panose="020B0604030504040204" pitchFamily="50" charset="-128"/>
                          <a:ea typeface="Meiryo UI" panose="020B0604030504040204" pitchFamily="50" charset="-128"/>
                        </a:rPr>
                        <a:t>JIS</a:t>
                      </a:r>
                      <a:r>
                        <a:rPr kumimoji="1" lang="ja-JP" altLang="en-US" dirty="0">
                          <a:solidFill>
                            <a:sysClr val="windowText" lastClr="000000"/>
                          </a:solidFill>
                          <a:latin typeface="Meiryo UI" panose="020B0604030504040204" pitchFamily="50" charset="-128"/>
                          <a:ea typeface="Meiryo UI" panose="020B0604030504040204" pitchFamily="50" charset="-128"/>
                        </a:rPr>
                        <a:t>番号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32847493"/>
                  </a:ext>
                </a:extLst>
              </a:tr>
              <a:tr h="370840">
                <a:tc>
                  <a:txBody>
                    <a:bodyPr/>
                    <a:lstStyle/>
                    <a:p>
                      <a:pPr marR="0" algn="l" rtl="0"/>
                      <a:r>
                        <a:rPr lang="en-US" altLang="ja-JP" sz="1800" b="0" i="0" u="none" strike="noStrike" kern="100" baseline="0" dirty="0">
                          <a:solidFill>
                            <a:sysClr val="windowText" lastClr="000000"/>
                          </a:solidFill>
                          <a:latin typeface="Meiryo UI" panose="020B0604030504040204" pitchFamily="50" charset="-128"/>
                          <a:ea typeface="Meiryo UI" panose="020B0604030504040204" pitchFamily="50" charset="-128"/>
                        </a:rPr>
                        <a:t>IEC 61508-1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ysClr val="windowText" lastClr="000000"/>
                          </a:solidFill>
                          <a:latin typeface="Meiryo UI" panose="020B0604030504040204" pitchFamily="50" charset="-128"/>
                          <a:ea typeface="Meiryo UI" panose="020B0604030504040204" pitchFamily="50" charset="-128"/>
                        </a:rPr>
                        <a:t>電気・電子・プログラマブル電子安全関連系の機能安全－</a:t>
                      </a:r>
                      <a:endParaRPr kumimoji="1" lang="en-GB" altLang="ja-JP" dirty="0">
                        <a:solidFill>
                          <a:sysClr val="windowText" lastClr="000000"/>
                        </a:solidFill>
                        <a:latin typeface="Meiryo UI" panose="020B0604030504040204" pitchFamily="50" charset="-128"/>
                        <a:ea typeface="Meiryo UI" panose="020B0604030504040204" pitchFamily="50" charset="-128"/>
                      </a:endParaRPr>
                    </a:p>
                    <a:p>
                      <a:r>
                        <a:rPr kumimoji="1" lang="ja-JP" altLang="en-US" dirty="0">
                          <a:solidFill>
                            <a:sysClr val="windowText" lastClr="000000"/>
                          </a:solidFill>
                          <a:latin typeface="Meiryo UI" panose="020B0604030504040204" pitchFamily="50" charset="-128"/>
                          <a:ea typeface="Meiryo UI" panose="020B0604030504040204" pitchFamily="50" charset="-128"/>
                        </a:rPr>
                        <a:t>第</a:t>
                      </a:r>
                      <a:r>
                        <a:rPr kumimoji="1" lang="en-US" altLang="ja-JP" dirty="0">
                          <a:solidFill>
                            <a:sysClr val="windowText" lastClr="000000"/>
                          </a:solidFill>
                          <a:latin typeface="Meiryo UI" panose="020B0604030504040204" pitchFamily="50" charset="-128"/>
                          <a:ea typeface="Meiryo UI" panose="020B0604030504040204" pitchFamily="50" charset="-128"/>
                        </a:rPr>
                        <a:t>1</a:t>
                      </a:r>
                      <a:r>
                        <a:rPr kumimoji="1" lang="ja-JP" altLang="en-US" dirty="0">
                          <a:solidFill>
                            <a:sysClr val="windowText" lastClr="000000"/>
                          </a:solidFill>
                          <a:latin typeface="Meiryo UI" panose="020B0604030504040204" pitchFamily="50" charset="-128"/>
                          <a:ea typeface="Meiryo UI" panose="020B0604030504040204" pitchFamily="50" charset="-128"/>
                        </a:rPr>
                        <a:t>部：一般要求事項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1800" b="0" i="0" u="none" strike="noStrike" kern="100" baseline="0" dirty="0">
                          <a:latin typeface="Meiryo UI" panose="020B0604030504040204" pitchFamily="50" charset="-128"/>
                          <a:ea typeface="Meiryo UI" panose="020B0604030504040204" pitchFamily="50" charset="-128"/>
                        </a:rPr>
                        <a:t>JIS C 0508-1</a:t>
                      </a:r>
                      <a:endParaRPr kumimoji="1" lang="ja-JP" altLang="en-US" sz="1800" dirty="0">
                        <a:solidFill>
                          <a:sysClr val="windowText" lastClr="00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50381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IEC 61508-2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ysClr val="windowText" lastClr="000000"/>
                          </a:solidFill>
                          <a:latin typeface="Meiryo UI" panose="020B0604030504040204" pitchFamily="50" charset="-128"/>
                          <a:ea typeface="Meiryo UI" panose="020B0604030504040204" pitchFamily="50" charset="-128"/>
                        </a:rPr>
                        <a:t>電気・電子・プログラマブル電子安全関連系の機能安全－</a:t>
                      </a:r>
                      <a:endParaRPr kumimoji="1" lang="en-GB" altLang="ja-JP" dirty="0">
                        <a:solidFill>
                          <a:sysClr val="windowText" lastClr="000000"/>
                        </a:solidFill>
                        <a:latin typeface="Meiryo UI" panose="020B0604030504040204" pitchFamily="50" charset="-128"/>
                        <a:ea typeface="Meiryo UI" panose="020B0604030504040204" pitchFamily="50" charset="-128"/>
                      </a:endParaRPr>
                    </a:p>
                    <a:p>
                      <a:r>
                        <a:rPr kumimoji="1" lang="ja-JP" altLang="en-US" dirty="0">
                          <a:solidFill>
                            <a:sysClr val="windowText" lastClr="000000"/>
                          </a:solidFill>
                          <a:latin typeface="Meiryo UI" panose="020B0604030504040204" pitchFamily="50" charset="-128"/>
                          <a:ea typeface="Meiryo UI" panose="020B0604030504040204" pitchFamily="50" charset="-128"/>
                        </a:rPr>
                        <a:t>第</a:t>
                      </a:r>
                      <a:r>
                        <a:rPr kumimoji="1" lang="en-US" altLang="ja-JP" dirty="0">
                          <a:solidFill>
                            <a:sysClr val="windowText" lastClr="000000"/>
                          </a:solidFill>
                          <a:latin typeface="Meiryo UI" panose="020B0604030504040204" pitchFamily="50" charset="-128"/>
                          <a:ea typeface="Meiryo UI" panose="020B0604030504040204" pitchFamily="50" charset="-128"/>
                        </a:rPr>
                        <a:t>2</a:t>
                      </a:r>
                      <a:r>
                        <a:rPr kumimoji="1" lang="ja-JP" altLang="en-US" dirty="0">
                          <a:solidFill>
                            <a:sysClr val="windowText" lastClr="000000"/>
                          </a:solidFill>
                          <a:latin typeface="Meiryo UI" panose="020B0604030504040204" pitchFamily="50" charset="-128"/>
                          <a:ea typeface="Meiryo UI" panose="020B0604030504040204" pitchFamily="50" charset="-128"/>
                        </a:rPr>
                        <a:t>部：電気・電子・プログラマブル電子安全関連系の要求事項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1800" b="0" i="0" u="none" strike="noStrike" kern="100" baseline="0" dirty="0">
                          <a:latin typeface="Meiryo UI" panose="020B0604030504040204" pitchFamily="50" charset="-128"/>
                          <a:ea typeface="Meiryo UI" panose="020B0604030504040204" pitchFamily="50" charset="-128"/>
                        </a:rPr>
                        <a:t>JIS C 0508-2</a:t>
                      </a:r>
                      <a:endParaRPr kumimoji="1" lang="ja-JP" altLang="en-US" sz="1800" dirty="0">
                        <a:solidFill>
                          <a:sysClr val="windowText" lastClr="00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437267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IEC 61508-3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ysClr val="windowText" lastClr="000000"/>
                          </a:solidFill>
                          <a:latin typeface="Meiryo UI" panose="020B0604030504040204" pitchFamily="50" charset="-128"/>
                          <a:ea typeface="Meiryo UI" panose="020B0604030504040204" pitchFamily="50" charset="-128"/>
                        </a:rPr>
                        <a:t>電気・電子・プログラマブル電子安全関連系の機能安全－</a:t>
                      </a:r>
                      <a:endParaRPr kumimoji="1" lang="en-GB" altLang="ja-JP" dirty="0">
                        <a:solidFill>
                          <a:sysClr val="windowText" lastClr="000000"/>
                        </a:solidFill>
                        <a:latin typeface="Meiryo UI" panose="020B0604030504040204" pitchFamily="50" charset="-128"/>
                        <a:ea typeface="Meiryo UI" panose="020B0604030504040204" pitchFamily="50" charset="-128"/>
                      </a:endParaRPr>
                    </a:p>
                    <a:p>
                      <a:r>
                        <a:rPr kumimoji="1" lang="ja-JP" altLang="en-US" dirty="0">
                          <a:solidFill>
                            <a:sysClr val="windowText" lastClr="000000"/>
                          </a:solidFill>
                          <a:latin typeface="Meiryo UI" panose="020B0604030504040204" pitchFamily="50" charset="-128"/>
                          <a:ea typeface="Meiryo UI" panose="020B0604030504040204" pitchFamily="50" charset="-128"/>
                        </a:rPr>
                        <a:t>第</a:t>
                      </a:r>
                      <a:r>
                        <a:rPr kumimoji="1" lang="en-US" altLang="ja-JP" dirty="0">
                          <a:solidFill>
                            <a:sysClr val="windowText" lastClr="000000"/>
                          </a:solidFill>
                          <a:latin typeface="Meiryo UI" panose="020B0604030504040204" pitchFamily="50" charset="-128"/>
                          <a:ea typeface="Meiryo UI" panose="020B0604030504040204" pitchFamily="50" charset="-128"/>
                        </a:rPr>
                        <a:t>3</a:t>
                      </a:r>
                      <a:r>
                        <a:rPr kumimoji="1" lang="ja-JP" altLang="en-US" dirty="0">
                          <a:solidFill>
                            <a:sysClr val="windowText" lastClr="000000"/>
                          </a:solidFill>
                          <a:latin typeface="Meiryo UI" panose="020B0604030504040204" pitchFamily="50" charset="-128"/>
                          <a:ea typeface="Meiryo UI" panose="020B0604030504040204" pitchFamily="50" charset="-128"/>
                        </a:rPr>
                        <a:t>部：ソフトウェア要求事項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1800" b="0" i="0" u="none" strike="noStrike" kern="100" baseline="0" dirty="0">
                          <a:latin typeface="Meiryo UI" panose="020B0604030504040204" pitchFamily="50" charset="-128"/>
                          <a:ea typeface="Meiryo UI" panose="020B0604030504040204" pitchFamily="50" charset="-128"/>
                        </a:rPr>
                        <a:t>JIS C 0508-3</a:t>
                      </a:r>
                      <a:endParaRPr kumimoji="1" lang="ja-JP" altLang="en-US" sz="1800" dirty="0">
                        <a:solidFill>
                          <a:sysClr val="windowText" lastClr="00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564309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IEC 61508-4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ysClr val="windowText" lastClr="000000"/>
                          </a:solidFill>
                          <a:latin typeface="Meiryo UI" panose="020B0604030504040204" pitchFamily="50" charset="-128"/>
                          <a:ea typeface="Meiryo UI" panose="020B0604030504040204" pitchFamily="50" charset="-128"/>
                        </a:rPr>
                        <a:t>電気・電子・プログラマブル電子安全関連系の機能安全－</a:t>
                      </a:r>
                      <a:endParaRPr kumimoji="1" lang="en-GB" altLang="ja-JP">
                        <a:solidFill>
                          <a:sysClr val="windowText" lastClr="000000"/>
                        </a:solidFill>
                        <a:latin typeface="Meiryo UI" panose="020B0604030504040204" pitchFamily="50" charset="-128"/>
                        <a:ea typeface="Meiryo UI" panose="020B0604030504040204" pitchFamily="50" charset="-128"/>
                      </a:endParaRPr>
                    </a:p>
                    <a:p>
                      <a:r>
                        <a:rPr kumimoji="1" lang="ja-JP" altLang="en-US">
                          <a:solidFill>
                            <a:sysClr val="windowText" lastClr="000000"/>
                          </a:solidFill>
                          <a:latin typeface="Meiryo UI" panose="020B0604030504040204" pitchFamily="50" charset="-128"/>
                          <a:ea typeface="Meiryo UI" panose="020B0604030504040204" pitchFamily="50" charset="-128"/>
                        </a:rPr>
                        <a:t>第</a:t>
                      </a:r>
                      <a:r>
                        <a:rPr kumimoji="1" lang="en-US" altLang="ja-JP" dirty="0">
                          <a:solidFill>
                            <a:sysClr val="windowText" lastClr="000000"/>
                          </a:solidFill>
                          <a:latin typeface="Meiryo UI" panose="020B0604030504040204" pitchFamily="50" charset="-128"/>
                          <a:ea typeface="Meiryo UI" panose="020B0604030504040204" pitchFamily="50" charset="-128"/>
                        </a:rPr>
                        <a:t>4</a:t>
                      </a:r>
                      <a:r>
                        <a:rPr kumimoji="1" lang="ja-JP" altLang="en-US" dirty="0">
                          <a:solidFill>
                            <a:sysClr val="windowText" lastClr="000000"/>
                          </a:solidFill>
                          <a:latin typeface="Meiryo UI" panose="020B0604030504040204" pitchFamily="50" charset="-128"/>
                          <a:ea typeface="Meiryo UI" panose="020B0604030504040204" pitchFamily="50" charset="-128"/>
                        </a:rPr>
                        <a:t>部：用語の定義及び略語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1800" b="0" i="0" u="none" strike="noStrike" kern="100" baseline="0" dirty="0">
                          <a:latin typeface="Meiryo UI" panose="020B0604030504040204" pitchFamily="50" charset="-128"/>
                          <a:ea typeface="Meiryo UI" panose="020B0604030504040204" pitchFamily="50" charset="-128"/>
                        </a:rPr>
                        <a:t>JIS C 0508-4</a:t>
                      </a:r>
                      <a:endParaRPr kumimoji="1" lang="ja-JP" altLang="en-US" sz="1800" dirty="0">
                        <a:solidFill>
                          <a:sysClr val="windowText" lastClr="00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983022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IEC 61508-5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ysClr val="windowText" lastClr="000000"/>
                          </a:solidFill>
                          <a:latin typeface="Meiryo UI" panose="020B0604030504040204" pitchFamily="50" charset="-128"/>
                          <a:ea typeface="Meiryo UI" panose="020B0604030504040204" pitchFamily="50" charset="-128"/>
                        </a:rPr>
                        <a:t>電気・電子・プログラマブル電子安全関連系の機能安全－</a:t>
                      </a:r>
                      <a:endParaRPr kumimoji="1" lang="en-GB" altLang="ja-JP" dirty="0">
                        <a:solidFill>
                          <a:sysClr val="windowText" lastClr="000000"/>
                        </a:solidFill>
                        <a:latin typeface="Meiryo UI" panose="020B0604030504040204" pitchFamily="50" charset="-128"/>
                        <a:ea typeface="Meiryo UI" panose="020B0604030504040204" pitchFamily="50" charset="-128"/>
                      </a:endParaRPr>
                    </a:p>
                    <a:p>
                      <a:r>
                        <a:rPr kumimoji="1" lang="ja-JP" altLang="en-US" dirty="0">
                          <a:solidFill>
                            <a:sysClr val="windowText" lastClr="000000"/>
                          </a:solidFill>
                          <a:latin typeface="Meiryo UI" panose="020B0604030504040204" pitchFamily="50" charset="-128"/>
                          <a:ea typeface="Meiryo UI" panose="020B0604030504040204" pitchFamily="50" charset="-128"/>
                        </a:rPr>
                        <a:t>第</a:t>
                      </a:r>
                      <a:r>
                        <a:rPr kumimoji="1" lang="en-US" altLang="ja-JP" dirty="0">
                          <a:solidFill>
                            <a:sysClr val="windowText" lastClr="000000"/>
                          </a:solidFill>
                          <a:latin typeface="Meiryo UI" panose="020B0604030504040204" pitchFamily="50" charset="-128"/>
                          <a:ea typeface="Meiryo UI" panose="020B0604030504040204" pitchFamily="50" charset="-128"/>
                        </a:rPr>
                        <a:t>5</a:t>
                      </a:r>
                      <a:r>
                        <a:rPr kumimoji="1" lang="ja-JP" altLang="en-US" dirty="0">
                          <a:solidFill>
                            <a:sysClr val="windowText" lastClr="000000"/>
                          </a:solidFill>
                          <a:latin typeface="Meiryo UI" panose="020B0604030504040204" pitchFamily="50" charset="-128"/>
                          <a:ea typeface="Meiryo UI" panose="020B0604030504040204" pitchFamily="50" charset="-128"/>
                        </a:rPr>
                        <a:t>部：安全度水準の決定方法の例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1800" b="0" i="0" u="none" strike="noStrike" kern="100" baseline="0" dirty="0">
                          <a:solidFill>
                            <a:srgbClr val="FF0000"/>
                          </a:solidFill>
                          <a:latin typeface="Meiryo UI" panose="020B0604030504040204" pitchFamily="50" charset="-128"/>
                          <a:ea typeface="Meiryo UI" panose="020B0604030504040204" pitchFamily="50" charset="-128"/>
                        </a:rPr>
                        <a:t>JIS C 0508-5</a:t>
                      </a:r>
                      <a:endParaRPr kumimoji="1" lang="ja-JP" altLang="en-US" sz="18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443585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IEC 61508-6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ysClr val="windowText" lastClr="000000"/>
                          </a:solidFill>
                          <a:latin typeface="Meiryo UI" panose="020B0604030504040204" pitchFamily="50" charset="-128"/>
                          <a:ea typeface="Meiryo UI" panose="020B0604030504040204" pitchFamily="50" charset="-128"/>
                        </a:rPr>
                        <a:t>電気・電子・プログラマブル電子安全関連系の機能安全－</a:t>
                      </a:r>
                      <a:endParaRPr kumimoji="1" lang="en-GB" altLang="ja-JP" dirty="0">
                        <a:solidFill>
                          <a:sysClr val="windowText" lastClr="000000"/>
                        </a:solidFill>
                        <a:latin typeface="Meiryo UI" panose="020B0604030504040204" pitchFamily="50" charset="-128"/>
                        <a:ea typeface="Meiryo UI" panose="020B0604030504040204" pitchFamily="50" charset="-128"/>
                      </a:endParaRPr>
                    </a:p>
                    <a:p>
                      <a:r>
                        <a:rPr kumimoji="1" lang="ja-JP" altLang="en-US" dirty="0">
                          <a:solidFill>
                            <a:sysClr val="windowText" lastClr="000000"/>
                          </a:solidFill>
                          <a:latin typeface="Meiryo UI" panose="020B0604030504040204" pitchFamily="50" charset="-128"/>
                          <a:ea typeface="Meiryo UI" panose="020B0604030504040204" pitchFamily="50" charset="-128"/>
                        </a:rPr>
                        <a:t>第</a:t>
                      </a:r>
                      <a:r>
                        <a:rPr kumimoji="1" lang="en-US" altLang="ja-JP" dirty="0">
                          <a:solidFill>
                            <a:sysClr val="windowText" lastClr="000000"/>
                          </a:solidFill>
                          <a:latin typeface="Meiryo UI" panose="020B0604030504040204" pitchFamily="50" charset="-128"/>
                          <a:ea typeface="Meiryo UI" panose="020B0604030504040204" pitchFamily="50" charset="-128"/>
                        </a:rPr>
                        <a:t>6</a:t>
                      </a:r>
                      <a:r>
                        <a:rPr kumimoji="1" lang="ja-JP" altLang="en-US" dirty="0">
                          <a:solidFill>
                            <a:sysClr val="windowText" lastClr="000000"/>
                          </a:solidFill>
                          <a:latin typeface="Meiryo UI" panose="020B0604030504040204" pitchFamily="50" charset="-128"/>
                          <a:ea typeface="Meiryo UI" panose="020B0604030504040204" pitchFamily="50" charset="-128"/>
                        </a:rPr>
                        <a:t>部：</a:t>
                      </a:r>
                      <a:r>
                        <a:rPr kumimoji="1" lang="en-US" altLang="ja-JP" dirty="0">
                          <a:solidFill>
                            <a:sysClr val="windowText" lastClr="000000"/>
                          </a:solidFill>
                          <a:latin typeface="Meiryo UI" panose="020B0604030504040204" pitchFamily="50" charset="-128"/>
                          <a:ea typeface="Meiryo UI" panose="020B0604030504040204" pitchFamily="50" charset="-128"/>
                        </a:rPr>
                        <a:t>IEC 61508-2</a:t>
                      </a:r>
                      <a:r>
                        <a:rPr kumimoji="1" lang="ja-JP" altLang="en-US" dirty="0">
                          <a:solidFill>
                            <a:sysClr val="windowText" lastClr="000000"/>
                          </a:solidFill>
                          <a:latin typeface="Meiryo UI" panose="020B0604030504040204" pitchFamily="50" charset="-128"/>
                          <a:ea typeface="Meiryo UI" panose="020B0604030504040204" pitchFamily="50" charset="-128"/>
                        </a:rPr>
                        <a:t>及び </a:t>
                      </a:r>
                      <a:r>
                        <a:rPr kumimoji="1" lang="en-US" altLang="ja-JP" dirty="0">
                          <a:solidFill>
                            <a:sysClr val="windowText" lastClr="000000"/>
                          </a:solidFill>
                          <a:latin typeface="Meiryo UI" panose="020B0604030504040204" pitchFamily="50" charset="-128"/>
                          <a:ea typeface="Meiryo UI" panose="020B0604030504040204" pitchFamily="50" charset="-128"/>
                        </a:rPr>
                        <a:t>IEC 61508-3</a:t>
                      </a:r>
                      <a:r>
                        <a:rPr kumimoji="1" lang="ja-JP" altLang="en-US" dirty="0">
                          <a:solidFill>
                            <a:sysClr val="windowText" lastClr="000000"/>
                          </a:solidFill>
                          <a:latin typeface="Meiryo UI" panose="020B0604030504040204" pitchFamily="50" charset="-128"/>
                          <a:ea typeface="Meiryo UI" panose="020B0604030504040204" pitchFamily="50" charset="-128"/>
                        </a:rPr>
                        <a:t>の適用の指針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1800" b="0" i="0" u="none" strike="noStrike" kern="100" baseline="0" dirty="0">
                          <a:solidFill>
                            <a:srgbClr val="FF0000"/>
                          </a:solidFill>
                          <a:latin typeface="Meiryo UI" panose="020B0604030504040204" pitchFamily="50" charset="-128"/>
                          <a:ea typeface="Meiryo UI" panose="020B0604030504040204" pitchFamily="50" charset="-128"/>
                        </a:rPr>
                        <a:t>JIS C 0508-6</a:t>
                      </a:r>
                      <a:endParaRPr kumimoji="1" lang="ja-JP" altLang="en-US" sz="18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133513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IEC 61508-7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ysClr val="windowText" lastClr="000000"/>
                          </a:solidFill>
                          <a:latin typeface="Meiryo UI" panose="020B0604030504040204" pitchFamily="50" charset="-128"/>
                          <a:ea typeface="Meiryo UI" panose="020B0604030504040204" pitchFamily="50" charset="-128"/>
                        </a:rPr>
                        <a:t>電気・電子・プログラマブル電子安全関連系の機能安全－</a:t>
                      </a:r>
                      <a:endParaRPr kumimoji="1" lang="en-GB" altLang="ja-JP" dirty="0">
                        <a:solidFill>
                          <a:sysClr val="windowText" lastClr="000000"/>
                        </a:solidFill>
                        <a:latin typeface="Meiryo UI" panose="020B0604030504040204" pitchFamily="50" charset="-128"/>
                        <a:ea typeface="Meiryo UI" panose="020B0604030504040204" pitchFamily="50" charset="-128"/>
                      </a:endParaRPr>
                    </a:p>
                    <a:p>
                      <a:r>
                        <a:rPr kumimoji="1" lang="ja-JP" altLang="en-US" dirty="0">
                          <a:solidFill>
                            <a:sysClr val="windowText" lastClr="000000"/>
                          </a:solidFill>
                          <a:latin typeface="Meiryo UI" panose="020B0604030504040204" pitchFamily="50" charset="-128"/>
                          <a:ea typeface="Meiryo UI" panose="020B0604030504040204" pitchFamily="50" charset="-128"/>
                        </a:rPr>
                        <a:t>第</a:t>
                      </a:r>
                      <a:r>
                        <a:rPr kumimoji="1" lang="en-US" altLang="ja-JP" dirty="0">
                          <a:solidFill>
                            <a:sysClr val="windowText" lastClr="000000"/>
                          </a:solidFill>
                          <a:latin typeface="Meiryo UI" panose="020B0604030504040204" pitchFamily="50" charset="-128"/>
                          <a:ea typeface="Meiryo UI" panose="020B0604030504040204" pitchFamily="50" charset="-128"/>
                        </a:rPr>
                        <a:t>7</a:t>
                      </a:r>
                      <a:r>
                        <a:rPr kumimoji="1" lang="ja-JP" altLang="en-US" dirty="0">
                          <a:solidFill>
                            <a:sysClr val="windowText" lastClr="000000"/>
                          </a:solidFill>
                          <a:latin typeface="Meiryo UI" panose="020B0604030504040204" pitchFamily="50" charset="-128"/>
                          <a:ea typeface="Meiryo UI" panose="020B0604030504040204" pitchFamily="50" charset="-128"/>
                        </a:rPr>
                        <a:t>部：技法及び措置の概要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1800" b="0" i="0" u="none" strike="noStrike" kern="100" baseline="0" dirty="0">
                          <a:solidFill>
                            <a:srgbClr val="FF0000"/>
                          </a:solidFill>
                          <a:latin typeface="Meiryo UI" panose="020B0604030504040204" pitchFamily="50" charset="-128"/>
                          <a:ea typeface="Meiryo UI" panose="020B0604030504040204" pitchFamily="50" charset="-128"/>
                        </a:rPr>
                        <a:t>JIS C 0508-7</a:t>
                      </a:r>
                      <a:endParaRPr kumimoji="1" lang="ja-JP" altLang="en-US" sz="18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8227238"/>
                  </a:ext>
                </a:extLst>
              </a:tr>
            </a:tbl>
          </a:graphicData>
        </a:graphic>
      </p:graphicFrame>
    </p:spTree>
    <p:extLst>
      <p:ext uri="{BB962C8B-B14F-4D97-AF65-F5344CB8AC3E}">
        <p14:creationId xmlns:p14="http://schemas.microsoft.com/office/powerpoint/2010/main" val="2234893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E2E58-D7B4-4810-BFFB-2E6FC894A1DB}"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7" y="365129"/>
            <a:ext cx="8885873" cy="675001"/>
          </a:xfrm>
          <a:ln>
            <a:solidFill>
              <a:schemeClr val="accent4">
                <a:lumMod val="40000"/>
                <a:lumOff val="60000"/>
              </a:schemeClr>
            </a:solidFill>
          </a:ln>
        </p:spPr>
        <p:txBody>
          <a:bodyPr>
            <a:noAutofit/>
          </a:bodyPr>
          <a:lstStyle/>
          <a:p>
            <a:r>
              <a:rPr lang="en-US" altLang="ja-JP" dirty="0"/>
              <a:t>a</a:t>
            </a:r>
            <a:r>
              <a:rPr lang="ja-JP" altLang="ja-JP" dirty="0"/>
              <a:t>　</a:t>
            </a:r>
            <a:r>
              <a:rPr lang="en-US" altLang="ja-JP" dirty="0"/>
              <a:t>IEC 61508-1</a:t>
            </a:r>
            <a:endParaRPr lang="ja-JP" altLang="en-US" dirty="0"/>
          </a:p>
        </p:txBody>
      </p:sp>
      <p:sp>
        <p:nvSpPr>
          <p:cNvPr id="10" name="コンテンツ プレースホルダー 6"/>
          <p:cNvSpPr>
            <a:spLocks noGrp="1"/>
          </p:cNvSpPr>
          <p:nvPr>
            <p:ph idx="1"/>
          </p:nvPr>
        </p:nvSpPr>
        <p:spPr>
          <a:xfrm>
            <a:off x="681037" y="1334135"/>
            <a:ext cx="8771573" cy="4678045"/>
          </a:xfrm>
          <a:ln>
            <a:solidFill>
              <a:schemeClr val="accent6">
                <a:lumMod val="40000"/>
                <a:lumOff val="60000"/>
              </a:schemeClr>
            </a:solidFill>
          </a:ln>
        </p:spPr>
        <p:txBody>
          <a:bodyPr>
            <a:normAutofit/>
          </a:bodyPr>
          <a:lstStyle/>
          <a:p>
            <a:r>
              <a:rPr lang="en-US" altLang="ja-JP" dirty="0"/>
              <a:t>IEC 61508</a:t>
            </a:r>
            <a:r>
              <a:rPr lang="ja-JP" altLang="ja-JP" dirty="0"/>
              <a:t>シリーズの適用範囲と機能安全立証の</a:t>
            </a:r>
            <a:r>
              <a:rPr lang="ja-JP" altLang="en-US" dirty="0"/>
              <a:t>　　　　　</a:t>
            </a:r>
            <a:r>
              <a:rPr lang="ja-JP" altLang="ja-JP" dirty="0"/>
              <a:t>一般的要求事項を規定する。</a:t>
            </a:r>
          </a:p>
          <a:p>
            <a:r>
              <a:rPr lang="ja-JP" altLang="ja-JP" dirty="0"/>
              <a:t>機能安全管理及び機能安全査定の活動を有効に実施するための文書作成の要求事項を規定する。</a:t>
            </a:r>
          </a:p>
          <a:p>
            <a:r>
              <a:rPr lang="ja-JP" altLang="ja-JP" dirty="0"/>
              <a:t>機能安全がシステムの全ライフサイクル上で達成すべき要求事項（潜在危険及びリスクの解析、妥当性確認なども含む）を示す。</a:t>
            </a:r>
          </a:p>
          <a:p>
            <a:r>
              <a:rPr lang="ja-JP" altLang="ja-JP" dirty="0"/>
              <a:t>附属書で文書の構成事例を記載する。</a:t>
            </a:r>
          </a:p>
        </p:txBody>
      </p:sp>
      <p:sp>
        <p:nvSpPr>
          <p:cNvPr id="6" name="フッター プレースホルダー 3"/>
          <p:cNvSpPr>
            <a:spLocks noGrp="1"/>
          </p:cNvSpPr>
          <p:nvPr>
            <p:ph type="ftr" sz="quarter" idx="4294967295"/>
          </p:nvPr>
        </p:nvSpPr>
        <p:spPr>
          <a:xfrm>
            <a:off x="1749973" y="6356355"/>
            <a:ext cx="7114628" cy="3651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66909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E2E58-D7B4-4810-BFFB-2E6FC894A1DB}"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7" y="365129"/>
            <a:ext cx="8885873" cy="675001"/>
          </a:xfrm>
          <a:ln>
            <a:solidFill>
              <a:schemeClr val="accent4">
                <a:lumMod val="40000"/>
                <a:lumOff val="60000"/>
              </a:schemeClr>
            </a:solidFill>
          </a:ln>
        </p:spPr>
        <p:txBody>
          <a:bodyPr>
            <a:noAutofit/>
          </a:bodyPr>
          <a:lstStyle/>
          <a:p>
            <a:r>
              <a:rPr lang="en-US" altLang="ja-JP" dirty="0"/>
              <a:t>b</a:t>
            </a:r>
            <a:r>
              <a:rPr lang="ja-JP" altLang="ja-JP" dirty="0"/>
              <a:t>　</a:t>
            </a:r>
            <a:r>
              <a:rPr lang="en-US" altLang="ja-JP" dirty="0"/>
              <a:t>IEC 61508-2</a:t>
            </a:r>
            <a:endParaRPr lang="ja-JP" altLang="ja-JP" dirty="0"/>
          </a:p>
        </p:txBody>
      </p:sp>
      <p:sp>
        <p:nvSpPr>
          <p:cNvPr id="10" name="コンテンツ プレースホルダー 6"/>
          <p:cNvSpPr>
            <a:spLocks noGrp="1"/>
          </p:cNvSpPr>
          <p:nvPr>
            <p:ph idx="1"/>
          </p:nvPr>
        </p:nvSpPr>
        <p:spPr>
          <a:xfrm>
            <a:off x="681037" y="1334135"/>
            <a:ext cx="8771573" cy="4678045"/>
          </a:xfrm>
          <a:ln>
            <a:solidFill>
              <a:schemeClr val="accent6">
                <a:lumMod val="40000"/>
                <a:lumOff val="60000"/>
              </a:schemeClr>
            </a:solidFill>
          </a:ln>
        </p:spPr>
        <p:txBody>
          <a:bodyPr>
            <a:normAutofit/>
          </a:bodyPr>
          <a:lstStyle/>
          <a:p>
            <a:r>
              <a:rPr lang="ja-JP" altLang="ja-JP" dirty="0"/>
              <a:t>安全要求事項仕様に適合する</a:t>
            </a:r>
            <a:r>
              <a:rPr lang="ja-JP" altLang="en-US" dirty="0"/>
              <a:t>　　　　　　　　　　　　　　　　　　</a:t>
            </a:r>
            <a:r>
              <a:rPr lang="ja-JP" altLang="ja-JP" dirty="0"/>
              <a:t>電気・電子・プログラマブル電子系のハードウェアを</a:t>
            </a:r>
            <a:r>
              <a:rPr lang="ja-JP" altLang="en-US" dirty="0"/>
              <a:t>　　　　　　　</a:t>
            </a:r>
            <a:r>
              <a:rPr lang="ja-JP" altLang="ja-JP" dirty="0"/>
              <a:t>実現するために安全ライフサイクル用で必要な設計と</a:t>
            </a:r>
            <a:r>
              <a:rPr lang="ja-JP" altLang="en-US" dirty="0"/>
              <a:t>　　　　　　</a:t>
            </a:r>
            <a:r>
              <a:rPr lang="ja-JP" altLang="ja-JP" dirty="0"/>
              <a:t>製造上の要求事項を規定。</a:t>
            </a:r>
          </a:p>
          <a:p>
            <a:endParaRPr lang="en-US" altLang="ja-JP" dirty="0"/>
          </a:p>
          <a:p>
            <a:r>
              <a:rPr lang="ja-JP" altLang="ja-JP" dirty="0"/>
              <a:t>附属書で決定論的原因故障、診断カバー率</a:t>
            </a:r>
            <a:r>
              <a:rPr lang="ja-JP" altLang="en-US" dirty="0"/>
              <a:t>　　　　　　　　　</a:t>
            </a:r>
            <a:r>
              <a:rPr lang="ja-JP" altLang="ja-JP" dirty="0"/>
              <a:t>及び安全側故障割合なども解説する。</a:t>
            </a:r>
            <a:endParaRPr lang="en-US" altLang="ja-JP" dirty="0"/>
          </a:p>
          <a:p>
            <a:endParaRPr lang="ja-JP" altLang="ja-JP" dirty="0"/>
          </a:p>
        </p:txBody>
      </p:sp>
      <p:sp>
        <p:nvSpPr>
          <p:cNvPr id="6" name="フッター プレースホルダー 3"/>
          <p:cNvSpPr>
            <a:spLocks noGrp="1"/>
          </p:cNvSpPr>
          <p:nvPr>
            <p:ph type="ftr" sz="quarter" idx="4294967295"/>
          </p:nvPr>
        </p:nvSpPr>
        <p:spPr>
          <a:xfrm>
            <a:off x="1576553" y="6356355"/>
            <a:ext cx="7288048" cy="3651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66720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E2E58-D7B4-4810-BFFB-2E6FC894A1DB}"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7" y="365129"/>
            <a:ext cx="8885873" cy="675001"/>
          </a:xfrm>
          <a:ln>
            <a:solidFill>
              <a:schemeClr val="accent4">
                <a:lumMod val="40000"/>
                <a:lumOff val="60000"/>
              </a:schemeClr>
            </a:solidFill>
          </a:ln>
        </p:spPr>
        <p:txBody>
          <a:bodyPr>
            <a:noAutofit/>
          </a:bodyPr>
          <a:lstStyle/>
          <a:p>
            <a:r>
              <a:rPr lang="en-US" altLang="ja-JP" dirty="0"/>
              <a:t>c</a:t>
            </a:r>
            <a:r>
              <a:rPr lang="ja-JP" altLang="ja-JP" dirty="0"/>
              <a:t>　</a:t>
            </a:r>
            <a:r>
              <a:rPr lang="en-US" altLang="ja-JP" dirty="0"/>
              <a:t>IEC 61508-3</a:t>
            </a:r>
            <a:endParaRPr lang="ja-JP" altLang="ja-JP" dirty="0"/>
          </a:p>
        </p:txBody>
      </p:sp>
      <p:sp>
        <p:nvSpPr>
          <p:cNvPr id="10" name="コンテンツ プレースホルダー 6"/>
          <p:cNvSpPr>
            <a:spLocks noGrp="1"/>
          </p:cNvSpPr>
          <p:nvPr>
            <p:ph idx="1"/>
          </p:nvPr>
        </p:nvSpPr>
        <p:spPr>
          <a:xfrm>
            <a:off x="681037" y="1334135"/>
            <a:ext cx="8771573" cy="4678045"/>
          </a:xfrm>
          <a:ln>
            <a:solidFill>
              <a:schemeClr val="accent6">
                <a:lumMod val="40000"/>
                <a:lumOff val="60000"/>
              </a:schemeClr>
            </a:solidFill>
          </a:ln>
        </p:spPr>
        <p:txBody>
          <a:bodyPr>
            <a:normAutofit/>
          </a:bodyPr>
          <a:lstStyle/>
          <a:p>
            <a:r>
              <a:rPr lang="ja-JP" altLang="ja-JP" dirty="0"/>
              <a:t>全安全ライフサイクルにおける</a:t>
            </a:r>
            <a:r>
              <a:rPr lang="ja-JP" altLang="en-US" dirty="0"/>
              <a:t>　　　　　　　　　　　　　　　　　　　　　　　</a:t>
            </a:r>
            <a:r>
              <a:rPr lang="ja-JP" altLang="ja-JP" dirty="0"/>
              <a:t>ソフトウェアの開発と部分改修、</a:t>
            </a:r>
            <a:r>
              <a:rPr lang="ja-JP" altLang="en-US" dirty="0"/>
              <a:t>　　　　　　　　　　　　　　　　　　　　　　　　　　　　　　　</a:t>
            </a:r>
            <a:r>
              <a:rPr lang="ja-JP" altLang="ja-JP" dirty="0"/>
              <a:t>ソフトウェアとハードウェアの統合に関する要求事項などを</a:t>
            </a:r>
            <a:r>
              <a:rPr lang="ja-JP" altLang="en-US" dirty="0"/>
              <a:t>　　　</a:t>
            </a:r>
            <a:r>
              <a:rPr lang="ja-JP" altLang="ja-JP" dirty="0"/>
              <a:t>記載する。</a:t>
            </a:r>
            <a:endParaRPr lang="en-US" altLang="ja-JP" dirty="0"/>
          </a:p>
          <a:p>
            <a:pPr marL="0" indent="0">
              <a:buNone/>
            </a:pPr>
            <a:endParaRPr lang="ja-JP" altLang="ja-JP" dirty="0"/>
          </a:p>
          <a:p>
            <a:r>
              <a:rPr lang="ja-JP" altLang="ja-JP" dirty="0"/>
              <a:t>附属書でソフトウェア技法とその選択の手引き、</a:t>
            </a:r>
            <a:r>
              <a:rPr lang="ja-JP" altLang="en-US" dirty="0"/>
              <a:t>　　　　　　　　</a:t>
            </a:r>
            <a:r>
              <a:rPr lang="en-US" altLang="ja-JP" dirty="0"/>
              <a:t>IEC 61508-1</a:t>
            </a:r>
            <a:r>
              <a:rPr lang="ja-JP" altLang="ja-JP" dirty="0"/>
              <a:t>と</a:t>
            </a:r>
            <a:r>
              <a:rPr lang="en-US" altLang="ja-JP" dirty="0"/>
              <a:t>IEC 61508-2</a:t>
            </a:r>
            <a:r>
              <a:rPr lang="ja-JP" altLang="ja-JP" dirty="0"/>
              <a:t>との関係についても</a:t>
            </a:r>
            <a:r>
              <a:rPr lang="ja-JP" altLang="en-US" dirty="0"/>
              <a:t>　　　　</a:t>
            </a:r>
            <a:r>
              <a:rPr lang="ja-JP" altLang="ja-JP" dirty="0"/>
              <a:t>解説する。</a:t>
            </a:r>
          </a:p>
        </p:txBody>
      </p:sp>
      <p:sp>
        <p:nvSpPr>
          <p:cNvPr id="6" name="フッター プレースホルダー 3"/>
          <p:cNvSpPr>
            <a:spLocks noGrp="1"/>
          </p:cNvSpPr>
          <p:nvPr>
            <p:ph type="ftr" sz="quarter" idx="4294967295"/>
          </p:nvPr>
        </p:nvSpPr>
        <p:spPr>
          <a:xfrm>
            <a:off x="1639615" y="6356355"/>
            <a:ext cx="7224986" cy="3651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76218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E2E58-D7B4-4810-BFFB-2E6FC894A1DB}"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7" y="365129"/>
            <a:ext cx="8885873" cy="675001"/>
          </a:xfrm>
          <a:ln>
            <a:solidFill>
              <a:schemeClr val="accent4">
                <a:lumMod val="40000"/>
                <a:lumOff val="60000"/>
              </a:schemeClr>
            </a:solidFill>
          </a:ln>
        </p:spPr>
        <p:txBody>
          <a:bodyPr>
            <a:noAutofit/>
          </a:bodyPr>
          <a:lstStyle/>
          <a:p>
            <a:r>
              <a:rPr lang="en-US" altLang="ja-JP" dirty="0"/>
              <a:t>d</a:t>
            </a:r>
            <a:r>
              <a:rPr lang="ja-JP" altLang="ja-JP" dirty="0"/>
              <a:t>　</a:t>
            </a:r>
            <a:r>
              <a:rPr lang="en-US" altLang="ja-JP" dirty="0"/>
              <a:t>IEC 61508-4</a:t>
            </a:r>
            <a:endParaRPr lang="ja-JP" altLang="en-US" dirty="0"/>
          </a:p>
        </p:txBody>
      </p:sp>
      <p:sp>
        <p:nvSpPr>
          <p:cNvPr id="10" name="コンテンツ プレースホルダー 6"/>
          <p:cNvSpPr>
            <a:spLocks noGrp="1"/>
          </p:cNvSpPr>
          <p:nvPr>
            <p:ph idx="1"/>
          </p:nvPr>
        </p:nvSpPr>
        <p:spPr>
          <a:xfrm>
            <a:off x="681037" y="1334135"/>
            <a:ext cx="8771573" cy="4678045"/>
          </a:xfrm>
          <a:ln>
            <a:solidFill>
              <a:schemeClr val="accent6">
                <a:lumMod val="40000"/>
                <a:lumOff val="60000"/>
              </a:schemeClr>
            </a:solidFill>
          </a:ln>
        </p:spPr>
        <p:txBody>
          <a:bodyPr>
            <a:normAutofit/>
          </a:bodyPr>
          <a:lstStyle/>
          <a:p>
            <a:r>
              <a:rPr lang="en-US" altLang="ja-JP" dirty="0"/>
              <a:t>IEC 61508</a:t>
            </a:r>
            <a:r>
              <a:rPr lang="ja-JP" altLang="ja-JP" dirty="0"/>
              <a:t>シリーズで</a:t>
            </a:r>
            <a:r>
              <a:rPr lang="ja-JP" altLang="en-US" dirty="0"/>
              <a:t>　　　　　　　　　　　　　　　　　　　　　　　　　　　　　　　　　　　　　　　　　　　　　　　　　　　　　　　　　　　　　　　</a:t>
            </a:r>
            <a:r>
              <a:rPr lang="ja-JP" altLang="ja-JP" dirty="0"/>
              <a:t>使用される主要な用語とその定義を規定する。</a:t>
            </a:r>
            <a:r>
              <a:rPr lang="ja-JP" altLang="en-US" dirty="0"/>
              <a:t>　　　　　　　　　　　　　　　　　　　　　　　　　　　　　　　　　　　　</a:t>
            </a:r>
            <a:r>
              <a:rPr lang="ja-JP" altLang="ja-JP" dirty="0"/>
              <a:t>また略語も示す。</a:t>
            </a:r>
          </a:p>
        </p:txBody>
      </p:sp>
      <p:sp>
        <p:nvSpPr>
          <p:cNvPr id="6" name="フッター プレースホルダー 3"/>
          <p:cNvSpPr>
            <a:spLocks noGrp="1"/>
          </p:cNvSpPr>
          <p:nvPr>
            <p:ph type="ftr" sz="quarter" idx="4294967295"/>
          </p:nvPr>
        </p:nvSpPr>
        <p:spPr>
          <a:xfrm>
            <a:off x="1686911" y="6356355"/>
            <a:ext cx="7177690" cy="3651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76131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E2E58-D7B4-4810-BFFB-2E6FC894A1DB}"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7" y="365129"/>
            <a:ext cx="8885873" cy="675001"/>
          </a:xfrm>
          <a:ln>
            <a:solidFill>
              <a:schemeClr val="accent4">
                <a:lumMod val="40000"/>
                <a:lumOff val="60000"/>
              </a:schemeClr>
            </a:solidFill>
          </a:ln>
        </p:spPr>
        <p:txBody>
          <a:bodyPr>
            <a:noAutofit/>
          </a:bodyPr>
          <a:lstStyle/>
          <a:p>
            <a:r>
              <a:rPr lang="en-US" altLang="ja-JP" dirty="0"/>
              <a:t>e</a:t>
            </a:r>
            <a:r>
              <a:rPr lang="ja-JP" altLang="ja-JP" dirty="0"/>
              <a:t>　</a:t>
            </a:r>
            <a:r>
              <a:rPr lang="en-US" altLang="ja-JP" dirty="0"/>
              <a:t>IEC 61508-5</a:t>
            </a:r>
            <a:endParaRPr lang="ja-JP" altLang="ja-JP" dirty="0"/>
          </a:p>
        </p:txBody>
      </p:sp>
      <p:sp>
        <p:nvSpPr>
          <p:cNvPr id="10" name="コンテンツ プレースホルダー 6"/>
          <p:cNvSpPr>
            <a:spLocks noGrp="1"/>
          </p:cNvSpPr>
          <p:nvPr>
            <p:ph idx="1"/>
          </p:nvPr>
        </p:nvSpPr>
        <p:spPr>
          <a:xfrm>
            <a:off x="681037" y="1334135"/>
            <a:ext cx="8771573" cy="4678045"/>
          </a:xfrm>
          <a:ln>
            <a:solidFill>
              <a:schemeClr val="accent6">
                <a:lumMod val="40000"/>
                <a:lumOff val="60000"/>
              </a:schemeClr>
            </a:solidFill>
          </a:ln>
        </p:spPr>
        <p:txBody>
          <a:bodyPr>
            <a:normAutofit/>
          </a:bodyPr>
          <a:lstStyle/>
          <a:p>
            <a:r>
              <a:rPr lang="ja-JP" altLang="ja-JP" dirty="0"/>
              <a:t>リスクと安全度の一般概念、</a:t>
            </a:r>
            <a:r>
              <a:rPr lang="ja-JP" altLang="en-US" dirty="0"/>
              <a:t>　　　　　　　　　　　　　　　　　　　　　　　　　　</a:t>
            </a:r>
            <a:r>
              <a:rPr lang="ja-JP" altLang="ja-JP" dirty="0"/>
              <a:t>リスクモデル（</a:t>
            </a:r>
            <a:r>
              <a:rPr lang="en-US" altLang="ja-JP" dirty="0"/>
              <a:t>ALARP</a:t>
            </a:r>
            <a:r>
              <a:rPr lang="ja-JP" altLang="ja-JP" dirty="0"/>
              <a:t>）及び許容リスクの概念、</a:t>
            </a:r>
            <a:r>
              <a:rPr lang="ja-JP" altLang="en-US" dirty="0"/>
              <a:t>　　　　　　　　</a:t>
            </a:r>
            <a:r>
              <a:rPr lang="ja-JP" altLang="ja-JP" dirty="0"/>
              <a:t>そして安全度水準（</a:t>
            </a:r>
            <a:r>
              <a:rPr lang="en-US" altLang="ja-JP" dirty="0"/>
              <a:t>SIL</a:t>
            </a:r>
            <a:r>
              <a:rPr lang="ja-JP" altLang="ja-JP" dirty="0"/>
              <a:t>）の決定方法の</a:t>
            </a:r>
            <a:r>
              <a:rPr lang="ja-JP" altLang="en-US" dirty="0"/>
              <a:t>　　　　　　　　　　　　　　　　　　　　　　　　　　　　　　　　　　　　　　　　　　　　</a:t>
            </a:r>
            <a:r>
              <a:rPr lang="ja-JP" altLang="ja-JP" dirty="0"/>
              <a:t>それぞれを附属書で例示する。</a:t>
            </a:r>
          </a:p>
        </p:txBody>
      </p:sp>
      <p:sp>
        <p:nvSpPr>
          <p:cNvPr id="6" name="フッター プレースホルダー 3"/>
          <p:cNvSpPr>
            <a:spLocks noGrp="1"/>
          </p:cNvSpPr>
          <p:nvPr>
            <p:ph type="ftr" sz="quarter" idx="4294967295"/>
          </p:nvPr>
        </p:nvSpPr>
        <p:spPr>
          <a:xfrm>
            <a:off x="1655379" y="6356355"/>
            <a:ext cx="7209221" cy="3651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97299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E2E58-D7B4-4810-BFFB-2E6FC894A1DB}"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7" y="365129"/>
            <a:ext cx="8885873" cy="675001"/>
          </a:xfrm>
          <a:ln>
            <a:solidFill>
              <a:schemeClr val="accent4">
                <a:lumMod val="40000"/>
                <a:lumOff val="60000"/>
              </a:schemeClr>
            </a:solidFill>
          </a:ln>
        </p:spPr>
        <p:txBody>
          <a:bodyPr>
            <a:noAutofit/>
          </a:bodyPr>
          <a:lstStyle/>
          <a:p>
            <a:r>
              <a:rPr lang="en-US" altLang="ja-JP" dirty="0"/>
              <a:t>f</a:t>
            </a:r>
            <a:r>
              <a:rPr lang="ja-JP" altLang="ja-JP" dirty="0"/>
              <a:t>　</a:t>
            </a:r>
            <a:r>
              <a:rPr lang="en-US" altLang="ja-JP" dirty="0"/>
              <a:t>IEC 61508-6</a:t>
            </a:r>
            <a:endParaRPr lang="ja-JP" altLang="ja-JP" dirty="0"/>
          </a:p>
        </p:txBody>
      </p:sp>
      <p:sp>
        <p:nvSpPr>
          <p:cNvPr id="10" name="コンテンツ プレースホルダー 6"/>
          <p:cNvSpPr>
            <a:spLocks noGrp="1"/>
          </p:cNvSpPr>
          <p:nvPr>
            <p:ph idx="1"/>
          </p:nvPr>
        </p:nvSpPr>
        <p:spPr>
          <a:xfrm>
            <a:off x="681037" y="1334135"/>
            <a:ext cx="8771573" cy="4678045"/>
          </a:xfrm>
          <a:ln>
            <a:solidFill>
              <a:schemeClr val="accent6">
                <a:lumMod val="40000"/>
                <a:lumOff val="60000"/>
              </a:schemeClr>
            </a:solidFill>
          </a:ln>
        </p:spPr>
        <p:txBody>
          <a:bodyPr>
            <a:normAutofit/>
          </a:bodyPr>
          <a:lstStyle/>
          <a:p>
            <a:r>
              <a:rPr lang="en-US" altLang="ja-JP" dirty="0"/>
              <a:t>IEC 61508-2</a:t>
            </a:r>
            <a:r>
              <a:rPr lang="ja-JP" altLang="ja-JP" dirty="0"/>
              <a:t>と</a:t>
            </a:r>
            <a:r>
              <a:rPr lang="en-US" altLang="ja-JP" dirty="0"/>
              <a:t>IEC 61508-3</a:t>
            </a:r>
            <a:r>
              <a:rPr lang="ja-JP" altLang="ja-JP" dirty="0"/>
              <a:t>の適用方法を</a:t>
            </a:r>
            <a:r>
              <a:rPr lang="ja-JP" altLang="en-US" dirty="0"/>
              <a:t>　　　　　　　</a:t>
            </a:r>
            <a:r>
              <a:rPr lang="ja-JP" altLang="ja-JP" dirty="0"/>
              <a:t>附属書としてまとめている。</a:t>
            </a:r>
          </a:p>
          <a:p>
            <a:r>
              <a:rPr lang="ja-JP" altLang="ja-JP" dirty="0"/>
              <a:t>ハードウェア故障率の算定例、</a:t>
            </a:r>
            <a:r>
              <a:rPr lang="ja-JP" altLang="en-US" dirty="0"/>
              <a:t>　　　　　　　　　　　　　　　　　　　　　　　　　　　　　　　　</a:t>
            </a:r>
            <a:r>
              <a:rPr lang="ja-JP" altLang="ja-JP" dirty="0"/>
              <a:t>自己診断率の計算方法と事例、</a:t>
            </a:r>
            <a:r>
              <a:rPr lang="ja-JP" altLang="en-US" dirty="0"/>
              <a:t>　　　　　　　　　　　　　　　　　　　　　　　　　　　</a:t>
            </a:r>
            <a:r>
              <a:rPr lang="ja-JP" altLang="ja-JP" dirty="0"/>
              <a:t>ハードウェアの共通原因故障の扱い方を</a:t>
            </a:r>
            <a:r>
              <a:rPr lang="ja-JP" altLang="en-US" dirty="0"/>
              <a:t>　　　　　　　　　　　　　　　　　　　　　　　　　　　　　　　　</a:t>
            </a:r>
            <a:r>
              <a:rPr lang="ja-JP" altLang="ja-JP" dirty="0"/>
              <a:t>附属書で示す。</a:t>
            </a:r>
          </a:p>
          <a:p>
            <a:r>
              <a:rPr lang="ja-JP" altLang="ja-JP" dirty="0"/>
              <a:t>ソフトウェアの安全度水準（</a:t>
            </a:r>
            <a:r>
              <a:rPr lang="en-US" altLang="ja-JP" dirty="0"/>
              <a:t>SIL</a:t>
            </a:r>
            <a:r>
              <a:rPr lang="ja-JP" altLang="ja-JP" dirty="0"/>
              <a:t>）の適用事例を</a:t>
            </a:r>
            <a:r>
              <a:rPr lang="ja-JP" altLang="en-US" dirty="0"/>
              <a:t>　　　　　　　　　　　　　　　　　　　　　　　　　　　　　　　　　　　　　　　　　　　　　　　　　　　　　　　　</a:t>
            </a:r>
            <a:r>
              <a:rPr lang="ja-JP" altLang="ja-JP" dirty="0"/>
              <a:t>附属書で示す。</a:t>
            </a:r>
          </a:p>
        </p:txBody>
      </p:sp>
      <p:sp>
        <p:nvSpPr>
          <p:cNvPr id="6" name="フッター プレースホルダー 3"/>
          <p:cNvSpPr>
            <a:spLocks noGrp="1"/>
          </p:cNvSpPr>
          <p:nvPr>
            <p:ph type="ftr" sz="quarter" idx="4294967295"/>
          </p:nvPr>
        </p:nvSpPr>
        <p:spPr>
          <a:xfrm>
            <a:off x="1781503" y="6356355"/>
            <a:ext cx="7083097" cy="3651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67021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E2E58-D7B4-4810-BFFB-2E6FC894A1DB}"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7" y="365129"/>
            <a:ext cx="8885873" cy="675001"/>
          </a:xfrm>
          <a:ln>
            <a:solidFill>
              <a:schemeClr val="accent4">
                <a:lumMod val="40000"/>
                <a:lumOff val="60000"/>
              </a:schemeClr>
            </a:solidFill>
          </a:ln>
        </p:spPr>
        <p:txBody>
          <a:bodyPr>
            <a:noAutofit/>
          </a:bodyPr>
          <a:lstStyle/>
          <a:p>
            <a:r>
              <a:rPr lang="en-US" altLang="ja-JP" dirty="0"/>
              <a:t>g</a:t>
            </a:r>
            <a:r>
              <a:rPr lang="ja-JP" altLang="ja-JP" dirty="0"/>
              <a:t>　</a:t>
            </a:r>
            <a:r>
              <a:rPr lang="en-US" altLang="ja-JP" dirty="0"/>
              <a:t>IEC 61508-7</a:t>
            </a:r>
            <a:endParaRPr lang="ja-JP" altLang="ja-JP" dirty="0"/>
          </a:p>
        </p:txBody>
      </p:sp>
      <p:sp>
        <p:nvSpPr>
          <p:cNvPr id="10" name="コンテンツ プレースホルダー 6"/>
          <p:cNvSpPr>
            <a:spLocks noGrp="1"/>
          </p:cNvSpPr>
          <p:nvPr>
            <p:ph idx="1"/>
          </p:nvPr>
        </p:nvSpPr>
        <p:spPr>
          <a:xfrm>
            <a:off x="681037" y="1334135"/>
            <a:ext cx="8771573" cy="4678045"/>
          </a:xfrm>
          <a:ln>
            <a:solidFill>
              <a:schemeClr val="accent6">
                <a:lumMod val="40000"/>
                <a:lumOff val="60000"/>
              </a:schemeClr>
            </a:solidFill>
          </a:ln>
        </p:spPr>
        <p:txBody>
          <a:bodyPr>
            <a:normAutofit/>
          </a:bodyPr>
          <a:lstStyle/>
          <a:p>
            <a:r>
              <a:rPr lang="en-US" altLang="ja-JP" dirty="0"/>
              <a:t>IEC 61508-2</a:t>
            </a:r>
            <a:r>
              <a:rPr lang="ja-JP" altLang="ja-JP" dirty="0"/>
              <a:t>と</a:t>
            </a:r>
            <a:r>
              <a:rPr lang="en-US" altLang="ja-JP" dirty="0"/>
              <a:t>IEC 61508-3</a:t>
            </a:r>
            <a:r>
              <a:rPr lang="ja-JP" altLang="ja-JP" dirty="0"/>
              <a:t>の要求事項に対する</a:t>
            </a:r>
            <a:r>
              <a:rPr lang="ja-JP" altLang="en-US" dirty="0"/>
              <a:t>　　　</a:t>
            </a:r>
            <a:r>
              <a:rPr lang="ja-JP" altLang="ja-JP" dirty="0"/>
              <a:t>技法と方策をまとめている。</a:t>
            </a:r>
          </a:p>
        </p:txBody>
      </p:sp>
      <p:sp>
        <p:nvSpPr>
          <p:cNvPr id="6" name="フッター プレースホルダー 3"/>
          <p:cNvSpPr>
            <a:spLocks noGrp="1"/>
          </p:cNvSpPr>
          <p:nvPr>
            <p:ph type="ftr" sz="quarter" idx="4294967295"/>
          </p:nvPr>
        </p:nvSpPr>
        <p:spPr>
          <a:xfrm>
            <a:off x="1702677" y="6356355"/>
            <a:ext cx="7161924" cy="3651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32991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E2E58-D7B4-4810-BFFB-2E6FC894A1DB}"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4" y="200731"/>
            <a:ext cx="8885873" cy="675001"/>
          </a:xfrm>
          <a:ln>
            <a:solidFill>
              <a:schemeClr val="accent4">
                <a:lumMod val="40000"/>
                <a:lumOff val="60000"/>
              </a:schemeClr>
            </a:solidFill>
          </a:ln>
        </p:spPr>
        <p:txBody>
          <a:bodyPr>
            <a:noAutofit/>
          </a:bodyPr>
          <a:lstStyle/>
          <a:p>
            <a:pPr marR="2100"/>
            <a:r>
              <a:rPr lang="en-US" altLang="ja-JP" sz="4000" kern="100" dirty="0">
                <a:latin typeface="ＭＳ ゴシック" panose="020B0609070205080204" pitchFamily="49" charset="-128"/>
                <a:ea typeface="ＭＳ ゴシック" panose="020B0609070205080204" pitchFamily="49" charset="-128"/>
              </a:rPr>
              <a:t>(1)</a:t>
            </a:r>
            <a:r>
              <a:rPr lang="ja-JP" altLang="en-US" sz="4000" kern="100" dirty="0">
                <a:latin typeface="ＭＳ ゴシック" panose="020B0609070205080204" pitchFamily="49" charset="-128"/>
                <a:ea typeface="ＭＳ ゴシック" panose="020B0609070205080204" pitchFamily="49" charset="-128"/>
              </a:rPr>
              <a:t> ボイラー・圧力容器に関わる規格</a:t>
            </a:r>
          </a:p>
        </p:txBody>
      </p:sp>
      <p:sp>
        <p:nvSpPr>
          <p:cNvPr id="6" name="フッター プレースホルダー 3"/>
          <p:cNvSpPr>
            <a:spLocks noGrp="1"/>
          </p:cNvSpPr>
          <p:nvPr>
            <p:ph type="ftr" sz="quarter" idx="4294967295"/>
          </p:nvPr>
        </p:nvSpPr>
        <p:spPr>
          <a:xfrm>
            <a:off x="1686911" y="6356355"/>
            <a:ext cx="7177690" cy="3651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コンテンツ プレースホルダー 6">
            <a:extLst>
              <a:ext uri="{FF2B5EF4-FFF2-40B4-BE49-F238E27FC236}">
                <a16:creationId xmlns:a16="http://schemas.microsoft.com/office/drawing/2014/main" xmlns="" id="{904FBEDC-432C-4CCA-B49B-B362B0875C1B}"/>
              </a:ext>
            </a:extLst>
          </p:cNvPr>
          <p:cNvSpPr>
            <a:spLocks noGrp="1"/>
          </p:cNvSpPr>
          <p:nvPr>
            <p:ph idx="1"/>
          </p:nvPr>
        </p:nvSpPr>
        <p:spPr>
          <a:xfrm>
            <a:off x="681037" y="1334135"/>
            <a:ext cx="8771573" cy="4678045"/>
          </a:xfrm>
          <a:ln>
            <a:solidFill>
              <a:schemeClr val="accent6">
                <a:lumMod val="40000"/>
                <a:lumOff val="60000"/>
              </a:schemeClr>
            </a:solidFill>
          </a:ln>
        </p:spPr>
        <p:txBody>
          <a:bodyPr>
            <a:normAutofit/>
          </a:bodyPr>
          <a:lstStyle/>
          <a:p>
            <a:r>
              <a:rPr lang="ja-JP" altLang="ja-JP" dirty="0"/>
              <a:t>ボイラーの国際規格としては、</a:t>
            </a:r>
            <a:r>
              <a:rPr lang="ja-JP" altLang="en-US" dirty="0"/>
              <a:t>　　　　　　　　　　　　　　　　　</a:t>
            </a:r>
            <a:r>
              <a:rPr lang="ja-JP" altLang="ja-JP" dirty="0"/>
              <a:t>圧力容器に関する性能基準を規定する</a:t>
            </a:r>
            <a:r>
              <a:rPr lang="en-US" altLang="ja-JP" dirty="0"/>
              <a:t>ISO 16528</a:t>
            </a:r>
            <a:r>
              <a:rPr lang="ja-JP" altLang="ja-JP" dirty="0"/>
              <a:t>のみ発行されている。</a:t>
            </a:r>
            <a:r>
              <a:rPr lang="ja-JP" altLang="en-US" dirty="0"/>
              <a:t>　　　　　　　　　　　　　　　　　　　　　　　</a:t>
            </a:r>
            <a:endParaRPr lang="en-US" altLang="ja-JP" dirty="0"/>
          </a:p>
          <a:p>
            <a:r>
              <a:rPr lang="ja-JP" altLang="ja-JP" dirty="0"/>
              <a:t>各国は、それぞれ独自に発行している圧力容器に関する規格を</a:t>
            </a:r>
            <a:r>
              <a:rPr lang="en-US" altLang="ja-JP" dirty="0"/>
              <a:t>ISO</a:t>
            </a:r>
            <a:r>
              <a:rPr lang="ja-JP" altLang="ja-JP" dirty="0"/>
              <a:t>規格化させるアプローチがなされている。</a:t>
            </a:r>
            <a:endParaRPr lang="en-US" altLang="ja-JP" dirty="0"/>
          </a:p>
          <a:p>
            <a:r>
              <a:rPr lang="ja-JP" altLang="ja-JP" dirty="0"/>
              <a:t>しかし、ボイラー固有の規格は国際規格には存在せず、</a:t>
            </a:r>
            <a:r>
              <a:rPr lang="ja-JP" altLang="en-US" dirty="0"/>
              <a:t>　　</a:t>
            </a:r>
            <a:r>
              <a:rPr lang="ja-JP" altLang="ja-JP" dirty="0"/>
              <a:t>各国が独自に制定している。</a:t>
            </a:r>
            <a:endParaRPr lang="en-US" altLang="ja-JP" dirty="0"/>
          </a:p>
          <a:p>
            <a:r>
              <a:rPr lang="ja-JP" altLang="ja-JP" dirty="0"/>
              <a:t>表</a:t>
            </a:r>
            <a:r>
              <a:rPr lang="en-US" altLang="ja-JP" dirty="0"/>
              <a:t>2-2</a:t>
            </a:r>
            <a:r>
              <a:rPr lang="ja-JP" altLang="ja-JP" dirty="0"/>
              <a:t>に国内外のボイラーの関係規格、</a:t>
            </a:r>
            <a:endParaRPr lang="en-US" altLang="ja-JP" dirty="0"/>
          </a:p>
          <a:p>
            <a:r>
              <a:rPr lang="ja-JP" altLang="ja-JP" dirty="0"/>
              <a:t>表</a:t>
            </a:r>
            <a:r>
              <a:rPr lang="en-US" altLang="ja-JP" dirty="0"/>
              <a:t>2-3</a:t>
            </a:r>
            <a:r>
              <a:rPr lang="ja-JP" altLang="ja-JP" dirty="0"/>
              <a:t>に国内内外の圧力容器の関係規格を示す。</a:t>
            </a:r>
          </a:p>
        </p:txBody>
      </p:sp>
    </p:spTree>
    <p:extLst>
      <p:ext uri="{BB962C8B-B14F-4D97-AF65-F5344CB8AC3E}">
        <p14:creationId xmlns:p14="http://schemas.microsoft.com/office/powerpoint/2010/main" val="320537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863" y="2055203"/>
            <a:ext cx="9696137" cy="1211764"/>
          </a:xfrm>
        </p:spPr>
        <p:txBody>
          <a:bodyPr/>
          <a:lstStyle/>
          <a:p>
            <a:r>
              <a:rPr kumimoji="1" lang="ja-JP" altLang="en-US" dirty="0" smtClean="0"/>
              <a:t>第１章　機械</a:t>
            </a:r>
            <a:r>
              <a:rPr kumimoji="1" lang="ja-JP" altLang="en-US" dirty="0"/>
              <a:t>設備の安全</a:t>
            </a:r>
            <a:r>
              <a:rPr kumimoji="1" lang="ja-JP" altLang="en-US" dirty="0" smtClean="0"/>
              <a:t>概論　</a:t>
            </a:r>
            <a:endParaRPr kumimoji="1" lang="ja-JP" altLang="en-US"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4</a:t>
            </a:fld>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フッター プレースホルダー 3"/>
          <p:cNvSpPr txBox="1">
            <a:spLocks/>
          </p:cNvSpPr>
          <p:nvPr/>
        </p:nvSpPr>
        <p:spPr>
          <a:xfrm>
            <a:off x="344773" y="6311912"/>
            <a:ext cx="7765765" cy="409569"/>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活用テキスト</a:t>
            </a:r>
          </a:p>
        </p:txBody>
      </p:sp>
      <p:sp>
        <p:nvSpPr>
          <p:cNvPr id="3" name="テキスト ボックス 2"/>
          <p:cNvSpPr txBox="1"/>
          <p:nvPr/>
        </p:nvSpPr>
        <p:spPr>
          <a:xfrm>
            <a:off x="344773" y="1250037"/>
            <a:ext cx="5756223" cy="584775"/>
          </a:xfrm>
          <a:prstGeom prst="rect">
            <a:avLst/>
          </a:prstGeom>
          <a:noFill/>
        </p:spPr>
        <p:txBody>
          <a:bodyPr wrap="square" rtlCol="0">
            <a:spAutoFit/>
          </a:bodyPr>
          <a:lstStyle/>
          <a:p>
            <a:r>
              <a:rPr kumimoji="1" lang="ja-JP" altLang="en-US" sz="3200" dirty="0" smtClean="0">
                <a:latin typeface="Meiryo UI" panose="020B0604030504040204" pitchFamily="50" charset="-128"/>
                <a:ea typeface="Meiryo UI" panose="020B0604030504040204" pitchFamily="50" charset="-128"/>
                <a:cs typeface="Meiryo UI" panose="020B0604030504040204" pitchFamily="50" charset="-128"/>
              </a:rPr>
              <a:t>機能安全活用テキスト</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304144" y="3762531"/>
            <a:ext cx="7315200" cy="1754326"/>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（注）本スライドの使用上の注意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本スライドを利用する際は出典を記載してください。</a:t>
            </a: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編集・加工等して利用する場合は、上記出典とは別に、編集・加工等を行ったことを記載してください。また編集・加工した情報を、あたかも厚生労働省又は中央労働災害防止協会が作成したかのような態様で公表・利用してはいけません。</a:t>
            </a:r>
            <a:endParaRPr kumimoji="1" lang="ja-JP" altLang="en-US" dirty="0"/>
          </a:p>
        </p:txBody>
      </p:sp>
    </p:spTree>
    <p:extLst>
      <p:ext uri="{BB962C8B-B14F-4D97-AF65-F5344CB8AC3E}">
        <p14:creationId xmlns:p14="http://schemas.microsoft.com/office/powerpoint/2010/main" val="5315597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E2E58-D7B4-4810-BFFB-2E6FC894A1DB}"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4" y="200731"/>
            <a:ext cx="8885873" cy="675001"/>
          </a:xfrm>
          <a:ln>
            <a:solidFill>
              <a:schemeClr val="accent4">
                <a:lumMod val="40000"/>
                <a:lumOff val="60000"/>
              </a:schemeClr>
            </a:solidFill>
          </a:ln>
        </p:spPr>
        <p:txBody>
          <a:bodyPr>
            <a:noAutofit/>
          </a:bodyPr>
          <a:lstStyle/>
          <a:p>
            <a:pPr marR="2100"/>
            <a:r>
              <a:rPr lang="ja-JP" altLang="en-US" sz="4000" kern="100" dirty="0">
                <a:latin typeface="ＭＳ ゴシック" panose="020B0609070205080204" pitchFamily="49" charset="-128"/>
                <a:ea typeface="ＭＳ ゴシック" panose="020B0609070205080204" pitchFamily="49" charset="-128"/>
              </a:rPr>
              <a:t>国内外のボイラー関係規格</a:t>
            </a:r>
          </a:p>
        </p:txBody>
      </p:sp>
      <p:sp>
        <p:nvSpPr>
          <p:cNvPr id="6" name="フッター プレースホルダー 3"/>
          <p:cNvSpPr>
            <a:spLocks noGrp="1"/>
          </p:cNvSpPr>
          <p:nvPr>
            <p:ph type="ftr" sz="quarter" idx="4294967295"/>
          </p:nvPr>
        </p:nvSpPr>
        <p:spPr>
          <a:xfrm>
            <a:off x="1749973" y="6356355"/>
            <a:ext cx="7114628" cy="24939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a:extLst>
              <a:ext uri="{FF2B5EF4-FFF2-40B4-BE49-F238E27FC236}">
                <a16:creationId xmlns:a16="http://schemas.microsoft.com/office/drawing/2014/main" xmlns="" id="{CDEF52FF-C2AA-4E4B-BDCA-58EBAD679343}"/>
              </a:ext>
            </a:extLst>
          </p:cNvPr>
          <p:cNvGraphicFramePr>
            <a:graphicFrameLocks noGrp="1"/>
          </p:cNvGraphicFramePr>
          <p:nvPr>
            <p:extLst/>
          </p:nvPr>
        </p:nvGraphicFramePr>
        <p:xfrm>
          <a:off x="681034" y="1110506"/>
          <a:ext cx="8885873" cy="3740650"/>
        </p:xfrm>
        <a:graphic>
          <a:graphicData uri="http://schemas.openxmlformats.org/drawingml/2006/table">
            <a:tbl>
              <a:tblPr firstRow="1" bandRow="1">
                <a:tableStyleId>{5C22544A-7EE6-4342-B048-85BDC9FD1C3A}</a:tableStyleId>
              </a:tblPr>
              <a:tblGrid>
                <a:gridCol w="1243821">
                  <a:extLst>
                    <a:ext uri="{9D8B030D-6E8A-4147-A177-3AD203B41FA5}">
                      <a16:colId xmlns:a16="http://schemas.microsoft.com/office/drawing/2014/main" xmlns="" val="456344191"/>
                    </a:ext>
                  </a:extLst>
                </a:gridCol>
                <a:gridCol w="2974687">
                  <a:extLst>
                    <a:ext uri="{9D8B030D-6E8A-4147-A177-3AD203B41FA5}">
                      <a16:colId xmlns:a16="http://schemas.microsoft.com/office/drawing/2014/main" xmlns="" val="2735442837"/>
                    </a:ext>
                  </a:extLst>
                </a:gridCol>
                <a:gridCol w="4667365">
                  <a:extLst>
                    <a:ext uri="{9D8B030D-6E8A-4147-A177-3AD203B41FA5}">
                      <a16:colId xmlns:a16="http://schemas.microsoft.com/office/drawing/2014/main" xmlns="" val="1636625894"/>
                    </a:ext>
                  </a:extLst>
                </a:gridCol>
              </a:tblGrid>
              <a:tr h="540250">
                <a:tc gridSpan="3">
                  <a:txBody>
                    <a:bodyPr/>
                    <a:lstStyle/>
                    <a:p>
                      <a:pPr marR="0" algn="ctr" rtl="0"/>
                      <a:r>
                        <a:rPr kumimoji="1" lang="en-US" altLang="ja-JP" sz="20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表</a:t>
                      </a:r>
                      <a:r>
                        <a:rPr kumimoji="1" lang="en-US" altLang="ja-JP" sz="20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20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国内外のボイラー関係規格</a:t>
                      </a:r>
                      <a:endParaRPr lang="en-US" altLang="ja-JP" sz="2000" b="0" i="0" u="none" strike="noStrike" kern="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98065099"/>
                  </a:ext>
                </a:extLst>
              </a:tr>
              <a:tr h="370840">
                <a:tc>
                  <a:txBody>
                    <a:bodyPr/>
                    <a:lstStyle/>
                    <a:p>
                      <a:pPr marR="0" algn="ctr" rtl="0"/>
                      <a:r>
                        <a:rPr lang="ja-JP" altLang="en-US" sz="2000" b="0" i="0" u="none" strike="noStrike" kern="100" baseline="0" dirty="0">
                          <a:solidFill>
                            <a:sysClr val="windowText" lastClr="000000"/>
                          </a:solidFill>
                          <a:latin typeface="Meiryo UI" panose="020B0604030504040204" pitchFamily="50" charset="-128"/>
                          <a:ea typeface="Meiryo UI" panose="020B0604030504040204" pitchFamily="50" charset="-128"/>
                        </a:rPr>
                        <a:t>地域</a:t>
                      </a:r>
                      <a:endParaRPr lang="en-US" altLang="ja-JP" sz="2000" b="0" i="0" u="none" strike="noStrike" kern="100" baseline="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a:solidFill>
                            <a:sysClr val="windowText" lastClr="000000"/>
                          </a:solidFill>
                          <a:latin typeface="Meiryo UI" panose="020B0604030504040204" pitchFamily="50" charset="-128"/>
                          <a:ea typeface="Meiryo UI" panose="020B0604030504040204" pitchFamily="50" charset="-128"/>
                        </a:rPr>
                        <a:t>規格番号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a:solidFill>
                            <a:sysClr val="windowText" lastClr="000000"/>
                          </a:solidFill>
                          <a:latin typeface="Meiryo UI" panose="020B0604030504040204" pitchFamily="50" charset="-128"/>
                          <a:ea typeface="Meiryo UI" panose="020B0604030504040204" pitchFamily="50" charset="-128"/>
                        </a:rPr>
                        <a:t>規格のタイトル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32847493"/>
                  </a:ext>
                </a:extLst>
              </a:tr>
              <a:tr h="370840">
                <a:tc rowSpan="2">
                  <a:txBody>
                    <a:bodyPr/>
                    <a:lstStyle/>
                    <a:p>
                      <a:pPr marR="0" algn="ctr" rtl="0"/>
                      <a:r>
                        <a:rPr lang="ja-JP" altLang="en-US" sz="2000" b="0" i="0" u="none" strike="noStrike" kern="100" baseline="0" dirty="0">
                          <a:solidFill>
                            <a:sysClr val="windowText" lastClr="000000"/>
                          </a:solidFill>
                          <a:latin typeface="Meiryo UI" panose="020B0604030504040204" pitchFamily="50" charset="-128"/>
                          <a:ea typeface="Meiryo UI" panose="020B0604030504040204" pitchFamily="50" charset="-128"/>
                        </a:rPr>
                        <a:t>日本</a:t>
                      </a:r>
                      <a:endParaRPr lang="en-US" altLang="ja-JP" sz="2000" b="0" i="0" u="none" strike="noStrike" kern="100" baseline="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a:solidFill>
                            <a:sysClr val="windowText" lastClr="000000"/>
                          </a:solidFill>
                          <a:latin typeface="Meiryo UI" panose="020B0604030504040204" pitchFamily="50" charset="-128"/>
                          <a:ea typeface="Meiryo UI" panose="020B0604030504040204" pitchFamily="50" charset="-128"/>
                        </a:rPr>
                        <a:t>JIS B8201</a:t>
                      </a:r>
                      <a:endParaRPr kumimoji="1" lang="ja-JP" altLang="en-US" sz="200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陸用鋼製ボイラー構造</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5038179"/>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a:solidFill>
                            <a:sysClr val="windowText" lastClr="000000"/>
                          </a:solidFill>
                          <a:latin typeface="Meiryo UI" panose="020B0604030504040204" pitchFamily="50" charset="-128"/>
                          <a:ea typeface="Meiryo UI" panose="020B0604030504040204" pitchFamily="50" charset="-128"/>
                        </a:rPr>
                        <a:t>JIS B8203</a:t>
                      </a:r>
                      <a:endParaRPr kumimoji="1" lang="ja-JP" altLang="en-US" sz="200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鋳鉄ボイラー構造</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43726731"/>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欧州</a:t>
                      </a:r>
                      <a:endParaRPr kumimoji="1" lang="en-US" altLang="ja-JP"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a:solidFill>
                            <a:sysClr val="windowText" lastClr="000000"/>
                          </a:solidFill>
                          <a:latin typeface="Meiryo UI" panose="020B0604030504040204" pitchFamily="50" charset="-128"/>
                          <a:ea typeface="Meiryo UI" panose="020B0604030504040204" pitchFamily="50" charset="-128"/>
                        </a:rPr>
                        <a:t>EN 12952</a:t>
                      </a:r>
                      <a:r>
                        <a:rPr kumimoji="1" lang="ja-JP" altLang="en-US" sz="2000" dirty="0">
                          <a:solidFill>
                            <a:sysClr val="windowText" lastClr="000000"/>
                          </a:solidFill>
                          <a:latin typeface="Meiryo UI" panose="020B0604030504040204" pitchFamily="50" charset="-128"/>
                          <a:ea typeface="Meiryo UI" panose="020B0604030504040204" pitchFamily="50" charset="-128"/>
                        </a:rPr>
                        <a:t>シリーズ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水管ボイラー</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56430946"/>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a:solidFill>
                            <a:sysClr val="windowText" lastClr="000000"/>
                          </a:solidFill>
                          <a:latin typeface="Meiryo UI" panose="020B0604030504040204" pitchFamily="50" charset="-128"/>
                          <a:ea typeface="Meiryo UI" panose="020B0604030504040204" pitchFamily="50" charset="-128"/>
                        </a:rPr>
                        <a:t>EN 12953</a:t>
                      </a:r>
                      <a:endParaRPr kumimoji="1" lang="ja-JP" altLang="en-US" sz="200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丸ボイラー</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98302241"/>
                  </a:ext>
                </a:extLst>
              </a:tr>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米国</a:t>
                      </a:r>
                      <a:endParaRPr kumimoji="1" lang="en-US" altLang="ja-JP"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a:solidFill>
                            <a:sysClr val="windowText" lastClr="000000"/>
                          </a:solidFill>
                          <a:latin typeface="Meiryo UI" panose="020B0604030504040204" pitchFamily="50" charset="-128"/>
                          <a:ea typeface="Meiryo UI" panose="020B0604030504040204" pitchFamily="50" charset="-128"/>
                        </a:rPr>
                        <a:t>ASME B&amp;PV Sec.1</a:t>
                      </a:r>
                      <a:endParaRPr kumimoji="1" lang="ja-JP" altLang="en-US" sz="200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ボイラー及び圧力容器基準　</a:t>
                      </a:r>
                    </a:p>
                    <a:p>
                      <a:pPr algn="l">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セクション</a:t>
                      </a: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1</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：動力ボイラー</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44358504"/>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a:solidFill>
                            <a:sysClr val="windowText" lastClr="000000"/>
                          </a:solidFill>
                          <a:latin typeface="Meiryo UI" panose="020B0604030504040204" pitchFamily="50" charset="-128"/>
                          <a:ea typeface="Meiryo UI" panose="020B0604030504040204" pitchFamily="50" charset="-128"/>
                        </a:rPr>
                        <a:t>ASME B&amp;PV Sec.4</a:t>
                      </a:r>
                      <a:endParaRPr kumimoji="1" lang="ja-JP" altLang="en-US" sz="200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ボイラー及び圧力容器基準　</a:t>
                      </a:r>
                    </a:p>
                    <a:p>
                      <a:pPr algn="l">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セクション</a:t>
                      </a: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4</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：加熱ボイラー</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13351356"/>
                  </a:ext>
                </a:extLst>
              </a:tr>
            </a:tbl>
          </a:graphicData>
        </a:graphic>
      </p:graphicFrame>
    </p:spTree>
    <p:extLst>
      <p:ext uri="{BB962C8B-B14F-4D97-AF65-F5344CB8AC3E}">
        <p14:creationId xmlns:p14="http://schemas.microsoft.com/office/powerpoint/2010/main" val="3342653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E2E58-D7B4-4810-BFFB-2E6FC894A1DB}"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4" y="200731"/>
            <a:ext cx="8885873" cy="675001"/>
          </a:xfrm>
          <a:ln>
            <a:solidFill>
              <a:schemeClr val="accent4">
                <a:lumMod val="40000"/>
                <a:lumOff val="60000"/>
              </a:schemeClr>
            </a:solidFill>
          </a:ln>
        </p:spPr>
        <p:txBody>
          <a:bodyPr>
            <a:noAutofit/>
          </a:bodyPr>
          <a:lstStyle/>
          <a:p>
            <a:pPr marR="2100"/>
            <a:r>
              <a:rPr lang="ja-JP" altLang="en-US" sz="4000" b="1" kern="100" dirty="0"/>
              <a:t>国内外の</a:t>
            </a:r>
            <a:r>
              <a:rPr lang="ja-JP" altLang="en-US" sz="4000" b="1" dirty="0"/>
              <a:t>圧力容器関係規格</a:t>
            </a:r>
            <a:endParaRPr lang="ja-JP" altLang="en-US" sz="4000" kern="100" dirty="0"/>
          </a:p>
        </p:txBody>
      </p:sp>
      <p:sp>
        <p:nvSpPr>
          <p:cNvPr id="6" name="フッター プレースホルダー 3"/>
          <p:cNvSpPr>
            <a:spLocks noGrp="1"/>
          </p:cNvSpPr>
          <p:nvPr>
            <p:ph type="ftr" sz="quarter" idx="4294967295"/>
          </p:nvPr>
        </p:nvSpPr>
        <p:spPr>
          <a:xfrm>
            <a:off x="1655379" y="6356355"/>
            <a:ext cx="7209221" cy="3651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a:extLst>
              <a:ext uri="{FF2B5EF4-FFF2-40B4-BE49-F238E27FC236}">
                <a16:creationId xmlns:a16="http://schemas.microsoft.com/office/drawing/2014/main" xmlns="" id="{CDEF52FF-C2AA-4E4B-BDCA-58EBAD679343}"/>
              </a:ext>
            </a:extLst>
          </p:cNvPr>
          <p:cNvGraphicFramePr>
            <a:graphicFrameLocks noGrp="1"/>
          </p:cNvGraphicFramePr>
          <p:nvPr>
            <p:extLst/>
          </p:nvPr>
        </p:nvGraphicFramePr>
        <p:xfrm>
          <a:off x="312964" y="1149695"/>
          <a:ext cx="9392739" cy="3557770"/>
        </p:xfrm>
        <a:graphic>
          <a:graphicData uri="http://schemas.openxmlformats.org/drawingml/2006/table">
            <a:tbl>
              <a:tblPr firstRow="1" bandRow="1">
                <a:tableStyleId>{5C22544A-7EE6-4342-B048-85BDC9FD1C3A}</a:tableStyleId>
              </a:tblPr>
              <a:tblGrid>
                <a:gridCol w="980259">
                  <a:extLst>
                    <a:ext uri="{9D8B030D-6E8A-4147-A177-3AD203B41FA5}">
                      <a16:colId xmlns:a16="http://schemas.microsoft.com/office/drawing/2014/main" xmlns="" val="456344191"/>
                    </a:ext>
                  </a:extLst>
                </a:gridCol>
                <a:gridCol w="2599508">
                  <a:extLst>
                    <a:ext uri="{9D8B030D-6E8A-4147-A177-3AD203B41FA5}">
                      <a16:colId xmlns:a16="http://schemas.microsoft.com/office/drawing/2014/main" xmlns="" val="2735442837"/>
                    </a:ext>
                  </a:extLst>
                </a:gridCol>
                <a:gridCol w="5812972">
                  <a:extLst>
                    <a:ext uri="{9D8B030D-6E8A-4147-A177-3AD203B41FA5}">
                      <a16:colId xmlns:a16="http://schemas.microsoft.com/office/drawing/2014/main" xmlns="" val="1636625894"/>
                    </a:ext>
                  </a:extLst>
                </a:gridCol>
              </a:tblGrid>
              <a:tr h="540250">
                <a:tc gridSpan="3">
                  <a:txBody>
                    <a:bodyPr/>
                    <a:lstStyle/>
                    <a:p>
                      <a:pPr marR="0" algn="ctr" rtl="0"/>
                      <a:r>
                        <a:rPr kumimoji="1" lang="en-US" altLang="ja-JP" sz="20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表</a:t>
                      </a:r>
                      <a:r>
                        <a:rPr kumimoji="1" lang="en-US" altLang="ja-JP" sz="20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20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国内外の圧力容器関係規格</a:t>
                      </a:r>
                      <a:endParaRPr lang="en-US" altLang="ja-JP" sz="2000" b="0" i="0" u="none" strike="noStrike" kern="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98065099"/>
                  </a:ext>
                </a:extLst>
              </a:tr>
              <a:tr h="370840">
                <a:tc>
                  <a:txBody>
                    <a:bodyPr/>
                    <a:lstStyle/>
                    <a:p>
                      <a:pPr marR="0" algn="ctr" rtl="0"/>
                      <a:r>
                        <a:rPr lang="ja-JP" altLang="en-US" sz="2000" b="0" i="0" u="none" strike="noStrike" kern="100" baseline="0" dirty="0">
                          <a:solidFill>
                            <a:sysClr val="windowText" lastClr="000000"/>
                          </a:solidFill>
                          <a:latin typeface="Meiryo UI" panose="020B0604030504040204" pitchFamily="50" charset="-128"/>
                          <a:ea typeface="Meiryo UI" panose="020B0604030504040204" pitchFamily="50" charset="-128"/>
                        </a:rPr>
                        <a:t>地域</a:t>
                      </a:r>
                      <a:endParaRPr lang="en-US" altLang="ja-JP" sz="2000" b="0" i="0" u="none" strike="noStrike" kern="100" baseline="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a:solidFill>
                            <a:sysClr val="windowText" lastClr="000000"/>
                          </a:solidFill>
                          <a:latin typeface="Meiryo UI" panose="020B0604030504040204" pitchFamily="50" charset="-128"/>
                          <a:ea typeface="Meiryo UI" panose="020B0604030504040204" pitchFamily="50" charset="-128"/>
                        </a:rPr>
                        <a:t>規格番号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a:solidFill>
                            <a:sysClr val="windowText" lastClr="000000"/>
                          </a:solidFill>
                          <a:latin typeface="Meiryo UI" panose="020B0604030504040204" pitchFamily="50" charset="-128"/>
                          <a:ea typeface="Meiryo UI" panose="020B0604030504040204" pitchFamily="50" charset="-128"/>
                        </a:rPr>
                        <a:t>規格のタイトル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32847493"/>
                  </a:ext>
                </a:extLst>
              </a:tr>
              <a:tr h="370840">
                <a:tc rowSpan="2">
                  <a:txBody>
                    <a:bodyPr/>
                    <a:lstStyle/>
                    <a:p>
                      <a:pPr marR="0" algn="ctr" rtl="0"/>
                      <a:r>
                        <a:rPr lang="ja-JP" altLang="en-US" sz="2000" b="0" i="0" u="none" strike="noStrike" kern="100" baseline="0" dirty="0">
                          <a:solidFill>
                            <a:sysClr val="windowText" lastClr="000000"/>
                          </a:solidFill>
                          <a:latin typeface="Meiryo UI" panose="020B0604030504040204" pitchFamily="50" charset="-128"/>
                          <a:ea typeface="Meiryo UI" panose="020B0604030504040204" pitchFamily="50" charset="-128"/>
                        </a:rPr>
                        <a:t>国際</a:t>
                      </a:r>
                      <a:endParaRPr lang="en-US" altLang="ja-JP" sz="2000" b="0" i="0" u="none" strike="noStrike" kern="100" baseline="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a:solidFill>
                            <a:sysClr val="windowText" lastClr="000000"/>
                          </a:solidFill>
                          <a:latin typeface="Meiryo UI" panose="020B0604030504040204" pitchFamily="50" charset="-128"/>
                          <a:ea typeface="Meiryo UI" panose="020B0604030504040204" pitchFamily="50" charset="-128"/>
                        </a:rPr>
                        <a:t>ISO 16528-1</a:t>
                      </a:r>
                      <a:endParaRPr kumimoji="1" lang="ja-JP" altLang="en-US" sz="200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2000" kern="100" dirty="0">
                          <a:effectLst/>
                          <a:latin typeface="Meiryo UI" panose="020B0604030504040204" pitchFamily="50" charset="-128"/>
                          <a:ea typeface="Meiryo UI" panose="020B0604030504040204" pitchFamily="50" charset="-128"/>
                          <a:cs typeface="Meiryo UI" panose="020B0604030504040204" pitchFamily="50" charset="-128"/>
                        </a:rPr>
                        <a:t>ボイラー及び圧力容器　</a:t>
                      </a:r>
                      <a:endParaRPr lang="en-US" alt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altLang="en-US" sz="2000" kern="100" dirty="0">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2000" kern="100"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kern="100" dirty="0">
                          <a:effectLst/>
                          <a:latin typeface="Meiryo UI" panose="020B0604030504040204" pitchFamily="50" charset="-128"/>
                          <a:ea typeface="Meiryo UI" panose="020B0604030504040204" pitchFamily="50" charset="-128"/>
                          <a:cs typeface="Meiryo UI" panose="020B0604030504040204" pitchFamily="50" charset="-128"/>
                        </a:rPr>
                        <a:t>部</a:t>
                      </a:r>
                      <a:r>
                        <a:rPr lang="en-US" altLang="ja-JP" sz="20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effectLst/>
                          <a:latin typeface="Meiryo UI" panose="020B0604030504040204" pitchFamily="50" charset="-128"/>
                          <a:ea typeface="Meiryo UI" panose="020B0604030504040204" pitchFamily="50" charset="-128"/>
                          <a:cs typeface="Meiryo UI" panose="020B0604030504040204" pitchFamily="50" charset="-128"/>
                        </a:rPr>
                        <a:t>性能要求事項</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161513735"/>
                  </a:ext>
                </a:extLst>
              </a:tr>
              <a:tr h="370840">
                <a:tc vMerge="1">
                  <a:txBody>
                    <a:bodyPr/>
                    <a:lstStyle/>
                    <a:p>
                      <a:pPr marR="0" algn="ctr" rtl="0"/>
                      <a:endParaRPr lang="en-US" altLang="ja-JP" sz="2000" b="0" i="0" u="none" strike="noStrike" kern="100" baseline="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a:solidFill>
                            <a:sysClr val="windowText" lastClr="000000"/>
                          </a:solidFill>
                          <a:latin typeface="Meiryo UI" panose="020B0604030504040204" pitchFamily="50" charset="-128"/>
                          <a:ea typeface="Meiryo UI" panose="020B0604030504040204" pitchFamily="50" charset="-128"/>
                        </a:rPr>
                        <a:t>ISO 16528-2</a:t>
                      </a:r>
                      <a:endParaRPr kumimoji="1" lang="ja-JP" altLang="en-US" sz="200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2000" kern="100" dirty="0">
                          <a:effectLst/>
                          <a:latin typeface="Meiryo UI" panose="020B0604030504040204" pitchFamily="50" charset="-128"/>
                          <a:ea typeface="Meiryo UI" panose="020B0604030504040204" pitchFamily="50" charset="-128"/>
                          <a:cs typeface="Meiryo UI" panose="020B0604030504040204" pitchFamily="50" charset="-128"/>
                        </a:rPr>
                        <a:t>ボイラー及び圧力容器　</a:t>
                      </a:r>
                    </a:p>
                    <a:p>
                      <a:pPr algn="l">
                        <a:spcAft>
                          <a:spcPts val="0"/>
                        </a:spcAft>
                      </a:pPr>
                      <a:r>
                        <a:rPr lang="ja-JP" altLang="en-US" sz="2000" kern="100" dirty="0">
                          <a:effectLst/>
                          <a:latin typeface="Meiryo UI" panose="020B0604030504040204" pitchFamily="50" charset="-128"/>
                          <a:ea typeface="Meiryo UI" panose="020B0604030504040204" pitchFamily="50" charset="-128"/>
                          <a:cs typeface="Meiryo UI" panose="020B0604030504040204" pitchFamily="50" charset="-128"/>
                        </a:rPr>
                        <a:t>第２部</a:t>
                      </a:r>
                      <a:r>
                        <a:rPr lang="en-US" altLang="ja-JP" sz="2000" kern="100" dirty="0">
                          <a:effectLst/>
                          <a:latin typeface="Meiryo UI" panose="020B0604030504040204" pitchFamily="50" charset="-128"/>
                          <a:ea typeface="Meiryo UI" panose="020B0604030504040204" pitchFamily="50" charset="-128"/>
                          <a:cs typeface="Meiryo UI" panose="020B0604030504040204" pitchFamily="50" charset="-128"/>
                        </a:rPr>
                        <a:t>:ISO16528-1</a:t>
                      </a:r>
                      <a:r>
                        <a:rPr lang="ja-JP" altLang="en-US" sz="2000" kern="100" dirty="0">
                          <a:effectLst/>
                          <a:latin typeface="Meiryo UI" panose="020B0604030504040204" pitchFamily="50" charset="-128"/>
                          <a:ea typeface="Meiryo UI" panose="020B0604030504040204" pitchFamily="50" charset="-128"/>
                          <a:cs typeface="Meiryo UI" panose="020B0604030504040204" pitchFamily="50" charset="-128"/>
                        </a:rPr>
                        <a:t>の要求事項を満たすための手順</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77462231"/>
                  </a:ext>
                </a:extLst>
              </a:tr>
              <a:tr h="370840">
                <a:tc>
                  <a:txBody>
                    <a:bodyPr/>
                    <a:lstStyle/>
                    <a:p>
                      <a:pPr marR="0" algn="ctr" rtl="0"/>
                      <a:r>
                        <a:rPr lang="ja-JP" altLang="en-US" sz="2000" b="0" i="0" u="none" strike="noStrike" kern="100" baseline="0" dirty="0">
                          <a:solidFill>
                            <a:sysClr val="windowText" lastClr="000000"/>
                          </a:solidFill>
                          <a:latin typeface="Meiryo UI" panose="020B0604030504040204" pitchFamily="50" charset="-128"/>
                          <a:ea typeface="Meiryo UI" panose="020B0604030504040204" pitchFamily="50" charset="-128"/>
                        </a:rPr>
                        <a:t>日本</a:t>
                      </a:r>
                      <a:endParaRPr lang="en-US" altLang="ja-JP" sz="2000" b="0" i="0" u="none" strike="noStrike" kern="100" baseline="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a:solidFill>
                            <a:sysClr val="windowText" lastClr="000000"/>
                          </a:solidFill>
                          <a:latin typeface="Meiryo UI" panose="020B0604030504040204" pitchFamily="50" charset="-128"/>
                          <a:ea typeface="Meiryo UI" panose="020B0604030504040204" pitchFamily="50" charset="-128"/>
                        </a:rPr>
                        <a:t>JIS B8265</a:t>
                      </a:r>
                      <a:endParaRPr kumimoji="1" lang="ja-JP" altLang="en-US" sz="200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陸用鋼製ボイラー構造</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503817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欧州</a:t>
                      </a:r>
                      <a:endParaRPr kumimoji="1" lang="en-US" altLang="ja-JP"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a:solidFill>
                            <a:sysClr val="windowText" lastClr="000000"/>
                          </a:solidFill>
                          <a:latin typeface="Meiryo UI" panose="020B0604030504040204" pitchFamily="50" charset="-128"/>
                          <a:ea typeface="Meiryo UI" panose="020B0604030504040204" pitchFamily="50" charset="-128"/>
                        </a:rPr>
                        <a:t>EN 13445</a:t>
                      </a:r>
                      <a:r>
                        <a:rPr kumimoji="1" lang="ja-JP" altLang="en-US" sz="2000" dirty="0">
                          <a:solidFill>
                            <a:sysClr val="windowText" lastClr="000000"/>
                          </a:solidFill>
                          <a:latin typeface="Meiryo UI" panose="020B0604030504040204" pitchFamily="50" charset="-128"/>
                          <a:ea typeface="Meiryo UI" panose="020B0604030504040204" pitchFamily="50" charset="-128"/>
                        </a:rPr>
                        <a:t>シリーズ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水管ボイラー</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56430946"/>
                  </a:ext>
                </a:extLst>
              </a:tr>
              <a:tr h="2567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米国</a:t>
                      </a:r>
                      <a:endParaRPr kumimoji="1" lang="en-US" altLang="ja-JP"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000" dirty="0">
                          <a:solidFill>
                            <a:sysClr val="windowText" lastClr="000000"/>
                          </a:solidFill>
                          <a:latin typeface="Meiryo UI" panose="020B0604030504040204" pitchFamily="50" charset="-128"/>
                          <a:ea typeface="Meiryo UI" panose="020B0604030504040204" pitchFamily="50" charset="-128"/>
                        </a:rPr>
                        <a:t>ASME B&amp;PV Sec.</a:t>
                      </a:r>
                      <a:r>
                        <a:rPr kumimoji="1" lang="ja-JP" altLang="en-US" sz="2000" dirty="0">
                          <a:solidFill>
                            <a:sysClr val="windowText" lastClr="000000"/>
                          </a:solidFill>
                          <a:latin typeface="Meiryo UI" panose="020B0604030504040204" pitchFamily="50" charset="-128"/>
                          <a:ea typeface="Meiryo UI" panose="020B0604030504040204" pitchFamily="50" charset="-128"/>
                        </a:rPr>
                        <a:t>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ボイラー及び圧力容器基準　</a:t>
                      </a:r>
                    </a:p>
                    <a:p>
                      <a:pPr algn="l">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セクション</a:t>
                      </a:r>
                      <a:r>
                        <a:rPr lang="en-US" altLang="ja-JP" sz="2000" kern="100" dirty="0">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2000" kern="100" dirty="0">
                          <a:effectLst/>
                          <a:latin typeface="Meiryo UI" panose="020B0604030504040204" pitchFamily="50" charset="-128"/>
                          <a:ea typeface="Meiryo UI" panose="020B0604030504040204" pitchFamily="50" charset="-128"/>
                          <a:cs typeface="Meiryo UI" panose="020B0604030504040204" pitchFamily="50" charset="-128"/>
                        </a:rPr>
                        <a:t>：圧力容器</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44358504"/>
                  </a:ext>
                </a:extLst>
              </a:tr>
            </a:tbl>
          </a:graphicData>
        </a:graphic>
      </p:graphicFrame>
    </p:spTree>
    <p:extLst>
      <p:ext uri="{BB962C8B-B14F-4D97-AF65-F5344CB8AC3E}">
        <p14:creationId xmlns:p14="http://schemas.microsoft.com/office/powerpoint/2010/main" val="2617182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E2E58-D7B4-4810-BFFB-2E6FC894A1DB}"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4" y="200731"/>
            <a:ext cx="8885873" cy="675001"/>
          </a:xfrm>
          <a:ln>
            <a:solidFill>
              <a:schemeClr val="accent4">
                <a:lumMod val="40000"/>
                <a:lumOff val="60000"/>
              </a:schemeClr>
            </a:solidFill>
          </a:ln>
        </p:spPr>
        <p:txBody>
          <a:bodyPr>
            <a:noAutofit/>
          </a:bodyPr>
          <a:lstStyle/>
          <a:p>
            <a:pPr marR="2100"/>
            <a:r>
              <a:rPr lang="en-US" altLang="ja-JP" sz="4000" kern="100" dirty="0">
                <a:latin typeface="ＭＳ ゴシック" panose="020B0609070205080204" pitchFamily="49" charset="-128"/>
                <a:ea typeface="ＭＳ ゴシック" panose="020B0609070205080204" pitchFamily="49" charset="-128"/>
              </a:rPr>
              <a:t>(3)	 </a:t>
            </a:r>
            <a:r>
              <a:rPr lang="ja-JP" altLang="en-US" sz="4000" kern="100" dirty="0">
                <a:latin typeface="ＭＳ ゴシック" panose="020B0609070205080204" pitchFamily="49" charset="-128"/>
                <a:ea typeface="ＭＳ ゴシック" panose="020B0609070205080204" pitchFamily="49" charset="-128"/>
              </a:rPr>
              <a:t>産業用ロボットに関わる規格</a:t>
            </a:r>
          </a:p>
        </p:txBody>
      </p:sp>
      <p:sp>
        <p:nvSpPr>
          <p:cNvPr id="6" name="フッター プレースホルダー 3"/>
          <p:cNvSpPr>
            <a:spLocks noGrp="1"/>
          </p:cNvSpPr>
          <p:nvPr>
            <p:ph type="ftr" sz="quarter" idx="4294967295"/>
          </p:nvPr>
        </p:nvSpPr>
        <p:spPr>
          <a:xfrm>
            <a:off x="1576553" y="6356355"/>
            <a:ext cx="7288048" cy="3651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コンテンツ プレースホルダー 6">
            <a:extLst>
              <a:ext uri="{FF2B5EF4-FFF2-40B4-BE49-F238E27FC236}">
                <a16:creationId xmlns:a16="http://schemas.microsoft.com/office/drawing/2014/main" xmlns="" id="{904FBEDC-432C-4CCA-B49B-B362B0875C1B}"/>
              </a:ext>
            </a:extLst>
          </p:cNvPr>
          <p:cNvSpPr>
            <a:spLocks noGrp="1"/>
          </p:cNvSpPr>
          <p:nvPr>
            <p:ph idx="1"/>
          </p:nvPr>
        </p:nvSpPr>
        <p:spPr>
          <a:xfrm>
            <a:off x="563471" y="1171807"/>
            <a:ext cx="8771573" cy="4928547"/>
          </a:xfrm>
          <a:ln>
            <a:solidFill>
              <a:schemeClr val="accent6">
                <a:lumMod val="40000"/>
                <a:lumOff val="60000"/>
              </a:schemeClr>
            </a:solidFill>
          </a:ln>
        </p:spPr>
        <p:txBody>
          <a:bodyPr>
            <a:normAutofit fontScale="92500" lnSpcReduction="10000"/>
          </a:bodyPr>
          <a:lstStyle/>
          <a:p>
            <a:r>
              <a:rPr lang="ja-JP" altLang="en-US" dirty="0"/>
              <a:t>機械類の安全に関する規格は、設計原則とリスクアセスメントへの要求事項を示す</a:t>
            </a:r>
            <a:r>
              <a:rPr lang="en-US" altLang="ja-JP" dirty="0"/>
              <a:t>ISO 12100</a:t>
            </a:r>
            <a:r>
              <a:rPr lang="ja-JP" altLang="en-US" dirty="0"/>
              <a:t>を頂点に機械類に共通な安全要求事項を規定するグループ規格、個別製品の安全性要求事項を規定する個別規格に体系付けられている。</a:t>
            </a:r>
            <a:endParaRPr lang="en-US" altLang="ja-JP" dirty="0"/>
          </a:p>
          <a:p>
            <a:r>
              <a:rPr lang="ja-JP" altLang="en-US" dirty="0"/>
              <a:t>機械類の１つである産業用ロボットは、</a:t>
            </a:r>
            <a:r>
              <a:rPr lang="en-US" altLang="ja-JP" dirty="0"/>
              <a:t>ISO 12100</a:t>
            </a:r>
            <a:r>
              <a:rPr lang="ja-JP" altLang="en-US" dirty="0"/>
              <a:t>とともに関係するグループ規格、そして産業用ロボットの個別安全規格に適合する必要がある。</a:t>
            </a:r>
            <a:endParaRPr lang="en-US" altLang="ja-JP" dirty="0"/>
          </a:p>
          <a:p>
            <a:r>
              <a:rPr lang="ja-JP" altLang="en-US" dirty="0"/>
              <a:t>関係グループ規格の体系については図</a:t>
            </a:r>
            <a:r>
              <a:rPr lang="en-US" altLang="ja-JP" dirty="0"/>
              <a:t>2-5</a:t>
            </a:r>
            <a:r>
              <a:rPr lang="ja-JP" altLang="en-US" dirty="0"/>
              <a:t>に示すが、　　　　　　　　産業用ロボットの個別規格については　　　　　　　　　　　　　　　　　「機能安全活用実践マニュアル　産業用ロボットシステム編」の　　第</a:t>
            </a:r>
            <a:r>
              <a:rPr lang="en-US" altLang="ja-JP" dirty="0"/>
              <a:t>2</a:t>
            </a:r>
            <a:r>
              <a:rPr lang="ja-JP" altLang="en-US" dirty="0"/>
              <a:t>章で詳述する。</a:t>
            </a:r>
          </a:p>
          <a:p>
            <a:r>
              <a:rPr lang="ja-JP" altLang="en-US" dirty="0"/>
              <a:t>　一方、機械類の機能安全に関しては、</a:t>
            </a:r>
            <a:r>
              <a:rPr lang="en-US" altLang="ja-JP" dirty="0"/>
              <a:t>IEC 61508</a:t>
            </a:r>
            <a:r>
              <a:rPr lang="ja-JP" altLang="en-US" dirty="0"/>
              <a:t>シリーズをもとにした</a:t>
            </a:r>
            <a:r>
              <a:rPr lang="en-US" altLang="ja-JP" dirty="0"/>
              <a:t>IEC 62061</a:t>
            </a:r>
            <a:r>
              <a:rPr lang="ja-JP" altLang="en-US" dirty="0"/>
              <a:t>と機械類の安全関連部の安全性を規定した</a:t>
            </a:r>
            <a:r>
              <a:rPr lang="en-US" altLang="ja-JP" dirty="0"/>
              <a:t>ISO 13849-1</a:t>
            </a:r>
            <a:r>
              <a:rPr lang="ja-JP" altLang="en-US" dirty="0"/>
              <a:t>の必要に応じて適用できる</a:t>
            </a:r>
            <a:endParaRPr lang="ja-JP" altLang="ja-JP" dirty="0"/>
          </a:p>
        </p:txBody>
      </p:sp>
    </p:spTree>
    <p:extLst>
      <p:ext uri="{BB962C8B-B14F-4D97-AF65-F5344CB8AC3E}">
        <p14:creationId xmlns:p14="http://schemas.microsoft.com/office/powerpoint/2010/main" val="135034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E2E58-D7B4-4810-BFFB-2E6FC894A1DB}"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7" y="247445"/>
            <a:ext cx="8885873" cy="675001"/>
          </a:xfrm>
          <a:ln>
            <a:solidFill>
              <a:schemeClr val="accent4">
                <a:lumMod val="40000"/>
                <a:lumOff val="60000"/>
              </a:schemeClr>
            </a:solidFill>
          </a:ln>
        </p:spPr>
        <p:txBody>
          <a:bodyPr>
            <a:noAutofit/>
          </a:bodyPr>
          <a:lstStyle/>
          <a:p>
            <a:r>
              <a:rPr lang="ja-JP" altLang="en-US" b="1" dirty="0"/>
              <a:t>機械安全体系（</a:t>
            </a:r>
            <a:r>
              <a:rPr lang="en-US" altLang="ja-JP" b="1" dirty="0"/>
              <a:t>ISO</a:t>
            </a:r>
            <a:r>
              <a:rPr lang="ja-JP" altLang="en-US" b="1" dirty="0"/>
              <a:t>及び</a:t>
            </a:r>
            <a:r>
              <a:rPr lang="en-US" altLang="ja-JP" b="1" dirty="0"/>
              <a:t>IEC</a:t>
            </a:r>
            <a:r>
              <a:rPr lang="ja-JP" altLang="en-US" b="1" dirty="0"/>
              <a:t>）</a:t>
            </a:r>
            <a:endParaRPr lang="ja-JP" altLang="ja-JP" b="1" dirty="0"/>
          </a:p>
        </p:txBody>
      </p:sp>
      <p:sp>
        <p:nvSpPr>
          <p:cNvPr id="6" name="フッター プレースホルダー 3"/>
          <p:cNvSpPr>
            <a:spLocks noGrp="1"/>
          </p:cNvSpPr>
          <p:nvPr>
            <p:ph type="ftr" sz="quarter" idx="4294967295"/>
          </p:nvPr>
        </p:nvSpPr>
        <p:spPr>
          <a:xfrm>
            <a:off x="1497725" y="6356357"/>
            <a:ext cx="7366876" cy="26529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コンテンツ プレースホルダー 1"/>
          <p:cNvSpPr txBox="1">
            <a:spLocks/>
          </p:cNvSpPr>
          <p:nvPr/>
        </p:nvSpPr>
        <p:spPr>
          <a:xfrm>
            <a:off x="320675" y="2609396"/>
            <a:ext cx="8543925" cy="43513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ja-JP" altLang="en-US" sz="2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2"/>
          <p:cNvSpPr>
            <a:spLocks noChangeArrowheads="1"/>
          </p:cNvSpPr>
          <p:nvPr/>
        </p:nvSpPr>
        <p:spPr bwMode="auto">
          <a:xfrm>
            <a:off x="1251856" y="922445"/>
            <a:ext cx="132293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12" name="グループ化 11">
            <a:extLst>
              <a:ext uri="{FF2B5EF4-FFF2-40B4-BE49-F238E27FC236}">
                <a16:creationId xmlns:a16="http://schemas.microsoft.com/office/drawing/2014/main" xmlns="" id="{EA27143C-AAAA-4DDB-802D-23AEEC60DD74}"/>
              </a:ext>
            </a:extLst>
          </p:cNvPr>
          <p:cNvGrpSpPr/>
          <p:nvPr/>
        </p:nvGrpSpPr>
        <p:grpSpPr>
          <a:xfrm>
            <a:off x="148590" y="1149532"/>
            <a:ext cx="9418320" cy="4842856"/>
            <a:chOff x="0" y="0"/>
            <a:chExt cx="5393690" cy="2431963"/>
          </a:xfrm>
        </p:grpSpPr>
        <p:sp>
          <p:nvSpPr>
            <p:cNvPr id="13" name="テキスト ボックス 2">
              <a:extLst>
                <a:ext uri="{FF2B5EF4-FFF2-40B4-BE49-F238E27FC236}">
                  <a16:creationId xmlns:a16="http://schemas.microsoft.com/office/drawing/2014/main" xmlns="" id="{D4073F7A-DECF-424C-A5D4-B8A54E62279E}"/>
                </a:ext>
              </a:extLst>
            </p:cNvPr>
            <p:cNvSpPr txBox="1">
              <a:spLocks noChangeArrowheads="1"/>
            </p:cNvSpPr>
            <p:nvPr/>
          </p:nvSpPr>
          <p:spPr bwMode="auto">
            <a:xfrm>
              <a:off x="429338" y="2188051"/>
              <a:ext cx="4535014" cy="24391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図</a:t>
              </a:r>
              <a:r>
                <a:rPr lang="en-US" sz="2400" kern="100" dirty="0">
                  <a:effectLst/>
                  <a:latin typeface="Meiryo UI" panose="020B0604030504040204" pitchFamily="50" charset="-128"/>
                  <a:ea typeface="Meiryo UI" panose="020B0604030504040204" pitchFamily="50" charset="-128"/>
                  <a:cs typeface="Meiryo UI" panose="020B0604030504040204" pitchFamily="50" charset="-128"/>
                </a:rPr>
                <a:t>2-5</a:t>
              </a: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　機械安全体系（</a:t>
              </a:r>
              <a:r>
                <a:rPr lang="en-US" sz="2400" kern="100" dirty="0">
                  <a:effectLst/>
                  <a:latin typeface="Meiryo UI" panose="020B0604030504040204" pitchFamily="50" charset="-128"/>
                  <a:ea typeface="Meiryo UI" panose="020B0604030504040204" pitchFamily="50" charset="-128"/>
                  <a:cs typeface="Meiryo UI" panose="020B0604030504040204" pitchFamily="50" charset="-128"/>
                </a:rPr>
                <a:t>ISO</a:t>
              </a: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及び</a:t>
              </a:r>
              <a:r>
                <a:rPr lang="en-US" sz="2400" kern="100" dirty="0">
                  <a:effectLst/>
                  <a:latin typeface="Meiryo UI" panose="020B0604030504040204" pitchFamily="50" charset="-128"/>
                  <a:ea typeface="Meiryo UI" panose="020B0604030504040204" pitchFamily="50" charset="-128"/>
                  <a:cs typeface="Meiryo UI" panose="020B0604030504040204" pitchFamily="50" charset="-128"/>
                </a:rPr>
                <a:t>IEC</a:t>
              </a: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a:t>
              </a:r>
            </a:p>
          </p:txBody>
        </p:sp>
        <p:pic>
          <p:nvPicPr>
            <p:cNvPr id="14" name="図 13">
              <a:extLst>
                <a:ext uri="{FF2B5EF4-FFF2-40B4-BE49-F238E27FC236}">
                  <a16:creationId xmlns:a16="http://schemas.microsoft.com/office/drawing/2014/main" xmlns="" id="{9F7731E3-5670-46B1-B51F-42F317423B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93690" cy="2014855"/>
            </a:xfrm>
            <a:prstGeom prst="rect">
              <a:avLst/>
            </a:prstGeom>
            <a:noFill/>
            <a:ln>
              <a:noFill/>
            </a:ln>
          </p:spPr>
        </p:pic>
      </p:grpSp>
      <p:sp>
        <p:nvSpPr>
          <p:cNvPr id="19" name="テキスト ボックス 18">
            <a:extLst>
              <a:ext uri="{FF2B5EF4-FFF2-40B4-BE49-F238E27FC236}">
                <a16:creationId xmlns:a16="http://schemas.microsoft.com/office/drawing/2014/main" xmlns="" id="{40C55604-24E1-4547-8300-A9B498E9BDBB}"/>
              </a:ext>
            </a:extLst>
          </p:cNvPr>
          <p:cNvSpPr txBox="1"/>
          <p:nvPr/>
        </p:nvSpPr>
        <p:spPr>
          <a:xfrm>
            <a:off x="1251856" y="4446511"/>
            <a:ext cx="2122079" cy="338554"/>
          </a:xfrm>
          <a:prstGeom prst="rect">
            <a:avLst/>
          </a:prstGeom>
          <a:noFill/>
        </p:spPr>
        <p:txBody>
          <a:bodyPr wrap="square" rtlCol="0">
            <a:spAutoFit/>
          </a:bodyPr>
          <a:lstStyle/>
          <a:p>
            <a:r>
              <a:rPr kumimoji="1" lang="en-US" altLang="ja-JP" sz="1600" b="1" dirty="0">
                <a:solidFill>
                  <a:srgbClr val="FF0000"/>
                </a:solidFill>
                <a:latin typeface="HGPSoeiKakugothicUB" charset="-128"/>
                <a:ea typeface="HGPSoeiKakugothicUB" charset="-128"/>
                <a:cs typeface="HGPSoeiKakugothicUB" charset="-128"/>
              </a:rPr>
              <a:t>ISO10218-1/2</a:t>
            </a:r>
            <a:endParaRPr kumimoji="1" lang="ja-JP" altLang="en-US" sz="1600" b="1" dirty="0">
              <a:solidFill>
                <a:srgbClr val="FF0000"/>
              </a:solidFill>
              <a:latin typeface="HGPSoeiKakugothicUB" charset="-128"/>
              <a:ea typeface="HGPSoeiKakugothicUB" charset="-128"/>
              <a:cs typeface="HGPSoeiKakugothicUB" charset="-128"/>
            </a:endParaRPr>
          </a:p>
        </p:txBody>
      </p:sp>
    </p:spTree>
    <p:extLst>
      <p:ext uri="{BB962C8B-B14F-4D97-AF65-F5344CB8AC3E}">
        <p14:creationId xmlns:p14="http://schemas.microsoft.com/office/powerpoint/2010/main" val="1135788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3E2E58-D7B4-4810-BFFB-2E6FC894A1DB}"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404948" y="89471"/>
            <a:ext cx="9366067" cy="675001"/>
          </a:xfrm>
          <a:ln>
            <a:solidFill>
              <a:schemeClr val="accent4">
                <a:lumMod val="40000"/>
                <a:lumOff val="60000"/>
              </a:schemeClr>
            </a:solidFill>
          </a:ln>
        </p:spPr>
        <p:txBody>
          <a:bodyPr>
            <a:noAutofit/>
          </a:bodyPr>
          <a:lstStyle/>
          <a:p>
            <a:pPr marR="2100"/>
            <a:r>
              <a:rPr lang="ja-JP" altLang="en-US" sz="3600" kern="100" dirty="0">
                <a:latin typeface="ＭＳ ゴシック" panose="020B0609070205080204" pitchFamily="49" charset="-128"/>
                <a:ea typeface="ＭＳ ゴシック" panose="020B0609070205080204" pitchFamily="49" charset="-128"/>
              </a:rPr>
              <a:t>産業ロボットの安全規格と関連機能安全規格</a:t>
            </a:r>
          </a:p>
        </p:txBody>
      </p:sp>
      <p:sp>
        <p:nvSpPr>
          <p:cNvPr id="6" name="フッター プレースホルダー 3"/>
          <p:cNvSpPr>
            <a:spLocks noGrp="1"/>
          </p:cNvSpPr>
          <p:nvPr>
            <p:ph type="ftr" sz="quarter" idx="4294967295"/>
          </p:nvPr>
        </p:nvSpPr>
        <p:spPr>
          <a:xfrm>
            <a:off x="1403131" y="6356355"/>
            <a:ext cx="7461469" cy="3651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b="0" i="0" u="none" strike="noStrike" kern="1200" cap="none" spc="0" normalizeH="0" baseline="0" noProof="0" dirty="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a:extLst>
              <a:ext uri="{FF2B5EF4-FFF2-40B4-BE49-F238E27FC236}">
                <a16:creationId xmlns:a16="http://schemas.microsoft.com/office/drawing/2014/main" xmlns="" id="{CDEF52FF-C2AA-4E4B-BDCA-58EBAD679343}"/>
              </a:ext>
            </a:extLst>
          </p:cNvPr>
          <p:cNvGraphicFramePr>
            <a:graphicFrameLocks noGrp="1"/>
          </p:cNvGraphicFramePr>
          <p:nvPr>
            <p:extLst/>
          </p:nvPr>
        </p:nvGraphicFramePr>
        <p:xfrm>
          <a:off x="209006" y="666726"/>
          <a:ext cx="9457508" cy="2198394"/>
        </p:xfrm>
        <a:graphic>
          <a:graphicData uri="http://schemas.openxmlformats.org/drawingml/2006/table">
            <a:tbl>
              <a:tblPr firstRow="1" bandRow="1">
                <a:tableStyleId>{5C22544A-7EE6-4342-B048-85BDC9FD1C3A}</a:tableStyleId>
              </a:tblPr>
              <a:tblGrid>
                <a:gridCol w="1937594">
                  <a:extLst>
                    <a:ext uri="{9D8B030D-6E8A-4147-A177-3AD203B41FA5}">
                      <a16:colId xmlns:a16="http://schemas.microsoft.com/office/drawing/2014/main" xmlns="" val="456344191"/>
                    </a:ext>
                  </a:extLst>
                </a:gridCol>
                <a:gridCol w="5230044">
                  <a:extLst>
                    <a:ext uri="{9D8B030D-6E8A-4147-A177-3AD203B41FA5}">
                      <a16:colId xmlns:a16="http://schemas.microsoft.com/office/drawing/2014/main" xmlns="" val="2735442837"/>
                    </a:ext>
                  </a:extLst>
                </a:gridCol>
                <a:gridCol w="2289870">
                  <a:extLst>
                    <a:ext uri="{9D8B030D-6E8A-4147-A177-3AD203B41FA5}">
                      <a16:colId xmlns:a16="http://schemas.microsoft.com/office/drawing/2014/main" xmlns="" val="1636625894"/>
                    </a:ext>
                  </a:extLst>
                </a:gridCol>
              </a:tblGrid>
              <a:tr h="521994">
                <a:tc gridSpan="3">
                  <a:txBody>
                    <a:bodyPr/>
                    <a:lstStyle/>
                    <a:p>
                      <a:pPr marR="0" algn="ctr" rtl="0"/>
                      <a:r>
                        <a:rPr kumimoji="1" lang="en-US" altLang="ja-JP" sz="20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表</a:t>
                      </a:r>
                      <a:r>
                        <a:rPr kumimoji="1" lang="en-US" altLang="ja-JP" sz="20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20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産業用ロボットの安全規格</a:t>
                      </a:r>
                      <a:endParaRPr lang="en-US" altLang="ja-JP" sz="2000" b="0" i="0" u="none" strike="noStrike" kern="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98065099"/>
                  </a:ext>
                </a:extLst>
              </a:tr>
              <a:tr h="370840">
                <a:tc>
                  <a:txBody>
                    <a:bodyPr/>
                    <a:lstStyle/>
                    <a:p>
                      <a:pPr marR="0" algn="ctr" rtl="0"/>
                      <a:r>
                        <a:rPr lang="ja-JP" altLang="en-US" sz="2000" b="0" i="0" u="none" strike="noStrike" kern="100" baseline="0" dirty="0">
                          <a:solidFill>
                            <a:sysClr val="windowText" lastClr="000000"/>
                          </a:solidFill>
                          <a:latin typeface="Meiryo UI" panose="020B0604030504040204" pitchFamily="50" charset="-128"/>
                          <a:ea typeface="Meiryo UI" panose="020B0604030504040204" pitchFamily="50" charset="-128"/>
                        </a:rPr>
                        <a:t>国際規格番号</a:t>
                      </a:r>
                      <a:endParaRPr lang="en-US" altLang="ja-JP" sz="2000" b="0" i="0" u="none" strike="noStrike" kern="100" baseline="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a:solidFill>
                            <a:sysClr val="windowText" lastClr="000000"/>
                          </a:solidFill>
                          <a:latin typeface="Meiryo UI" panose="020B0604030504040204" pitchFamily="50" charset="-128"/>
                          <a:ea typeface="Meiryo UI" panose="020B0604030504040204" pitchFamily="50" charset="-128"/>
                        </a:rPr>
                        <a:t>規格のタイトル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a:solidFill>
                            <a:sysClr val="windowText" lastClr="000000"/>
                          </a:solidFill>
                          <a:latin typeface="Meiryo UI" panose="020B0604030504040204" pitchFamily="50" charset="-128"/>
                          <a:ea typeface="Meiryo UI" panose="020B0604030504040204" pitchFamily="50" charset="-128"/>
                        </a:rPr>
                        <a:t>対応</a:t>
                      </a:r>
                      <a:r>
                        <a:rPr kumimoji="1" lang="en-US" altLang="ja-JP" sz="2000" dirty="0">
                          <a:solidFill>
                            <a:sysClr val="windowText" lastClr="000000"/>
                          </a:solidFill>
                          <a:latin typeface="Meiryo UI" panose="020B0604030504040204" pitchFamily="50" charset="-128"/>
                          <a:ea typeface="Meiryo UI" panose="020B0604030504040204" pitchFamily="50" charset="-128"/>
                        </a:rPr>
                        <a:t>JIS</a:t>
                      </a:r>
                      <a:endParaRPr kumimoji="1" lang="ja-JP" altLang="en-US" sz="200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328474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ISO</a:t>
                      </a:r>
                      <a:r>
                        <a:rPr kumimoji="1" lang="ja-JP" altLang="en-US"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10218-1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ロボット及びロボット装置－産業用ロボットの安全要求事項－第</a:t>
                      </a:r>
                      <a:r>
                        <a:rPr kumimoji="1" lang="en-US"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部：ロボット</a:t>
                      </a:r>
                      <a:endParaRPr kumimoji="1" lang="ja-JP" altLang="en-US" sz="2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altLang="ja-JP" sz="2000" kern="100" dirty="0">
                          <a:effectLst/>
                          <a:latin typeface="Meiryo UI" panose="020B0604030504040204" pitchFamily="50" charset="-128"/>
                          <a:ea typeface="Meiryo UI" panose="020B0604030504040204" pitchFamily="50" charset="-128"/>
                          <a:cs typeface="Meiryo UI" panose="020B0604030504040204" pitchFamily="50" charset="-128"/>
                        </a:rPr>
                        <a:t>JIS B8433-1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44358504"/>
                  </a:ext>
                </a:extLst>
              </a:tr>
              <a:tr h="353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ISO</a:t>
                      </a:r>
                      <a:r>
                        <a:rPr kumimoji="1" lang="ja-JP" altLang="en-US"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10218-2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ロボット及びロボット装置－産業用ロボットの安全要求事項－第</a:t>
                      </a:r>
                      <a:r>
                        <a:rPr kumimoji="1" lang="en-US"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部：ロボットシステム及び統合</a:t>
                      </a:r>
                      <a:endParaRPr kumimoji="1" lang="ja-JP" altLang="en-US" sz="2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altLang="ja-JP" sz="2000" kern="100" dirty="0">
                          <a:effectLst/>
                          <a:latin typeface="Meiryo UI" panose="020B0604030504040204" pitchFamily="50" charset="-128"/>
                          <a:ea typeface="Meiryo UI" panose="020B0604030504040204" pitchFamily="50" charset="-128"/>
                          <a:cs typeface="Meiryo UI" panose="020B0604030504040204" pitchFamily="50" charset="-128"/>
                        </a:rPr>
                        <a:t>JIS B8433-1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13351356"/>
                  </a:ext>
                </a:extLst>
              </a:tr>
            </a:tbl>
          </a:graphicData>
        </a:graphic>
      </p:graphicFrame>
      <p:graphicFrame>
        <p:nvGraphicFramePr>
          <p:cNvPr id="8" name="表 7">
            <a:extLst>
              <a:ext uri="{FF2B5EF4-FFF2-40B4-BE49-F238E27FC236}">
                <a16:creationId xmlns:a16="http://schemas.microsoft.com/office/drawing/2014/main" xmlns="" id="{538BDEB1-3523-4333-AB48-49D04CD2A7F7}"/>
              </a:ext>
            </a:extLst>
          </p:cNvPr>
          <p:cNvGraphicFramePr>
            <a:graphicFrameLocks noGrp="1"/>
          </p:cNvGraphicFramePr>
          <p:nvPr>
            <p:extLst/>
          </p:nvPr>
        </p:nvGraphicFramePr>
        <p:xfrm>
          <a:off x="235132" y="2930791"/>
          <a:ext cx="9431382" cy="3154868"/>
        </p:xfrm>
        <a:graphic>
          <a:graphicData uri="http://schemas.openxmlformats.org/drawingml/2006/table">
            <a:tbl>
              <a:tblPr firstRow="1" bandRow="1">
                <a:tableStyleId>{5C22544A-7EE6-4342-B048-85BDC9FD1C3A}</a:tableStyleId>
              </a:tblPr>
              <a:tblGrid>
                <a:gridCol w="2160004">
                  <a:extLst>
                    <a:ext uri="{9D8B030D-6E8A-4147-A177-3AD203B41FA5}">
                      <a16:colId xmlns:a16="http://schemas.microsoft.com/office/drawing/2014/main" xmlns="" val="456344191"/>
                    </a:ext>
                  </a:extLst>
                </a:gridCol>
                <a:gridCol w="5044420">
                  <a:extLst>
                    <a:ext uri="{9D8B030D-6E8A-4147-A177-3AD203B41FA5}">
                      <a16:colId xmlns:a16="http://schemas.microsoft.com/office/drawing/2014/main" xmlns="" val="2735442837"/>
                    </a:ext>
                  </a:extLst>
                </a:gridCol>
                <a:gridCol w="2226958">
                  <a:extLst>
                    <a:ext uri="{9D8B030D-6E8A-4147-A177-3AD203B41FA5}">
                      <a16:colId xmlns:a16="http://schemas.microsoft.com/office/drawing/2014/main" xmlns="" val="1636625894"/>
                    </a:ext>
                  </a:extLst>
                </a:gridCol>
              </a:tblGrid>
              <a:tr h="400238">
                <a:tc gridSpan="3">
                  <a:txBody>
                    <a:bodyPr/>
                    <a:lstStyle/>
                    <a:p>
                      <a:pPr marR="0" algn="ctr" rtl="0"/>
                      <a:r>
                        <a:rPr kumimoji="1" lang="en-US" altLang="ja-JP" sz="20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表</a:t>
                      </a:r>
                      <a:r>
                        <a:rPr kumimoji="1" lang="en-US" altLang="ja-JP" sz="20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2000" b="1"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ロボットが参照する機能安全規格</a:t>
                      </a:r>
                      <a:endParaRPr lang="en-US" altLang="ja-JP" sz="2000" b="0" i="0" u="none" strike="noStrike" kern="1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98065099"/>
                  </a:ext>
                </a:extLst>
              </a:tr>
              <a:tr h="370840">
                <a:tc>
                  <a:txBody>
                    <a:bodyPr/>
                    <a:lstStyle/>
                    <a:p>
                      <a:pPr marR="0" algn="ctr" rtl="0"/>
                      <a:r>
                        <a:rPr lang="ja-JP" altLang="en-US" sz="2000" b="0" i="0" u="none" strike="noStrike" kern="100" baseline="0" dirty="0">
                          <a:solidFill>
                            <a:sysClr val="windowText" lastClr="000000"/>
                          </a:solidFill>
                          <a:latin typeface="Meiryo UI" panose="020B0604030504040204" pitchFamily="50" charset="-128"/>
                          <a:ea typeface="Meiryo UI" panose="020B0604030504040204" pitchFamily="50" charset="-128"/>
                        </a:rPr>
                        <a:t>国際規格番号</a:t>
                      </a:r>
                      <a:endParaRPr lang="en-US" altLang="ja-JP" sz="2000" b="0" i="0" u="none" strike="noStrike" kern="100" baseline="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a:solidFill>
                            <a:sysClr val="windowText" lastClr="000000"/>
                          </a:solidFill>
                          <a:latin typeface="Meiryo UI" panose="020B0604030504040204" pitchFamily="50" charset="-128"/>
                          <a:ea typeface="Meiryo UI" panose="020B0604030504040204" pitchFamily="50" charset="-128"/>
                        </a:rPr>
                        <a:t>規格のタイトル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dirty="0">
                          <a:solidFill>
                            <a:sysClr val="windowText" lastClr="000000"/>
                          </a:solidFill>
                          <a:latin typeface="Meiryo UI" panose="020B0604030504040204" pitchFamily="50" charset="-128"/>
                          <a:ea typeface="Meiryo UI" panose="020B0604030504040204" pitchFamily="50" charset="-128"/>
                        </a:rPr>
                        <a:t>対応</a:t>
                      </a:r>
                      <a:r>
                        <a:rPr kumimoji="1" lang="en-US" altLang="ja-JP" sz="2000" dirty="0">
                          <a:solidFill>
                            <a:sysClr val="windowText" lastClr="000000"/>
                          </a:solidFill>
                          <a:latin typeface="Meiryo UI" panose="020B0604030504040204" pitchFamily="50" charset="-128"/>
                          <a:ea typeface="Meiryo UI" panose="020B0604030504040204" pitchFamily="50" charset="-128"/>
                        </a:rPr>
                        <a:t>JIS</a:t>
                      </a:r>
                      <a:endParaRPr kumimoji="1" lang="ja-JP" altLang="en-US" sz="2000"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328474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IEC</a:t>
                      </a:r>
                      <a:r>
                        <a:rPr kumimoji="1" lang="ja-JP" altLang="en-US"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62061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機械類の安全性－安全関連電気・電子・プログラマブル電子制御系の機能安全</a:t>
                      </a:r>
                      <a:endParaRPr kumimoji="1" lang="ja-JP" altLang="en-US" sz="2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altLang="ja-JP" sz="2000" kern="100" dirty="0">
                          <a:effectLst/>
                          <a:latin typeface="Meiryo UI" panose="020B0604030504040204" pitchFamily="50" charset="-128"/>
                          <a:ea typeface="Meiryo UI" panose="020B0604030504040204" pitchFamily="50" charset="-128"/>
                          <a:cs typeface="Meiryo UI" panose="020B0604030504040204" pitchFamily="50" charset="-128"/>
                        </a:rPr>
                        <a:t>JIS B9961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44358504"/>
                  </a:ext>
                </a:extLst>
              </a:tr>
              <a:tr h="353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ISO</a:t>
                      </a:r>
                      <a:r>
                        <a:rPr kumimoji="1" lang="ja-JP" altLang="en-US"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13849-1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機械類の安全性－制御システムの安全関連部</a:t>
                      </a:r>
                    </a:p>
                    <a:p>
                      <a:pPr algn="l">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－第</a:t>
                      </a: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1</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部：設計のための一般原則</a:t>
                      </a:r>
                    </a:p>
                  </a:txBody>
                  <a:tcPr marL="36195" marR="36195" marT="36195" marB="361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altLang="ja-JP" sz="2000" kern="100" dirty="0">
                          <a:effectLst/>
                          <a:latin typeface="Meiryo UI" panose="020B0604030504040204" pitchFamily="50" charset="-128"/>
                          <a:ea typeface="Meiryo UI" panose="020B0604030504040204" pitchFamily="50" charset="-128"/>
                          <a:cs typeface="Meiryo UI" panose="020B0604030504040204" pitchFamily="50" charset="-128"/>
                        </a:rPr>
                        <a:t>JIS B9705-1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13351356"/>
                  </a:ext>
                </a:extLst>
              </a:tr>
              <a:tr h="353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ISO 13849-2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機械類の安全性－制御システムの安全関連部</a:t>
                      </a:r>
                    </a:p>
                    <a:p>
                      <a:r>
                        <a:rPr kumimoji="1" lang="ja-JP" altLang="en-US" sz="2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2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部：妥当性確認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altLang="ja-JP" sz="2000" kern="100" dirty="0">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2000" kern="100" dirty="0">
                          <a:effectLst/>
                          <a:latin typeface="Meiryo UI" panose="020B0604030504040204" pitchFamily="50" charset="-128"/>
                          <a:ea typeface="Meiryo UI" panose="020B0604030504040204" pitchFamily="50" charset="-128"/>
                          <a:cs typeface="Meiryo UI" panose="020B0604030504040204" pitchFamily="50" charset="-128"/>
                        </a:rPr>
                        <a:t>年発行予定</a:t>
                      </a:r>
                      <a:endParaRPr lang="en-US" alt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r>
                        <a:rPr lang="ja-JP" altLang="en-US" sz="20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effectLst/>
                          <a:latin typeface="Meiryo UI" panose="020B0604030504040204" pitchFamily="50" charset="-128"/>
                          <a:ea typeface="Meiryo UI" panose="020B0604030504040204" pitchFamily="50" charset="-128"/>
                          <a:cs typeface="Meiryo UI" panose="020B0604030504040204" pitchFamily="50" charset="-128"/>
                        </a:rPr>
                        <a:t>JIS B9705-2)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48460638"/>
                  </a:ext>
                </a:extLst>
              </a:tr>
              <a:tr h="353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IEC</a:t>
                      </a:r>
                      <a:r>
                        <a:rPr kumimoji="1" lang="ja-JP" altLang="en-US"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61800-5-2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20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endParaRPr lang="en-US" alt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80770700"/>
                  </a:ext>
                </a:extLst>
              </a:tr>
            </a:tbl>
          </a:graphicData>
        </a:graphic>
      </p:graphicFrame>
    </p:spTree>
    <p:extLst>
      <p:ext uri="{BB962C8B-B14F-4D97-AF65-F5344CB8AC3E}">
        <p14:creationId xmlns:p14="http://schemas.microsoft.com/office/powerpoint/2010/main" val="2126835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9744" y="539645"/>
            <a:ext cx="7429500" cy="674558"/>
          </a:xfrm>
        </p:spPr>
        <p:txBody>
          <a:bodyPr>
            <a:normAutofit/>
          </a:bodyPr>
          <a:lstStyle/>
          <a:p>
            <a:pPr algn="l"/>
            <a:r>
              <a:rPr kumimoji="1" lang="ja-JP" altLang="en-US" sz="3200" dirty="0" smtClean="0"/>
              <a:t>機能安全活用テキスト　</a:t>
            </a:r>
            <a:endParaRPr kumimoji="1" lang="ja-JP" altLang="en-US" sz="3200" dirty="0"/>
          </a:p>
        </p:txBody>
      </p:sp>
      <p:sp>
        <p:nvSpPr>
          <p:cNvPr id="4" name="Subtitle 3"/>
          <p:cNvSpPr>
            <a:spLocks noGrp="1"/>
          </p:cNvSpPr>
          <p:nvPr>
            <p:ph type="subTitle" idx="1"/>
          </p:nvPr>
        </p:nvSpPr>
        <p:spPr>
          <a:xfrm>
            <a:off x="389744" y="1618685"/>
            <a:ext cx="9263922" cy="1991618"/>
          </a:xfrm>
        </p:spPr>
        <p:txBody>
          <a:bodyPr>
            <a:noAutofit/>
          </a:bodyPr>
          <a:lstStyle/>
          <a:p>
            <a:pPr algn="l"/>
            <a:r>
              <a:rPr lang="ja-JP" altLang="en-US" sz="6000" dirty="0" smtClean="0"/>
              <a:t>第</a:t>
            </a:r>
            <a:r>
              <a:rPr lang="en-US" altLang="ja-JP" sz="6000" dirty="0" smtClean="0"/>
              <a:t>3</a:t>
            </a:r>
            <a:r>
              <a:rPr lang="ja-JP" altLang="en-US" sz="6000" dirty="0" smtClean="0"/>
              <a:t>章　リスクアセスメント</a:t>
            </a:r>
          </a:p>
          <a:p>
            <a:r>
              <a:rPr kumimoji="1" lang="ja-JP" altLang="en-US" sz="6000" dirty="0"/>
              <a:t>　</a:t>
            </a:r>
            <a:r>
              <a:rPr kumimoji="1" lang="ja-JP" altLang="en-US" sz="6000" dirty="0" smtClean="0"/>
              <a:t>　　　　　　　　とリスク低減</a:t>
            </a:r>
            <a:endParaRPr kumimoji="1" lang="ja-JP" altLang="en-US" sz="6000" dirty="0"/>
          </a:p>
        </p:txBody>
      </p:sp>
      <p:sp>
        <p:nvSpPr>
          <p:cNvPr id="5" name="テキスト ボックス 5"/>
          <p:cNvSpPr txBox="1"/>
          <p:nvPr/>
        </p:nvSpPr>
        <p:spPr>
          <a:xfrm>
            <a:off x="696311" y="3860375"/>
            <a:ext cx="7315200" cy="175432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（注）本スライドの使用上の注意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本スライドを利用する際は出典を記載してください。</a:t>
            </a:r>
          </a:p>
          <a:p>
            <a:pPr marL="464344" indent="-464344">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本スライドを編集・加工等して利用する場合は、上記出典とは別に、編集・加工等を行ったことを記載してください。また編集・加工した情報を、あたかも厚生労働省又は中央労働災害防止協会が作成したかのような態様で公表・利用してはいけません。</a:t>
            </a:r>
            <a:endParaRPr kumimoji="1" lang="ja-JP" altLang="en-US" dirty="0"/>
          </a:p>
        </p:txBody>
      </p:sp>
    </p:spTree>
    <p:extLst>
      <p:ext uri="{BB962C8B-B14F-4D97-AF65-F5344CB8AC3E}">
        <p14:creationId xmlns:p14="http://schemas.microsoft.com/office/powerpoint/2010/main" val="332051843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t>１ リスクアセスメントとリスク低減の</a:t>
            </a:r>
            <a:r>
              <a:rPr lang="ja-JP" altLang="en-US" dirty="0" smtClean="0"/>
              <a:t>概念</a:t>
            </a:r>
            <a:r>
              <a:rPr lang="en-US" altLang="ja-JP" dirty="0" smtClean="0"/>
              <a:t/>
            </a:r>
            <a:br>
              <a:rPr lang="en-US" altLang="ja-JP" dirty="0" smtClean="0"/>
            </a:br>
            <a:r>
              <a:rPr lang="en-US" altLang="ja-JP" dirty="0" smtClean="0"/>
              <a:t>(1) </a:t>
            </a:r>
            <a:r>
              <a:rPr lang="ja-JP" altLang="en-US" dirty="0" smtClean="0"/>
              <a:t>リスクアセスメント</a:t>
            </a:r>
            <a:r>
              <a:rPr lang="ja-JP" altLang="en-US" dirty="0"/>
              <a:t>の目的と</a:t>
            </a:r>
            <a:r>
              <a:rPr lang="ja-JP" altLang="en-US" dirty="0" smtClean="0"/>
              <a:t>意義</a:t>
            </a:r>
            <a:endParaRPr kumimoji="1" lang="ja-JP" altLang="en-US" dirty="0"/>
          </a:p>
        </p:txBody>
      </p:sp>
      <p:sp>
        <p:nvSpPr>
          <p:cNvPr id="3" name="Content Placeholder 2"/>
          <p:cNvSpPr>
            <a:spLocks noGrp="1"/>
          </p:cNvSpPr>
          <p:nvPr>
            <p:ph idx="1"/>
          </p:nvPr>
        </p:nvSpPr>
        <p:spPr/>
        <p:txBody>
          <a:bodyPr>
            <a:noAutofit/>
          </a:bodyPr>
          <a:lstStyle/>
          <a:p>
            <a:pPr>
              <a:lnSpc>
                <a:spcPts val="3600"/>
              </a:lnSpc>
              <a:spcBef>
                <a:spcPts val="0"/>
              </a:spcBef>
              <a:spcAft>
                <a:spcPts val="1200"/>
              </a:spcAft>
            </a:pPr>
            <a:r>
              <a:rPr lang="ja-JP" altLang="en-US" dirty="0"/>
              <a:t>機械設備のリスクを許容可能なレベルに低減した安全性の高い機械設備を世の中に提供することを求める社会的要求</a:t>
            </a:r>
            <a:r>
              <a:rPr lang="en-US" altLang="ja-JP" dirty="0"/>
              <a:t/>
            </a:r>
            <a:br>
              <a:rPr lang="en-US" altLang="ja-JP" dirty="0"/>
            </a:br>
            <a:r>
              <a:rPr lang="ja-JP" altLang="en-US" dirty="0"/>
              <a:t>⇒ 論理的な手順を踏みながら客観的にリスクを評価する</a:t>
            </a:r>
            <a:endParaRPr lang="en-US" altLang="ja-JP" dirty="0"/>
          </a:p>
          <a:p>
            <a:pPr>
              <a:lnSpc>
                <a:spcPts val="3600"/>
              </a:lnSpc>
              <a:spcBef>
                <a:spcPts val="0"/>
              </a:spcBef>
              <a:spcAft>
                <a:spcPts val="1200"/>
              </a:spcAft>
            </a:pPr>
            <a:r>
              <a:rPr lang="ja-JP" altLang="en-US" dirty="0"/>
              <a:t>残された危険を機械設備製造者から機械設備使用者への伝達</a:t>
            </a:r>
            <a:r>
              <a:rPr lang="en-US" altLang="ja-JP" dirty="0"/>
              <a:t/>
            </a:r>
            <a:br>
              <a:rPr lang="en-US" altLang="ja-JP" dirty="0"/>
            </a:br>
            <a:r>
              <a:rPr lang="ja-JP" altLang="en-US" dirty="0"/>
              <a:t>⇒ 機械設備使用者側におけるリスク低減への貢献</a:t>
            </a:r>
            <a:endParaRPr lang="en-US" altLang="ja-JP" dirty="0"/>
          </a:p>
          <a:p>
            <a:pPr>
              <a:lnSpc>
                <a:spcPts val="3600"/>
              </a:lnSpc>
              <a:spcBef>
                <a:spcPts val="0"/>
              </a:spcBef>
              <a:spcAft>
                <a:spcPts val="1200"/>
              </a:spcAft>
            </a:pPr>
            <a:r>
              <a:rPr lang="ja-JP" altLang="en-US" dirty="0"/>
              <a:t>リスクアセスメントの記録</a:t>
            </a:r>
            <a:r>
              <a:rPr lang="en-US" altLang="ja-JP" dirty="0"/>
              <a:t/>
            </a:r>
            <a:br>
              <a:rPr lang="en-US" altLang="ja-JP" dirty="0"/>
            </a:br>
            <a:r>
              <a:rPr lang="ja-JP" altLang="en-US" dirty="0"/>
              <a:t>⇒ 組織内・ステークホルダーに対する説明責任</a:t>
            </a:r>
            <a:endParaRPr lang="en-US" altLang="ja-JP" dirty="0"/>
          </a:p>
          <a:p>
            <a:pPr>
              <a:lnSpc>
                <a:spcPts val="3600"/>
              </a:lnSpc>
              <a:spcBef>
                <a:spcPts val="0"/>
              </a:spcBef>
              <a:spcAft>
                <a:spcPts val="1200"/>
              </a:spcAft>
            </a:pPr>
            <a:r>
              <a:rPr lang="ja-JP" altLang="en-US" dirty="0"/>
              <a:t>構想設計、機能設計、詳細設計と各設計の段階でリスクアセスメントの実施</a:t>
            </a:r>
            <a:r>
              <a:rPr lang="en-US" altLang="ja-JP" dirty="0"/>
              <a:t/>
            </a:r>
            <a:br>
              <a:rPr lang="en-US" altLang="ja-JP" dirty="0"/>
            </a:br>
            <a:r>
              <a:rPr lang="ja-JP" altLang="en-US" dirty="0"/>
              <a:t>⇒コストミニマムでの適切な保護方策によるリスク低減</a:t>
            </a:r>
            <a:endParaRPr lang="en-US" altLang="ja-JP" dirty="0"/>
          </a:p>
          <a:p>
            <a:pPr>
              <a:lnSpc>
                <a:spcPts val="3600"/>
              </a:lnSpc>
              <a:spcBef>
                <a:spcPts val="0"/>
              </a:spcBef>
              <a:spcAft>
                <a:spcPts val="1200"/>
              </a:spcAft>
            </a:pPr>
            <a:endParaRPr kumimoji="1" lang="ja-JP" altLang="en-US" dirty="0"/>
          </a:p>
        </p:txBody>
      </p:sp>
    </p:spTree>
    <p:extLst>
      <p:ext uri="{BB962C8B-B14F-4D97-AF65-F5344CB8AC3E}">
        <p14:creationId xmlns:p14="http://schemas.microsoft.com/office/powerpoint/2010/main" val="39590997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ja-JP" altLang="en-US" dirty="0"/>
              <a:t>１ リスクアセスメントとリスク低減の概念</a:t>
            </a:r>
            <a:r>
              <a:rPr lang="en-US" altLang="ja-JP" dirty="0"/>
              <a:t/>
            </a:r>
            <a:br>
              <a:rPr lang="en-US" altLang="ja-JP" dirty="0"/>
            </a:br>
            <a:r>
              <a:rPr lang="en-US" altLang="ja-JP" dirty="0"/>
              <a:t>(1) </a:t>
            </a:r>
            <a:r>
              <a:rPr lang="ja-JP" altLang="en-US" dirty="0"/>
              <a:t>リスクアセスメント</a:t>
            </a:r>
            <a:r>
              <a:rPr lang="ja-JP" altLang="en-US" dirty="0" smtClean="0"/>
              <a:t>の効果</a:t>
            </a:r>
            <a:endParaRPr kumimoji="1" lang="ja-JP" altLang="en-US" dirty="0"/>
          </a:p>
        </p:txBody>
      </p:sp>
      <p:sp>
        <p:nvSpPr>
          <p:cNvPr id="3" name="Content Placeholder 2"/>
          <p:cNvSpPr>
            <a:spLocks noGrp="1"/>
          </p:cNvSpPr>
          <p:nvPr>
            <p:ph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p>
            <a:pPr marL="0" lvl="1" indent="0">
              <a:buNone/>
            </a:pPr>
            <a:r>
              <a:rPr lang="ja-JP" altLang="en-US" sz="3200" b="1" dirty="0" smtClean="0">
                <a:effectLst>
                  <a:glow>
                    <a:srgbClr val="000000"/>
                  </a:glow>
                  <a:outerShdw sx="0" sy="0">
                    <a:srgbClr val="000000"/>
                  </a:outerShdw>
                  <a:reflection stA="0" endPos="0" fadeDir="0" sx="0" sy="0"/>
                </a:effectLst>
              </a:rPr>
              <a:t>＜</a:t>
            </a:r>
            <a:r>
              <a:rPr lang="ja-JP" altLang="ja-JP" sz="3200" b="1" dirty="0" smtClean="0">
                <a:effectLst>
                  <a:glow>
                    <a:srgbClr val="000000"/>
                  </a:glow>
                  <a:outerShdw sx="0" sy="0">
                    <a:srgbClr val="000000"/>
                  </a:outerShdw>
                  <a:reflection stA="0" endPos="0" fadeDir="0" sx="0" sy="0"/>
                </a:effectLst>
              </a:rPr>
              <a:t>直接的効果</a:t>
            </a:r>
            <a:r>
              <a:rPr lang="ja-JP" altLang="en-US" sz="3200" b="1" dirty="0" smtClean="0">
                <a:effectLst>
                  <a:glow>
                    <a:srgbClr val="000000"/>
                  </a:glow>
                  <a:outerShdw sx="0" sy="0">
                    <a:srgbClr val="000000"/>
                  </a:outerShdw>
                  <a:reflection stA="0" endPos="0" fadeDir="0" sx="0" sy="0"/>
                </a:effectLst>
              </a:rPr>
              <a:t>＞</a:t>
            </a:r>
            <a:endParaRPr lang="ja-JP" altLang="ja-JP" sz="3200" b="1" dirty="0">
              <a:effectLst>
                <a:glow>
                  <a:srgbClr val="000000"/>
                </a:glow>
                <a:outerShdw sx="0" sy="0">
                  <a:srgbClr val="000000"/>
                </a:outerShdw>
                <a:reflection stA="0" endPos="0" fadeDir="0" sx="0" sy="0"/>
              </a:effectLst>
            </a:endParaRPr>
          </a:p>
          <a:p>
            <a:pPr lvl="1"/>
            <a:r>
              <a:rPr lang="ja-JP" altLang="en-US" sz="3000" dirty="0" smtClean="0"/>
              <a:t>全て</a:t>
            </a:r>
            <a:r>
              <a:rPr lang="ja-JP" altLang="en-US" sz="3000" dirty="0"/>
              <a:t>の危険源に対し漏れなく保護方策が適用できる。</a:t>
            </a:r>
          </a:p>
          <a:p>
            <a:pPr lvl="1"/>
            <a:r>
              <a:rPr lang="ja-JP" altLang="en-US" sz="3000" dirty="0" smtClean="0"/>
              <a:t>リスク</a:t>
            </a:r>
            <a:r>
              <a:rPr lang="ja-JP" altLang="en-US" sz="3000" dirty="0"/>
              <a:t>対策の優先順位が決まり、選択的対応が可能になる。</a:t>
            </a:r>
          </a:p>
          <a:p>
            <a:pPr lvl="1"/>
            <a:r>
              <a:rPr lang="ja-JP" altLang="en-US" sz="3000" dirty="0" smtClean="0"/>
              <a:t>リスク</a:t>
            </a:r>
            <a:r>
              <a:rPr lang="ja-JP" altLang="en-US" sz="3000" dirty="0"/>
              <a:t>の大きさに対応した合理的な保護方策が実施できる</a:t>
            </a:r>
          </a:p>
          <a:p>
            <a:pPr lvl="1"/>
            <a:r>
              <a:rPr lang="ja-JP" altLang="en-US" sz="3000" dirty="0" smtClean="0"/>
              <a:t>リスク</a:t>
            </a:r>
            <a:r>
              <a:rPr lang="ja-JP" altLang="en-US" sz="3000" dirty="0"/>
              <a:t>の対象が明確になり、機械設備使用者に則した保護方策が実施できる。</a:t>
            </a:r>
          </a:p>
          <a:p>
            <a:pPr lvl="1"/>
            <a:r>
              <a:rPr lang="ja-JP" altLang="en-US" sz="3000" dirty="0" smtClean="0"/>
              <a:t>機械</a:t>
            </a:r>
            <a:r>
              <a:rPr lang="ja-JP" altLang="en-US" sz="3000" dirty="0"/>
              <a:t>安全の思考過程が明確になり、第三者の理解が容易になる。</a:t>
            </a:r>
          </a:p>
          <a:p>
            <a:pPr lvl="1"/>
            <a:r>
              <a:rPr lang="ja-JP" altLang="en-US" sz="3000" dirty="0" smtClean="0"/>
              <a:t>国際的</a:t>
            </a:r>
            <a:r>
              <a:rPr lang="ja-JP" altLang="en-US" sz="3000" dirty="0"/>
              <a:t>な機械安全と整合性が</a:t>
            </a:r>
            <a:r>
              <a:rPr lang="ja-JP" altLang="en-US" sz="3000" dirty="0" smtClean="0"/>
              <a:t>取れる</a:t>
            </a:r>
            <a:endParaRPr lang="ja-JP" altLang="en-US" sz="3000" dirty="0"/>
          </a:p>
        </p:txBody>
      </p:sp>
    </p:spTree>
    <p:extLst>
      <p:ext uri="{BB962C8B-B14F-4D97-AF65-F5344CB8AC3E}">
        <p14:creationId xmlns:p14="http://schemas.microsoft.com/office/powerpoint/2010/main" val="16449631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t>１ リスクアセスメントとリスク低減の概念</a:t>
            </a:r>
            <a:r>
              <a:rPr lang="en-US" altLang="ja-JP" dirty="0"/>
              <a:t/>
            </a:r>
            <a:br>
              <a:rPr lang="en-US" altLang="ja-JP" dirty="0"/>
            </a:br>
            <a:r>
              <a:rPr lang="en-US" altLang="ja-JP" dirty="0"/>
              <a:t>(1) </a:t>
            </a:r>
            <a:r>
              <a:rPr lang="ja-JP" altLang="en-US" dirty="0"/>
              <a:t>リスクアセスメントの効果</a:t>
            </a:r>
            <a:endParaRPr kumimoji="1" lang="ja-JP" altLang="en-US" dirty="0"/>
          </a:p>
        </p:txBody>
      </p:sp>
      <p:sp>
        <p:nvSpPr>
          <p:cNvPr id="3" name="Content Placeholder 2"/>
          <p:cNvSpPr>
            <a:spLocks noGrp="1"/>
          </p:cNvSpPr>
          <p:nvPr>
            <p:ph idx="1"/>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0" indent="0">
              <a:buNone/>
            </a:pPr>
            <a:r>
              <a:rPr lang="ja-JP" altLang="en-US" sz="3200" b="1" dirty="0" smtClean="0">
                <a:effectLst>
                  <a:glow>
                    <a:srgbClr val="000000"/>
                  </a:glow>
                  <a:outerShdw sx="0" sy="0">
                    <a:srgbClr val="000000"/>
                  </a:outerShdw>
                  <a:reflection stA="0" endPos="0" fadeDir="0" sx="0" sy="0"/>
                </a:effectLst>
              </a:rPr>
              <a:t>＜</a:t>
            </a:r>
            <a:r>
              <a:rPr lang="ja-JP" altLang="ja-JP" sz="3200" b="1" dirty="0" smtClean="0">
                <a:effectLst>
                  <a:glow>
                    <a:srgbClr val="000000"/>
                  </a:glow>
                  <a:outerShdw sx="0" sy="0">
                    <a:srgbClr val="000000"/>
                  </a:outerShdw>
                  <a:reflection stA="0" endPos="0" fadeDir="0" sx="0" sy="0"/>
                </a:effectLst>
              </a:rPr>
              <a:t>間接的効果</a:t>
            </a:r>
            <a:r>
              <a:rPr lang="ja-JP" altLang="en-US" sz="3200" b="1" dirty="0" smtClean="0">
                <a:effectLst>
                  <a:glow>
                    <a:srgbClr val="000000"/>
                  </a:glow>
                  <a:outerShdw sx="0" sy="0">
                    <a:srgbClr val="000000"/>
                  </a:outerShdw>
                  <a:reflection stA="0" endPos="0" fadeDir="0" sx="0" sy="0"/>
                </a:effectLst>
              </a:rPr>
              <a:t>＞</a:t>
            </a:r>
            <a:endParaRPr lang="ja-JP" altLang="ja-JP" sz="3200" b="1" dirty="0">
              <a:effectLst>
                <a:glow>
                  <a:srgbClr val="000000"/>
                </a:glow>
                <a:outerShdw sx="0" sy="0">
                  <a:srgbClr val="000000"/>
                </a:outerShdw>
                <a:reflection stA="0" endPos="0" fadeDir="0" sx="0" sy="0"/>
              </a:effectLst>
            </a:endParaRPr>
          </a:p>
          <a:p>
            <a:pPr lvl="1"/>
            <a:r>
              <a:rPr lang="ja-JP" altLang="en-US" sz="2800" dirty="0" smtClean="0"/>
              <a:t>安全性</a:t>
            </a:r>
            <a:r>
              <a:rPr lang="ja-JP" altLang="en-US" sz="2800" dirty="0"/>
              <a:t>の高い機械設備を提供することにより企業イメージの向上が図れる。</a:t>
            </a:r>
          </a:p>
          <a:p>
            <a:pPr lvl="1"/>
            <a:r>
              <a:rPr lang="ja-JP" altLang="en-US" sz="2800" dirty="0"/>
              <a:t>安全性差別化による競争力の向上が図れる。</a:t>
            </a:r>
          </a:p>
          <a:p>
            <a:pPr lvl="1"/>
            <a:r>
              <a:rPr lang="ja-JP" altLang="en-US" sz="2800" dirty="0"/>
              <a:t>安全に力を入れている大手企業へ、販路が広がったとの実例が報告されている。</a:t>
            </a:r>
          </a:p>
          <a:p>
            <a:pPr lvl="1"/>
            <a:r>
              <a:rPr lang="ja-JP" altLang="en-US" sz="2800" dirty="0"/>
              <a:t>リスクベースの経営的判断が可能になる。</a:t>
            </a:r>
          </a:p>
          <a:p>
            <a:pPr lvl="1"/>
            <a:r>
              <a:rPr lang="ja-JP" altLang="en-US" sz="2800" dirty="0"/>
              <a:t>製造物責任予防として経営リスクの低減が図れる。</a:t>
            </a:r>
          </a:p>
          <a:p>
            <a:pPr lvl="1"/>
            <a:r>
              <a:rPr lang="ja-JP" altLang="en-US" sz="2800" dirty="0"/>
              <a:t>製造物責任防衛としてのドキュメンテーションが確立できる。</a:t>
            </a:r>
          </a:p>
          <a:p>
            <a:pPr lvl="1"/>
            <a:r>
              <a:rPr lang="ja-JP" altLang="en-US" sz="2800" dirty="0"/>
              <a:t>最適設計によるコスト低減</a:t>
            </a:r>
          </a:p>
        </p:txBody>
      </p:sp>
    </p:spTree>
    <p:extLst>
      <p:ext uri="{BB962C8B-B14F-4D97-AF65-F5344CB8AC3E}">
        <p14:creationId xmlns:p14="http://schemas.microsoft.com/office/powerpoint/2010/main" val="40984670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t>１ リスクアセスメントとリスク低減の</a:t>
            </a:r>
            <a:r>
              <a:rPr lang="ja-JP" altLang="en-US" dirty="0" smtClean="0"/>
              <a:t>概念</a:t>
            </a:r>
            <a:r>
              <a:rPr lang="en-US" altLang="ja-JP" dirty="0"/>
              <a:t/>
            </a:r>
            <a:br>
              <a:rPr lang="en-US" altLang="ja-JP" dirty="0"/>
            </a:br>
            <a:r>
              <a:rPr lang="en-US" altLang="ja-JP" dirty="0"/>
              <a:t>(3)</a:t>
            </a:r>
            <a:r>
              <a:rPr lang="ja-JP" altLang="en-US" dirty="0"/>
              <a:t>リスクと</a:t>
            </a:r>
            <a:r>
              <a:rPr lang="ja-JP" altLang="en-US" dirty="0" smtClean="0"/>
              <a:t>安全</a:t>
            </a:r>
            <a:endParaRPr lang="en-GB" altLang="ja-JP" dirty="0"/>
          </a:p>
        </p:txBody>
      </p:sp>
      <p:sp>
        <p:nvSpPr>
          <p:cNvPr id="12" name="Content Placeholder 2"/>
          <p:cNvSpPr>
            <a:spLocks noGrp="1"/>
          </p:cNvSpPr>
          <p:nvPr>
            <p:ph idx="1"/>
          </p:nvPr>
        </p:nvSpPr>
        <p:spPr>
          <a:xfrm>
            <a:off x="238539" y="1417983"/>
            <a:ext cx="9554818" cy="5208104"/>
          </a:xfrm>
        </p:spPr>
        <p:txBody>
          <a:bodyPr/>
          <a:lstStyle/>
          <a:p>
            <a:pPr marL="0" indent="0">
              <a:buNone/>
            </a:pPr>
            <a:r>
              <a:rPr lang="en-US" altLang="ja-JP" sz="3600" dirty="0" smtClean="0"/>
              <a:t>ISO/IEC Guide 51</a:t>
            </a:r>
            <a:r>
              <a:rPr lang="ja-JP" altLang="en-US" sz="3600" dirty="0" smtClean="0"/>
              <a:t>の定義</a:t>
            </a:r>
            <a:endParaRPr lang="ja-JP" altLang="en-US" sz="3600"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kumimoji="1" lang="ja-JP" altLang="en-US" dirty="0"/>
          </a:p>
        </p:txBody>
      </p:sp>
      <p:sp>
        <p:nvSpPr>
          <p:cNvPr id="15" name="TextBox 14"/>
          <p:cNvSpPr txBox="1"/>
          <p:nvPr/>
        </p:nvSpPr>
        <p:spPr>
          <a:xfrm>
            <a:off x="783771" y="2173676"/>
            <a:ext cx="8605158"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安全</a:t>
            </a:r>
            <a:r>
              <a:rPr kumimoji="1" lang="en-US" altLang="ja-JP" sz="2800" dirty="0" smtClean="0">
                <a:latin typeface="Meiryo UI" panose="020B0604030504040204" pitchFamily="50" charset="-128"/>
                <a:ea typeface="Meiryo UI" panose="020B0604030504040204" pitchFamily="50" charset="-128"/>
                <a:cs typeface="Meiryo UI" panose="020B0604030504040204" pitchFamily="50" charset="-128"/>
              </a:rPr>
              <a:t>(Safety)</a:t>
            </a:r>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800" b="0" dirty="0">
                <a:latin typeface="Meiryo UI" panose="020B0604030504040204" pitchFamily="50" charset="-128"/>
                <a:ea typeface="Meiryo UI" panose="020B0604030504040204" pitchFamily="50" charset="-128"/>
                <a:cs typeface="Meiryo UI" panose="020B0604030504040204" pitchFamily="50" charset="-128"/>
              </a:rPr>
              <a:t>許容不可能なリスクがないこと</a:t>
            </a:r>
            <a:r>
              <a:rPr lang="ja-JP" altLang="en-US" sz="2800" b="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800" b="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800" b="0" dirty="0" smtClean="0">
                <a:latin typeface="Meiryo UI" panose="020B0604030504040204" pitchFamily="50" charset="-128"/>
                <a:ea typeface="Meiryo UI" panose="020B0604030504040204" pitchFamily="50" charset="-128"/>
                <a:cs typeface="Meiryo UI" panose="020B0604030504040204" pitchFamily="50" charset="-128"/>
              </a:rPr>
              <a:t>（</a:t>
            </a:r>
            <a:r>
              <a:rPr lang="en-GB" altLang="ja-JP" sz="2800" b="0" dirty="0">
                <a:latin typeface="Meiryo UI" panose="020B0604030504040204" pitchFamily="50" charset="-128"/>
                <a:ea typeface="Meiryo UI" panose="020B0604030504040204" pitchFamily="50" charset="-128"/>
                <a:cs typeface="Meiryo UI" panose="020B0604030504040204" pitchFamily="50" charset="-128"/>
              </a:rPr>
              <a:t>freedom from risk which is not tolerable.</a:t>
            </a:r>
            <a:r>
              <a:rPr lang="ja-JP" altLang="en-GB" sz="2800" b="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GB" sz="2800" b="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TextBox 15"/>
          <p:cNvSpPr txBox="1"/>
          <p:nvPr/>
        </p:nvSpPr>
        <p:spPr>
          <a:xfrm>
            <a:off x="763134" y="4078911"/>
            <a:ext cx="8605158"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a:r>
              <a:rPr lang="ja-JP" altLang="en-US" sz="2800" dirty="0">
                <a:latin typeface="Meiryo UI" panose="020B0604030504040204" pitchFamily="50" charset="-128"/>
                <a:ea typeface="Meiryo UI" panose="020B0604030504040204" pitchFamily="50" charset="-128"/>
                <a:cs typeface="Meiryo UI" panose="020B0604030504040204" pitchFamily="50" charset="-128"/>
              </a:rPr>
              <a:t>許容可能なリスク（</a:t>
            </a:r>
            <a:r>
              <a:rPr lang="en-GB" altLang="ja-JP" sz="2800" dirty="0">
                <a:latin typeface="Meiryo UI" panose="020B0604030504040204" pitchFamily="50" charset="-128"/>
                <a:ea typeface="Meiryo UI" panose="020B0604030504040204" pitchFamily="50" charset="-128"/>
                <a:cs typeface="Meiryo UI" panose="020B0604030504040204" pitchFamily="50" charset="-128"/>
              </a:rPr>
              <a:t>tolerable risk</a:t>
            </a:r>
            <a:r>
              <a:rPr lang="ja-JP" altLang="en-GB" sz="2800" dirty="0">
                <a:latin typeface="Meiryo UI" panose="020B0604030504040204" pitchFamily="50" charset="-128"/>
                <a:ea typeface="Meiryo UI" panose="020B0604030504040204" pitchFamily="50" charset="-128"/>
                <a:cs typeface="Meiryo UI" panose="020B0604030504040204" pitchFamily="50" charset="-128"/>
              </a:rPr>
              <a:t>）：</a:t>
            </a:r>
          </a:p>
          <a:p>
            <a:pPr algn="l">
              <a:tabLst>
                <a:tab pos="1162050" algn="l"/>
              </a:tabLst>
            </a:pPr>
            <a:r>
              <a:rPr lang="ja-JP" altLang="en-US" sz="2800" b="0" dirty="0">
                <a:latin typeface="Meiryo UI" panose="020B0604030504040204" pitchFamily="50" charset="-128"/>
                <a:ea typeface="Meiryo UI" panose="020B0604030504040204" pitchFamily="50" charset="-128"/>
                <a:cs typeface="Meiryo UI" panose="020B0604030504040204" pitchFamily="50" charset="-128"/>
              </a:rPr>
              <a:t>現在の社会の価値観に基づいて、与えられた状況下で、受け入れられるリスクのレベル</a:t>
            </a:r>
          </a:p>
          <a:p>
            <a:pPr algn="l">
              <a:tabLst>
                <a:tab pos="1162050" algn="l"/>
              </a:tabLst>
            </a:pPr>
            <a:r>
              <a:rPr lang="en-GB" altLang="ja-JP" sz="2800" b="0" dirty="0" smtClean="0">
                <a:latin typeface="Meiryo UI" panose="020B0604030504040204" pitchFamily="50" charset="-128"/>
                <a:ea typeface="Meiryo UI" panose="020B0604030504040204" pitchFamily="50" charset="-128"/>
                <a:cs typeface="Meiryo UI" panose="020B0604030504040204" pitchFamily="50" charset="-128"/>
              </a:rPr>
              <a:t>(level </a:t>
            </a:r>
            <a:r>
              <a:rPr lang="en-GB" altLang="ja-JP" sz="2800" b="0" dirty="0">
                <a:latin typeface="Meiryo UI" panose="020B0604030504040204" pitchFamily="50" charset="-128"/>
                <a:ea typeface="Meiryo UI" panose="020B0604030504040204" pitchFamily="50" charset="-128"/>
                <a:cs typeface="Meiryo UI" panose="020B0604030504040204" pitchFamily="50" charset="-128"/>
              </a:rPr>
              <a:t>of risk which is accepted in a given context based on the current values of </a:t>
            </a:r>
            <a:r>
              <a:rPr lang="en-GB" altLang="ja-JP" sz="2800" b="0" dirty="0" smtClean="0">
                <a:latin typeface="Meiryo UI" panose="020B0604030504040204" pitchFamily="50" charset="-128"/>
                <a:ea typeface="Meiryo UI" panose="020B0604030504040204" pitchFamily="50" charset="-128"/>
                <a:cs typeface="Meiryo UI" panose="020B0604030504040204" pitchFamily="50" charset="-128"/>
              </a:rPr>
              <a:t>society)</a:t>
            </a:r>
            <a:endParaRPr lang="en-GB" altLang="ja-JP" sz="2800" b="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75311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67677" y="440296"/>
            <a:ext cx="9224963" cy="675001"/>
          </a:xfrm>
          <a:ln>
            <a:solidFill>
              <a:schemeClr val="accent4">
                <a:lumMod val="40000"/>
                <a:lumOff val="60000"/>
              </a:schemeClr>
            </a:solidFill>
          </a:ln>
        </p:spPr>
        <p:txBody>
          <a:bodyPr>
            <a:noAutofit/>
          </a:bodyPr>
          <a:lstStyle/>
          <a:p>
            <a:r>
              <a:rPr lang="ja-JP" altLang="en-US" dirty="0"/>
              <a:t>１　</a:t>
            </a:r>
            <a:r>
              <a:rPr lang="ja-JP" altLang="ja-JP" dirty="0"/>
              <a:t>機械設備による労働災害の状況 </a:t>
            </a:r>
            <a:r>
              <a:rPr lang="en-US" altLang="ja-JP" dirty="0"/>
              <a:t/>
            </a:r>
            <a:br>
              <a:rPr lang="en-US" altLang="ja-JP" dirty="0"/>
            </a:br>
            <a:r>
              <a:rPr lang="en-US" altLang="ja-JP" sz="4000" dirty="0"/>
              <a:t>(1)</a:t>
            </a:r>
            <a:r>
              <a:rPr lang="ja-JP" altLang="ja-JP" sz="4000" dirty="0"/>
              <a:t>労働災害概況</a:t>
            </a:r>
            <a:r>
              <a:rPr lang="en-US" altLang="ja-JP" sz="4000" dirty="0"/>
              <a:t>-1</a:t>
            </a:r>
            <a:r>
              <a:rPr lang="ja-JP" altLang="ja-JP" sz="4000" dirty="0"/>
              <a:t> </a:t>
            </a:r>
            <a:endParaRPr lang="ja-JP" altLang="en-US" sz="4000" dirty="0"/>
          </a:p>
        </p:txBody>
      </p:sp>
      <p:sp>
        <p:nvSpPr>
          <p:cNvPr id="7" name="コンテンツ プレースホルダー 6"/>
          <p:cNvSpPr>
            <a:spLocks noGrp="1"/>
          </p:cNvSpPr>
          <p:nvPr>
            <p:ph idx="1"/>
          </p:nvPr>
        </p:nvSpPr>
        <p:spPr>
          <a:xfrm>
            <a:off x="668941" y="1555478"/>
            <a:ext cx="3890963" cy="4911117"/>
          </a:xfrm>
          <a:ln>
            <a:solidFill>
              <a:schemeClr val="accent6">
                <a:lumMod val="40000"/>
                <a:lumOff val="60000"/>
              </a:schemeClr>
            </a:solidFill>
          </a:ln>
        </p:spPr>
        <p:txBody>
          <a:bodyPr>
            <a:noAutofit/>
          </a:bodyPr>
          <a:lstStyle/>
          <a:p>
            <a:pPr>
              <a:lnSpc>
                <a:spcPct val="100000"/>
              </a:lnSpc>
            </a:pPr>
            <a:r>
              <a:rPr lang="ja-JP" altLang="en-US" dirty="0"/>
              <a:t>死亡者数は、平成</a:t>
            </a:r>
            <a:r>
              <a:rPr lang="en-US" altLang="ja-JP" dirty="0"/>
              <a:t>27</a:t>
            </a:r>
            <a:r>
              <a:rPr lang="ja-JP" altLang="en-US" dirty="0"/>
              <a:t>年に初めて</a:t>
            </a:r>
            <a:r>
              <a:rPr lang="en-US" altLang="ja-JP" dirty="0"/>
              <a:t>1,000</a:t>
            </a:r>
            <a:r>
              <a:rPr lang="ja-JP" altLang="en-US" dirty="0"/>
              <a:t>人を下回り、平成</a:t>
            </a:r>
            <a:r>
              <a:rPr lang="en-US" altLang="ja-JP" dirty="0"/>
              <a:t>28</a:t>
            </a:r>
            <a:r>
              <a:rPr lang="ja-JP" altLang="en-US" dirty="0"/>
              <a:t>年には</a:t>
            </a:r>
            <a:r>
              <a:rPr lang="en-US" altLang="ja-JP" dirty="0"/>
              <a:t>928</a:t>
            </a:r>
            <a:r>
              <a:rPr lang="ja-JP" altLang="en-US" dirty="0"/>
              <a:t>人であった。</a:t>
            </a:r>
            <a:r>
              <a:rPr lang="en-US" altLang="ja-JP" dirty="0"/>
              <a:t/>
            </a:r>
            <a:br>
              <a:rPr lang="en-US" altLang="ja-JP" dirty="0"/>
            </a:br>
            <a:r>
              <a:rPr lang="ja-JP" altLang="en-US" dirty="0"/>
              <a:t> </a:t>
            </a:r>
          </a:p>
          <a:p>
            <a:pPr>
              <a:lnSpc>
                <a:spcPct val="100000"/>
              </a:lnSpc>
            </a:pPr>
            <a:r>
              <a:rPr lang="ja-JP" altLang="en-US" dirty="0"/>
              <a:t>休業</a:t>
            </a:r>
            <a:r>
              <a:rPr lang="en-US" altLang="ja-JP" dirty="0"/>
              <a:t>4</a:t>
            </a:r>
            <a:r>
              <a:rPr lang="ja-JP" altLang="en-US" dirty="0"/>
              <a:t>日以上の死傷者数は</a:t>
            </a:r>
            <a:r>
              <a:rPr lang="en-US" altLang="ja-JP" dirty="0"/>
              <a:t>117,910</a:t>
            </a:r>
            <a:r>
              <a:rPr lang="ja-JP" altLang="en-US" dirty="0"/>
              <a:t>人</a:t>
            </a:r>
            <a:r>
              <a:rPr lang="en-US" altLang="ja-JP" dirty="0"/>
              <a:t>(</a:t>
            </a:r>
            <a:r>
              <a:rPr lang="ja-JP" altLang="en-US" dirty="0"/>
              <a:t>平成</a:t>
            </a:r>
            <a:r>
              <a:rPr lang="en-US" altLang="ja-JP" dirty="0"/>
              <a:t>28</a:t>
            </a:r>
            <a:r>
              <a:rPr lang="ja-JP" altLang="en-US" dirty="0"/>
              <a:t>年</a:t>
            </a:r>
            <a:r>
              <a:rPr lang="en-US" altLang="ja-JP" dirty="0"/>
              <a:t>)</a:t>
            </a:r>
            <a:r>
              <a:rPr lang="ja-JP" altLang="en-US" dirty="0"/>
              <a:t>となり長期的には減少しているが、第三次産業の一部では増加傾向にある。 </a:t>
            </a:r>
            <a:endParaRPr lang="ja-JP" altLang="en-US" dirty="0">
              <a:effectLst/>
            </a:endParaRPr>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4809596" y="5013014"/>
            <a:ext cx="4757314" cy="1323439"/>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・全産業の死傷災害の事故型分類（平成</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年）では、転倒が最も多いが、製造業に限ると、はさまれ･巻き込まれが</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26.5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％（死亡者数では</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％）と最も多い。</a:t>
            </a:r>
          </a:p>
        </p:txBody>
      </p:sp>
      <p:sp>
        <p:nvSpPr>
          <p:cNvPr id="3" name="正方形/長方形 2"/>
          <p:cNvSpPr/>
          <p:nvPr/>
        </p:nvSpPr>
        <p:spPr>
          <a:xfrm>
            <a:off x="4709160" y="1450339"/>
            <a:ext cx="4983480" cy="4901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フッター プレースホルダー 3"/>
          <p:cNvSpPr>
            <a:spLocks noGrp="1"/>
          </p:cNvSpPr>
          <p:nvPr>
            <p:ph type="ftr" sz="quarter" idx="4294967295"/>
          </p:nvPr>
        </p:nvSpPr>
        <p:spPr>
          <a:xfrm>
            <a:off x="299512" y="6481956"/>
            <a:ext cx="9023699" cy="321818"/>
          </a:xfrm>
          <a:prstGeom prst="rect">
            <a:avLst/>
          </a:prstGeom>
        </p:spPr>
        <p:txBody>
          <a:bodyPr/>
          <a:lstStyle/>
          <a:p>
            <a:pPr algn="l"/>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3"/>
          <a:stretch>
            <a:fillRect/>
          </a:stretch>
        </p:blipFill>
        <p:spPr>
          <a:xfrm>
            <a:off x="5415822" y="1559078"/>
            <a:ext cx="3907389" cy="3325438"/>
          </a:xfrm>
          <a:prstGeom prst="rect">
            <a:avLst/>
          </a:prstGeom>
        </p:spPr>
      </p:pic>
    </p:spTree>
    <p:extLst>
      <p:ext uri="{BB962C8B-B14F-4D97-AF65-F5344CB8AC3E}">
        <p14:creationId xmlns:p14="http://schemas.microsoft.com/office/powerpoint/2010/main" val="11713636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t>１ リスクアセスメントとリスク低減の概念</a:t>
            </a:r>
            <a:r>
              <a:rPr lang="en-US" altLang="ja-JP" dirty="0"/>
              <a:t/>
            </a:r>
            <a:br>
              <a:rPr lang="en-US" altLang="ja-JP" dirty="0"/>
            </a:br>
            <a:r>
              <a:rPr lang="en-US" altLang="ja-JP" dirty="0"/>
              <a:t>(3)</a:t>
            </a:r>
            <a:r>
              <a:rPr lang="ja-JP" altLang="en-US" dirty="0"/>
              <a:t>リスクと安全</a:t>
            </a:r>
            <a:endParaRPr lang="en-GB" altLang="ja-JP" dirty="0"/>
          </a:p>
        </p:txBody>
      </p:sp>
      <p:sp>
        <p:nvSpPr>
          <p:cNvPr id="12" name="Content Placeholder 2"/>
          <p:cNvSpPr>
            <a:spLocks noGrp="1"/>
          </p:cNvSpPr>
          <p:nvPr>
            <p:ph idx="1"/>
          </p:nvPr>
        </p:nvSpPr>
        <p:spPr/>
        <p:txBody>
          <a:bodyPr/>
          <a:lstStyle/>
          <a:p>
            <a:pPr marL="0" indent="0">
              <a:buNone/>
            </a:pPr>
            <a:r>
              <a:rPr lang="en-US" altLang="ja-JP" sz="3600" dirty="0"/>
              <a:t>ISO/IEC Guide 51</a:t>
            </a:r>
            <a:r>
              <a:rPr lang="ja-JP" altLang="en-US" sz="3600" dirty="0"/>
              <a:t>の</a:t>
            </a:r>
            <a:r>
              <a:rPr lang="ja-JP" altLang="en-US" sz="3600" dirty="0" smtClean="0"/>
              <a:t>定義</a:t>
            </a:r>
            <a:endParaRPr lang="en-US" altLang="ja-JP" sz="3600"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kumimoji="1" lang="ja-JP" altLang="en-US" dirty="0"/>
          </a:p>
        </p:txBody>
      </p:sp>
      <p:sp>
        <p:nvSpPr>
          <p:cNvPr id="6" name="二等辺三角形 1"/>
          <p:cNvSpPr/>
          <p:nvPr/>
        </p:nvSpPr>
        <p:spPr bwMode="auto">
          <a:xfrm flipV="1">
            <a:off x="3138410" y="2284710"/>
            <a:ext cx="3340211" cy="4025297"/>
          </a:xfrm>
          <a:prstGeom prst="triangle">
            <a:avLst/>
          </a:prstGeom>
          <a:gradFill flip="none" rotWithShape="1">
            <a:gsLst>
              <a:gs pos="0">
                <a:srgbClr val="FF0000"/>
              </a:gs>
              <a:gs pos="65440">
                <a:srgbClr val="FFFF00"/>
              </a:gs>
              <a:gs pos="36000">
                <a:srgbClr val="FFC000"/>
              </a:gs>
              <a:gs pos="100000">
                <a:srgbClr val="00B050"/>
              </a:gs>
            </a:gsLst>
            <a:lin ang="1620000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11"/>
          <p:cNvCxnSpPr/>
          <p:nvPr/>
        </p:nvCxnSpPr>
        <p:spPr bwMode="auto">
          <a:xfrm flipH="1" flipV="1">
            <a:off x="984785" y="4347305"/>
            <a:ext cx="5769263"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2"/>
          <p:cNvSpPr txBox="1"/>
          <p:nvPr/>
        </p:nvSpPr>
        <p:spPr>
          <a:xfrm>
            <a:off x="1184860" y="2996407"/>
            <a:ext cx="2431691" cy="830997"/>
          </a:xfrm>
          <a:prstGeom prst="rect">
            <a:avLst/>
          </a:prstGeom>
          <a:noFill/>
        </p:spPr>
        <p:txBody>
          <a:bodyPr wrap="none" rtlCol="0">
            <a:spAutoFit/>
          </a:bodyPr>
          <a:lstStyle>
            <a:defPPr>
              <a:defRPr lang="ja-JP"/>
            </a:defPPr>
            <a:lvl1pPr algn="ctr">
              <a:defRPr sz="28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2400" dirty="0"/>
              <a:t>許容不可能</a:t>
            </a:r>
            <a:endParaRPr lang="en-US" altLang="ja-JP" sz="2400" dirty="0"/>
          </a:p>
          <a:p>
            <a:r>
              <a:rPr lang="en-US" altLang="ja-JP" sz="2400" dirty="0"/>
              <a:t>(Not Tolerable)</a:t>
            </a:r>
            <a:endParaRPr lang="ja-JP" altLang="en-US" sz="2400" dirty="0"/>
          </a:p>
        </p:txBody>
      </p:sp>
      <p:sp>
        <p:nvSpPr>
          <p:cNvPr id="13" name="テキスト ボックス 14"/>
          <p:cNvSpPr txBox="1"/>
          <p:nvPr/>
        </p:nvSpPr>
        <p:spPr>
          <a:xfrm>
            <a:off x="1500651" y="4817992"/>
            <a:ext cx="1800108" cy="830997"/>
          </a:xfrm>
          <a:prstGeom prst="rect">
            <a:avLst/>
          </a:prstGeom>
          <a:noFill/>
        </p:spPr>
        <p:txBody>
          <a:bodyPr wrap="none" rtlCol="0">
            <a:spAutoFit/>
          </a:bodyPr>
          <a:lstStyle/>
          <a:p>
            <a:pPr algn="ctr"/>
            <a:r>
              <a:rPr lang="ja-JP" altLang="en-US" sz="2400" dirty="0">
                <a:latin typeface="Meiryo UI" panose="020B0604030504040204" pitchFamily="50" charset="-128"/>
                <a:ea typeface="Meiryo UI" panose="020B0604030504040204" pitchFamily="50" charset="-128"/>
                <a:cs typeface="Meiryo UI" panose="020B0604030504040204" pitchFamily="50" charset="-128"/>
              </a:rPr>
              <a:t>許容</a:t>
            </a:r>
            <a:r>
              <a:rPr kumimoji="1" lang="ja-JP" altLang="en-US" sz="2400" dirty="0" smtClean="0">
                <a:effectLst/>
                <a:latin typeface="Meiryo UI" panose="020B0604030504040204" pitchFamily="50" charset="-128"/>
                <a:ea typeface="Meiryo UI" panose="020B0604030504040204" pitchFamily="50" charset="-128"/>
                <a:cs typeface="Meiryo UI" panose="020B0604030504040204" pitchFamily="50" charset="-128"/>
              </a:rPr>
              <a:t>可能</a:t>
            </a:r>
            <a:endParaRPr kumimoji="1" lang="en-US" altLang="ja-JP" sz="24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(Tolerable)</a:t>
            </a:r>
            <a:endParaRPr kumimoji="1" lang="ja-JP" altLang="en-US" sz="24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6"/>
          <p:cNvSpPr txBox="1"/>
          <p:nvPr/>
        </p:nvSpPr>
        <p:spPr>
          <a:xfrm>
            <a:off x="7143021" y="3793864"/>
            <a:ext cx="2622659" cy="954107"/>
          </a:xfrm>
          <a:prstGeom prst="rect">
            <a:avLst/>
          </a:prstGeom>
          <a:noFill/>
        </p:spPr>
        <p:txBody>
          <a:bodyPr wrap="square" rtlCol="0">
            <a:spAutoFit/>
          </a:bodyPr>
          <a:lstStyle/>
          <a:p>
            <a:r>
              <a:rPr lang="ja-JP" altLang="en-US" sz="2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「現在</a:t>
            </a:r>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の社会の</a:t>
            </a:r>
            <a:r>
              <a:rPr lang="ja-JP" altLang="en-US" sz="2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価値観」で変化</a:t>
            </a:r>
            <a:endParaRPr kumimoji="1" lang="ja-JP" altLang="en-US" sz="2800" b="1"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Up-Down Arrow 4"/>
          <p:cNvSpPr/>
          <p:nvPr/>
        </p:nvSpPr>
        <p:spPr>
          <a:xfrm>
            <a:off x="6461371" y="3672475"/>
            <a:ext cx="561109" cy="1330036"/>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Left-Right Arrow 13"/>
          <p:cNvSpPr/>
          <p:nvPr/>
        </p:nvSpPr>
        <p:spPr>
          <a:xfrm>
            <a:off x="3712982" y="3340831"/>
            <a:ext cx="2178237" cy="705716"/>
          </a:xfrm>
          <a:prstGeom prst="lef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b="1" dirty="0" smtClean="0"/>
              <a:t>リスクの大きさ</a:t>
            </a:r>
            <a:endParaRPr lang="en-US" altLang="ja-JP" b="1" dirty="0"/>
          </a:p>
        </p:txBody>
      </p:sp>
    </p:spTree>
    <p:extLst>
      <p:ext uri="{BB962C8B-B14F-4D97-AF65-F5344CB8AC3E}">
        <p14:creationId xmlns:p14="http://schemas.microsoft.com/office/powerpoint/2010/main" val="18921693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t>１ リスクアセスメントとリスク低減の概念</a:t>
            </a:r>
            <a:r>
              <a:rPr lang="en-US" altLang="ja-JP" dirty="0"/>
              <a:t/>
            </a:r>
            <a:br>
              <a:rPr lang="en-US" altLang="ja-JP" dirty="0"/>
            </a:br>
            <a:r>
              <a:rPr lang="en-US" altLang="ja-JP" dirty="0"/>
              <a:t>(3)</a:t>
            </a:r>
            <a:r>
              <a:rPr lang="ja-JP" altLang="en-US" dirty="0"/>
              <a:t>リスクと安全</a:t>
            </a:r>
            <a:endParaRPr kumimoji="1" lang="ja-JP" altLang="en-US" dirty="0"/>
          </a:p>
        </p:txBody>
      </p:sp>
      <p:sp>
        <p:nvSpPr>
          <p:cNvPr id="5" name="Content Placeholder 4"/>
          <p:cNvSpPr>
            <a:spLocks noGrp="1"/>
          </p:cNvSpPr>
          <p:nvPr>
            <p:ph idx="1"/>
          </p:nvPr>
        </p:nvSpPr>
        <p:spPr/>
        <p:txBody>
          <a:bodyPr/>
          <a:lstStyle/>
          <a:p>
            <a:pPr marL="0" indent="0">
              <a:buNone/>
            </a:pPr>
            <a:r>
              <a:rPr lang="ja-JP" altLang="en-US" dirty="0" smtClean="0"/>
              <a:t>＜現在</a:t>
            </a:r>
            <a:r>
              <a:rPr lang="ja-JP" altLang="en-US" dirty="0"/>
              <a:t>の日本の社会における許容可能・不可能な</a:t>
            </a:r>
            <a:r>
              <a:rPr lang="ja-JP" altLang="en-US" dirty="0" smtClean="0"/>
              <a:t>リスク＞</a:t>
            </a:r>
            <a:endParaRPr kumimoji="1" lang="ja-JP" altLang="en-US" dirty="0"/>
          </a:p>
        </p:txBody>
      </p:sp>
      <p:graphicFrame>
        <p:nvGraphicFramePr>
          <p:cNvPr id="3" name="Table 2"/>
          <p:cNvGraphicFramePr>
            <a:graphicFrameLocks noGrp="1"/>
          </p:cNvGraphicFramePr>
          <p:nvPr>
            <p:extLst>
              <p:ext uri="{D42A27DB-BD31-4B8C-83A1-F6EECF244321}">
                <p14:modId xmlns:p14="http://schemas.microsoft.com/office/powerpoint/2010/main" val="2506622095"/>
              </p:ext>
            </p:extLst>
          </p:nvPr>
        </p:nvGraphicFramePr>
        <p:xfrm>
          <a:off x="270905" y="1971380"/>
          <a:ext cx="9357674" cy="4069080"/>
        </p:xfrm>
        <a:graphic>
          <a:graphicData uri="http://schemas.openxmlformats.org/drawingml/2006/table">
            <a:tbl>
              <a:tblPr firstRow="1">
                <a:tableStyleId>{3C2FFA5D-87B4-456A-9821-1D502468CF0F}</a:tableStyleId>
              </a:tblPr>
              <a:tblGrid>
                <a:gridCol w="3100945"/>
                <a:gridCol w="4979818"/>
                <a:gridCol w="1276911"/>
              </a:tblGrid>
              <a:tr h="0">
                <a:tc>
                  <a:txBody>
                    <a:bodyPr/>
                    <a:lstStyle/>
                    <a:p>
                      <a:pPr algn="ctr">
                        <a:spcAft>
                          <a:spcPts val="600"/>
                        </a:spcAft>
                      </a:pPr>
                      <a:r>
                        <a:rPr lang="ja-JP" sz="2200" b="1" kern="100" dirty="0">
                          <a:effectLst/>
                          <a:latin typeface="Meiryo UI" panose="020B0604030504040204" pitchFamily="50" charset="-128"/>
                          <a:ea typeface="Meiryo UI" panose="020B0604030504040204" pitchFamily="50" charset="-128"/>
                          <a:cs typeface="Meiryo UI" panose="020B0604030504040204" pitchFamily="50" charset="-128"/>
                        </a:rPr>
                        <a:t>重篤度と可能性に組合せ</a:t>
                      </a:r>
                    </a:p>
                  </a:txBody>
                  <a:tcPr marL="74295" marR="74295" marT="0" marB="0"/>
                </a:tc>
                <a:tc>
                  <a:txBody>
                    <a:bodyPr/>
                    <a:lstStyle/>
                    <a:p>
                      <a:pPr algn="ctr">
                        <a:spcAft>
                          <a:spcPts val="600"/>
                        </a:spcAft>
                      </a:pPr>
                      <a:r>
                        <a:rPr lang="ja-JP" sz="2200" b="1" kern="100">
                          <a:effectLst/>
                          <a:latin typeface="Meiryo UI" panose="020B0604030504040204" pitchFamily="50" charset="-128"/>
                          <a:ea typeface="Meiryo UI" panose="020B0604030504040204" pitchFamily="50" charset="-128"/>
                          <a:cs typeface="Meiryo UI" panose="020B0604030504040204" pitchFamily="50" charset="-128"/>
                        </a:rPr>
                        <a:t>リスクへの対応</a:t>
                      </a:r>
                    </a:p>
                  </a:txBody>
                  <a:tcPr marL="74295" marR="74295" marT="0" marB="0"/>
                </a:tc>
                <a:tc>
                  <a:txBody>
                    <a:bodyPr/>
                    <a:lstStyle/>
                    <a:p>
                      <a:pPr algn="ctr">
                        <a:spcAft>
                          <a:spcPts val="600"/>
                        </a:spcAft>
                      </a:pPr>
                      <a:r>
                        <a:rPr lang="ja-JP" sz="2200" b="1" kern="100" dirty="0">
                          <a:effectLst/>
                          <a:latin typeface="Meiryo UI" panose="020B0604030504040204" pitchFamily="50" charset="-128"/>
                          <a:ea typeface="Meiryo UI" panose="020B0604030504040204" pitchFamily="50" charset="-128"/>
                          <a:cs typeface="Meiryo UI" panose="020B0604030504040204" pitchFamily="50" charset="-128"/>
                        </a:rPr>
                        <a:t>評価</a:t>
                      </a:r>
                    </a:p>
                  </a:txBody>
                  <a:tcPr marL="74295" marR="74295" marT="0" marB="0"/>
                </a:tc>
              </a:tr>
              <a:tr h="0">
                <a:tc>
                  <a:txBody>
                    <a:bodyPr/>
                    <a:lstStyle/>
                    <a:p>
                      <a:pPr marL="0" algn="just" defTabSz="914400" rtl="0" eaLnBrk="1" latinLnBrk="0" hangingPunct="1">
                        <a:lnSpc>
                          <a:spcPct val="100000"/>
                        </a:lnSpc>
                        <a:spcAft>
                          <a:spcPts val="600"/>
                        </a:spcAft>
                      </a:pPr>
                      <a:r>
                        <a:rPr kumimoji="1" lang="ja-JP" sz="220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僅かでも死亡・障害災害の可能性がある</a:t>
                      </a:r>
                    </a:p>
                    <a:p>
                      <a:pPr marL="0" algn="just" defTabSz="914400" rtl="0" eaLnBrk="1" latinLnBrk="0" hangingPunct="1">
                        <a:lnSpc>
                          <a:spcPts val="2600"/>
                        </a:lnSpc>
                        <a:spcAft>
                          <a:spcPts val="600"/>
                        </a:spcAft>
                      </a:pPr>
                      <a:r>
                        <a:rPr kumimoji="1" lang="ja-JP" sz="220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休業災害の可能性が高い</a:t>
                      </a:r>
                    </a:p>
                  </a:txBody>
                  <a:tcPr marL="74295" marR="74295" marT="0" marB="0" anchor="ctr"/>
                </a:tc>
                <a:tc>
                  <a:txBody>
                    <a:bodyPr/>
                    <a:lstStyle/>
                    <a:p>
                      <a:pPr marL="0" algn="just" defTabSz="914400" rtl="0" eaLnBrk="1" latinLnBrk="0" hangingPunct="1">
                        <a:spcAft>
                          <a:spcPts val="600"/>
                        </a:spcAft>
                      </a:pPr>
                      <a:r>
                        <a:rPr kumimoji="1" lang="ja-JP" sz="2200"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直ちにリスク低減措置を講ずる</a:t>
                      </a:r>
                      <a:r>
                        <a:rPr kumimoji="1" lang="ja-JP" sz="220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必要がある。</a:t>
                      </a:r>
                    </a:p>
                    <a:p>
                      <a:pPr marL="0" algn="just" defTabSz="914400" rtl="0" eaLnBrk="1" latinLnBrk="0" hangingPunct="1">
                        <a:spcAft>
                          <a:spcPts val="600"/>
                        </a:spcAft>
                      </a:pPr>
                      <a:r>
                        <a:rPr kumimoji="1" lang="ja-JP" sz="220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措置を講ずるまで作業停止する必要がある。</a:t>
                      </a:r>
                    </a:p>
                    <a:p>
                      <a:pPr marL="0" algn="just" defTabSz="914400" rtl="0" eaLnBrk="1" latinLnBrk="0" hangingPunct="1">
                        <a:spcAft>
                          <a:spcPts val="600"/>
                        </a:spcAft>
                      </a:pPr>
                      <a:r>
                        <a:rPr kumimoji="1" lang="ja-JP" sz="220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十分な経営資源を投入する必要がある。</a:t>
                      </a:r>
                    </a:p>
                  </a:txBody>
                  <a:tcPr marL="74295" marR="74295" marT="0" marB="0"/>
                </a:tc>
                <a:tc>
                  <a:txBody>
                    <a:bodyPr/>
                    <a:lstStyle/>
                    <a:p>
                      <a:pPr algn="just">
                        <a:spcAft>
                          <a:spcPts val="600"/>
                        </a:spcAft>
                      </a:pPr>
                      <a:r>
                        <a:rPr lang="ja-JP" sz="22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nchor="ctr"/>
                </a:tc>
              </a:tr>
              <a:tr h="0">
                <a:tc>
                  <a:txBody>
                    <a:bodyPr/>
                    <a:lstStyle/>
                    <a:p>
                      <a:pPr algn="l">
                        <a:spcAft>
                          <a:spcPts val="600"/>
                        </a:spcAft>
                      </a:pPr>
                      <a:r>
                        <a:rPr lang="ja-JP" sz="2200" kern="100" dirty="0">
                          <a:effectLst/>
                          <a:latin typeface="Meiryo UI" panose="020B0604030504040204" pitchFamily="50" charset="-128"/>
                          <a:ea typeface="Meiryo UI" panose="020B0604030504040204" pitchFamily="50" charset="-128"/>
                          <a:cs typeface="Meiryo UI" panose="020B0604030504040204" pitchFamily="50" charset="-128"/>
                        </a:rPr>
                        <a:t>休業災害の可能性がある</a:t>
                      </a:r>
                    </a:p>
                    <a:p>
                      <a:pPr algn="just">
                        <a:spcAft>
                          <a:spcPts val="600"/>
                        </a:spcAft>
                      </a:pPr>
                      <a:r>
                        <a:rPr lang="ja-JP" sz="2200" kern="100" dirty="0">
                          <a:effectLst/>
                          <a:latin typeface="Meiryo UI" panose="020B0604030504040204" pitchFamily="50" charset="-128"/>
                          <a:ea typeface="Meiryo UI" panose="020B0604030504040204" pitchFamily="50" charset="-128"/>
                          <a:cs typeface="Meiryo UI" panose="020B0604030504040204" pitchFamily="50" charset="-128"/>
                        </a:rPr>
                        <a:t>頻繁な不休災害の可能性がある</a:t>
                      </a:r>
                    </a:p>
                  </a:txBody>
                  <a:tcPr marL="74295" marR="74295" marT="0" marB="0" anchor="ctr"/>
                </a:tc>
                <a:tc>
                  <a:txBody>
                    <a:bodyPr/>
                    <a:lstStyle/>
                    <a:p>
                      <a:pPr algn="just">
                        <a:spcAft>
                          <a:spcPts val="600"/>
                        </a:spcAft>
                      </a:pPr>
                      <a:r>
                        <a:rPr lang="ja-JP" sz="2200"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速やかにリスク低減措置を講ずる</a:t>
                      </a:r>
                      <a:r>
                        <a:rPr lang="ja-JP" sz="2200" kern="100" dirty="0">
                          <a:effectLst/>
                          <a:latin typeface="Meiryo UI" panose="020B0604030504040204" pitchFamily="50" charset="-128"/>
                          <a:ea typeface="Meiryo UI" panose="020B0604030504040204" pitchFamily="50" charset="-128"/>
                          <a:cs typeface="Meiryo UI" panose="020B0604030504040204" pitchFamily="50" charset="-128"/>
                        </a:rPr>
                        <a:t>必要がある。</a:t>
                      </a:r>
                    </a:p>
                    <a:p>
                      <a:pPr algn="just">
                        <a:spcAft>
                          <a:spcPts val="600"/>
                        </a:spcAft>
                      </a:pPr>
                      <a:r>
                        <a:rPr lang="ja-JP" sz="2200" kern="100" dirty="0">
                          <a:effectLst/>
                          <a:latin typeface="Meiryo UI" panose="020B0604030504040204" pitchFamily="50" charset="-128"/>
                          <a:ea typeface="Meiryo UI" panose="020B0604030504040204" pitchFamily="50" charset="-128"/>
                          <a:cs typeface="Meiryo UI" panose="020B0604030504040204" pitchFamily="50" charset="-128"/>
                        </a:rPr>
                        <a:t>措置を講ずるまで使用しないことが望ましい。</a:t>
                      </a:r>
                    </a:p>
                    <a:p>
                      <a:pPr algn="just">
                        <a:spcAft>
                          <a:spcPts val="600"/>
                        </a:spcAft>
                      </a:pPr>
                      <a:r>
                        <a:rPr lang="ja-JP" sz="2200" kern="100" dirty="0">
                          <a:effectLst/>
                          <a:latin typeface="Meiryo UI" panose="020B0604030504040204" pitchFamily="50" charset="-128"/>
                          <a:ea typeface="Meiryo UI" panose="020B0604030504040204" pitchFamily="50" charset="-128"/>
                          <a:cs typeface="Meiryo UI" panose="020B0604030504040204" pitchFamily="50" charset="-128"/>
                        </a:rPr>
                        <a:t>優先的に経営資源を投入する必要がある。</a:t>
                      </a:r>
                    </a:p>
                  </a:txBody>
                  <a:tcPr marL="74295" marR="74295" marT="0" marB="0"/>
                </a:tc>
                <a:tc>
                  <a:txBody>
                    <a:bodyPr/>
                    <a:lstStyle/>
                    <a:p>
                      <a:pPr algn="just">
                        <a:spcAft>
                          <a:spcPts val="600"/>
                        </a:spcAft>
                      </a:pPr>
                      <a:r>
                        <a:rPr lang="ja-JP" sz="22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nchor="ctr"/>
                </a:tc>
              </a:tr>
              <a:tr h="0">
                <a:tc>
                  <a:txBody>
                    <a:bodyPr/>
                    <a:lstStyle/>
                    <a:p>
                      <a:pPr algn="l">
                        <a:spcAft>
                          <a:spcPts val="600"/>
                        </a:spcAft>
                      </a:pPr>
                      <a:r>
                        <a:rPr lang="ja-JP" sz="2200" kern="100" dirty="0">
                          <a:effectLst/>
                          <a:latin typeface="Meiryo UI" panose="020B0604030504040204" pitchFamily="50" charset="-128"/>
                          <a:ea typeface="Meiryo UI" panose="020B0604030504040204" pitchFamily="50" charset="-128"/>
                          <a:cs typeface="Meiryo UI" panose="020B0604030504040204" pitchFamily="50" charset="-128"/>
                        </a:rPr>
                        <a:t>休業災害は極めて稀である</a:t>
                      </a:r>
                    </a:p>
                    <a:p>
                      <a:pPr algn="just">
                        <a:spcAft>
                          <a:spcPts val="600"/>
                        </a:spcAft>
                      </a:pPr>
                      <a:r>
                        <a:rPr lang="ja-JP" sz="2200" kern="100" dirty="0">
                          <a:effectLst/>
                          <a:latin typeface="Meiryo UI" panose="020B0604030504040204" pitchFamily="50" charset="-128"/>
                          <a:ea typeface="Meiryo UI" panose="020B0604030504040204" pitchFamily="50" charset="-128"/>
                          <a:cs typeface="Meiryo UI" panose="020B0604030504040204" pitchFamily="50" charset="-128"/>
                        </a:rPr>
                        <a:t>不休災害やかすり傷程度の可能性がある</a:t>
                      </a:r>
                    </a:p>
                  </a:txBody>
                  <a:tcPr marL="74295" marR="74295" marT="0" marB="0" anchor="ctr"/>
                </a:tc>
                <a:tc>
                  <a:txBody>
                    <a:bodyPr/>
                    <a:lstStyle/>
                    <a:p>
                      <a:pPr algn="just">
                        <a:spcAft>
                          <a:spcPts val="600"/>
                        </a:spcAft>
                      </a:pPr>
                      <a:r>
                        <a:rPr lang="ja-JP" sz="2200"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必要に応じて</a:t>
                      </a:r>
                      <a:r>
                        <a:rPr lang="ja-JP" sz="2200" kern="100" dirty="0">
                          <a:effectLst/>
                          <a:latin typeface="Meiryo UI" panose="020B0604030504040204" pitchFamily="50" charset="-128"/>
                          <a:ea typeface="Meiryo UI" panose="020B0604030504040204" pitchFamily="50" charset="-128"/>
                          <a:cs typeface="Meiryo UI" panose="020B0604030504040204" pitchFamily="50" charset="-128"/>
                        </a:rPr>
                        <a:t>リスク低減措置を実施する。</a:t>
                      </a:r>
                    </a:p>
                  </a:txBody>
                  <a:tcPr marL="74295" marR="74295" marT="0" marB="0" anchor="ctr"/>
                </a:tc>
                <a:tc>
                  <a:txBody>
                    <a:bodyPr/>
                    <a:lstStyle/>
                    <a:p>
                      <a:pPr algn="just">
                        <a:spcAft>
                          <a:spcPts val="600"/>
                        </a:spcAft>
                      </a:pPr>
                      <a:r>
                        <a:rPr lang="ja-JP" sz="2200" kern="100" dirty="0">
                          <a:effectLst/>
                          <a:latin typeface="Meiryo UI" panose="020B0604030504040204" pitchFamily="50" charset="-128"/>
                          <a:ea typeface="Meiryo UI" panose="020B0604030504040204" pitchFamily="50" charset="-128"/>
                          <a:cs typeface="Meiryo UI" panose="020B0604030504040204" pitchFamily="50" charset="-128"/>
                        </a:rPr>
                        <a:t>許容可</a:t>
                      </a:r>
                    </a:p>
                  </a:txBody>
                  <a:tcPr marL="74295" marR="74295" marT="0" marB="0" anchor="ctr"/>
                </a:tc>
              </a:tr>
            </a:tbl>
          </a:graphicData>
        </a:graphic>
      </p:graphicFrame>
      <p:sp>
        <p:nvSpPr>
          <p:cNvPr id="4" name="TextBox 3"/>
          <p:cNvSpPr txBox="1"/>
          <p:nvPr/>
        </p:nvSpPr>
        <p:spPr>
          <a:xfrm>
            <a:off x="341515" y="6306454"/>
            <a:ext cx="9135834" cy="292388"/>
          </a:xfrm>
          <a:prstGeom prst="rect">
            <a:avLst/>
          </a:prstGeom>
          <a:noFill/>
        </p:spPr>
        <p:txBody>
          <a:bodyPr wrap="none" bIns="0" rtlCol="0">
            <a:spAutoFit/>
          </a:bodyPr>
          <a:lstStyle/>
          <a:p>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「危険性</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又は有害性等の調査等に関する</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指針」</a:t>
            </a:r>
            <a:r>
              <a:rPr lang="zh-CN" altLang="en-US" sz="1200" b="0" dirty="0">
                <a:latin typeface="Meiryo UI" panose="020B0604030504040204" pitchFamily="50" charset="-128"/>
                <a:ea typeface="Meiryo UI" panose="020B0604030504040204" pitchFamily="50" charset="-128"/>
                <a:cs typeface="Meiryo UI" panose="020B0604030504040204" pitchFamily="50" charset="-128"/>
              </a:rPr>
              <a:t>（平成</a:t>
            </a:r>
            <a:r>
              <a:rPr lang="en-US" altLang="zh-CN" sz="1200" b="0" dirty="0">
                <a:latin typeface="Meiryo UI" panose="020B0604030504040204" pitchFamily="50" charset="-128"/>
                <a:ea typeface="Meiryo UI" panose="020B0604030504040204" pitchFamily="50" charset="-128"/>
                <a:cs typeface="Meiryo UI" panose="020B0604030504040204" pitchFamily="50" charset="-128"/>
              </a:rPr>
              <a:t>18</a:t>
            </a:r>
            <a:r>
              <a:rPr lang="zh-CN" altLang="en-US" sz="1200" b="0" dirty="0">
                <a:latin typeface="Meiryo UI" panose="020B0604030504040204" pitchFamily="50" charset="-128"/>
                <a:ea typeface="Meiryo UI" panose="020B0604030504040204" pitchFamily="50" charset="-128"/>
                <a:cs typeface="Meiryo UI" panose="020B0604030504040204" pitchFamily="50" charset="-128"/>
              </a:rPr>
              <a:t>年</a:t>
            </a:r>
            <a:r>
              <a:rPr lang="en-US" altLang="zh-CN" sz="1200" b="0" dirty="0">
                <a:latin typeface="Meiryo UI" panose="020B0604030504040204" pitchFamily="50" charset="-128"/>
                <a:ea typeface="Meiryo UI" panose="020B0604030504040204" pitchFamily="50" charset="-128"/>
                <a:cs typeface="Meiryo UI" panose="020B0604030504040204" pitchFamily="50" charset="-128"/>
              </a:rPr>
              <a:t>3</a:t>
            </a:r>
            <a:r>
              <a:rPr lang="zh-CN" altLang="en-US" sz="1200" b="0" dirty="0">
                <a:latin typeface="Meiryo UI" panose="020B0604030504040204" pitchFamily="50" charset="-128"/>
                <a:ea typeface="Meiryo UI" panose="020B0604030504040204" pitchFamily="50" charset="-128"/>
                <a:cs typeface="Meiryo UI" panose="020B0604030504040204" pitchFamily="50" charset="-128"/>
              </a:rPr>
              <a:t>月</a:t>
            </a:r>
            <a:r>
              <a:rPr lang="en-US" altLang="zh-CN" sz="1200" b="0" dirty="0" smtClean="0">
                <a:latin typeface="Meiryo UI" panose="020B0604030504040204" pitchFamily="50" charset="-128"/>
                <a:ea typeface="Meiryo UI" panose="020B0604030504040204" pitchFamily="50" charset="-128"/>
                <a:cs typeface="Meiryo UI" panose="020B0604030504040204" pitchFamily="50" charset="-128"/>
              </a:rPr>
              <a:t>10</a:t>
            </a:r>
            <a:r>
              <a:rPr lang="zh-CN" altLang="en-US" sz="1200" b="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付け基発</a:t>
            </a:r>
            <a:r>
              <a:rPr lang="en-US" altLang="ja-JP" sz="1200" b="0" dirty="0">
                <a:latin typeface="Meiryo UI" panose="020B0604030504040204" pitchFamily="50" charset="-128"/>
                <a:ea typeface="Meiryo UI" panose="020B0604030504040204" pitchFamily="50" charset="-128"/>
                <a:cs typeface="Meiryo UI" panose="020B0604030504040204" pitchFamily="50" charset="-128"/>
              </a:rPr>
              <a:t>0310001</a:t>
            </a: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号</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本文・別添・解説より</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892299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2 </a:t>
            </a:r>
            <a:r>
              <a:rPr lang="ja-JP" altLang="en-US" dirty="0" smtClean="0"/>
              <a:t>リスクアセスメント</a:t>
            </a:r>
            <a:r>
              <a:rPr lang="en-US" altLang="ja-JP" dirty="0" smtClean="0"/>
              <a:t/>
            </a:r>
            <a:br>
              <a:rPr lang="en-US" altLang="ja-JP" dirty="0" smtClean="0"/>
            </a:br>
            <a:r>
              <a:rPr lang="en-US" altLang="ja-JP" dirty="0"/>
              <a:t>(1)</a:t>
            </a:r>
            <a:r>
              <a:rPr lang="ja-JP" altLang="en-US" dirty="0" smtClean="0"/>
              <a:t>リスクアセスメント</a:t>
            </a:r>
            <a:r>
              <a:rPr lang="ja-JP" altLang="en-US" dirty="0"/>
              <a:t>の手順</a:t>
            </a:r>
            <a:endParaRPr kumimoji="1" lang="ja-JP" altLang="en-US" dirty="0"/>
          </a:p>
        </p:txBody>
      </p:sp>
      <p:sp>
        <p:nvSpPr>
          <p:cNvPr id="5" name="Text Box 4"/>
          <p:cNvSpPr txBox="1">
            <a:spLocks noChangeArrowheads="1"/>
          </p:cNvSpPr>
          <p:nvPr/>
        </p:nvSpPr>
        <p:spPr bwMode="auto">
          <a:xfrm>
            <a:off x="151749" y="3519560"/>
            <a:ext cx="2021707" cy="156966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ja-JP"/>
            </a:defPPr>
            <a:lvl1pPr eaLnBrk="1" hangingPunct="1">
              <a:buFontTx/>
              <a:buNone/>
              <a:defRPr sz="2800">
                <a:solidFill>
                  <a:schemeClr val="tx1"/>
                </a:solidFill>
                <a:effectLst/>
                <a:latin typeface="Times New Roman" pitchFamily="18" charset="0"/>
                <a:ea typeface="ＭＳ Ｐゴシック" pitchFamily="50"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リスクの低減</a:t>
            </a:r>
          </a:p>
          <a:p>
            <a:pPr algn="l"/>
            <a:r>
              <a:rPr lang="en-US" altLang="ja-JP" sz="2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本質安全化</a:t>
            </a:r>
          </a:p>
          <a:p>
            <a:pPr algn="l"/>
            <a:r>
              <a:rPr lang="en-US" altLang="ja-JP" sz="2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安全</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防護</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情報提供</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Text Box 6"/>
          <p:cNvSpPr txBox="1">
            <a:spLocks noChangeArrowheads="1"/>
          </p:cNvSpPr>
          <p:nvPr/>
        </p:nvSpPr>
        <p:spPr bwMode="auto">
          <a:xfrm>
            <a:off x="3171827" y="5446325"/>
            <a:ext cx="4054314" cy="83099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リスクは適切に</a:t>
            </a:r>
          </a:p>
          <a:p>
            <a:pPr algn="ctr" eaLnBrk="1" hangingPunct="1">
              <a:spcBef>
                <a:spcPct val="0"/>
              </a:spcBef>
              <a:buFontTx/>
              <a:buNone/>
            </a:pPr>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低減されているか？</a:t>
            </a:r>
          </a:p>
        </p:txBody>
      </p:sp>
      <p:sp>
        <p:nvSpPr>
          <p:cNvPr id="7" name="Text Box 7"/>
          <p:cNvSpPr txBox="1">
            <a:spLocks noChangeArrowheads="1"/>
          </p:cNvSpPr>
          <p:nvPr/>
        </p:nvSpPr>
        <p:spPr bwMode="auto">
          <a:xfrm>
            <a:off x="3404802" y="1693475"/>
            <a:ext cx="3615092" cy="46166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a:effectLst/>
                <a:latin typeface="Meiryo UI" panose="020B0604030504040204" pitchFamily="50" charset="-128"/>
                <a:ea typeface="Meiryo UI" panose="020B0604030504040204" pitchFamily="50" charset="-128"/>
                <a:cs typeface="Meiryo UI" panose="020B0604030504040204" pitchFamily="50" charset="-128"/>
              </a:rPr>
              <a:t>Step1. </a:t>
            </a:r>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機械の制限の確認</a:t>
            </a:r>
          </a:p>
        </p:txBody>
      </p:sp>
      <p:sp>
        <p:nvSpPr>
          <p:cNvPr id="8" name="Text Box 8"/>
          <p:cNvSpPr txBox="1">
            <a:spLocks noChangeArrowheads="1"/>
          </p:cNvSpPr>
          <p:nvPr/>
        </p:nvSpPr>
        <p:spPr bwMode="auto">
          <a:xfrm>
            <a:off x="3171827" y="2539355"/>
            <a:ext cx="4054315" cy="83099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a:effectLst/>
                <a:latin typeface="Meiryo UI" panose="020B0604030504040204" pitchFamily="50" charset="-128"/>
                <a:ea typeface="Meiryo UI" panose="020B0604030504040204" pitchFamily="50" charset="-128"/>
                <a:cs typeface="Meiryo UI" panose="020B0604030504040204" pitchFamily="50" charset="-128"/>
              </a:rPr>
              <a:t>Step2.</a:t>
            </a:r>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危険源</a:t>
            </a:r>
            <a:r>
              <a:rPr lang="en-US" altLang="ja-JP" sz="24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危険状態</a:t>
            </a:r>
            <a:r>
              <a:rPr lang="en-US" altLang="ja-JP" sz="2400" dirty="0">
                <a:effectLst/>
                <a:latin typeface="Meiryo UI" panose="020B0604030504040204" pitchFamily="50" charset="-128"/>
                <a:ea typeface="Meiryo UI" panose="020B0604030504040204" pitchFamily="50" charset="-128"/>
                <a:cs typeface="Meiryo UI" panose="020B0604030504040204" pitchFamily="50" charset="-128"/>
              </a:rPr>
              <a:t>,</a:t>
            </a:r>
          </a:p>
          <a:p>
            <a:pPr eaLnBrk="1" hangingPunct="1">
              <a:spcBef>
                <a:spcPct val="0"/>
              </a:spcBef>
              <a:buFontTx/>
              <a:buNone/>
            </a:pPr>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　　　　危険事象の同定</a:t>
            </a:r>
          </a:p>
        </p:txBody>
      </p:sp>
      <p:sp>
        <p:nvSpPr>
          <p:cNvPr id="9" name="Text Box 11"/>
          <p:cNvSpPr txBox="1">
            <a:spLocks noChangeArrowheads="1"/>
          </p:cNvSpPr>
          <p:nvPr/>
        </p:nvSpPr>
        <p:spPr bwMode="auto">
          <a:xfrm>
            <a:off x="3171827" y="3754567"/>
            <a:ext cx="4054315" cy="46166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a:effectLst/>
                <a:latin typeface="Meiryo UI" panose="020B0604030504040204" pitchFamily="50" charset="-128"/>
                <a:ea typeface="Meiryo UI" panose="020B0604030504040204" pitchFamily="50" charset="-128"/>
                <a:cs typeface="Meiryo UI" panose="020B0604030504040204" pitchFamily="50" charset="-128"/>
              </a:rPr>
              <a:t>Step3.</a:t>
            </a:r>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リスクの見積り</a:t>
            </a:r>
          </a:p>
        </p:txBody>
      </p:sp>
      <p:sp>
        <p:nvSpPr>
          <p:cNvPr id="11" name="Text Box 13"/>
          <p:cNvSpPr txBox="1">
            <a:spLocks noChangeArrowheads="1"/>
          </p:cNvSpPr>
          <p:nvPr/>
        </p:nvSpPr>
        <p:spPr bwMode="auto">
          <a:xfrm>
            <a:off x="3171827" y="4600447"/>
            <a:ext cx="4054314" cy="46166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effectLst/>
                <a:latin typeface="Meiryo UI" panose="020B0604030504040204" pitchFamily="50" charset="-128"/>
                <a:ea typeface="Meiryo UI" panose="020B0604030504040204" pitchFamily="50" charset="-128"/>
                <a:cs typeface="Meiryo UI" panose="020B0604030504040204" pitchFamily="50" charset="-128"/>
              </a:rPr>
              <a:t>Step4.</a:t>
            </a:r>
            <a:r>
              <a:rPr lang="ja-JP" altLang="en-US" sz="2400">
                <a:effectLst/>
                <a:latin typeface="Meiryo UI" panose="020B0604030504040204" pitchFamily="50" charset="-128"/>
                <a:ea typeface="Meiryo UI" panose="020B0604030504040204" pitchFamily="50" charset="-128"/>
                <a:cs typeface="Meiryo UI" panose="020B0604030504040204" pitchFamily="50" charset="-128"/>
              </a:rPr>
              <a:t>リスクの評価</a:t>
            </a:r>
          </a:p>
        </p:txBody>
      </p:sp>
      <p:sp>
        <p:nvSpPr>
          <p:cNvPr id="12" name="Text Box 18"/>
          <p:cNvSpPr txBox="1">
            <a:spLocks noChangeArrowheads="1"/>
          </p:cNvSpPr>
          <p:nvPr/>
        </p:nvSpPr>
        <p:spPr bwMode="auto">
          <a:xfrm>
            <a:off x="8184268" y="5629558"/>
            <a:ext cx="1107996" cy="46166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a:effectLst/>
                <a:latin typeface="Meiryo UI" panose="020B0604030504040204" pitchFamily="50" charset="-128"/>
                <a:ea typeface="Meiryo UI" panose="020B0604030504040204" pitchFamily="50" charset="-128"/>
                <a:cs typeface="Meiryo UI" panose="020B0604030504040204" pitchFamily="50" charset="-128"/>
              </a:rPr>
              <a:t>文書化</a:t>
            </a:r>
          </a:p>
        </p:txBody>
      </p:sp>
      <p:cxnSp>
        <p:nvCxnSpPr>
          <p:cNvPr id="14" name="直線矢印コネクタ 2"/>
          <p:cNvCxnSpPr>
            <a:stCxn id="7" idx="2"/>
            <a:endCxn id="8" idx="0"/>
          </p:cNvCxnSpPr>
          <p:nvPr/>
        </p:nvCxnSpPr>
        <p:spPr>
          <a:xfrm flipH="1">
            <a:off x="5198985" y="2155140"/>
            <a:ext cx="13363" cy="3842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25"/>
          <p:cNvCxnSpPr>
            <a:stCxn id="8" idx="2"/>
            <a:endCxn id="9" idx="0"/>
          </p:cNvCxnSpPr>
          <p:nvPr/>
        </p:nvCxnSpPr>
        <p:spPr>
          <a:xfrm>
            <a:off x="5198985" y="3370352"/>
            <a:ext cx="0" cy="3842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30"/>
          <p:cNvCxnSpPr>
            <a:stCxn id="9" idx="2"/>
            <a:endCxn id="11" idx="0"/>
          </p:cNvCxnSpPr>
          <p:nvPr/>
        </p:nvCxnSpPr>
        <p:spPr>
          <a:xfrm flipH="1">
            <a:off x="5198984" y="4216232"/>
            <a:ext cx="1" cy="3842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33"/>
          <p:cNvCxnSpPr>
            <a:stCxn id="11" idx="2"/>
            <a:endCxn id="6" idx="0"/>
          </p:cNvCxnSpPr>
          <p:nvPr/>
        </p:nvCxnSpPr>
        <p:spPr>
          <a:xfrm>
            <a:off x="5198984" y="5062112"/>
            <a:ext cx="0" cy="3842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4"/>
          <p:cNvCxnSpPr>
            <a:stCxn id="6" idx="3"/>
            <a:endCxn id="12" idx="1"/>
          </p:cNvCxnSpPr>
          <p:nvPr/>
        </p:nvCxnSpPr>
        <p:spPr>
          <a:xfrm flipV="1">
            <a:off x="7226141" y="5860391"/>
            <a:ext cx="958127" cy="14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正方形/長方形 17"/>
          <p:cNvSpPr/>
          <p:nvPr/>
        </p:nvSpPr>
        <p:spPr>
          <a:xfrm>
            <a:off x="7209473" y="5578014"/>
            <a:ext cx="502061" cy="307777"/>
          </a:xfrm>
          <a:prstGeom prst="rect">
            <a:avLst/>
          </a:prstGeom>
        </p:spPr>
        <p:txBody>
          <a:bodyPr wrap="none">
            <a:spAutoFit/>
          </a:bodyPr>
          <a:lstStyle/>
          <a:p>
            <a:pPr lvl="0" algn="ctr"/>
            <a:r>
              <a:rPr lang="ja-JP" altLang="en-US" sz="1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はい</a:t>
            </a:r>
          </a:p>
        </p:txBody>
      </p:sp>
      <p:sp>
        <p:nvSpPr>
          <p:cNvPr id="20" name="正方形/長方形 18"/>
          <p:cNvSpPr/>
          <p:nvPr/>
        </p:nvSpPr>
        <p:spPr>
          <a:xfrm>
            <a:off x="2410078" y="5537672"/>
            <a:ext cx="652743" cy="307777"/>
          </a:xfrm>
          <a:prstGeom prst="rect">
            <a:avLst/>
          </a:prstGeom>
        </p:spPr>
        <p:txBody>
          <a:bodyPr wrap="none">
            <a:spAutoFit/>
          </a:bodyPr>
          <a:lstStyle/>
          <a:p>
            <a:pPr lvl="0"/>
            <a:r>
              <a:rPr lang="ja-JP" altLang="en-US" sz="1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いいえ</a:t>
            </a:r>
          </a:p>
        </p:txBody>
      </p:sp>
      <p:cxnSp>
        <p:nvCxnSpPr>
          <p:cNvPr id="21" name="カギ線コネクタ 20"/>
          <p:cNvCxnSpPr>
            <a:stCxn id="6" idx="1"/>
            <a:endCxn id="5" idx="2"/>
          </p:cNvCxnSpPr>
          <p:nvPr/>
        </p:nvCxnSpPr>
        <p:spPr>
          <a:xfrm rot="10800000">
            <a:off x="1162603" y="5089220"/>
            <a:ext cx="2009224" cy="772604"/>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カギ線コネクタ 45"/>
          <p:cNvCxnSpPr>
            <a:stCxn id="5" idx="0"/>
            <a:endCxn id="7" idx="1"/>
          </p:cNvCxnSpPr>
          <p:nvPr/>
        </p:nvCxnSpPr>
        <p:spPr>
          <a:xfrm rot="5400000" flipH="1" flipV="1">
            <a:off x="1486076" y="1600835"/>
            <a:ext cx="1595252" cy="2242199"/>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21"/>
          <p:cNvSpPr>
            <a:spLocks noChangeArrowheads="1"/>
          </p:cNvSpPr>
          <p:nvPr/>
        </p:nvSpPr>
        <p:spPr bwMode="auto">
          <a:xfrm>
            <a:off x="2731002" y="1612900"/>
            <a:ext cx="4953907" cy="4916239"/>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endParaRPr lang="ja-JP" altLang="en-US" sz="2800" dirty="0">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カギ線コネクタ 45"/>
          <p:cNvCxnSpPr>
            <a:stCxn id="5" idx="0"/>
            <a:endCxn id="8" idx="1"/>
          </p:cNvCxnSpPr>
          <p:nvPr/>
        </p:nvCxnSpPr>
        <p:spPr>
          <a:xfrm rot="5400000" flipH="1" flipV="1">
            <a:off x="1884862" y="2232595"/>
            <a:ext cx="564706" cy="2009224"/>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6394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dirty="0"/>
              <a:t>2 </a:t>
            </a:r>
            <a:r>
              <a:rPr lang="ja-JP" altLang="en-US" dirty="0"/>
              <a:t>リスクアセスメント</a:t>
            </a:r>
            <a:r>
              <a:rPr lang="en-US" altLang="ja-JP" dirty="0"/>
              <a:t/>
            </a:r>
            <a:br>
              <a:rPr lang="en-US" altLang="ja-JP" dirty="0"/>
            </a:br>
            <a:r>
              <a:rPr lang="en-US" altLang="ja-JP" dirty="0" smtClean="0"/>
              <a:t>(2)</a:t>
            </a:r>
            <a:r>
              <a:rPr lang="ja-JP" altLang="en-US" dirty="0" smtClean="0"/>
              <a:t> 機械</a:t>
            </a:r>
            <a:r>
              <a:rPr lang="ja-JP" altLang="en-US" dirty="0"/>
              <a:t>の制限仕様</a:t>
            </a:r>
            <a:endParaRPr kumimoji="1" lang="ja-JP" altLang="en-US" dirty="0"/>
          </a:p>
        </p:txBody>
      </p:sp>
      <p:sp>
        <p:nvSpPr>
          <p:cNvPr id="23" name="Text Box 4"/>
          <p:cNvSpPr txBox="1">
            <a:spLocks noChangeArrowheads="1"/>
          </p:cNvSpPr>
          <p:nvPr/>
        </p:nvSpPr>
        <p:spPr bwMode="auto">
          <a:xfrm>
            <a:off x="151749" y="3519560"/>
            <a:ext cx="2021707" cy="156966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ja-JP"/>
            </a:defPPr>
            <a:lvl1pPr eaLnBrk="1" hangingPunct="1">
              <a:buFontTx/>
              <a:buNone/>
              <a:defRPr sz="2800">
                <a:solidFill>
                  <a:schemeClr val="tx1"/>
                </a:solidFill>
                <a:effectLst/>
                <a:latin typeface="Times New Roman" pitchFamily="18" charset="0"/>
                <a:ea typeface="ＭＳ Ｐゴシック" pitchFamily="50"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リスクの低減</a:t>
            </a:r>
          </a:p>
          <a:p>
            <a:pPr algn="l"/>
            <a:r>
              <a:rPr lang="en-US" altLang="ja-JP" sz="2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本質安全化</a:t>
            </a:r>
          </a:p>
          <a:p>
            <a:pPr algn="l"/>
            <a:r>
              <a:rPr lang="en-US" altLang="ja-JP" sz="2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安全</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防護</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情報提供</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Text Box 6"/>
          <p:cNvSpPr txBox="1">
            <a:spLocks noChangeArrowheads="1"/>
          </p:cNvSpPr>
          <p:nvPr/>
        </p:nvSpPr>
        <p:spPr bwMode="auto">
          <a:xfrm>
            <a:off x="3171827" y="5446325"/>
            <a:ext cx="4054314" cy="83099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リスクは適切に</a:t>
            </a:r>
          </a:p>
          <a:p>
            <a:pPr algn="ctr" eaLnBrk="1" hangingPunct="1">
              <a:spcBef>
                <a:spcPct val="0"/>
              </a:spcBef>
              <a:buFontTx/>
              <a:buNone/>
            </a:pPr>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低減されているか？</a:t>
            </a:r>
          </a:p>
        </p:txBody>
      </p:sp>
      <p:sp>
        <p:nvSpPr>
          <p:cNvPr id="25" name="Text Box 7"/>
          <p:cNvSpPr txBox="1">
            <a:spLocks noChangeArrowheads="1"/>
          </p:cNvSpPr>
          <p:nvPr/>
        </p:nvSpPr>
        <p:spPr bwMode="auto">
          <a:xfrm>
            <a:off x="3404802" y="1693475"/>
            <a:ext cx="3615092" cy="461665"/>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a:effectLst/>
                <a:latin typeface="Meiryo UI" panose="020B0604030504040204" pitchFamily="50" charset="-128"/>
                <a:ea typeface="Meiryo UI" panose="020B0604030504040204" pitchFamily="50" charset="-128"/>
                <a:cs typeface="Meiryo UI" panose="020B0604030504040204" pitchFamily="50" charset="-128"/>
              </a:rPr>
              <a:t>Step1. </a:t>
            </a:r>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機械の制限の確認</a:t>
            </a:r>
          </a:p>
        </p:txBody>
      </p:sp>
      <p:sp>
        <p:nvSpPr>
          <p:cNvPr id="26" name="Text Box 8"/>
          <p:cNvSpPr txBox="1">
            <a:spLocks noChangeArrowheads="1"/>
          </p:cNvSpPr>
          <p:nvPr/>
        </p:nvSpPr>
        <p:spPr bwMode="auto">
          <a:xfrm>
            <a:off x="3171827" y="2539355"/>
            <a:ext cx="4054315" cy="83099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a:effectLst/>
                <a:latin typeface="Meiryo UI" panose="020B0604030504040204" pitchFamily="50" charset="-128"/>
                <a:ea typeface="Meiryo UI" panose="020B0604030504040204" pitchFamily="50" charset="-128"/>
                <a:cs typeface="Meiryo UI" panose="020B0604030504040204" pitchFamily="50" charset="-128"/>
              </a:rPr>
              <a:t>Step2.</a:t>
            </a:r>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危険源</a:t>
            </a:r>
            <a:r>
              <a:rPr lang="en-US" altLang="ja-JP" sz="24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危険状態</a:t>
            </a:r>
            <a:r>
              <a:rPr lang="en-US" altLang="ja-JP" sz="2400" dirty="0">
                <a:effectLst/>
                <a:latin typeface="Meiryo UI" panose="020B0604030504040204" pitchFamily="50" charset="-128"/>
                <a:ea typeface="Meiryo UI" panose="020B0604030504040204" pitchFamily="50" charset="-128"/>
                <a:cs typeface="Meiryo UI" panose="020B0604030504040204" pitchFamily="50" charset="-128"/>
              </a:rPr>
              <a:t>,</a:t>
            </a:r>
          </a:p>
          <a:p>
            <a:pPr eaLnBrk="1" hangingPunct="1">
              <a:spcBef>
                <a:spcPct val="0"/>
              </a:spcBef>
              <a:buFontTx/>
              <a:buNone/>
            </a:pPr>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　　　　危険事象の同定</a:t>
            </a:r>
          </a:p>
        </p:txBody>
      </p:sp>
      <p:sp>
        <p:nvSpPr>
          <p:cNvPr id="28" name="Text Box 11"/>
          <p:cNvSpPr txBox="1">
            <a:spLocks noChangeArrowheads="1"/>
          </p:cNvSpPr>
          <p:nvPr/>
        </p:nvSpPr>
        <p:spPr bwMode="auto">
          <a:xfrm>
            <a:off x="3171827" y="3754567"/>
            <a:ext cx="4054315" cy="46166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a:effectLst/>
                <a:latin typeface="Meiryo UI" panose="020B0604030504040204" pitchFamily="50" charset="-128"/>
                <a:ea typeface="Meiryo UI" panose="020B0604030504040204" pitchFamily="50" charset="-128"/>
                <a:cs typeface="Meiryo UI" panose="020B0604030504040204" pitchFamily="50" charset="-128"/>
              </a:rPr>
              <a:t>Step3.</a:t>
            </a:r>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リスクの見積り</a:t>
            </a:r>
          </a:p>
        </p:txBody>
      </p:sp>
      <p:sp>
        <p:nvSpPr>
          <p:cNvPr id="29" name="Text Box 13"/>
          <p:cNvSpPr txBox="1">
            <a:spLocks noChangeArrowheads="1"/>
          </p:cNvSpPr>
          <p:nvPr/>
        </p:nvSpPr>
        <p:spPr bwMode="auto">
          <a:xfrm>
            <a:off x="3171827" y="4600447"/>
            <a:ext cx="4054314" cy="46166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effectLst/>
                <a:latin typeface="Meiryo UI" panose="020B0604030504040204" pitchFamily="50" charset="-128"/>
                <a:ea typeface="Meiryo UI" panose="020B0604030504040204" pitchFamily="50" charset="-128"/>
                <a:cs typeface="Meiryo UI" panose="020B0604030504040204" pitchFamily="50" charset="-128"/>
              </a:rPr>
              <a:t>Step4.</a:t>
            </a:r>
            <a:r>
              <a:rPr lang="ja-JP" altLang="en-US" sz="2400">
                <a:effectLst/>
                <a:latin typeface="Meiryo UI" panose="020B0604030504040204" pitchFamily="50" charset="-128"/>
                <a:ea typeface="Meiryo UI" panose="020B0604030504040204" pitchFamily="50" charset="-128"/>
                <a:cs typeface="Meiryo UI" panose="020B0604030504040204" pitchFamily="50" charset="-128"/>
              </a:rPr>
              <a:t>リスクの評価</a:t>
            </a:r>
          </a:p>
        </p:txBody>
      </p:sp>
      <p:sp>
        <p:nvSpPr>
          <p:cNvPr id="30" name="Text Box 18"/>
          <p:cNvSpPr txBox="1">
            <a:spLocks noChangeArrowheads="1"/>
          </p:cNvSpPr>
          <p:nvPr/>
        </p:nvSpPr>
        <p:spPr bwMode="auto">
          <a:xfrm>
            <a:off x="8184268" y="5629558"/>
            <a:ext cx="1107996" cy="46166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a:effectLst/>
                <a:latin typeface="Meiryo UI" panose="020B0604030504040204" pitchFamily="50" charset="-128"/>
                <a:ea typeface="Meiryo UI" panose="020B0604030504040204" pitchFamily="50" charset="-128"/>
                <a:cs typeface="Meiryo UI" panose="020B0604030504040204" pitchFamily="50" charset="-128"/>
              </a:rPr>
              <a:t>文書化</a:t>
            </a:r>
          </a:p>
        </p:txBody>
      </p:sp>
      <p:cxnSp>
        <p:nvCxnSpPr>
          <p:cNvPr id="31" name="直線矢印コネクタ 2"/>
          <p:cNvCxnSpPr>
            <a:stCxn id="25" idx="2"/>
            <a:endCxn id="26" idx="0"/>
          </p:cNvCxnSpPr>
          <p:nvPr/>
        </p:nvCxnSpPr>
        <p:spPr>
          <a:xfrm flipH="1">
            <a:off x="5198985" y="2155140"/>
            <a:ext cx="13363" cy="3842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25"/>
          <p:cNvCxnSpPr>
            <a:stCxn id="26" idx="2"/>
            <a:endCxn id="28" idx="0"/>
          </p:cNvCxnSpPr>
          <p:nvPr/>
        </p:nvCxnSpPr>
        <p:spPr>
          <a:xfrm>
            <a:off x="5198985" y="3370352"/>
            <a:ext cx="0" cy="3842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0"/>
          <p:cNvCxnSpPr>
            <a:stCxn id="28" idx="2"/>
            <a:endCxn id="29" idx="0"/>
          </p:cNvCxnSpPr>
          <p:nvPr/>
        </p:nvCxnSpPr>
        <p:spPr>
          <a:xfrm flipH="1">
            <a:off x="5198984" y="4216232"/>
            <a:ext cx="1" cy="3842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29" idx="2"/>
            <a:endCxn id="24" idx="0"/>
          </p:cNvCxnSpPr>
          <p:nvPr/>
        </p:nvCxnSpPr>
        <p:spPr>
          <a:xfrm>
            <a:off x="5198984" y="5062112"/>
            <a:ext cx="0" cy="3842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14"/>
          <p:cNvCxnSpPr>
            <a:stCxn id="24" idx="3"/>
            <a:endCxn id="30" idx="1"/>
          </p:cNvCxnSpPr>
          <p:nvPr/>
        </p:nvCxnSpPr>
        <p:spPr>
          <a:xfrm flipV="1">
            <a:off x="7226141" y="5860391"/>
            <a:ext cx="958127" cy="14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正方形/長方形 17"/>
          <p:cNvSpPr/>
          <p:nvPr/>
        </p:nvSpPr>
        <p:spPr>
          <a:xfrm>
            <a:off x="7209473" y="5578014"/>
            <a:ext cx="502061" cy="307777"/>
          </a:xfrm>
          <a:prstGeom prst="rect">
            <a:avLst/>
          </a:prstGeom>
        </p:spPr>
        <p:txBody>
          <a:bodyPr wrap="none">
            <a:spAutoFit/>
          </a:bodyPr>
          <a:lstStyle/>
          <a:p>
            <a:pPr lvl="0" algn="ctr"/>
            <a:r>
              <a:rPr lang="ja-JP" altLang="en-US" sz="1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はい</a:t>
            </a:r>
          </a:p>
        </p:txBody>
      </p:sp>
      <p:sp>
        <p:nvSpPr>
          <p:cNvPr id="37" name="正方形/長方形 18"/>
          <p:cNvSpPr/>
          <p:nvPr/>
        </p:nvSpPr>
        <p:spPr>
          <a:xfrm>
            <a:off x="2410078" y="5537672"/>
            <a:ext cx="652743" cy="307777"/>
          </a:xfrm>
          <a:prstGeom prst="rect">
            <a:avLst/>
          </a:prstGeom>
        </p:spPr>
        <p:txBody>
          <a:bodyPr wrap="none">
            <a:spAutoFit/>
          </a:bodyPr>
          <a:lstStyle/>
          <a:p>
            <a:pPr lvl="0"/>
            <a:r>
              <a:rPr lang="ja-JP" altLang="en-US" sz="1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いいえ</a:t>
            </a:r>
          </a:p>
        </p:txBody>
      </p:sp>
      <p:cxnSp>
        <p:nvCxnSpPr>
          <p:cNvPr id="38" name="カギ線コネクタ 20"/>
          <p:cNvCxnSpPr>
            <a:stCxn id="24" idx="1"/>
            <a:endCxn id="23" idx="2"/>
          </p:cNvCxnSpPr>
          <p:nvPr/>
        </p:nvCxnSpPr>
        <p:spPr>
          <a:xfrm rot="10800000">
            <a:off x="1162603" y="5089220"/>
            <a:ext cx="2009224" cy="772604"/>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カギ線コネクタ 45"/>
          <p:cNvCxnSpPr>
            <a:stCxn id="23" idx="0"/>
            <a:endCxn id="25" idx="1"/>
          </p:cNvCxnSpPr>
          <p:nvPr/>
        </p:nvCxnSpPr>
        <p:spPr>
          <a:xfrm rot="5400000" flipH="1" flipV="1">
            <a:off x="1486076" y="1600835"/>
            <a:ext cx="1595252" cy="2242199"/>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カギ線コネクタ 45"/>
          <p:cNvCxnSpPr>
            <a:stCxn id="23" idx="0"/>
            <a:endCxn id="26" idx="1"/>
          </p:cNvCxnSpPr>
          <p:nvPr/>
        </p:nvCxnSpPr>
        <p:spPr>
          <a:xfrm rot="5400000" flipH="1" flipV="1">
            <a:off x="1884862" y="2232595"/>
            <a:ext cx="564706" cy="2009224"/>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0729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2 </a:t>
            </a:r>
            <a:r>
              <a:rPr lang="ja-JP" altLang="en-US" dirty="0"/>
              <a:t>リスクアセスメント</a:t>
            </a:r>
            <a:r>
              <a:rPr lang="en-US" altLang="ja-JP" dirty="0"/>
              <a:t/>
            </a:r>
            <a:br>
              <a:rPr lang="en-US" altLang="ja-JP" dirty="0"/>
            </a:br>
            <a:r>
              <a:rPr lang="en-US" altLang="ja-JP" dirty="0" smtClean="0"/>
              <a:t>(2)</a:t>
            </a:r>
            <a:r>
              <a:rPr lang="ja-JP" altLang="en-US" dirty="0" smtClean="0"/>
              <a:t> </a:t>
            </a:r>
            <a:r>
              <a:rPr lang="ja-JP" altLang="en-US" dirty="0"/>
              <a:t>機械の制限仕様</a:t>
            </a:r>
            <a:endParaRPr kumimoji="1" lang="ja-JP" altLang="en-US" b="1" dirty="0"/>
          </a:p>
        </p:txBody>
      </p:sp>
      <p:sp>
        <p:nvSpPr>
          <p:cNvPr id="3" name="Content Placeholder 2"/>
          <p:cNvSpPr>
            <a:spLocks noGrp="1"/>
          </p:cNvSpPr>
          <p:nvPr>
            <p:ph idx="1"/>
          </p:nvPr>
        </p:nvSpPr>
        <p:spPr>
          <a:xfrm>
            <a:off x="238538" y="1417983"/>
            <a:ext cx="9667461" cy="5208104"/>
          </a:xfrm>
        </p:spPr>
        <p:txBody>
          <a:bodyPr>
            <a:noAutofit/>
          </a:bodyPr>
          <a:lstStyle/>
          <a:p>
            <a:pPr marL="0" indent="0">
              <a:buNone/>
            </a:pPr>
            <a:r>
              <a:rPr lang="ja-JP" altLang="en-US" sz="3200" dirty="0" smtClean="0"/>
              <a:t>機械の仕様及び機械が使用される条件・状況等の明確化</a:t>
            </a:r>
            <a:endParaRPr lang="en-US" altLang="ja-JP" sz="3200" dirty="0" smtClean="0"/>
          </a:p>
          <a:p>
            <a:pPr>
              <a:buFontTx/>
              <a:buChar char="-"/>
            </a:pPr>
            <a:r>
              <a:rPr lang="ja-JP" altLang="en-US" sz="3200" dirty="0" smtClean="0"/>
              <a:t>空間的条件</a:t>
            </a:r>
            <a:endParaRPr lang="en-US" altLang="ja-JP" sz="3200" dirty="0" smtClean="0"/>
          </a:p>
          <a:p>
            <a:pPr marL="457200" lvl="1" indent="0">
              <a:buNone/>
            </a:pPr>
            <a:r>
              <a:rPr lang="ja-JP" altLang="en-US" sz="2800" dirty="0" smtClean="0"/>
              <a:t>設置場所、運転範囲、周辺機器等との間隔</a:t>
            </a:r>
            <a:endParaRPr lang="ja-JP" altLang="en-US" sz="2800" dirty="0"/>
          </a:p>
          <a:p>
            <a:pPr>
              <a:buFontTx/>
              <a:buChar char="-"/>
            </a:pPr>
            <a:r>
              <a:rPr lang="ja-JP" altLang="en-US" sz="3200" dirty="0" smtClean="0"/>
              <a:t>時間的条件</a:t>
            </a:r>
            <a:endParaRPr lang="en-US" altLang="ja-JP" sz="3200" dirty="0" smtClean="0"/>
          </a:p>
          <a:p>
            <a:pPr marL="457200" lvl="1" indent="0">
              <a:buNone/>
            </a:pPr>
            <a:r>
              <a:rPr lang="ja-JP" altLang="en-US" sz="2800" dirty="0" smtClean="0"/>
              <a:t>使用時間、使用インターバル、メンテナンス間隔</a:t>
            </a:r>
            <a:endParaRPr lang="en-US" altLang="ja-JP" sz="2800" dirty="0" smtClean="0"/>
          </a:p>
          <a:p>
            <a:pPr>
              <a:buFontTx/>
              <a:buChar char="-"/>
            </a:pPr>
            <a:r>
              <a:rPr lang="ja-JP" altLang="en-US" sz="3200" dirty="0" smtClean="0"/>
              <a:t>使用方法</a:t>
            </a:r>
            <a:endParaRPr lang="en-US" altLang="ja-JP" sz="3200" dirty="0" smtClean="0"/>
          </a:p>
          <a:p>
            <a:pPr marL="457200" lvl="1" indent="0">
              <a:buNone/>
            </a:pPr>
            <a:r>
              <a:rPr lang="ja-JP" altLang="en-US" sz="2800" dirty="0" smtClean="0"/>
              <a:t>作業者：操作者、保守者、その他関係者</a:t>
            </a:r>
            <a:endParaRPr lang="en-US" altLang="ja-JP" sz="2800" dirty="0" smtClean="0"/>
          </a:p>
          <a:p>
            <a:pPr marL="457200" lvl="1" indent="0">
              <a:buNone/>
            </a:pPr>
            <a:r>
              <a:rPr lang="ja-JP" altLang="en-US" sz="2800" dirty="0" smtClean="0"/>
              <a:t>作業内容：作業手順、作業手段</a:t>
            </a:r>
            <a:r>
              <a:rPr lang="en-US" altLang="ja-JP" sz="2800" dirty="0" smtClean="0"/>
              <a:t>(</a:t>
            </a:r>
            <a:r>
              <a:rPr lang="ja-JP" altLang="en-US" sz="2800" dirty="0" smtClean="0"/>
              <a:t>ツール</a:t>
            </a:r>
            <a:r>
              <a:rPr lang="en-US" altLang="ja-JP" sz="2800" dirty="0" smtClean="0"/>
              <a:t>)</a:t>
            </a:r>
          </a:p>
          <a:p>
            <a:pPr>
              <a:buFontTx/>
              <a:buChar char="-"/>
            </a:pPr>
            <a:endParaRPr lang="en-US" altLang="ja-JP" sz="3200" dirty="0"/>
          </a:p>
          <a:p>
            <a:pPr marL="0" indent="0">
              <a:buNone/>
            </a:pPr>
            <a:endParaRPr lang="en-US" altLang="ja-JP" sz="3200" dirty="0"/>
          </a:p>
          <a:p>
            <a:pPr marL="457200" lvl="1" indent="0">
              <a:buNone/>
            </a:pPr>
            <a:endParaRPr lang="en-US" altLang="ja-JP" sz="2800" dirty="0"/>
          </a:p>
        </p:txBody>
      </p:sp>
    </p:spTree>
    <p:extLst>
      <p:ext uri="{BB962C8B-B14F-4D97-AF65-F5344CB8AC3E}">
        <p14:creationId xmlns:p14="http://schemas.microsoft.com/office/powerpoint/2010/main" val="14830546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2 </a:t>
            </a:r>
            <a:r>
              <a:rPr lang="ja-JP" altLang="en-US" dirty="0"/>
              <a:t>リスクアセスメント</a:t>
            </a:r>
            <a:r>
              <a:rPr lang="en-US" altLang="ja-JP" dirty="0"/>
              <a:t/>
            </a:r>
            <a:br>
              <a:rPr lang="en-US" altLang="ja-JP" dirty="0"/>
            </a:br>
            <a:r>
              <a:rPr lang="en-US" altLang="ja-JP" dirty="0" smtClean="0"/>
              <a:t>(2)</a:t>
            </a:r>
            <a:r>
              <a:rPr lang="ja-JP" altLang="en-US" dirty="0" smtClean="0"/>
              <a:t> </a:t>
            </a:r>
            <a:r>
              <a:rPr lang="ja-JP" altLang="en-US" dirty="0"/>
              <a:t>機械の制限仕様</a:t>
            </a:r>
            <a:endParaRPr kumimoji="1" lang="ja-JP" altLang="en-US" dirty="0"/>
          </a:p>
        </p:txBody>
      </p:sp>
      <p:pic>
        <p:nvPicPr>
          <p:cNvPr id="5123"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056"/>
          <a:stretch/>
        </p:blipFill>
        <p:spPr bwMode="auto">
          <a:xfrm>
            <a:off x="492235" y="1630204"/>
            <a:ext cx="3961866" cy="499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3007"/>
          <a:stretch/>
        </p:blipFill>
        <p:spPr bwMode="auto">
          <a:xfrm>
            <a:off x="4905829" y="1630204"/>
            <a:ext cx="4049486" cy="4948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63374" y="2765810"/>
            <a:ext cx="1476686"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フォーマット</a:t>
            </a:r>
          </a:p>
        </p:txBody>
      </p:sp>
      <p:sp>
        <p:nvSpPr>
          <p:cNvPr id="6" name="TextBox 5"/>
          <p:cNvSpPr txBox="1"/>
          <p:nvPr/>
        </p:nvSpPr>
        <p:spPr>
          <a:xfrm>
            <a:off x="6616612" y="2794834"/>
            <a:ext cx="1107996"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記入例</a:t>
            </a:r>
          </a:p>
        </p:txBody>
      </p:sp>
    </p:spTree>
    <p:extLst>
      <p:ext uri="{BB962C8B-B14F-4D97-AF65-F5344CB8AC3E}">
        <p14:creationId xmlns:p14="http://schemas.microsoft.com/office/powerpoint/2010/main" val="296330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52 -0.07191 L 0.00053 -0.65942 " pathEditMode="relative" rAng="0" ptsTypes="AA">
                                      <p:cBhvr>
                                        <p:cTn id="6" dur="2000" fill="hold"/>
                                        <p:tgtEl>
                                          <p:spTgt spid="5123"/>
                                        </p:tgtEl>
                                        <p:attrNameLst>
                                          <p:attrName>ppt_x</p:attrName>
                                          <p:attrName>ppt_y</p:attrName>
                                        </p:attrNameLst>
                                      </p:cBhvr>
                                      <p:rCtr x="52" y="-293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sz="4000" dirty="0"/>
              <a:t>2 </a:t>
            </a:r>
            <a:r>
              <a:rPr lang="ja-JP" altLang="en-US" sz="4000" dirty="0"/>
              <a:t>リスクアセスメント</a:t>
            </a:r>
            <a:r>
              <a:rPr lang="en-US" altLang="ja-JP" sz="4000" dirty="0"/>
              <a:t/>
            </a:r>
            <a:br>
              <a:rPr lang="en-US" altLang="ja-JP" sz="4000" dirty="0"/>
            </a:br>
            <a:r>
              <a:rPr lang="en-US" altLang="ja-JP" sz="4000" dirty="0" smtClean="0"/>
              <a:t>(</a:t>
            </a:r>
            <a:r>
              <a:rPr lang="en-US" altLang="ja-JP" sz="4000" dirty="0"/>
              <a:t>3)	</a:t>
            </a:r>
            <a:r>
              <a:rPr lang="ja-JP" altLang="en-US" sz="4000" dirty="0"/>
              <a:t>危険源・危険状態・危険事象の</a:t>
            </a:r>
            <a:r>
              <a:rPr lang="ja-JP" altLang="en-US" sz="4000" dirty="0" smtClean="0"/>
              <a:t>同定</a:t>
            </a:r>
            <a:endParaRPr kumimoji="1" lang="ja-JP" altLang="en-US" sz="4000" dirty="0"/>
          </a:p>
        </p:txBody>
      </p:sp>
      <p:sp>
        <p:nvSpPr>
          <p:cNvPr id="23" name="Text Box 4"/>
          <p:cNvSpPr txBox="1">
            <a:spLocks noChangeArrowheads="1"/>
          </p:cNvSpPr>
          <p:nvPr/>
        </p:nvSpPr>
        <p:spPr bwMode="auto">
          <a:xfrm>
            <a:off x="151749" y="3519560"/>
            <a:ext cx="2021707" cy="156966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ja-JP"/>
            </a:defPPr>
            <a:lvl1pPr eaLnBrk="1" hangingPunct="1">
              <a:buFontTx/>
              <a:buNone/>
              <a:defRPr sz="2800">
                <a:solidFill>
                  <a:schemeClr val="tx1"/>
                </a:solidFill>
                <a:effectLst/>
                <a:latin typeface="Times New Roman" pitchFamily="18" charset="0"/>
                <a:ea typeface="ＭＳ Ｐゴシック" pitchFamily="50"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リスクの低減</a:t>
            </a:r>
          </a:p>
          <a:p>
            <a:pPr algn="l"/>
            <a:r>
              <a:rPr lang="en-US" altLang="ja-JP" sz="2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本質安全化</a:t>
            </a:r>
          </a:p>
          <a:p>
            <a:pPr algn="l"/>
            <a:r>
              <a:rPr lang="en-US" altLang="ja-JP" sz="2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安全</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防護</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情報提供</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Text Box 6"/>
          <p:cNvSpPr txBox="1">
            <a:spLocks noChangeArrowheads="1"/>
          </p:cNvSpPr>
          <p:nvPr/>
        </p:nvSpPr>
        <p:spPr bwMode="auto">
          <a:xfrm>
            <a:off x="3171827" y="5446325"/>
            <a:ext cx="4054314" cy="83099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リスクは適切に</a:t>
            </a:r>
          </a:p>
          <a:p>
            <a:pPr algn="ctr" eaLnBrk="1" hangingPunct="1">
              <a:spcBef>
                <a:spcPct val="0"/>
              </a:spcBef>
              <a:buFontTx/>
              <a:buNone/>
            </a:pPr>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低減されているか？</a:t>
            </a:r>
          </a:p>
        </p:txBody>
      </p:sp>
      <p:sp>
        <p:nvSpPr>
          <p:cNvPr id="25" name="Text Box 7"/>
          <p:cNvSpPr txBox="1">
            <a:spLocks noChangeArrowheads="1"/>
          </p:cNvSpPr>
          <p:nvPr/>
        </p:nvSpPr>
        <p:spPr bwMode="auto">
          <a:xfrm>
            <a:off x="3390288" y="1693475"/>
            <a:ext cx="3615092" cy="46166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a:effectLst/>
                <a:latin typeface="Meiryo UI" panose="020B0604030504040204" pitchFamily="50" charset="-128"/>
                <a:ea typeface="Meiryo UI" panose="020B0604030504040204" pitchFamily="50" charset="-128"/>
                <a:cs typeface="Meiryo UI" panose="020B0604030504040204" pitchFamily="50" charset="-128"/>
              </a:rPr>
              <a:t>Step1. </a:t>
            </a:r>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機械の制限の確認</a:t>
            </a:r>
          </a:p>
        </p:txBody>
      </p:sp>
      <p:sp>
        <p:nvSpPr>
          <p:cNvPr id="26" name="Text Box 8"/>
          <p:cNvSpPr txBox="1">
            <a:spLocks noChangeArrowheads="1"/>
          </p:cNvSpPr>
          <p:nvPr/>
        </p:nvSpPr>
        <p:spPr bwMode="auto">
          <a:xfrm>
            <a:off x="3171827" y="2539355"/>
            <a:ext cx="4056287" cy="830997"/>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ja-JP"/>
            </a:defPPr>
            <a:lvl1pPr>
              <a:spcBef>
                <a:spcPct val="0"/>
              </a:spcBef>
              <a:buFontTx/>
              <a:buNone/>
              <a:defRPr sz="2400">
                <a:effectLst/>
                <a:latin typeface="Times New Roman" pitchFamily="18" charset="0"/>
                <a:ea typeface="ＭＳ Ｐゴシック" pitchFamily="50" charset="-128"/>
              </a:defRPr>
            </a:lvl1pPr>
            <a:lvl2pPr marL="742950" indent="-285750" eaLnBrk="0" hangingPunct="0">
              <a:spcBef>
                <a:spcPct val="20000"/>
              </a:spcBef>
              <a:buChar char="–"/>
              <a:defRPr sz="2800">
                <a:latin typeface="Times New Roman" pitchFamily="18" charset="0"/>
                <a:ea typeface="ＭＳ Ｐゴシック" pitchFamily="50" charset="-128"/>
              </a:defRPr>
            </a:lvl2pPr>
            <a:lvl3pPr marL="1143000" indent="-228600" eaLnBrk="0" hangingPunct="0">
              <a:spcBef>
                <a:spcPct val="20000"/>
              </a:spcBef>
              <a:buChar char="•"/>
              <a:defRPr sz="2400">
                <a:latin typeface="Times New Roman" pitchFamily="18" charset="0"/>
                <a:ea typeface="ＭＳ Ｐゴシック" pitchFamily="50" charset="-128"/>
              </a:defRPr>
            </a:lvl3pPr>
            <a:lvl4pPr marL="1600200" indent="-228600" eaLnBrk="0" hangingPunct="0">
              <a:spcBef>
                <a:spcPct val="20000"/>
              </a:spcBef>
              <a:buChar char="–"/>
              <a:defRPr sz="2000">
                <a:latin typeface="Times New Roman" pitchFamily="18" charset="0"/>
                <a:ea typeface="ＭＳ Ｐゴシック" pitchFamily="50" charset="-128"/>
              </a:defRPr>
            </a:lvl4pPr>
            <a:lvl5pPr marL="2057400" indent="-228600" eaLnBrk="0" hangingPunct="0">
              <a:spcBef>
                <a:spcPct val="20000"/>
              </a:spcBef>
              <a:buChar char="»"/>
              <a:defRPr sz="2000">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latin typeface="Times New Roman" pitchFamily="18" charset="0"/>
                <a:ea typeface="ＭＳ Ｐゴシック" pitchFamily="50" charset="-128"/>
              </a:defRPr>
            </a:lvl9p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Step2.</a:t>
            </a:r>
            <a:r>
              <a:rPr lang="ja-JP" altLang="en-US" dirty="0">
                <a:latin typeface="Meiryo UI" panose="020B0604030504040204" pitchFamily="50" charset="-128"/>
                <a:ea typeface="Meiryo UI" panose="020B0604030504040204" pitchFamily="50" charset="-128"/>
                <a:cs typeface="Meiryo UI" panose="020B0604030504040204" pitchFamily="50" charset="-128"/>
              </a:rPr>
              <a:t>危険源</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危険状態</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　　　　危険事象の同定</a:t>
            </a:r>
          </a:p>
        </p:txBody>
      </p:sp>
      <p:sp>
        <p:nvSpPr>
          <p:cNvPr id="28" name="Text Box 11"/>
          <p:cNvSpPr txBox="1">
            <a:spLocks noChangeArrowheads="1"/>
          </p:cNvSpPr>
          <p:nvPr/>
        </p:nvSpPr>
        <p:spPr bwMode="auto">
          <a:xfrm>
            <a:off x="3171827" y="3754567"/>
            <a:ext cx="4054315" cy="46166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dirty="0">
                <a:effectLst/>
                <a:latin typeface="Meiryo UI" panose="020B0604030504040204" pitchFamily="50" charset="-128"/>
                <a:ea typeface="Meiryo UI" panose="020B0604030504040204" pitchFamily="50" charset="-128"/>
                <a:cs typeface="Meiryo UI" panose="020B0604030504040204" pitchFamily="50" charset="-128"/>
              </a:rPr>
              <a:t>Step3.</a:t>
            </a:r>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リスクの見積り</a:t>
            </a:r>
          </a:p>
        </p:txBody>
      </p:sp>
      <p:sp>
        <p:nvSpPr>
          <p:cNvPr id="29" name="Text Box 13"/>
          <p:cNvSpPr txBox="1">
            <a:spLocks noChangeArrowheads="1"/>
          </p:cNvSpPr>
          <p:nvPr/>
        </p:nvSpPr>
        <p:spPr bwMode="auto">
          <a:xfrm>
            <a:off x="3171827" y="4600447"/>
            <a:ext cx="4054314" cy="46166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400">
                <a:effectLst/>
                <a:latin typeface="Meiryo UI" panose="020B0604030504040204" pitchFamily="50" charset="-128"/>
                <a:ea typeface="Meiryo UI" panose="020B0604030504040204" pitchFamily="50" charset="-128"/>
                <a:cs typeface="Meiryo UI" panose="020B0604030504040204" pitchFamily="50" charset="-128"/>
              </a:rPr>
              <a:t>Step4.</a:t>
            </a:r>
            <a:r>
              <a:rPr lang="ja-JP" altLang="en-US" sz="2400">
                <a:effectLst/>
                <a:latin typeface="Meiryo UI" panose="020B0604030504040204" pitchFamily="50" charset="-128"/>
                <a:ea typeface="Meiryo UI" panose="020B0604030504040204" pitchFamily="50" charset="-128"/>
                <a:cs typeface="Meiryo UI" panose="020B0604030504040204" pitchFamily="50" charset="-128"/>
              </a:rPr>
              <a:t>リスクの評価</a:t>
            </a:r>
          </a:p>
        </p:txBody>
      </p:sp>
      <p:sp>
        <p:nvSpPr>
          <p:cNvPr id="30" name="Text Box 18"/>
          <p:cNvSpPr txBox="1">
            <a:spLocks noChangeArrowheads="1"/>
          </p:cNvSpPr>
          <p:nvPr/>
        </p:nvSpPr>
        <p:spPr bwMode="auto">
          <a:xfrm>
            <a:off x="8184268" y="5629558"/>
            <a:ext cx="1107996" cy="46166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400">
                <a:effectLst/>
                <a:latin typeface="Meiryo UI" panose="020B0604030504040204" pitchFamily="50" charset="-128"/>
                <a:ea typeface="Meiryo UI" panose="020B0604030504040204" pitchFamily="50" charset="-128"/>
                <a:cs typeface="Meiryo UI" panose="020B0604030504040204" pitchFamily="50" charset="-128"/>
              </a:rPr>
              <a:t>文書化</a:t>
            </a:r>
          </a:p>
        </p:txBody>
      </p:sp>
      <p:cxnSp>
        <p:nvCxnSpPr>
          <p:cNvPr id="31" name="直線矢印コネクタ 2"/>
          <p:cNvCxnSpPr>
            <a:stCxn id="25" idx="2"/>
            <a:endCxn id="26" idx="0"/>
          </p:cNvCxnSpPr>
          <p:nvPr/>
        </p:nvCxnSpPr>
        <p:spPr>
          <a:xfrm>
            <a:off x="5197834" y="2155140"/>
            <a:ext cx="2137" cy="3842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25"/>
          <p:cNvCxnSpPr>
            <a:stCxn id="26" idx="2"/>
            <a:endCxn id="28" idx="0"/>
          </p:cNvCxnSpPr>
          <p:nvPr/>
        </p:nvCxnSpPr>
        <p:spPr>
          <a:xfrm flipH="1">
            <a:off x="5198985" y="3370352"/>
            <a:ext cx="986" cy="3842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0"/>
          <p:cNvCxnSpPr>
            <a:stCxn id="28" idx="2"/>
            <a:endCxn id="29" idx="0"/>
          </p:cNvCxnSpPr>
          <p:nvPr/>
        </p:nvCxnSpPr>
        <p:spPr>
          <a:xfrm flipH="1">
            <a:off x="5198984" y="4216232"/>
            <a:ext cx="1" cy="3842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29" idx="2"/>
            <a:endCxn id="24" idx="0"/>
          </p:cNvCxnSpPr>
          <p:nvPr/>
        </p:nvCxnSpPr>
        <p:spPr>
          <a:xfrm>
            <a:off x="5198984" y="5062112"/>
            <a:ext cx="0" cy="3842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14"/>
          <p:cNvCxnSpPr>
            <a:stCxn id="24" idx="3"/>
            <a:endCxn id="30" idx="1"/>
          </p:cNvCxnSpPr>
          <p:nvPr/>
        </p:nvCxnSpPr>
        <p:spPr>
          <a:xfrm flipV="1">
            <a:off x="7226141" y="5860391"/>
            <a:ext cx="958127" cy="14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正方形/長方形 17"/>
          <p:cNvSpPr/>
          <p:nvPr/>
        </p:nvSpPr>
        <p:spPr>
          <a:xfrm>
            <a:off x="7209473" y="5578014"/>
            <a:ext cx="502061" cy="307777"/>
          </a:xfrm>
          <a:prstGeom prst="rect">
            <a:avLst/>
          </a:prstGeom>
        </p:spPr>
        <p:txBody>
          <a:bodyPr wrap="none">
            <a:spAutoFit/>
          </a:bodyPr>
          <a:lstStyle/>
          <a:p>
            <a:pPr lvl="0" algn="ctr"/>
            <a:r>
              <a:rPr lang="ja-JP" altLang="en-US" sz="1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はい</a:t>
            </a:r>
          </a:p>
        </p:txBody>
      </p:sp>
      <p:sp>
        <p:nvSpPr>
          <p:cNvPr id="37" name="正方形/長方形 18"/>
          <p:cNvSpPr/>
          <p:nvPr/>
        </p:nvSpPr>
        <p:spPr>
          <a:xfrm>
            <a:off x="2410078" y="5537672"/>
            <a:ext cx="652743" cy="307777"/>
          </a:xfrm>
          <a:prstGeom prst="rect">
            <a:avLst/>
          </a:prstGeom>
        </p:spPr>
        <p:txBody>
          <a:bodyPr wrap="none">
            <a:spAutoFit/>
          </a:bodyPr>
          <a:lstStyle/>
          <a:p>
            <a:pPr lvl="0"/>
            <a:r>
              <a:rPr lang="ja-JP" altLang="en-US" sz="14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いいえ</a:t>
            </a:r>
          </a:p>
        </p:txBody>
      </p:sp>
      <p:cxnSp>
        <p:nvCxnSpPr>
          <p:cNvPr id="38" name="カギ線コネクタ 20"/>
          <p:cNvCxnSpPr>
            <a:stCxn id="24" idx="1"/>
            <a:endCxn id="23" idx="2"/>
          </p:cNvCxnSpPr>
          <p:nvPr/>
        </p:nvCxnSpPr>
        <p:spPr>
          <a:xfrm rot="10800000">
            <a:off x="1162603" y="5089220"/>
            <a:ext cx="2009224" cy="772604"/>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カギ線コネクタ 45"/>
          <p:cNvCxnSpPr>
            <a:stCxn id="23" idx="0"/>
            <a:endCxn id="25" idx="1"/>
          </p:cNvCxnSpPr>
          <p:nvPr/>
        </p:nvCxnSpPr>
        <p:spPr>
          <a:xfrm rot="5400000" flipH="1" flipV="1">
            <a:off x="1478819" y="1608092"/>
            <a:ext cx="1595252" cy="2227685"/>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カギ線コネクタ 45"/>
          <p:cNvCxnSpPr>
            <a:stCxn id="23" idx="0"/>
            <a:endCxn id="26" idx="1"/>
          </p:cNvCxnSpPr>
          <p:nvPr/>
        </p:nvCxnSpPr>
        <p:spPr>
          <a:xfrm rot="5400000" flipH="1" flipV="1">
            <a:off x="1884862" y="2232595"/>
            <a:ext cx="564706" cy="2009224"/>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0239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sz="4000" dirty="0"/>
              <a:t>2 </a:t>
            </a:r>
            <a:r>
              <a:rPr lang="ja-JP" altLang="en-US" sz="4000" dirty="0"/>
              <a:t>リスクアセスメント</a:t>
            </a:r>
            <a:r>
              <a:rPr lang="en-US" altLang="ja-JP" sz="4000" dirty="0"/>
              <a:t/>
            </a:r>
            <a:br>
              <a:rPr lang="en-US" altLang="ja-JP" sz="4000" dirty="0"/>
            </a:br>
            <a:r>
              <a:rPr lang="en-US" altLang="ja-JP" sz="4000" dirty="0"/>
              <a:t>(3)	</a:t>
            </a:r>
            <a:r>
              <a:rPr lang="ja-JP" altLang="en-US" sz="4000" dirty="0"/>
              <a:t>危険源・危険状態・危険事象の同定</a:t>
            </a:r>
            <a:endParaRPr kumimoji="1" lang="ja-JP" altLang="en-US" sz="4000" dirty="0"/>
          </a:p>
        </p:txBody>
      </p:sp>
      <p:sp>
        <p:nvSpPr>
          <p:cNvPr id="3" name="Content Placeholder 2"/>
          <p:cNvSpPr>
            <a:spLocks noGrp="1"/>
          </p:cNvSpPr>
          <p:nvPr>
            <p:ph idx="1"/>
          </p:nvPr>
        </p:nvSpPr>
        <p:spPr/>
        <p:txBody>
          <a:bodyPr>
            <a:normAutofit/>
          </a:bodyPr>
          <a:lstStyle/>
          <a:p>
            <a:pPr marL="0" lvl="2" indent="0">
              <a:spcBef>
                <a:spcPts val="1000"/>
              </a:spcBef>
              <a:buNone/>
            </a:pPr>
            <a:r>
              <a:rPr lang="ja-JP" altLang="en-US" sz="2800" b="1" dirty="0" smtClean="0">
                <a:effectLst>
                  <a:glow>
                    <a:srgbClr val="000000"/>
                  </a:glow>
                  <a:outerShdw sx="0" sy="0">
                    <a:srgbClr val="000000"/>
                  </a:outerShdw>
                  <a:reflection stA="0" endPos="0" fadeDir="0" sx="0" sy="0"/>
                </a:effectLst>
              </a:rPr>
              <a:t>ア </a:t>
            </a:r>
            <a:r>
              <a:rPr lang="ja-JP" altLang="ja-JP" sz="2800" b="1" dirty="0" smtClean="0">
                <a:effectLst>
                  <a:glow>
                    <a:srgbClr val="000000"/>
                  </a:glow>
                  <a:outerShdw sx="0" sy="0">
                    <a:srgbClr val="000000"/>
                  </a:outerShdw>
                  <a:reflection stA="0" endPos="0" fadeDir="0" sx="0" sy="0"/>
                </a:effectLst>
              </a:rPr>
              <a:t>危険源</a:t>
            </a:r>
            <a:r>
              <a:rPr lang="ja-JP" altLang="ja-JP" sz="2800" b="1" dirty="0">
                <a:effectLst>
                  <a:glow>
                    <a:srgbClr val="000000"/>
                  </a:glow>
                  <a:outerShdw sx="0" sy="0">
                    <a:srgbClr val="000000"/>
                  </a:outerShdw>
                  <a:reflection stA="0" endPos="0" fadeDir="0" sx="0" sy="0"/>
                </a:effectLst>
              </a:rPr>
              <a:t>の</a:t>
            </a:r>
            <a:r>
              <a:rPr lang="ja-JP" altLang="ja-JP" sz="2800" b="1" dirty="0" smtClean="0">
                <a:effectLst>
                  <a:glow>
                    <a:srgbClr val="000000"/>
                  </a:glow>
                  <a:outerShdw sx="0" sy="0">
                    <a:srgbClr val="000000"/>
                  </a:outerShdw>
                  <a:reflection stA="0" endPos="0" fadeDir="0" sx="0" sy="0"/>
                </a:effectLst>
              </a:rPr>
              <a:t>同定</a:t>
            </a:r>
            <a:endParaRPr lang="ja-JP" altLang="ja-JP" sz="2800" b="1" dirty="0">
              <a:effectLst>
                <a:glow>
                  <a:srgbClr val="000000"/>
                </a:glow>
                <a:outerShdw sx="0" sy="0">
                  <a:srgbClr val="000000"/>
                </a:outerShdw>
                <a:reflection stA="0" endPos="0" fadeDir="0" sx="0" sy="0"/>
              </a:effectLst>
            </a:endParaRPr>
          </a:p>
        </p:txBody>
      </p:sp>
      <p:sp>
        <p:nvSpPr>
          <p:cNvPr id="5" name="円/楕円 3"/>
          <p:cNvSpPr/>
          <p:nvPr/>
        </p:nvSpPr>
        <p:spPr>
          <a:xfrm>
            <a:off x="1751203" y="2217628"/>
            <a:ext cx="3822425" cy="165618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4"/>
          <p:cNvSpPr/>
          <p:nvPr/>
        </p:nvSpPr>
        <p:spPr>
          <a:xfrm>
            <a:off x="3779428" y="2217628"/>
            <a:ext cx="3822425" cy="165618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5"/>
          <p:cNvSpPr/>
          <p:nvPr/>
        </p:nvSpPr>
        <p:spPr>
          <a:xfrm>
            <a:off x="3441155" y="5615408"/>
            <a:ext cx="2132473" cy="9061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危害・傷害</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16"/>
          <p:cNvSpPr txBox="1"/>
          <p:nvPr/>
        </p:nvSpPr>
        <p:spPr>
          <a:xfrm>
            <a:off x="2272815" y="2361645"/>
            <a:ext cx="1107996"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人の存在</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17"/>
          <p:cNvSpPr txBox="1"/>
          <p:nvPr/>
        </p:nvSpPr>
        <p:spPr>
          <a:xfrm>
            <a:off x="4099146" y="2546565"/>
            <a:ext cx="1107996" cy="646331"/>
          </a:xfrm>
          <a:prstGeom prst="rect">
            <a:avLst/>
          </a:prstGeom>
          <a:noFill/>
        </p:spPr>
        <p:txBody>
          <a:bodyPr wrap="non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危険状態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暴露</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25"/>
          <p:cNvSpPr txBox="1"/>
          <p:nvPr/>
        </p:nvSpPr>
        <p:spPr>
          <a:xfrm>
            <a:off x="5853467" y="2393583"/>
            <a:ext cx="1107996" cy="369332"/>
          </a:xfrm>
          <a:prstGeom prst="rect">
            <a:avLst/>
          </a:prstGeom>
          <a:noFill/>
        </p:spPr>
        <p:txBody>
          <a:bodyPr wrap="non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危険区域</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1"/>
          <p:cNvSpPr/>
          <p:nvPr/>
        </p:nvSpPr>
        <p:spPr>
          <a:xfrm>
            <a:off x="5811968" y="2871798"/>
            <a:ext cx="1404156" cy="60789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危険源</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21"/>
          <p:cNvSpPr/>
          <p:nvPr/>
        </p:nvSpPr>
        <p:spPr>
          <a:xfrm>
            <a:off x="2679290" y="2910776"/>
            <a:ext cx="780087" cy="60789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下矢印 18"/>
          <p:cNvSpPr/>
          <p:nvPr/>
        </p:nvSpPr>
        <p:spPr>
          <a:xfrm>
            <a:off x="3459377" y="3895155"/>
            <a:ext cx="3054669" cy="1681132"/>
          </a:xfrm>
          <a:custGeom>
            <a:avLst/>
            <a:gdLst>
              <a:gd name="connsiteX0" fmla="*/ 0 w 1730650"/>
              <a:gd name="connsiteY0" fmla="*/ 1408454 h 2304256"/>
              <a:gd name="connsiteX1" fmla="*/ 272647 w 1730650"/>
              <a:gd name="connsiteY1" fmla="*/ 1408454 h 2304256"/>
              <a:gd name="connsiteX2" fmla="*/ 272647 w 1730650"/>
              <a:gd name="connsiteY2" fmla="*/ 0 h 2304256"/>
              <a:gd name="connsiteX3" fmla="*/ 1458003 w 1730650"/>
              <a:gd name="connsiteY3" fmla="*/ 0 h 2304256"/>
              <a:gd name="connsiteX4" fmla="*/ 1458003 w 1730650"/>
              <a:gd name="connsiteY4" fmla="*/ 1408454 h 2304256"/>
              <a:gd name="connsiteX5" fmla="*/ 1730650 w 1730650"/>
              <a:gd name="connsiteY5" fmla="*/ 1408454 h 2304256"/>
              <a:gd name="connsiteX6" fmla="*/ 865325 w 1730650"/>
              <a:gd name="connsiteY6" fmla="*/ 2304256 h 2304256"/>
              <a:gd name="connsiteX7" fmla="*/ 0 w 1730650"/>
              <a:gd name="connsiteY7" fmla="*/ 1408454 h 230425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58003 w 2181903"/>
              <a:gd name="connsiteY4" fmla="*/ 1423694 h 2319496"/>
              <a:gd name="connsiteX5" fmla="*/ 1730650 w 2181903"/>
              <a:gd name="connsiteY5" fmla="*/ 1423694 h 2319496"/>
              <a:gd name="connsiteX6" fmla="*/ 865325 w 2181903"/>
              <a:gd name="connsiteY6" fmla="*/ 2319496 h 2319496"/>
              <a:gd name="connsiteX7" fmla="*/ 0 w 2181903"/>
              <a:gd name="connsiteY7"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62341 w 2181903"/>
              <a:gd name="connsiteY4" fmla="*/ 572636 h 2319496"/>
              <a:gd name="connsiteX5" fmla="*/ 1458003 w 2181903"/>
              <a:gd name="connsiteY5" fmla="*/ 1423694 h 2319496"/>
              <a:gd name="connsiteX6" fmla="*/ 1730650 w 2181903"/>
              <a:gd name="connsiteY6" fmla="*/ 1423694 h 2319496"/>
              <a:gd name="connsiteX7" fmla="*/ 865325 w 2181903"/>
              <a:gd name="connsiteY7" fmla="*/ 2319496 h 2319496"/>
              <a:gd name="connsiteX8" fmla="*/ 0 w 2181903"/>
              <a:gd name="connsiteY8"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62341 w 2181903"/>
              <a:gd name="connsiteY4" fmla="*/ 572636 h 2319496"/>
              <a:gd name="connsiteX5" fmla="*/ 1458003 w 2181903"/>
              <a:gd name="connsiteY5" fmla="*/ 1423694 h 2319496"/>
              <a:gd name="connsiteX6" fmla="*/ 1730650 w 2181903"/>
              <a:gd name="connsiteY6" fmla="*/ 1423694 h 2319496"/>
              <a:gd name="connsiteX7" fmla="*/ 865325 w 2181903"/>
              <a:gd name="connsiteY7" fmla="*/ 2319496 h 2319496"/>
              <a:gd name="connsiteX8" fmla="*/ 0 w 2181903"/>
              <a:gd name="connsiteY8" fmla="*/ 1423694 h 2319496"/>
              <a:gd name="connsiteX0" fmla="*/ 0 w 2308132"/>
              <a:gd name="connsiteY0" fmla="*/ 1423694 h 2319496"/>
              <a:gd name="connsiteX1" fmla="*/ 272647 w 2308132"/>
              <a:gd name="connsiteY1" fmla="*/ 1423694 h 2319496"/>
              <a:gd name="connsiteX2" fmla="*/ 272647 w 2308132"/>
              <a:gd name="connsiteY2" fmla="*/ 15240 h 2319496"/>
              <a:gd name="connsiteX3" fmla="*/ 2181903 w 2308132"/>
              <a:gd name="connsiteY3" fmla="*/ 0 h 2319496"/>
              <a:gd name="connsiteX4" fmla="*/ 2110041 w 2308132"/>
              <a:gd name="connsiteY4" fmla="*/ 496436 h 2319496"/>
              <a:gd name="connsiteX5" fmla="*/ 1462341 w 2308132"/>
              <a:gd name="connsiteY5" fmla="*/ 572636 h 2319496"/>
              <a:gd name="connsiteX6" fmla="*/ 1458003 w 2308132"/>
              <a:gd name="connsiteY6" fmla="*/ 1423694 h 2319496"/>
              <a:gd name="connsiteX7" fmla="*/ 1730650 w 2308132"/>
              <a:gd name="connsiteY7" fmla="*/ 1423694 h 2319496"/>
              <a:gd name="connsiteX8" fmla="*/ 865325 w 2308132"/>
              <a:gd name="connsiteY8" fmla="*/ 2319496 h 2319496"/>
              <a:gd name="connsiteX9" fmla="*/ 0 w 2308132"/>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60311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2110041 w 2181903"/>
              <a:gd name="connsiteY4" fmla="*/ 603116 h 2319496"/>
              <a:gd name="connsiteX5" fmla="*/ 1462341 w 2181903"/>
              <a:gd name="connsiteY5" fmla="*/ 572636 h 2319496"/>
              <a:gd name="connsiteX6" fmla="*/ 1458003 w 2181903"/>
              <a:gd name="connsiteY6" fmla="*/ 1423694 h 2319496"/>
              <a:gd name="connsiteX7" fmla="*/ 1730650 w 2181903"/>
              <a:gd name="connsiteY7" fmla="*/ 1423694 h 2319496"/>
              <a:gd name="connsiteX8" fmla="*/ 865325 w 2181903"/>
              <a:gd name="connsiteY8" fmla="*/ 2319496 h 2319496"/>
              <a:gd name="connsiteX9" fmla="*/ 0 w 2181903"/>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57263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57263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79361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62341 w 2003361"/>
              <a:gd name="connsiteY5" fmla="*/ 79361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62341 w 2003361"/>
              <a:gd name="connsiteY5" fmla="*/ 79361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57578 w 2003361"/>
              <a:gd name="connsiteY5" fmla="*/ 88886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70024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2236724"/>
              <a:gd name="connsiteY0" fmla="*/ 1423694 h 2319496"/>
              <a:gd name="connsiteX1" fmla="*/ 272647 w 2236724"/>
              <a:gd name="connsiteY1" fmla="*/ 1423694 h 2319496"/>
              <a:gd name="connsiteX2" fmla="*/ 272647 w 2236724"/>
              <a:gd name="connsiteY2" fmla="*/ 15240 h 2319496"/>
              <a:gd name="connsiteX3" fmla="*/ 1999023 w 2236724"/>
              <a:gd name="connsiteY3" fmla="*/ 0 h 2319496"/>
              <a:gd name="connsiteX4" fmla="*/ 2236724 w 2236724"/>
              <a:gd name="connsiteY4" fmla="*/ 855052 h 2319496"/>
              <a:gd name="connsiteX5" fmla="*/ 1457578 w 2236724"/>
              <a:gd name="connsiteY5" fmla="*/ 888866 h 2319496"/>
              <a:gd name="connsiteX6" fmla="*/ 1458003 w 2236724"/>
              <a:gd name="connsiteY6" fmla="*/ 1423694 h 2319496"/>
              <a:gd name="connsiteX7" fmla="*/ 1730650 w 2236724"/>
              <a:gd name="connsiteY7" fmla="*/ 1423694 h 2319496"/>
              <a:gd name="connsiteX8" fmla="*/ 865325 w 2236724"/>
              <a:gd name="connsiteY8" fmla="*/ 2319496 h 2319496"/>
              <a:gd name="connsiteX9" fmla="*/ 0 w 2236724"/>
              <a:gd name="connsiteY9" fmla="*/ 1423694 h 2319496"/>
              <a:gd name="connsiteX0" fmla="*/ 0 w 2236787"/>
              <a:gd name="connsiteY0" fmla="*/ 1423694 h 2319496"/>
              <a:gd name="connsiteX1" fmla="*/ 272647 w 2236787"/>
              <a:gd name="connsiteY1" fmla="*/ 1423694 h 2319496"/>
              <a:gd name="connsiteX2" fmla="*/ 272647 w 2236787"/>
              <a:gd name="connsiteY2" fmla="*/ 15240 h 2319496"/>
              <a:gd name="connsiteX3" fmla="*/ 1999023 w 2236787"/>
              <a:gd name="connsiteY3" fmla="*/ 0 h 2319496"/>
              <a:gd name="connsiteX4" fmla="*/ 2236724 w 2236787"/>
              <a:gd name="connsiteY4" fmla="*/ 855052 h 2319496"/>
              <a:gd name="connsiteX5" fmla="*/ 1457578 w 2236787"/>
              <a:gd name="connsiteY5" fmla="*/ 888866 h 2319496"/>
              <a:gd name="connsiteX6" fmla="*/ 1458003 w 2236787"/>
              <a:gd name="connsiteY6" fmla="*/ 1423694 h 2319496"/>
              <a:gd name="connsiteX7" fmla="*/ 1730650 w 2236787"/>
              <a:gd name="connsiteY7" fmla="*/ 1423694 h 2319496"/>
              <a:gd name="connsiteX8" fmla="*/ 865325 w 2236787"/>
              <a:gd name="connsiteY8" fmla="*/ 2319496 h 2319496"/>
              <a:gd name="connsiteX9" fmla="*/ 0 w 2236787"/>
              <a:gd name="connsiteY9" fmla="*/ 1423694 h 2319496"/>
              <a:gd name="connsiteX0" fmla="*/ 0 w 2022796"/>
              <a:gd name="connsiteY0" fmla="*/ 1423694 h 2319496"/>
              <a:gd name="connsiteX1" fmla="*/ 272647 w 2022796"/>
              <a:gd name="connsiteY1" fmla="*/ 1423694 h 2319496"/>
              <a:gd name="connsiteX2" fmla="*/ 272647 w 2022796"/>
              <a:gd name="connsiteY2" fmla="*/ 15240 h 2319496"/>
              <a:gd name="connsiteX3" fmla="*/ 1999023 w 2022796"/>
              <a:gd name="connsiteY3" fmla="*/ 0 h 2319496"/>
              <a:gd name="connsiteX4" fmla="*/ 2022411 w 2022796"/>
              <a:gd name="connsiteY4" fmla="*/ 836002 h 2319496"/>
              <a:gd name="connsiteX5" fmla="*/ 1457578 w 2022796"/>
              <a:gd name="connsiteY5" fmla="*/ 888866 h 2319496"/>
              <a:gd name="connsiteX6" fmla="*/ 1458003 w 2022796"/>
              <a:gd name="connsiteY6" fmla="*/ 1423694 h 2319496"/>
              <a:gd name="connsiteX7" fmla="*/ 1730650 w 2022796"/>
              <a:gd name="connsiteY7" fmla="*/ 1423694 h 2319496"/>
              <a:gd name="connsiteX8" fmla="*/ 865325 w 2022796"/>
              <a:gd name="connsiteY8" fmla="*/ 2319496 h 2319496"/>
              <a:gd name="connsiteX9" fmla="*/ 0 w 2022796"/>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3836 w 1999023"/>
              <a:gd name="connsiteY4" fmla="*/ 836002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008548"/>
              <a:gd name="connsiteY0" fmla="*/ 1414169 h 2309971"/>
              <a:gd name="connsiteX1" fmla="*/ 272647 w 2008548"/>
              <a:gd name="connsiteY1" fmla="*/ 1414169 h 2309971"/>
              <a:gd name="connsiteX2" fmla="*/ 272647 w 2008548"/>
              <a:gd name="connsiteY2" fmla="*/ 5715 h 2309971"/>
              <a:gd name="connsiteX3" fmla="*/ 2008548 w 2008548"/>
              <a:gd name="connsiteY3" fmla="*/ 0 h 2309971"/>
              <a:gd name="connsiteX4" fmla="*/ 1993836 w 2008548"/>
              <a:gd name="connsiteY4" fmla="*/ 826477 h 2309971"/>
              <a:gd name="connsiteX5" fmla="*/ 1457578 w 2008548"/>
              <a:gd name="connsiteY5" fmla="*/ 879341 h 2309971"/>
              <a:gd name="connsiteX6" fmla="*/ 1458003 w 2008548"/>
              <a:gd name="connsiteY6" fmla="*/ 1414169 h 2309971"/>
              <a:gd name="connsiteX7" fmla="*/ 1730650 w 2008548"/>
              <a:gd name="connsiteY7" fmla="*/ 1414169 h 2309971"/>
              <a:gd name="connsiteX8" fmla="*/ 865325 w 2008548"/>
              <a:gd name="connsiteY8" fmla="*/ 2309971 h 2309971"/>
              <a:gd name="connsiteX9" fmla="*/ 0 w 2008548"/>
              <a:gd name="connsiteY9" fmla="*/ 1414169 h 2309971"/>
              <a:gd name="connsiteX0" fmla="*/ 0 w 2008548"/>
              <a:gd name="connsiteY0" fmla="*/ 1414169 h 2309971"/>
              <a:gd name="connsiteX1" fmla="*/ 272647 w 2008548"/>
              <a:gd name="connsiteY1" fmla="*/ 1414169 h 2309971"/>
              <a:gd name="connsiteX2" fmla="*/ 272647 w 2008548"/>
              <a:gd name="connsiteY2" fmla="*/ 5715 h 2309971"/>
              <a:gd name="connsiteX3" fmla="*/ 2008548 w 2008548"/>
              <a:gd name="connsiteY3" fmla="*/ 0 h 2309971"/>
              <a:gd name="connsiteX4" fmla="*/ 2005742 w 2008548"/>
              <a:gd name="connsiteY4" fmla="*/ 826477 h 2309971"/>
              <a:gd name="connsiteX5" fmla="*/ 1457578 w 2008548"/>
              <a:gd name="connsiteY5" fmla="*/ 879341 h 2309971"/>
              <a:gd name="connsiteX6" fmla="*/ 1458003 w 2008548"/>
              <a:gd name="connsiteY6" fmla="*/ 1414169 h 2309971"/>
              <a:gd name="connsiteX7" fmla="*/ 1730650 w 2008548"/>
              <a:gd name="connsiteY7" fmla="*/ 1414169 h 2309971"/>
              <a:gd name="connsiteX8" fmla="*/ 865325 w 2008548"/>
              <a:gd name="connsiteY8" fmla="*/ 2309971 h 2309971"/>
              <a:gd name="connsiteX9" fmla="*/ 0 w 2008548"/>
              <a:gd name="connsiteY9" fmla="*/ 1414169 h 2309971"/>
              <a:gd name="connsiteX0" fmla="*/ 0 w 2008548"/>
              <a:gd name="connsiteY0" fmla="*/ 1414169 h 1995646"/>
              <a:gd name="connsiteX1" fmla="*/ 272647 w 2008548"/>
              <a:gd name="connsiteY1" fmla="*/ 1414169 h 1995646"/>
              <a:gd name="connsiteX2" fmla="*/ 272647 w 2008548"/>
              <a:gd name="connsiteY2" fmla="*/ 5715 h 1995646"/>
              <a:gd name="connsiteX3" fmla="*/ 2008548 w 2008548"/>
              <a:gd name="connsiteY3" fmla="*/ 0 h 1995646"/>
              <a:gd name="connsiteX4" fmla="*/ 2005742 w 2008548"/>
              <a:gd name="connsiteY4" fmla="*/ 826477 h 1995646"/>
              <a:gd name="connsiteX5" fmla="*/ 1457578 w 2008548"/>
              <a:gd name="connsiteY5" fmla="*/ 879341 h 1995646"/>
              <a:gd name="connsiteX6" fmla="*/ 1458003 w 2008548"/>
              <a:gd name="connsiteY6" fmla="*/ 1414169 h 1995646"/>
              <a:gd name="connsiteX7" fmla="*/ 1730650 w 2008548"/>
              <a:gd name="connsiteY7" fmla="*/ 1414169 h 1995646"/>
              <a:gd name="connsiteX8" fmla="*/ 895587 w 2008548"/>
              <a:gd name="connsiteY8" fmla="*/ 1995646 h 1995646"/>
              <a:gd name="connsiteX9" fmla="*/ 0 w 2008548"/>
              <a:gd name="connsiteY9" fmla="*/ 1414169 h 1995646"/>
              <a:gd name="connsiteX0" fmla="*/ 0 w 2008548"/>
              <a:gd name="connsiteY0" fmla="*/ 1409406 h 1990883"/>
              <a:gd name="connsiteX1" fmla="*/ 272647 w 2008548"/>
              <a:gd name="connsiteY1" fmla="*/ 1409406 h 1990883"/>
              <a:gd name="connsiteX2" fmla="*/ 272647 w 2008548"/>
              <a:gd name="connsiteY2" fmla="*/ 952 h 1990883"/>
              <a:gd name="connsiteX3" fmla="*/ 2008548 w 2008548"/>
              <a:gd name="connsiteY3" fmla="*/ 0 h 1990883"/>
              <a:gd name="connsiteX4" fmla="*/ 2005742 w 2008548"/>
              <a:gd name="connsiteY4" fmla="*/ 821714 h 1990883"/>
              <a:gd name="connsiteX5" fmla="*/ 1457578 w 2008548"/>
              <a:gd name="connsiteY5" fmla="*/ 874578 h 1990883"/>
              <a:gd name="connsiteX6" fmla="*/ 1458003 w 2008548"/>
              <a:gd name="connsiteY6" fmla="*/ 1409406 h 1990883"/>
              <a:gd name="connsiteX7" fmla="*/ 1730650 w 2008548"/>
              <a:gd name="connsiteY7" fmla="*/ 1409406 h 1990883"/>
              <a:gd name="connsiteX8" fmla="*/ 895587 w 2008548"/>
              <a:gd name="connsiteY8" fmla="*/ 1990883 h 1990883"/>
              <a:gd name="connsiteX9" fmla="*/ 0 w 2008548"/>
              <a:gd name="connsiteY9" fmla="*/ 1409406 h 1990883"/>
              <a:gd name="connsiteX0" fmla="*/ 0 w 2008548"/>
              <a:gd name="connsiteY0" fmla="*/ 1409406 h 1990883"/>
              <a:gd name="connsiteX1" fmla="*/ 272647 w 2008548"/>
              <a:gd name="connsiteY1" fmla="*/ 1409406 h 1990883"/>
              <a:gd name="connsiteX2" fmla="*/ 272647 w 2008548"/>
              <a:gd name="connsiteY2" fmla="*/ 952 h 1990883"/>
              <a:gd name="connsiteX3" fmla="*/ 2008548 w 2008548"/>
              <a:gd name="connsiteY3" fmla="*/ 0 h 1990883"/>
              <a:gd name="connsiteX4" fmla="*/ 2005742 w 2008548"/>
              <a:gd name="connsiteY4" fmla="*/ 821714 h 1990883"/>
              <a:gd name="connsiteX5" fmla="*/ 1457578 w 2008548"/>
              <a:gd name="connsiteY5" fmla="*/ 874578 h 1990883"/>
              <a:gd name="connsiteX6" fmla="*/ 1458003 w 2008548"/>
              <a:gd name="connsiteY6" fmla="*/ 1409406 h 1990883"/>
              <a:gd name="connsiteX7" fmla="*/ 1730650 w 2008548"/>
              <a:gd name="connsiteY7" fmla="*/ 1409406 h 1990883"/>
              <a:gd name="connsiteX8" fmla="*/ 895587 w 2008548"/>
              <a:gd name="connsiteY8" fmla="*/ 1990883 h 1990883"/>
              <a:gd name="connsiteX9" fmla="*/ 0 w 2008548"/>
              <a:gd name="connsiteY9"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457578 w 2226822"/>
              <a:gd name="connsiteY6" fmla="*/ 874578 h 1990883"/>
              <a:gd name="connsiteX7" fmla="*/ 1458003 w 2226822"/>
              <a:gd name="connsiteY7" fmla="*/ 1409406 h 1990883"/>
              <a:gd name="connsiteX8" fmla="*/ 1730650 w 2226822"/>
              <a:gd name="connsiteY8" fmla="*/ 1409406 h 1990883"/>
              <a:gd name="connsiteX9" fmla="*/ 895587 w 2226822"/>
              <a:gd name="connsiteY9" fmla="*/ 1990883 h 1990883"/>
              <a:gd name="connsiteX10" fmla="*/ 0 w 2226822"/>
              <a:gd name="connsiteY10"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57578 w 2226822"/>
              <a:gd name="connsiteY7" fmla="*/ 87457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57578 w 2226822"/>
              <a:gd name="connsiteY7" fmla="*/ 87457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94587 w 2226822"/>
              <a:gd name="connsiteY6" fmla="*/ 1264607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94587 w 2226822"/>
              <a:gd name="connsiteY6" fmla="*/ 1264607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94587 w 2363216"/>
              <a:gd name="connsiteY7" fmla="*/ 1264607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94587 w 2363216"/>
              <a:gd name="connsiteY7" fmla="*/ 1264607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7797"/>
              <a:gd name="connsiteY0" fmla="*/ 1409406 h 1990883"/>
              <a:gd name="connsiteX1" fmla="*/ 272647 w 2367797"/>
              <a:gd name="connsiteY1" fmla="*/ 1409406 h 1990883"/>
              <a:gd name="connsiteX2" fmla="*/ 272647 w 2367797"/>
              <a:gd name="connsiteY2" fmla="*/ 952 h 1990883"/>
              <a:gd name="connsiteX3" fmla="*/ 2008548 w 2367797"/>
              <a:gd name="connsiteY3" fmla="*/ 0 h 1990883"/>
              <a:gd name="connsiteX4" fmla="*/ 2005742 w 2367797"/>
              <a:gd name="connsiteY4" fmla="*/ 821714 h 1990883"/>
              <a:gd name="connsiteX5" fmla="*/ 2209922 w 2367797"/>
              <a:gd name="connsiteY5" fmla="*/ 954795 h 1990883"/>
              <a:gd name="connsiteX6" fmla="*/ 2341057 w 2367797"/>
              <a:gd name="connsiteY6" fmla="*/ 1281057 h 1990883"/>
              <a:gd name="connsiteX7" fmla="*/ 1897210 w 2367797"/>
              <a:gd name="connsiteY7" fmla="*/ 1322182 h 1990883"/>
              <a:gd name="connsiteX8" fmla="*/ 1576935 w 2367797"/>
              <a:gd name="connsiteY8" fmla="*/ 1261865 h 1990883"/>
              <a:gd name="connsiteX9" fmla="*/ 1470187 w 2367797"/>
              <a:gd name="connsiteY9" fmla="*/ 745718 h 1990883"/>
              <a:gd name="connsiteX10" fmla="*/ 1458003 w 2367797"/>
              <a:gd name="connsiteY10" fmla="*/ 1409406 h 1990883"/>
              <a:gd name="connsiteX11" fmla="*/ 1730650 w 2367797"/>
              <a:gd name="connsiteY11" fmla="*/ 1409406 h 1990883"/>
              <a:gd name="connsiteX12" fmla="*/ 895587 w 2367797"/>
              <a:gd name="connsiteY12" fmla="*/ 1990883 h 1990883"/>
              <a:gd name="connsiteX13" fmla="*/ 0 w 2367797"/>
              <a:gd name="connsiteY13" fmla="*/ 1409406 h 1990883"/>
              <a:gd name="connsiteX0" fmla="*/ 0 w 2367797"/>
              <a:gd name="connsiteY0" fmla="*/ 1409406 h 1990883"/>
              <a:gd name="connsiteX1" fmla="*/ 272647 w 2367797"/>
              <a:gd name="connsiteY1" fmla="*/ 1409406 h 1990883"/>
              <a:gd name="connsiteX2" fmla="*/ 272647 w 2367797"/>
              <a:gd name="connsiteY2" fmla="*/ 952 h 1990883"/>
              <a:gd name="connsiteX3" fmla="*/ 2008548 w 2367797"/>
              <a:gd name="connsiteY3" fmla="*/ 0 h 1990883"/>
              <a:gd name="connsiteX4" fmla="*/ 2005742 w 2367797"/>
              <a:gd name="connsiteY4" fmla="*/ 821714 h 1990883"/>
              <a:gd name="connsiteX5" fmla="*/ 2209922 w 2367797"/>
              <a:gd name="connsiteY5" fmla="*/ 954795 h 1990883"/>
              <a:gd name="connsiteX6" fmla="*/ 2341057 w 2367797"/>
              <a:gd name="connsiteY6" fmla="*/ 1281057 h 1990883"/>
              <a:gd name="connsiteX7" fmla="*/ 1897210 w 2367797"/>
              <a:gd name="connsiteY7" fmla="*/ 1322182 h 1990883"/>
              <a:gd name="connsiteX8" fmla="*/ 1576935 w 2367797"/>
              <a:gd name="connsiteY8" fmla="*/ 1261865 h 1990883"/>
              <a:gd name="connsiteX9" fmla="*/ 1470187 w 2367797"/>
              <a:gd name="connsiteY9" fmla="*/ 745718 h 1990883"/>
              <a:gd name="connsiteX10" fmla="*/ 1458003 w 2367797"/>
              <a:gd name="connsiteY10" fmla="*/ 1409406 h 1990883"/>
              <a:gd name="connsiteX11" fmla="*/ 1730650 w 2367797"/>
              <a:gd name="connsiteY11" fmla="*/ 1409406 h 1990883"/>
              <a:gd name="connsiteX12" fmla="*/ 895587 w 2367797"/>
              <a:gd name="connsiteY12" fmla="*/ 1990883 h 1990883"/>
              <a:gd name="connsiteX13" fmla="*/ 0 w 2367797"/>
              <a:gd name="connsiteY13" fmla="*/ 1409406 h 1990883"/>
              <a:gd name="connsiteX0" fmla="*/ 0 w 2370094"/>
              <a:gd name="connsiteY0" fmla="*/ 1409406 h 1990883"/>
              <a:gd name="connsiteX1" fmla="*/ 272647 w 2370094"/>
              <a:gd name="connsiteY1" fmla="*/ 1409406 h 1990883"/>
              <a:gd name="connsiteX2" fmla="*/ 272647 w 2370094"/>
              <a:gd name="connsiteY2" fmla="*/ 952 h 1990883"/>
              <a:gd name="connsiteX3" fmla="*/ 2008548 w 2370094"/>
              <a:gd name="connsiteY3" fmla="*/ 0 h 1990883"/>
              <a:gd name="connsiteX4" fmla="*/ 2005742 w 2370094"/>
              <a:gd name="connsiteY4" fmla="*/ 821714 h 1990883"/>
              <a:gd name="connsiteX5" fmla="*/ 2209922 w 2370094"/>
              <a:gd name="connsiteY5" fmla="*/ 954795 h 1990883"/>
              <a:gd name="connsiteX6" fmla="*/ 2343579 w 2370094"/>
              <a:gd name="connsiteY6" fmla="*/ 1311216 h 1990883"/>
              <a:gd name="connsiteX7" fmla="*/ 1897210 w 2370094"/>
              <a:gd name="connsiteY7" fmla="*/ 1322182 h 1990883"/>
              <a:gd name="connsiteX8" fmla="*/ 1576935 w 2370094"/>
              <a:gd name="connsiteY8" fmla="*/ 1261865 h 1990883"/>
              <a:gd name="connsiteX9" fmla="*/ 1470187 w 2370094"/>
              <a:gd name="connsiteY9" fmla="*/ 745718 h 1990883"/>
              <a:gd name="connsiteX10" fmla="*/ 1458003 w 2370094"/>
              <a:gd name="connsiteY10" fmla="*/ 1409406 h 1990883"/>
              <a:gd name="connsiteX11" fmla="*/ 1730650 w 2370094"/>
              <a:gd name="connsiteY11" fmla="*/ 1409406 h 1990883"/>
              <a:gd name="connsiteX12" fmla="*/ 895587 w 2370094"/>
              <a:gd name="connsiteY12" fmla="*/ 1990883 h 1990883"/>
              <a:gd name="connsiteX13" fmla="*/ 0 w 2370094"/>
              <a:gd name="connsiteY13" fmla="*/ 1409406 h 1990883"/>
              <a:gd name="connsiteX0" fmla="*/ 0 w 2382354"/>
              <a:gd name="connsiteY0" fmla="*/ 1409406 h 1990883"/>
              <a:gd name="connsiteX1" fmla="*/ 272647 w 2382354"/>
              <a:gd name="connsiteY1" fmla="*/ 1409406 h 1990883"/>
              <a:gd name="connsiteX2" fmla="*/ 272647 w 2382354"/>
              <a:gd name="connsiteY2" fmla="*/ 952 h 1990883"/>
              <a:gd name="connsiteX3" fmla="*/ 2008548 w 2382354"/>
              <a:gd name="connsiteY3" fmla="*/ 0 h 1990883"/>
              <a:gd name="connsiteX4" fmla="*/ 2005742 w 2382354"/>
              <a:gd name="connsiteY4" fmla="*/ 821714 h 1990883"/>
              <a:gd name="connsiteX5" fmla="*/ 2209922 w 2382354"/>
              <a:gd name="connsiteY5" fmla="*/ 954795 h 1990883"/>
              <a:gd name="connsiteX6" fmla="*/ 2343579 w 2382354"/>
              <a:gd name="connsiteY6" fmla="*/ 1415400 h 1990883"/>
              <a:gd name="connsiteX7" fmla="*/ 2343579 w 2382354"/>
              <a:gd name="connsiteY7" fmla="*/ 1311216 h 1990883"/>
              <a:gd name="connsiteX8" fmla="*/ 1897210 w 2382354"/>
              <a:gd name="connsiteY8" fmla="*/ 1322182 h 1990883"/>
              <a:gd name="connsiteX9" fmla="*/ 1576935 w 2382354"/>
              <a:gd name="connsiteY9" fmla="*/ 1261865 h 1990883"/>
              <a:gd name="connsiteX10" fmla="*/ 1470187 w 2382354"/>
              <a:gd name="connsiteY10" fmla="*/ 745718 h 1990883"/>
              <a:gd name="connsiteX11" fmla="*/ 1458003 w 2382354"/>
              <a:gd name="connsiteY11" fmla="*/ 1409406 h 1990883"/>
              <a:gd name="connsiteX12" fmla="*/ 1730650 w 2382354"/>
              <a:gd name="connsiteY12" fmla="*/ 1409406 h 1990883"/>
              <a:gd name="connsiteX13" fmla="*/ 895587 w 2382354"/>
              <a:gd name="connsiteY13" fmla="*/ 1990883 h 1990883"/>
              <a:gd name="connsiteX14" fmla="*/ 0 w 2382354"/>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79443"/>
              <a:gd name="connsiteY0" fmla="*/ 1409406 h 1990883"/>
              <a:gd name="connsiteX1" fmla="*/ 272647 w 2379443"/>
              <a:gd name="connsiteY1" fmla="*/ 1409406 h 1990883"/>
              <a:gd name="connsiteX2" fmla="*/ 272647 w 2379443"/>
              <a:gd name="connsiteY2" fmla="*/ 952 h 1990883"/>
              <a:gd name="connsiteX3" fmla="*/ 2008548 w 2379443"/>
              <a:gd name="connsiteY3" fmla="*/ 0 h 1990883"/>
              <a:gd name="connsiteX4" fmla="*/ 2005742 w 2379443"/>
              <a:gd name="connsiteY4" fmla="*/ 821714 h 1990883"/>
              <a:gd name="connsiteX5" fmla="*/ 2209922 w 2379443"/>
              <a:gd name="connsiteY5" fmla="*/ 954795 h 1990883"/>
              <a:gd name="connsiteX6" fmla="*/ 2343579 w 2379443"/>
              <a:gd name="connsiteY6" fmla="*/ 1415400 h 1990883"/>
              <a:gd name="connsiteX7" fmla="*/ 2343579 w 2379443"/>
              <a:gd name="connsiteY7" fmla="*/ 1311216 h 1990883"/>
              <a:gd name="connsiteX8" fmla="*/ 1897210 w 2379443"/>
              <a:gd name="connsiteY8" fmla="*/ 1322182 h 1990883"/>
              <a:gd name="connsiteX9" fmla="*/ 1576935 w 2379443"/>
              <a:gd name="connsiteY9" fmla="*/ 1261865 h 1990883"/>
              <a:gd name="connsiteX10" fmla="*/ 1470187 w 2379443"/>
              <a:gd name="connsiteY10" fmla="*/ 745718 h 1990883"/>
              <a:gd name="connsiteX11" fmla="*/ 1458003 w 2379443"/>
              <a:gd name="connsiteY11" fmla="*/ 1409406 h 1990883"/>
              <a:gd name="connsiteX12" fmla="*/ 1730650 w 2379443"/>
              <a:gd name="connsiteY12" fmla="*/ 1409406 h 1990883"/>
              <a:gd name="connsiteX13" fmla="*/ 895587 w 2379443"/>
              <a:gd name="connsiteY13" fmla="*/ 1990883 h 1990883"/>
              <a:gd name="connsiteX14" fmla="*/ 0 w 2379443"/>
              <a:gd name="connsiteY14" fmla="*/ 1409406 h 1990883"/>
              <a:gd name="connsiteX0" fmla="*/ 0 w 2379443"/>
              <a:gd name="connsiteY0" fmla="*/ 1409406 h 1990883"/>
              <a:gd name="connsiteX1" fmla="*/ 272647 w 2379443"/>
              <a:gd name="connsiteY1" fmla="*/ 1409406 h 1990883"/>
              <a:gd name="connsiteX2" fmla="*/ 272647 w 2379443"/>
              <a:gd name="connsiteY2" fmla="*/ 952 h 1990883"/>
              <a:gd name="connsiteX3" fmla="*/ 2008548 w 2379443"/>
              <a:gd name="connsiteY3" fmla="*/ 0 h 1990883"/>
              <a:gd name="connsiteX4" fmla="*/ 2005742 w 2379443"/>
              <a:gd name="connsiteY4" fmla="*/ 821714 h 1990883"/>
              <a:gd name="connsiteX5" fmla="*/ 2209922 w 2379443"/>
              <a:gd name="connsiteY5" fmla="*/ 954795 h 1990883"/>
              <a:gd name="connsiteX6" fmla="*/ 2343579 w 2379443"/>
              <a:gd name="connsiteY6" fmla="*/ 1415400 h 1990883"/>
              <a:gd name="connsiteX7" fmla="*/ 2343579 w 2379443"/>
              <a:gd name="connsiteY7" fmla="*/ 1311216 h 1990883"/>
              <a:gd name="connsiteX8" fmla="*/ 1897210 w 2379443"/>
              <a:gd name="connsiteY8" fmla="*/ 1322182 h 1990883"/>
              <a:gd name="connsiteX9" fmla="*/ 1576935 w 2379443"/>
              <a:gd name="connsiteY9" fmla="*/ 1261865 h 1990883"/>
              <a:gd name="connsiteX10" fmla="*/ 1470187 w 2379443"/>
              <a:gd name="connsiteY10" fmla="*/ 745718 h 1990883"/>
              <a:gd name="connsiteX11" fmla="*/ 1458003 w 2379443"/>
              <a:gd name="connsiteY11" fmla="*/ 1409406 h 1990883"/>
              <a:gd name="connsiteX12" fmla="*/ 1730650 w 2379443"/>
              <a:gd name="connsiteY12" fmla="*/ 1409406 h 1990883"/>
              <a:gd name="connsiteX13" fmla="*/ 895587 w 2379443"/>
              <a:gd name="connsiteY13" fmla="*/ 1990883 h 1990883"/>
              <a:gd name="connsiteX14" fmla="*/ 0 w 2379443"/>
              <a:gd name="connsiteY14" fmla="*/ 1409406 h 1990883"/>
              <a:gd name="connsiteX0" fmla="*/ 0 w 2354710"/>
              <a:gd name="connsiteY0" fmla="*/ 1409406 h 1990883"/>
              <a:gd name="connsiteX1" fmla="*/ 272647 w 2354710"/>
              <a:gd name="connsiteY1" fmla="*/ 1409406 h 1990883"/>
              <a:gd name="connsiteX2" fmla="*/ 272647 w 2354710"/>
              <a:gd name="connsiteY2" fmla="*/ 952 h 1990883"/>
              <a:gd name="connsiteX3" fmla="*/ 2008548 w 2354710"/>
              <a:gd name="connsiteY3" fmla="*/ 0 h 1990883"/>
              <a:gd name="connsiteX4" fmla="*/ 2005742 w 2354710"/>
              <a:gd name="connsiteY4" fmla="*/ 821714 h 1990883"/>
              <a:gd name="connsiteX5" fmla="*/ 2209922 w 2354710"/>
              <a:gd name="connsiteY5" fmla="*/ 954795 h 1990883"/>
              <a:gd name="connsiteX6" fmla="*/ 2343579 w 2354710"/>
              <a:gd name="connsiteY6" fmla="*/ 1415400 h 1990883"/>
              <a:gd name="connsiteX7" fmla="*/ 2343579 w 2354710"/>
              <a:gd name="connsiteY7" fmla="*/ 1311216 h 1990883"/>
              <a:gd name="connsiteX8" fmla="*/ 1897210 w 2354710"/>
              <a:gd name="connsiteY8" fmla="*/ 1322182 h 1990883"/>
              <a:gd name="connsiteX9" fmla="*/ 1576935 w 2354710"/>
              <a:gd name="connsiteY9" fmla="*/ 1261865 h 1990883"/>
              <a:gd name="connsiteX10" fmla="*/ 1470187 w 2354710"/>
              <a:gd name="connsiteY10" fmla="*/ 745718 h 1990883"/>
              <a:gd name="connsiteX11" fmla="*/ 1458003 w 2354710"/>
              <a:gd name="connsiteY11" fmla="*/ 1409406 h 1990883"/>
              <a:gd name="connsiteX12" fmla="*/ 1730650 w 2354710"/>
              <a:gd name="connsiteY12" fmla="*/ 1409406 h 1990883"/>
              <a:gd name="connsiteX13" fmla="*/ 895587 w 2354710"/>
              <a:gd name="connsiteY13" fmla="*/ 1990883 h 1990883"/>
              <a:gd name="connsiteX14" fmla="*/ 0 w 2354710"/>
              <a:gd name="connsiteY14" fmla="*/ 1409406 h 1990883"/>
              <a:gd name="connsiteX0" fmla="*/ 0 w 2504274"/>
              <a:gd name="connsiteY0" fmla="*/ 1409406 h 1990883"/>
              <a:gd name="connsiteX1" fmla="*/ 272647 w 2504274"/>
              <a:gd name="connsiteY1" fmla="*/ 1409406 h 1990883"/>
              <a:gd name="connsiteX2" fmla="*/ 272647 w 2504274"/>
              <a:gd name="connsiteY2" fmla="*/ 952 h 1990883"/>
              <a:gd name="connsiteX3" fmla="*/ 2008548 w 2504274"/>
              <a:gd name="connsiteY3" fmla="*/ 0 h 1990883"/>
              <a:gd name="connsiteX4" fmla="*/ 2005742 w 2504274"/>
              <a:gd name="connsiteY4" fmla="*/ 821714 h 1990883"/>
              <a:gd name="connsiteX5" fmla="*/ 2209922 w 2504274"/>
              <a:gd name="connsiteY5" fmla="*/ 954795 h 1990883"/>
              <a:gd name="connsiteX6" fmla="*/ 2502458 w 2504274"/>
              <a:gd name="connsiteY6" fmla="*/ 1174131 h 1990883"/>
              <a:gd name="connsiteX7" fmla="*/ 2343579 w 2504274"/>
              <a:gd name="connsiteY7" fmla="*/ 1415400 h 1990883"/>
              <a:gd name="connsiteX8" fmla="*/ 2343579 w 2504274"/>
              <a:gd name="connsiteY8" fmla="*/ 1311216 h 1990883"/>
              <a:gd name="connsiteX9" fmla="*/ 1897210 w 2504274"/>
              <a:gd name="connsiteY9" fmla="*/ 1322182 h 1990883"/>
              <a:gd name="connsiteX10" fmla="*/ 1576935 w 2504274"/>
              <a:gd name="connsiteY10" fmla="*/ 1261865 h 1990883"/>
              <a:gd name="connsiteX11" fmla="*/ 1470187 w 2504274"/>
              <a:gd name="connsiteY11" fmla="*/ 745718 h 1990883"/>
              <a:gd name="connsiteX12" fmla="*/ 1458003 w 2504274"/>
              <a:gd name="connsiteY12" fmla="*/ 1409406 h 1990883"/>
              <a:gd name="connsiteX13" fmla="*/ 1730650 w 2504274"/>
              <a:gd name="connsiteY13" fmla="*/ 1409406 h 1990883"/>
              <a:gd name="connsiteX14" fmla="*/ 895587 w 2504274"/>
              <a:gd name="connsiteY14" fmla="*/ 1990883 h 1990883"/>
              <a:gd name="connsiteX15" fmla="*/ 0 w 2504274"/>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44354 w 2504275"/>
              <a:gd name="connsiteY5" fmla="*/ 1061721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2471"/>
              <a:gd name="connsiteY0" fmla="*/ 1409406 h 1990883"/>
              <a:gd name="connsiteX1" fmla="*/ 272647 w 2502471"/>
              <a:gd name="connsiteY1" fmla="*/ 1409406 h 1990883"/>
              <a:gd name="connsiteX2" fmla="*/ 272647 w 2502471"/>
              <a:gd name="connsiteY2" fmla="*/ 952 h 1990883"/>
              <a:gd name="connsiteX3" fmla="*/ 2008548 w 2502471"/>
              <a:gd name="connsiteY3" fmla="*/ 0 h 1990883"/>
              <a:gd name="connsiteX4" fmla="*/ 2005742 w 2502471"/>
              <a:gd name="connsiteY4" fmla="*/ 821714 h 1990883"/>
              <a:gd name="connsiteX5" fmla="*/ 2144354 w 2502471"/>
              <a:gd name="connsiteY5" fmla="*/ 1061721 h 1990883"/>
              <a:gd name="connsiteX6" fmla="*/ 2353666 w 2502471"/>
              <a:gd name="connsiteY6" fmla="*/ 946569 h 1990883"/>
              <a:gd name="connsiteX7" fmla="*/ 2502458 w 2502471"/>
              <a:gd name="connsiteY7" fmla="*/ 1174131 h 1990883"/>
              <a:gd name="connsiteX8" fmla="*/ 2343579 w 2502471"/>
              <a:gd name="connsiteY8" fmla="*/ 1415400 h 1990883"/>
              <a:gd name="connsiteX9" fmla="*/ 2343579 w 2502471"/>
              <a:gd name="connsiteY9" fmla="*/ 1311216 h 1990883"/>
              <a:gd name="connsiteX10" fmla="*/ 1897210 w 2502471"/>
              <a:gd name="connsiteY10" fmla="*/ 1322182 h 1990883"/>
              <a:gd name="connsiteX11" fmla="*/ 1576935 w 2502471"/>
              <a:gd name="connsiteY11" fmla="*/ 1261865 h 1990883"/>
              <a:gd name="connsiteX12" fmla="*/ 1470187 w 2502471"/>
              <a:gd name="connsiteY12" fmla="*/ 745718 h 1990883"/>
              <a:gd name="connsiteX13" fmla="*/ 1458003 w 2502471"/>
              <a:gd name="connsiteY13" fmla="*/ 1409406 h 1990883"/>
              <a:gd name="connsiteX14" fmla="*/ 1730650 w 2502471"/>
              <a:gd name="connsiteY14" fmla="*/ 1409406 h 1990883"/>
              <a:gd name="connsiteX15" fmla="*/ 895587 w 2502471"/>
              <a:gd name="connsiteY15" fmla="*/ 1990883 h 1990883"/>
              <a:gd name="connsiteX16" fmla="*/ 0 w 2502471"/>
              <a:gd name="connsiteY16" fmla="*/ 1409406 h 1990883"/>
              <a:gd name="connsiteX0" fmla="*/ 0 w 2502468"/>
              <a:gd name="connsiteY0" fmla="*/ 1409406 h 1990883"/>
              <a:gd name="connsiteX1" fmla="*/ 272647 w 2502468"/>
              <a:gd name="connsiteY1" fmla="*/ 1409406 h 1990883"/>
              <a:gd name="connsiteX2" fmla="*/ 272647 w 2502468"/>
              <a:gd name="connsiteY2" fmla="*/ 952 h 1990883"/>
              <a:gd name="connsiteX3" fmla="*/ 2008548 w 2502468"/>
              <a:gd name="connsiteY3" fmla="*/ 0 h 1990883"/>
              <a:gd name="connsiteX4" fmla="*/ 2005742 w 2502468"/>
              <a:gd name="connsiteY4" fmla="*/ 821714 h 1990883"/>
              <a:gd name="connsiteX5" fmla="*/ 2144354 w 2502468"/>
              <a:gd name="connsiteY5" fmla="*/ 1061721 h 1990883"/>
              <a:gd name="connsiteX6" fmla="*/ 2341057 w 2502468"/>
              <a:gd name="connsiteY6" fmla="*/ 1061720 h 1990883"/>
              <a:gd name="connsiteX7" fmla="*/ 2353666 w 2502468"/>
              <a:gd name="connsiteY7" fmla="*/ 946569 h 1990883"/>
              <a:gd name="connsiteX8" fmla="*/ 2502458 w 2502468"/>
              <a:gd name="connsiteY8" fmla="*/ 1174131 h 1990883"/>
              <a:gd name="connsiteX9" fmla="*/ 2343579 w 2502468"/>
              <a:gd name="connsiteY9" fmla="*/ 1415400 h 1990883"/>
              <a:gd name="connsiteX10" fmla="*/ 2343579 w 2502468"/>
              <a:gd name="connsiteY10" fmla="*/ 1311216 h 1990883"/>
              <a:gd name="connsiteX11" fmla="*/ 1897210 w 2502468"/>
              <a:gd name="connsiteY11" fmla="*/ 1322182 h 1990883"/>
              <a:gd name="connsiteX12" fmla="*/ 1576935 w 2502468"/>
              <a:gd name="connsiteY12" fmla="*/ 1261865 h 1990883"/>
              <a:gd name="connsiteX13" fmla="*/ 1470187 w 2502468"/>
              <a:gd name="connsiteY13" fmla="*/ 745718 h 1990883"/>
              <a:gd name="connsiteX14" fmla="*/ 1458003 w 2502468"/>
              <a:gd name="connsiteY14" fmla="*/ 1409406 h 1990883"/>
              <a:gd name="connsiteX15" fmla="*/ 1730650 w 2502468"/>
              <a:gd name="connsiteY15" fmla="*/ 1409406 h 1990883"/>
              <a:gd name="connsiteX16" fmla="*/ 895587 w 2502468"/>
              <a:gd name="connsiteY16" fmla="*/ 1990883 h 1990883"/>
              <a:gd name="connsiteX17" fmla="*/ 0 w 2502468"/>
              <a:gd name="connsiteY17" fmla="*/ 1409406 h 1990883"/>
              <a:gd name="connsiteX0" fmla="*/ 0 w 2502468"/>
              <a:gd name="connsiteY0" fmla="*/ 1409406 h 1990883"/>
              <a:gd name="connsiteX1" fmla="*/ 272647 w 2502468"/>
              <a:gd name="connsiteY1" fmla="*/ 1409406 h 1990883"/>
              <a:gd name="connsiteX2" fmla="*/ 272647 w 2502468"/>
              <a:gd name="connsiteY2" fmla="*/ 952 h 1990883"/>
              <a:gd name="connsiteX3" fmla="*/ 2008548 w 2502468"/>
              <a:gd name="connsiteY3" fmla="*/ 0 h 1990883"/>
              <a:gd name="connsiteX4" fmla="*/ 2005742 w 2502468"/>
              <a:gd name="connsiteY4" fmla="*/ 821714 h 1990883"/>
              <a:gd name="connsiteX5" fmla="*/ 2144354 w 2502468"/>
              <a:gd name="connsiteY5" fmla="*/ 1061721 h 1990883"/>
              <a:gd name="connsiteX6" fmla="*/ 2341057 w 2502468"/>
              <a:gd name="connsiteY6" fmla="*/ 1061720 h 1990883"/>
              <a:gd name="connsiteX7" fmla="*/ 2353666 w 2502468"/>
              <a:gd name="connsiteY7" fmla="*/ 946569 h 1990883"/>
              <a:gd name="connsiteX8" fmla="*/ 2502458 w 2502468"/>
              <a:gd name="connsiteY8" fmla="*/ 1174131 h 1990883"/>
              <a:gd name="connsiteX9" fmla="*/ 2343579 w 2502468"/>
              <a:gd name="connsiteY9" fmla="*/ 1415400 h 1990883"/>
              <a:gd name="connsiteX10" fmla="*/ 2343579 w 2502468"/>
              <a:gd name="connsiteY10" fmla="*/ 1311216 h 1990883"/>
              <a:gd name="connsiteX11" fmla="*/ 1897210 w 2502468"/>
              <a:gd name="connsiteY11" fmla="*/ 1322182 h 1990883"/>
              <a:gd name="connsiteX12" fmla="*/ 1576935 w 2502468"/>
              <a:gd name="connsiteY12" fmla="*/ 1261865 h 1990883"/>
              <a:gd name="connsiteX13" fmla="*/ 1470187 w 2502468"/>
              <a:gd name="connsiteY13" fmla="*/ 745718 h 1990883"/>
              <a:gd name="connsiteX14" fmla="*/ 1458003 w 2502468"/>
              <a:gd name="connsiteY14" fmla="*/ 1409406 h 1990883"/>
              <a:gd name="connsiteX15" fmla="*/ 1730650 w 2502468"/>
              <a:gd name="connsiteY15" fmla="*/ 1409406 h 1990883"/>
              <a:gd name="connsiteX16" fmla="*/ 895587 w 2502468"/>
              <a:gd name="connsiteY16" fmla="*/ 1990883 h 1990883"/>
              <a:gd name="connsiteX17" fmla="*/ 0 w 250246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81307 w 2502458"/>
              <a:gd name="connsiteY5" fmla="*/ 1042530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7207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3097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8793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8793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4684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4684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8702 w 2506567"/>
              <a:gd name="connsiteY4" fmla="*/ 37803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8702 w 2506567"/>
              <a:gd name="connsiteY4" fmla="*/ 378034 h 1990883"/>
              <a:gd name="connsiteX5" fmla="*/ 2049080 w 2506567"/>
              <a:gd name="connsiteY5" fmla="*/ 755753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91"/>
              <a:gd name="connsiteY0" fmla="*/ 1409406 h 1990883"/>
              <a:gd name="connsiteX1" fmla="*/ 272647 w 2506591"/>
              <a:gd name="connsiteY1" fmla="*/ 1409406 h 1990883"/>
              <a:gd name="connsiteX2" fmla="*/ 272647 w 2506591"/>
              <a:gd name="connsiteY2" fmla="*/ 952 h 1990883"/>
              <a:gd name="connsiteX3" fmla="*/ 2008548 w 2506591"/>
              <a:gd name="connsiteY3" fmla="*/ 0 h 1990883"/>
              <a:gd name="connsiteX4" fmla="*/ 2008702 w 2506591"/>
              <a:gd name="connsiteY4" fmla="*/ 378034 h 1990883"/>
              <a:gd name="connsiteX5" fmla="*/ 2049080 w 2506591"/>
              <a:gd name="connsiteY5" fmla="*/ 755753 h 1990883"/>
              <a:gd name="connsiteX6" fmla="*/ 2366738 w 2506591"/>
              <a:gd name="connsiteY6" fmla="*/ 1068421 h 1990883"/>
              <a:gd name="connsiteX7" fmla="*/ 2366830 w 2506591"/>
              <a:gd name="connsiteY7" fmla="*/ 967381 h 1990883"/>
              <a:gd name="connsiteX8" fmla="*/ 2381119 w 2506591"/>
              <a:gd name="connsiteY8" fmla="*/ 608008 h 1990883"/>
              <a:gd name="connsiteX9" fmla="*/ 2506567 w 2506591"/>
              <a:gd name="connsiteY9" fmla="*/ 1180832 h 1990883"/>
              <a:gd name="connsiteX10" fmla="*/ 2364124 w 2506591"/>
              <a:gd name="connsiteY10" fmla="*/ 1395298 h 1990883"/>
              <a:gd name="connsiteX11" fmla="*/ 2364125 w 2506591"/>
              <a:gd name="connsiteY11" fmla="*/ 1292230 h 1990883"/>
              <a:gd name="connsiteX12" fmla="*/ 1899265 w 2506591"/>
              <a:gd name="connsiteY12" fmla="*/ 1298729 h 1990883"/>
              <a:gd name="connsiteX13" fmla="*/ 1546118 w 2506591"/>
              <a:gd name="connsiteY13" fmla="*/ 1226127 h 1990883"/>
              <a:gd name="connsiteX14" fmla="*/ 1470187 w 2506591"/>
              <a:gd name="connsiteY14" fmla="*/ 745718 h 1990883"/>
              <a:gd name="connsiteX15" fmla="*/ 1458003 w 2506591"/>
              <a:gd name="connsiteY15" fmla="*/ 1409406 h 1990883"/>
              <a:gd name="connsiteX16" fmla="*/ 1730650 w 2506591"/>
              <a:gd name="connsiteY16" fmla="*/ 1409406 h 1990883"/>
              <a:gd name="connsiteX17" fmla="*/ 895587 w 2506591"/>
              <a:gd name="connsiteY17" fmla="*/ 1990883 h 1990883"/>
              <a:gd name="connsiteX18" fmla="*/ 0 w 2506591"/>
              <a:gd name="connsiteY18"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6738 w 2550982"/>
              <a:gd name="connsiteY6" fmla="*/ 1068421 h 1990883"/>
              <a:gd name="connsiteX7" fmla="*/ 2366830 w 2550982"/>
              <a:gd name="connsiteY7" fmla="*/ 967381 h 1990883"/>
              <a:gd name="connsiteX8" fmla="*/ 2381119 w 2550982"/>
              <a:gd name="connsiteY8" fmla="*/ 608008 h 1990883"/>
              <a:gd name="connsiteX9" fmla="*/ 2550965 w 2550982"/>
              <a:gd name="connsiteY9" fmla="*/ 981553 h 1990883"/>
              <a:gd name="connsiteX10" fmla="*/ 2364124 w 2550982"/>
              <a:gd name="connsiteY10" fmla="*/ 1395298 h 1990883"/>
              <a:gd name="connsiteX11" fmla="*/ 2364125 w 2550982"/>
              <a:gd name="connsiteY11" fmla="*/ 1292230 h 1990883"/>
              <a:gd name="connsiteX12" fmla="*/ 1899265 w 2550982"/>
              <a:gd name="connsiteY12" fmla="*/ 1298729 h 1990883"/>
              <a:gd name="connsiteX13" fmla="*/ 1546118 w 2550982"/>
              <a:gd name="connsiteY13" fmla="*/ 1226127 h 1990883"/>
              <a:gd name="connsiteX14" fmla="*/ 1470187 w 2550982"/>
              <a:gd name="connsiteY14" fmla="*/ 745718 h 1990883"/>
              <a:gd name="connsiteX15" fmla="*/ 1458003 w 2550982"/>
              <a:gd name="connsiteY15" fmla="*/ 1409406 h 1990883"/>
              <a:gd name="connsiteX16" fmla="*/ 1730650 w 2550982"/>
              <a:gd name="connsiteY16" fmla="*/ 1409406 h 1990883"/>
              <a:gd name="connsiteX17" fmla="*/ 895587 w 2550982"/>
              <a:gd name="connsiteY17" fmla="*/ 1990883 h 1990883"/>
              <a:gd name="connsiteX18" fmla="*/ 0 w 2550982"/>
              <a:gd name="connsiteY18"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6738 w 2550982"/>
              <a:gd name="connsiteY6" fmla="*/ 10684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37139 w 2550982"/>
              <a:gd name="connsiteY6" fmla="*/ 82026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37139 w 2550982"/>
              <a:gd name="connsiteY6" fmla="*/ 82026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8240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8240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79394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3779 w 2550982"/>
              <a:gd name="connsiteY6" fmla="*/ 79394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3779 w 2550982"/>
              <a:gd name="connsiteY6" fmla="*/ 793941 h 1990883"/>
              <a:gd name="connsiteX7" fmla="*/ 2381119 w 2550982"/>
              <a:gd name="connsiteY7" fmla="*/ 608008 h 1990883"/>
              <a:gd name="connsiteX8" fmla="*/ 2550965 w 2550982"/>
              <a:gd name="connsiteY8" fmla="*/ 981553 h 1990883"/>
              <a:gd name="connsiteX9" fmla="*/ 2375224 w 2550982"/>
              <a:gd name="connsiteY9" fmla="*/ 1446059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628674"/>
              <a:gd name="connsiteY0" fmla="*/ 1409406 h 1990883"/>
              <a:gd name="connsiteX1" fmla="*/ 272647 w 2628674"/>
              <a:gd name="connsiteY1" fmla="*/ 1409406 h 1990883"/>
              <a:gd name="connsiteX2" fmla="*/ 272647 w 2628674"/>
              <a:gd name="connsiteY2" fmla="*/ 952 h 1990883"/>
              <a:gd name="connsiteX3" fmla="*/ 2008548 w 2628674"/>
              <a:gd name="connsiteY3" fmla="*/ 0 h 1990883"/>
              <a:gd name="connsiteX4" fmla="*/ 2008702 w 2628674"/>
              <a:gd name="connsiteY4" fmla="*/ 378034 h 1990883"/>
              <a:gd name="connsiteX5" fmla="*/ 2049080 w 2628674"/>
              <a:gd name="connsiteY5" fmla="*/ 755753 h 1990883"/>
              <a:gd name="connsiteX6" fmla="*/ 2363779 w 2628674"/>
              <a:gd name="connsiteY6" fmla="*/ 793941 h 1990883"/>
              <a:gd name="connsiteX7" fmla="*/ 2381119 w 2628674"/>
              <a:gd name="connsiteY7" fmla="*/ 608008 h 1990883"/>
              <a:gd name="connsiteX8" fmla="*/ 2628663 w 2628674"/>
              <a:gd name="connsiteY8" fmla="*/ 1060513 h 1990883"/>
              <a:gd name="connsiteX9" fmla="*/ 2375224 w 2628674"/>
              <a:gd name="connsiteY9" fmla="*/ 1446059 h 1990883"/>
              <a:gd name="connsiteX10" fmla="*/ 2364125 w 2628674"/>
              <a:gd name="connsiteY10" fmla="*/ 1292230 h 1990883"/>
              <a:gd name="connsiteX11" fmla="*/ 1899265 w 2628674"/>
              <a:gd name="connsiteY11" fmla="*/ 1298729 h 1990883"/>
              <a:gd name="connsiteX12" fmla="*/ 1546118 w 2628674"/>
              <a:gd name="connsiteY12" fmla="*/ 1226127 h 1990883"/>
              <a:gd name="connsiteX13" fmla="*/ 1470187 w 2628674"/>
              <a:gd name="connsiteY13" fmla="*/ 745718 h 1990883"/>
              <a:gd name="connsiteX14" fmla="*/ 1458003 w 2628674"/>
              <a:gd name="connsiteY14" fmla="*/ 1409406 h 1990883"/>
              <a:gd name="connsiteX15" fmla="*/ 1730650 w 2628674"/>
              <a:gd name="connsiteY15" fmla="*/ 1409406 h 1990883"/>
              <a:gd name="connsiteX16" fmla="*/ 895587 w 2628674"/>
              <a:gd name="connsiteY16" fmla="*/ 1990883 h 1990883"/>
              <a:gd name="connsiteX17" fmla="*/ 0 w 2628674"/>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81119 w 2628663"/>
              <a:gd name="connsiteY7" fmla="*/ 608008 h 1990883"/>
              <a:gd name="connsiteX8" fmla="*/ 2628663 w 2628663"/>
              <a:gd name="connsiteY8" fmla="*/ 1060513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81119 w 2628663"/>
              <a:gd name="connsiteY7" fmla="*/ 60800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28663" h="1990883">
                <a:moveTo>
                  <a:pt x="0" y="1409406"/>
                </a:moveTo>
                <a:lnTo>
                  <a:pt x="272647" y="1409406"/>
                </a:lnTo>
                <a:lnTo>
                  <a:pt x="272647" y="952"/>
                </a:lnTo>
                <a:lnTo>
                  <a:pt x="2008548" y="0"/>
                </a:lnTo>
                <a:cubicBezTo>
                  <a:pt x="2007709" y="241774"/>
                  <a:pt x="2009718" y="249957"/>
                  <a:pt x="2008702" y="378034"/>
                </a:cubicBezTo>
                <a:cubicBezTo>
                  <a:pt x="2007688" y="505873"/>
                  <a:pt x="1995081" y="693485"/>
                  <a:pt x="2055740" y="767033"/>
                </a:cubicBezTo>
                <a:cubicBezTo>
                  <a:pt x="2116399" y="840581"/>
                  <a:pt x="2216723" y="813838"/>
                  <a:pt x="2372658" y="819321"/>
                </a:cubicBezTo>
                <a:cubicBezTo>
                  <a:pt x="2374720" y="689417"/>
                  <a:pt x="2374832" y="893206"/>
                  <a:pt x="2376678" y="661588"/>
                </a:cubicBezTo>
                <a:cubicBezTo>
                  <a:pt x="2399968" y="697163"/>
                  <a:pt x="2532832" y="893264"/>
                  <a:pt x="2628663" y="1052052"/>
                </a:cubicBezTo>
                <a:cubicBezTo>
                  <a:pt x="2566489" y="1150725"/>
                  <a:pt x="2445497" y="1341787"/>
                  <a:pt x="2375224" y="1446059"/>
                </a:cubicBezTo>
                <a:cubicBezTo>
                  <a:pt x="2375832" y="1367175"/>
                  <a:pt x="2373985" y="1359872"/>
                  <a:pt x="2373004" y="1283771"/>
                </a:cubicBezTo>
                <a:lnTo>
                  <a:pt x="1903704" y="1287449"/>
                </a:lnTo>
                <a:cubicBezTo>
                  <a:pt x="1766557" y="1287685"/>
                  <a:pt x="1625031" y="1307955"/>
                  <a:pt x="1552778" y="1217667"/>
                </a:cubicBezTo>
                <a:cubicBezTo>
                  <a:pt x="1480525" y="1127379"/>
                  <a:pt x="1468151" y="1011292"/>
                  <a:pt x="1470187" y="745718"/>
                </a:cubicBezTo>
                <a:cubicBezTo>
                  <a:pt x="1470329" y="923994"/>
                  <a:pt x="1457861" y="1231130"/>
                  <a:pt x="1458003" y="1409406"/>
                </a:cubicBezTo>
                <a:lnTo>
                  <a:pt x="1730650" y="1409406"/>
                </a:lnTo>
                <a:lnTo>
                  <a:pt x="895587" y="1990883"/>
                </a:lnTo>
                <a:lnTo>
                  <a:pt x="0" y="1409406"/>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29"/>
          <p:cNvSpPr txBox="1"/>
          <p:nvPr/>
        </p:nvSpPr>
        <p:spPr>
          <a:xfrm>
            <a:off x="4215650" y="3906766"/>
            <a:ext cx="1107996" cy="646331"/>
          </a:xfrm>
          <a:prstGeom prst="rect">
            <a:avLst/>
          </a:prstGeom>
          <a:noFill/>
        </p:spPr>
        <p:txBody>
          <a:bodyPr wrap="non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危険事象</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暴露</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33"/>
          <p:cNvSpPr/>
          <p:nvPr/>
        </p:nvSpPr>
        <p:spPr>
          <a:xfrm>
            <a:off x="6489008" y="4519382"/>
            <a:ext cx="1141576" cy="52725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ヒヤリ</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34"/>
          <p:cNvSpPr/>
          <p:nvPr/>
        </p:nvSpPr>
        <p:spPr>
          <a:xfrm>
            <a:off x="5308370" y="4590842"/>
            <a:ext cx="897100" cy="36004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回避</a:t>
            </a:r>
          </a:p>
        </p:txBody>
      </p:sp>
      <p:sp>
        <p:nvSpPr>
          <p:cNvPr id="17" name="Freeform 1029"/>
          <p:cNvSpPr>
            <a:spLocks/>
          </p:cNvSpPr>
          <p:nvPr/>
        </p:nvSpPr>
        <p:spPr bwMode="auto">
          <a:xfrm flipH="1">
            <a:off x="1865258" y="5458041"/>
            <a:ext cx="809133" cy="9338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05409" y="1940231"/>
            <a:ext cx="1911947" cy="217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31927" y="5076186"/>
            <a:ext cx="1193760" cy="1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Explosion 1 19"/>
          <p:cNvSpPr/>
          <p:nvPr/>
        </p:nvSpPr>
        <p:spPr bwMode="auto">
          <a:xfrm>
            <a:off x="2261641" y="5305641"/>
            <a:ext cx="242490" cy="252412"/>
          </a:xfrm>
          <a:prstGeom prst="irregularSeal1">
            <a:avLst/>
          </a:prstGeom>
          <a:solidFill>
            <a:srgbClr val="FF0000"/>
          </a:solidFill>
          <a:ln w="6350" cap="flat" cmpd="sng" algn="ctr">
            <a:solidFill>
              <a:srgbClr val="FF0000"/>
            </a:solidFill>
            <a:prstDash val="solid"/>
            <a:round/>
            <a:headEnd type="none" w="med" len="med"/>
            <a:tailEnd type="none" w="med" len="med"/>
          </a:ln>
          <a:effectLst/>
          <a:ex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Freeform 1029"/>
          <p:cNvSpPr>
            <a:spLocks/>
          </p:cNvSpPr>
          <p:nvPr/>
        </p:nvSpPr>
        <p:spPr bwMode="auto">
          <a:xfrm flipH="1">
            <a:off x="527353" y="2235869"/>
            <a:ext cx="1282229" cy="15886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82672" y="4584515"/>
            <a:ext cx="1193760" cy="1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Freeform 1029"/>
          <p:cNvSpPr>
            <a:spLocks/>
          </p:cNvSpPr>
          <p:nvPr/>
        </p:nvSpPr>
        <p:spPr bwMode="auto">
          <a:xfrm rot="19281564" flipH="1">
            <a:off x="7414780" y="4916477"/>
            <a:ext cx="809133" cy="9338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5"/>
          <p:cNvSpPr txBox="1"/>
          <p:nvPr/>
        </p:nvSpPr>
        <p:spPr>
          <a:xfrm>
            <a:off x="5853467" y="2400843"/>
            <a:ext cx="1107996" cy="369332"/>
          </a:xfrm>
          <a:prstGeom prst="rect">
            <a:avLst/>
          </a:prstGeom>
          <a:noFill/>
          <a:ln>
            <a:noFill/>
          </a:ln>
        </p:spPr>
        <p:txBody>
          <a:bodyPr wrap="none" rtlCol="0">
            <a:spAutoFit/>
          </a:bodyPr>
          <a:lstStyle/>
          <a:p>
            <a:pPr algn="ctr"/>
            <a:r>
              <a:rPr kumimoji="1"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危険区域</a:t>
            </a:r>
            <a:endParaRPr kumimoji="1"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円/楕円 1"/>
          <p:cNvSpPr/>
          <p:nvPr/>
        </p:nvSpPr>
        <p:spPr>
          <a:xfrm>
            <a:off x="5811968" y="2879058"/>
            <a:ext cx="1404156" cy="6078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危険源</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228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80"/>
          <p:cNvGrpSpPr>
            <a:grpSpLocks/>
          </p:cNvGrpSpPr>
          <p:nvPr/>
        </p:nvGrpSpPr>
        <p:grpSpPr bwMode="auto">
          <a:xfrm>
            <a:off x="3934413" y="3841723"/>
            <a:ext cx="1357858" cy="1222119"/>
            <a:chOff x="1920" y="912"/>
            <a:chExt cx="2300" cy="2448"/>
          </a:xfrm>
        </p:grpSpPr>
        <p:pic>
          <p:nvPicPr>
            <p:cNvPr id="72" name="Picture 81" descr="RA11-6a"/>
            <p:cNvPicPr>
              <a:picLocks noChangeAspect="1" noChangeArrowheads="1"/>
            </p:cNvPicPr>
            <p:nvPr/>
          </p:nvPicPr>
          <p:blipFill>
            <a:blip r:embed="rId3" cstate="screen">
              <a:extLst>
                <a:ext uri="{28A0092B-C50C-407E-A947-70E740481C1C}">
                  <a14:useLocalDpi xmlns:a14="http://schemas.microsoft.com/office/drawing/2010/main"/>
                </a:ext>
              </a:extLst>
            </a:blip>
            <a:srcRect l="10124" t="1688" r="24799" b="12109"/>
            <a:stretch>
              <a:fillRect/>
            </a:stretch>
          </p:blipFill>
          <p:spPr bwMode="auto">
            <a:xfrm>
              <a:off x="1920" y="912"/>
              <a:ext cx="2300"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Freeform 82"/>
            <p:cNvSpPr>
              <a:spLocks/>
            </p:cNvSpPr>
            <p:nvPr/>
          </p:nvSpPr>
          <p:spPr bwMode="auto">
            <a:xfrm rot="-32922327">
              <a:off x="3456" y="1344"/>
              <a:ext cx="251" cy="244"/>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74" name="AutoShape 83"/>
            <p:cNvSpPr>
              <a:spLocks noChangeArrowheads="1"/>
            </p:cNvSpPr>
            <p:nvPr/>
          </p:nvSpPr>
          <p:spPr bwMode="auto">
            <a:xfrm rot="-2106799">
              <a:off x="2736" y="1104"/>
              <a:ext cx="341" cy="551"/>
            </a:xfrm>
            <a:prstGeom prst="lightningBol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75" name="AutoShape 84"/>
            <p:cNvSpPr>
              <a:spLocks noChangeArrowheads="1"/>
            </p:cNvSpPr>
            <p:nvPr/>
          </p:nvSpPr>
          <p:spPr bwMode="auto">
            <a:xfrm rot="-606098">
              <a:off x="2544" y="1440"/>
              <a:ext cx="341" cy="551"/>
            </a:xfrm>
            <a:prstGeom prst="lightningBol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76" name="AutoShape 85"/>
            <p:cNvSpPr>
              <a:spLocks noChangeArrowheads="1"/>
            </p:cNvSpPr>
            <p:nvPr/>
          </p:nvSpPr>
          <p:spPr bwMode="auto">
            <a:xfrm rot="28278">
              <a:off x="2256" y="1584"/>
              <a:ext cx="341" cy="551"/>
            </a:xfrm>
            <a:prstGeom prst="lightningBol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77" name="Freeform 86"/>
            <p:cNvSpPr>
              <a:spLocks/>
            </p:cNvSpPr>
            <p:nvPr/>
          </p:nvSpPr>
          <p:spPr bwMode="auto">
            <a:xfrm rot="-32922327">
              <a:off x="3408" y="1296"/>
              <a:ext cx="251" cy="244"/>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78" name="Freeform 87"/>
            <p:cNvSpPr>
              <a:spLocks/>
            </p:cNvSpPr>
            <p:nvPr/>
          </p:nvSpPr>
          <p:spPr bwMode="auto">
            <a:xfrm rot="-42868704">
              <a:off x="3696" y="1536"/>
              <a:ext cx="251" cy="240"/>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79" name="Freeform 88"/>
            <p:cNvSpPr>
              <a:spLocks/>
            </p:cNvSpPr>
            <p:nvPr/>
          </p:nvSpPr>
          <p:spPr bwMode="auto">
            <a:xfrm rot="-42868704">
              <a:off x="3744" y="1584"/>
              <a:ext cx="251" cy="240"/>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80" name="AutoShape 89"/>
            <p:cNvSpPr>
              <a:spLocks noChangeArrowheads="1"/>
            </p:cNvSpPr>
            <p:nvPr/>
          </p:nvSpPr>
          <p:spPr bwMode="auto">
            <a:xfrm>
              <a:off x="2928" y="1104"/>
              <a:ext cx="144" cy="144"/>
            </a:xfrm>
            <a:prstGeom prst="star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81" name="AutoShape 90"/>
            <p:cNvSpPr>
              <a:spLocks noChangeArrowheads="1"/>
            </p:cNvSpPr>
            <p:nvPr/>
          </p:nvSpPr>
          <p:spPr bwMode="auto">
            <a:xfrm>
              <a:off x="2832" y="1488"/>
              <a:ext cx="144" cy="144"/>
            </a:xfrm>
            <a:prstGeom prst="star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82" name="AutoShape 91"/>
            <p:cNvSpPr>
              <a:spLocks noChangeArrowheads="1"/>
            </p:cNvSpPr>
            <p:nvPr/>
          </p:nvSpPr>
          <p:spPr bwMode="auto">
            <a:xfrm>
              <a:off x="2688" y="1920"/>
              <a:ext cx="144" cy="144"/>
            </a:xfrm>
            <a:prstGeom prst="star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83" name="AutoShape 92"/>
            <p:cNvSpPr>
              <a:spLocks noChangeArrowheads="1"/>
            </p:cNvSpPr>
            <p:nvPr/>
          </p:nvSpPr>
          <p:spPr bwMode="auto">
            <a:xfrm>
              <a:off x="2352" y="2112"/>
              <a:ext cx="144" cy="144"/>
            </a:xfrm>
            <a:prstGeom prst="star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grpSp>
          <p:nvGrpSpPr>
            <p:cNvPr id="84" name="Group 93"/>
            <p:cNvGrpSpPr>
              <a:grpSpLocks/>
            </p:cNvGrpSpPr>
            <p:nvPr/>
          </p:nvGrpSpPr>
          <p:grpSpPr bwMode="auto">
            <a:xfrm rot="5400000">
              <a:off x="1991" y="985"/>
              <a:ext cx="508" cy="554"/>
              <a:chOff x="384" y="886"/>
              <a:chExt cx="508" cy="554"/>
            </a:xfrm>
          </p:grpSpPr>
          <p:sp>
            <p:nvSpPr>
              <p:cNvPr id="85" name="AutoShape 94"/>
              <p:cNvSpPr>
                <a:spLocks noChangeArrowheads="1"/>
              </p:cNvSpPr>
              <p:nvPr/>
            </p:nvSpPr>
            <p:spPr bwMode="auto">
              <a:xfrm>
                <a:off x="432" y="960"/>
                <a:ext cx="384" cy="384"/>
              </a:xfrm>
              <a:prstGeom prst="rtTriangle">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86" name="Rectangle 95"/>
              <p:cNvSpPr>
                <a:spLocks noChangeArrowheads="1"/>
              </p:cNvSpPr>
              <p:nvPr/>
            </p:nvSpPr>
            <p:spPr bwMode="auto">
              <a:xfrm rot="-2700000">
                <a:off x="384" y="1200"/>
                <a:ext cx="144" cy="24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87" name="Arc 96"/>
              <p:cNvSpPr>
                <a:spLocks/>
              </p:cNvSpPr>
              <p:nvPr/>
            </p:nvSpPr>
            <p:spPr bwMode="auto">
              <a:xfrm>
                <a:off x="528" y="960"/>
                <a:ext cx="288" cy="2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88" name="Arc 97"/>
              <p:cNvSpPr>
                <a:spLocks/>
              </p:cNvSpPr>
              <p:nvPr/>
            </p:nvSpPr>
            <p:spPr bwMode="auto">
              <a:xfrm>
                <a:off x="576" y="921"/>
                <a:ext cx="284" cy="281"/>
              </a:xfrm>
              <a:custGeom>
                <a:avLst/>
                <a:gdLst>
                  <a:gd name="G0" fmla="+- 0 0 0"/>
                  <a:gd name="G1" fmla="+- 21101 0 0"/>
                  <a:gd name="G2" fmla="+- 21600 0 0"/>
                  <a:gd name="T0" fmla="*/ 4617 w 21306"/>
                  <a:gd name="T1" fmla="*/ 0 h 21101"/>
                  <a:gd name="T2" fmla="*/ 21306 w 21306"/>
                  <a:gd name="T3" fmla="*/ 17550 h 21101"/>
                  <a:gd name="T4" fmla="*/ 0 w 21306"/>
                  <a:gd name="T5" fmla="*/ 21101 h 21101"/>
                </a:gdLst>
                <a:ahLst/>
                <a:cxnLst>
                  <a:cxn ang="0">
                    <a:pos x="T0" y="T1"/>
                  </a:cxn>
                  <a:cxn ang="0">
                    <a:pos x="T2" y="T3"/>
                  </a:cxn>
                  <a:cxn ang="0">
                    <a:pos x="T4" y="T5"/>
                  </a:cxn>
                </a:cxnLst>
                <a:rect l="0" t="0" r="r" b="b"/>
                <a:pathLst>
                  <a:path w="21306" h="21101" fill="none" extrusionOk="0">
                    <a:moveTo>
                      <a:pt x="4616" y="0"/>
                    </a:moveTo>
                    <a:cubicBezTo>
                      <a:pt x="13244" y="1888"/>
                      <a:pt x="19854" y="8838"/>
                      <a:pt x="21306" y="17549"/>
                    </a:cubicBezTo>
                  </a:path>
                  <a:path w="21306" h="21101" stroke="0" extrusionOk="0">
                    <a:moveTo>
                      <a:pt x="4616" y="0"/>
                    </a:moveTo>
                    <a:cubicBezTo>
                      <a:pt x="13244" y="1888"/>
                      <a:pt x="19854" y="8838"/>
                      <a:pt x="21306" y="17549"/>
                    </a:cubicBezTo>
                    <a:lnTo>
                      <a:pt x="0" y="21101"/>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89" name="Arc 98"/>
              <p:cNvSpPr>
                <a:spLocks/>
              </p:cNvSpPr>
              <p:nvPr/>
            </p:nvSpPr>
            <p:spPr bwMode="auto">
              <a:xfrm>
                <a:off x="624" y="886"/>
                <a:ext cx="268" cy="261"/>
              </a:xfrm>
              <a:custGeom>
                <a:avLst/>
                <a:gdLst>
                  <a:gd name="G0" fmla="+- 0 0 0"/>
                  <a:gd name="G1" fmla="+- 19633 0 0"/>
                  <a:gd name="G2" fmla="+- 21600 0 0"/>
                  <a:gd name="T0" fmla="*/ 9005 w 20111"/>
                  <a:gd name="T1" fmla="*/ 0 h 19633"/>
                  <a:gd name="T2" fmla="*/ 20111 w 20111"/>
                  <a:gd name="T3" fmla="*/ 11751 h 19633"/>
                  <a:gd name="T4" fmla="*/ 0 w 20111"/>
                  <a:gd name="T5" fmla="*/ 19633 h 19633"/>
                </a:gdLst>
                <a:ahLst/>
                <a:cxnLst>
                  <a:cxn ang="0">
                    <a:pos x="T0" y="T1"/>
                  </a:cxn>
                  <a:cxn ang="0">
                    <a:pos x="T2" y="T3"/>
                  </a:cxn>
                  <a:cxn ang="0">
                    <a:pos x="T4" y="T5"/>
                  </a:cxn>
                </a:cxnLst>
                <a:rect l="0" t="0" r="r" b="b"/>
                <a:pathLst>
                  <a:path w="20111" h="19633" fill="none" extrusionOk="0">
                    <a:moveTo>
                      <a:pt x="9005" y="-1"/>
                    </a:moveTo>
                    <a:cubicBezTo>
                      <a:pt x="14088" y="2331"/>
                      <a:pt x="18069" y="6543"/>
                      <a:pt x="20110" y="11751"/>
                    </a:cubicBezTo>
                  </a:path>
                  <a:path w="20111" h="19633" stroke="0" extrusionOk="0">
                    <a:moveTo>
                      <a:pt x="9005" y="-1"/>
                    </a:moveTo>
                    <a:cubicBezTo>
                      <a:pt x="14088" y="2331"/>
                      <a:pt x="18069" y="6543"/>
                      <a:pt x="20110" y="11751"/>
                    </a:cubicBezTo>
                    <a:lnTo>
                      <a:pt x="0" y="19633"/>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grpSp>
      </p:grpSp>
      <p:grpSp>
        <p:nvGrpSpPr>
          <p:cNvPr id="91" name="Group 102"/>
          <p:cNvGrpSpPr>
            <a:grpSpLocks/>
          </p:cNvGrpSpPr>
          <p:nvPr/>
        </p:nvGrpSpPr>
        <p:grpSpPr bwMode="auto">
          <a:xfrm>
            <a:off x="5984309" y="3802090"/>
            <a:ext cx="1445001" cy="1098938"/>
            <a:chOff x="1248" y="768"/>
            <a:chExt cx="2832" cy="2544"/>
          </a:xfrm>
        </p:grpSpPr>
        <p:pic>
          <p:nvPicPr>
            <p:cNvPr id="92" name="Picture 103" descr="RA11-7a"/>
            <p:cNvPicPr>
              <a:picLocks noChangeAspect="1" noChangeArrowheads="1"/>
            </p:cNvPicPr>
            <p:nvPr/>
          </p:nvPicPr>
          <p:blipFill>
            <a:blip r:embed="rId4" cstate="screen">
              <a:extLst>
                <a:ext uri="{28A0092B-C50C-407E-A947-70E740481C1C}">
                  <a14:useLocalDpi xmlns:a14="http://schemas.microsoft.com/office/drawing/2010/main"/>
                </a:ext>
              </a:extLst>
            </a:blip>
            <a:srcRect l="17473" t="10831" r="20599" b="19945"/>
            <a:stretch>
              <a:fillRect/>
            </a:stretch>
          </p:blipFill>
          <p:spPr bwMode="auto">
            <a:xfrm>
              <a:off x="1248" y="768"/>
              <a:ext cx="2832"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3" name="Freeform 104"/>
            <p:cNvSpPr>
              <a:spLocks/>
            </p:cNvSpPr>
            <p:nvPr/>
          </p:nvSpPr>
          <p:spPr bwMode="auto">
            <a:xfrm rot="-30779832">
              <a:off x="2304" y="1872"/>
              <a:ext cx="384" cy="373"/>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94" name="Freeform 105"/>
            <p:cNvSpPr>
              <a:spLocks/>
            </p:cNvSpPr>
            <p:nvPr/>
          </p:nvSpPr>
          <p:spPr bwMode="auto">
            <a:xfrm rot="-31000803">
              <a:off x="2256" y="1776"/>
              <a:ext cx="384" cy="373"/>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95" name="Freeform 106"/>
            <p:cNvSpPr>
              <a:spLocks/>
            </p:cNvSpPr>
            <p:nvPr/>
          </p:nvSpPr>
          <p:spPr bwMode="auto">
            <a:xfrm rot="-24371517">
              <a:off x="2587" y="2213"/>
              <a:ext cx="384" cy="373"/>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96" name="Freeform 107"/>
            <p:cNvSpPr>
              <a:spLocks/>
            </p:cNvSpPr>
            <p:nvPr/>
          </p:nvSpPr>
          <p:spPr bwMode="auto">
            <a:xfrm rot="-18939388">
              <a:off x="3355" y="1685"/>
              <a:ext cx="384" cy="373"/>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97" name="Freeform 108"/>
            <p:cNvSpPr>
              <a:spLocks/>
            </p:cNvSpPr>
            <p:nvPr/>
          </p:nvSpPr>
          <p:spPr bwMode="auto">
            <a:xfrm rot="-30779832">
              <a:off x="1632" y="2112"/>
              <a:ext cx="384" cy="373"/>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98" name="Freeform 109"/>
            <p:cNvSpPr>
              <a:spLocks/>
            </p:cNvSpPr>
            <p:nvPr/>
          </p:nvSpPr>
          <p:spPr bwMode="auto">
            <a:xfrm rot="-40697534">
              <a:off x="2112" y="2496"/>
              <a:ext cx="384" cy="373"/>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99" name="Freeform 110"/>
            <p:cNvSpPr>
              <a:spLocks/>
            </p:cNvSpPr>
            <p:nvPr/>
          </p:nvSpPr>
          <p:spPr bwMode="auto">
            <a:xfrm rot="-29513269">
              <a:off x="3355" y="1157"/>
              <a:ext cx="384" cy="373"/>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100" name="Freeform 111"/>
            <p:cNvSpPr>
              <a:spLocks/>
            </p:cNvSpPr>
            <p:nvPr/>
          </p:nvSpPr>
          <p:spPr bwMode="auto">
            <a:xfrm rot="-18939388">
              <a:off x="3360" y="1776"/>
              <a:ext cx="384" cy="373"/>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101" name="Freeform 112"/>
            <p:cNvSpPr>
              <a:spLocks/>
            </p:cNvSpPr>
            <p:nvPr/>
          </p:nvSpPr>
          <p:spPr bwMode="auto">
            <a:xfrm rot="-29513269">
              <a:off x="3355" y="1061"/>
              <a:ext cx="384" cy="373"/>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102" name="Freeform 113"/>
            <p:cNvSpPr>
              <a:spLocks/>
            </p:cNvSpPr>
            <p:nvPr/>
          </p:nvSpPr>
          <p:spPr bwMode="auto">
            <a:xfrm rot="-40697534">
              <a:off x="2112" y="2592"/>
              <a:ext cx="384" cy="373"/>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103" name="Freeform 114"/>
            <p:cNvSpPr>
              <a:spLocks/>
            </p:cNvSpPr>
            <p:nvPr/>
          </p:nvSpPr>
          <p:spPr bwMode="auto">
            <a:xfrm rot="-24371517">
              <a:off x="2683" y="2213"/>
              <a:ext cx="384" cy="373"/>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104" name="Freeform 115"/>
            <p:cNvSpPr>
              <a:spLocks/>
            </p:cNvSpPr>
            <p:nvPr/>
          </p:nvSpPr>
          <p:spPr bwMode="auto">
            <a:xfrm rot="-30779832">
              <a:off x="1584" y="2016"/>
              <a:ext cx="384" cy="373"/>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grpSp>
      <p:sp>
        <p:nvSpPr>
          <p:cNvPr id="2" name="Title 1"/>
          <p:cNvSpPr>
            <a:spLocks noGrp="1"/>
          </p:cNvSpPr>
          <p:nvPr>
            <p:ph type="title"/>
          </p:nvPr>
        </p:nvSpPr>
        <p:spPr/>
        <p:txBody>
          <a:bodyPr>
            <a:normAutofit fontScale="90000"/>
          </a:bodyPr>
          <a:lstStyle/>
          <a:p>
            <a:r>
              <a:rPr lang="en-US" altLang="ja-JP" sz="4000" dirty="0"/>
              <a:t>2 </a:t>
            </a:r>
            <a:r>
              <a:rPr lang="ja-JP" altLang="en-US" sz="4000" dirty="0"/>
              <a:t>リスクアセスメント</a:t>
            </a:r>
            <a:r>
              <a:rPr lang="en-US" altLang="ja-JP" sz="4000" dirty="0"/>
              <a:t/>
            </a:r>
            <a:br>
              <a:rPr lang="en-US" altLang="ja-JP" sz="4000" dirty="0"/>
            </a:br>
            <a:r>
              <a:rPr lang="en-US" altLang="ja-JP" sz="4000" dirty="0"/>
              <a:t>(3)	</a:t>
            </a:r>
            <a:r>
              <a:rPr lang="ja-JP" altLang="en-US" sz="4000" dirty="0"/>
              <a:t>危険源・危険状態・危険事象の同定</a:t>
            </a:r>
            <a:endParaRPr kumimoji="1" lang="ja-JP" altLang="en-US" sz="4000" dirty="0"/>
          </a:p>
        </p:txBody>
      </p:sp>
      <p:sp>
        <p:nvSpPr>
          <p:cNvPr id="3" name="Content Placeholder 2"/>
          <p:cNvSpPr>
            <a:spLocks noGrp="1"/>
          </p:cNvSpPr>
          <p:nvPr>
            <p:ph idx="1"/>
          </p:nvPr>
        </p:nvSpPr>
        <p:spPr/>
        <p:txBody>
          <a:bodyPr/>
          <a:lstStyle/>
          <a:p>
            <a:pPr marL="0" lvl="2" indent="0">
              <a:spcBef>
                <a:spcPts val="1000"/>
              </a:spcBef>
              <a:buNone/>
            </a:pPr>
            <a:r>
              <a:rPr lang="ja-JP" altLang="en-US" sz="2800" b="1" dirty="0">
                <a:effectLst>
                  <a:glow>
                    <a:srgbClr val="000000"/>
                  </a:glow>
                  <a:outerShdw sx="0" sy="0">
                    <a:srgbClr val="000000"/>
                  </a:outerShdw>
                  <a:reflection stA="0" endPos="0" fadeDir="0" sx="0" sy="0"/>
                </a:effectLst>
              </a:rPr>
              <a:t>ア </a:t>
            </a:r>
            <a:r>
              <a:rPr lang="ja-JP" altLang="ja-JP" sz="2800" b="1" dirty="0">
                <a:effectLst>
                  <a:glow>
                    <a:srgbClr val="000000"/>
                  </a:glow>
                  <a:outerShdw sx="0" sy="0">
                    <a:srgbClr val="000000"/>
                  </a:outerShdw>
                  <a:reflection stA="0" endPos="0" fadeDir="0" sx="0" sy="0"/>
                </a:effectLst>
              </a:rPr>
              <a:t>危険源の</a:t>
            </a:r>
            <a:r>
              <a:rPr lang="ja-JP" altLang="ja-JP" sz="2800" b="1" dirty="0" smtClean="0">
                <a:effectLst>
                  <a:glow>
                    <a:srgbClr val="000000"/>
                  </a:glow>
                  <a:outerShdw sx="0" sy="0">
                    <a:srgbClr val="000000"/>
                  </a:outerShdw>
                  <a:reflection stA="0" endPos="0" fadeDir="0" sx="0" sy="0"/>
                </a:effectLst>
              </a:rPr>
              <a:t>同定</a:t>
            </a:r>
            <a:r>
              <a:rPr lang="en-US" altLang="ja-JP" sz="2800" dirty="0">
                <a:effectLst>
                  <a:glow>
                    <a:srgbClr val="000000"/>
                  </a:glow>
                  <a:outerShdw sx="0" sy="0">
                    <a:srgbClr val="000000"/>
                  </a:outerShdw>
                  <a:reflection stA="0" endPos="0" fadeDir="0" sx="0" sy="0"/>
                </a:effectLst>
              </a:rPr>
              <a:t>– </a:t>
            </a:r>
            <a:r>
              <a:rPr lang="ja-JP" altLang="en-US" sz="2800" dirty="0" smtClean="0">
                <a:effectLst>
                  <a:glow>
                    <a:srgbClr val="000000"/>
                  </a:glow>
                  <a:outerShdw sx="0" sy="0">
                    <a:srgbClr val="000000"/>
                  </a:outerShdw>
                  <a:reflection stA="0" endPos="0" fadeDir="0" sx="0" sy="0"/>
                </a:effectLst>
              </a:rPr>
              <a:t>危険源種類</a:t>
            </a:r>
            <a:endParaRPr lang="ja-JP" altLang="ja-JP" sz="2800" b="1" dirty="0">
              <a:effectLst>
                <a:glow>
                  <a:srgbClr val="000000"/>
                </a:glow>
                <a:outerShdw sx="0" sy="0">
                  <a:srgbClr val="000000"/>
                </a:outerShdw>
                <a:reflection stA="0" endPos="0" fadeDir="0" sx="0" sy="0"/>
              </a:effectLst>
            </a:endParaRPr>
          </a:p>
        </p:txBody>
      </p:sp>
      <p:sp>
        <p:nvSpPr>
          <p:cNvPr id="5" name="Rectangle 2"/>
          <p:cNvSpPr>
            <a:spLocks noChangeArrowheads="1"/>
          </p:cNvSpPr>
          <p:nvPr/>
        </p:nvSpPr>
        <p:spPr bwMode="auto">
          <a:xfrm>
            <a:off x="3301015" y="1783434"/>
            <a:ext cx="14414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ja-JP" sz="2000" dirty="0">
                <a:effectLst/>
                <a:latin typeface="HG丸ｺﾞｼｯｸM-PRO" panose="020F0600000000000000" pitchFamily="50" charset="-128"/>
                <a:ea typeface="HG丸ｺﾞｼｯｸM-PRO" panose="020F0600000000000000" pitchFamily="50" charset="-128"/>
              </a:rPr>
              <a:t>&lt;1&gt; </a:t>
            </a:r>
            <a:r>
              <a:rPr lang="ja-JP" altLang="en-US" sz="2000" dirty="0" smtClean="0">
                <a:effectLst/>
                <a:latin typeface="HG丸ｺﾞｼｯｸM-PRO" panose="020F0600000000000000" pitchFamily="50" charset="-128"/>
                <a:ea typeface="HG丸ｺﾞｼｯｸM-PRO" panose="020F0600000000000000" pitchFamily="50" charset="-128"/>
              </a:rPr>
              <a:t>機械的</a:t>
            </a:r>
            <a:endParaRPr lang="ja-JP" altLang="en-US" sz="2000" dirty="0">
              <a:effectLst/>
              <a:latin typeface="HG丸ｺﾞｼｯｸM-PRO" panose="020F0600000000000000" pitchFamily="50" charset="-128"/>
              <a:ea typeface="HG丸ｺﾞｼｯｸM-PRO" panose="020F0600000000000000" pitchFamily="50" charset="-128"/>
            </a:endParaRPr>
          </a:p>
        </p:txBody>
      </p:sp>
      <p:sp>
        <p:nvSpPr>
          <p:cNvPr id="6" name="Rectangle 4"/>
          <p:cNvSpPr>
            <a:spLocks noChangeArrowheads="1"/>
          </p:cNvSpPr>
          <p:nvPr/>
        </p:nvSpPr>
        <p:spPr bwMode="auto">
          <a:xfrm>
            <a:off x="1134827" y="3526296"/>
            <a:ext cx="11849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ja-JP" sz="2000" dirty="0">
                <a:effectLst/>
                <a:latin typeface="HG丸ｺﾞｼｯｸM-PRO" panose="020F0600000000000000" pitchFamily="50" charset="-128"/>
                <a:ea typeface="HG丸ｺﾞｼｯｸM-PRO" panose="020F0600000000000000" pitchFamily="50" charset="-128"/>
              </a:rPr>
              <a:t>&lt;3&gt; </a:t>
            </a:r>
            <a:r>
              <a:rPr lang="ja-JP" altLang="en-US" sz="2000" dirty="0" smtClean="0">
                <a:effectLst/>
                <a:latin typeface="HG丸ｺﾞｼｯｸM-PRO" panose="020F0600000000000000" pitchFamily="50" charset="-128"/>
                <a:ea typeface="HG丸ｺﾞｼｯｸM-PRO" panose="020F0600000000000000" pitchFamily="50" charset="-128"/>
              </a:rPr>
              <a:t>熱的</a:t>
            </a:r>
            <a:endParaRPr lang="ja-JP" altLang="en-US" sz="2000" dirty="0">
              <a:effectLst/>
              <a:latin typeface="HG丸ｺﾞｼｯｸM-PRO" panose="020F0600000000000000" pitchFamily="50" charset="-128"/>
              <a:ea typeface="HG丸ｺﾞｼｯｸM-PRO" panose="020F0600000000000000" pitchFamily="50" charset="-128"/>
            </a:endParaRPr>
          </a:p>
        </p:txBody>
      </p:sp>
      <p:sp>
        <p:nvSpPr>
          <p:cNvPr id="7" name="Rectangle 5"/>
          <p:cNvSpPr>
            <a:spLocks noChangeArrowheads="1"/>
          </p:cNvSpPr>
          <p:nvPr/>
        </p:nvSpPr>
        <p:spPr bwMode="auto">
          <a:xfrm>
            <a:off x="7892973" y="1758034"/>
            <a:ext cx="14414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ja-JP" sz="2000" dirty="0">
                <a:effectLst/>
                <a:latin typeface="HG丸ｺﾞｼｯｸM-PRO" panose="020F0600000000000000" pitchFamily="50" charset="-128"/>
                <a:ea typeface="HG丸ｺﾞｼｯｸM-PRO" panose="020F0600000000000000" pitchFamily="50" charset="-128"/>
              </a:rPr>
              <a:t>&lt;2&gt; </a:t>
            </a:r>
            <a:r>
              <a:rPr lang="ja-JP" altLang="en-US" sz="2000" dirty="0" smtClean="0">
                <a:effectLst/>
                <a:latin typeface="HG丸ｺﾞｼｯｸM-PRO" panose="020F0600000000000000" pitchFamily="50" charset="-128"/>
                <a:ea typeface="HG丸ｺﾞｼｯｸM-PRO" panose="020F0600000000000000" pitchFamily="50" charset="-128"/>
              </a:rPr>
              <a:t>電気的</a:t>
            </a:r>
            <a:endParaRPr lang="ja-JP" altLang="en-US" sz="2000" dirty="0">
              <a:effectLst/>
              <a:latin typeface="HG丸ｺﾞｼｯｸM-PRO" panose="020F0600000000000000" pitchFamily="50" charset="-128"/>
              <a:ea typeface="HG丸ｺﾞｼｯｸM-PRO" panose="020F0600000000000000" pitchFamily="50" charset="-128"/>
            </a:endParaRPr>
          </a:p>
        </p:txBody>
      </p:sp>
      <p:sp>
        <p:nvSpPr>
          <p:cNvPr id="8" name="Rectangle 6"/>
          <p:cNvSpPr>
            <a:spLocks noChangeArrowheads="1"/>
          </p:cNvSpPr>
          <p:nvPr/>
        </p:nvSpPr>
        <p:spPr bwMode="auto">
          <a:xfrm>
            <a:off x="3255165" y="4999168"/>
            <a:ext cx="16979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en-US" altLang="ja-JP" sz="2000" dirty="0">
                <a:effectLst/>
                <a:latin typeface="HG丸ｺﾞｼｯｸM-PRO" panose="020F0600000000000000" pitchFamily="50" charset="-128"/>
                <a:ea typeface="HG丸ｺﾞｼｯｸM-PRO" panose="020F0600000000000000" pitchFamily="50" charset="-128"/>
              </a:rPr>
              <a:t>&lt;8&gt; </a:t>
            </a:r>
            <a:r>
              <a:rPr lang="ja-JP" altLang="en-US" sz="2000" dirty="0">
                <a:effectLst/>
                <a:latin typeface="HG丸ｺﾞｼｯｸM-PRO" panose="020F0600000000000000" pitchFamily="50" charset="-128"/>
                <a:ea typeface="HG丸ｺﾞｼｯｸM-PRO" panose="020F0600000000000000" pitchFamily="50" charset="-128"/>
              </a:rPr>
              <a:t>人間</a:t>
            </a:r>
            <a:r>
              <a:rPr lang="ja-JP" altLang="en-US" sz="2000" dirty="0" smtClean="0">
                <a:effectLst/>
                <a:latin typeface="HG丸ｺﾞｼｯｸM-PRO" panose="020F0600000000000000" pitchFamily="50" charset="-128"/>
                <a:ea typeface="HG丸ｺﾞｼｯｸM-PRO" panose="020F0600000000000000" pitchFamily="50" charset="-128"/>
              </a:rPr>
              <a:t>工学</a:t>
            </a:r>
            <a:endParaRPr lang="ja-JP" altLang="en-US" sz="2000" dirty="0">
              <a:effectLst/>
              <a:latin typeface="HG丸ｺﾞｼｯｸM-PRO" panose="020F0600000000000000" pitchFamily="50" charset="-128"/>
              <a:ea typeface="HG丸ｺﾞｼｯｸM-PRO" panose="020F0600000000000000" pitchFamily="50" charset="-128"/>
            </a:endParaRPr>
          </a:p>
        </p:txBody>
      </p:sp>
      <p:sp>
        <p:nvSpPr>
          <p:cNvPr id="9" name="Rectangle 7"/>
          <p:cNvSpPr>
            <a:spLocks noChangeArrowheads="1"/>
          </p:cNvSpPr>
          <p:nvPr/>
        </p:nvSpPr>
        <p:spPr bwMode="auto">
          <a:xfrm>
            <a:off x="6397625" y="5843854"/>
            <a:ext cx="29305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ja-JP" sz="2000" dirty="0">
                <a:effectLst/>
                <a:latin typeface="HG丸ｺﾞｼｯｸM-PRO" panose="020F0600000000000000" pitchFamily="50" charset="-128"/>
                <a:ea typeface="HG丸ｺﾞｼｯｸM-PRO" panose="020F0600000000000000" pitchFamily="50" charset="-128"/>
              </a:rPr>
              <a:t>&lt;10&gt; </a:t>
            </a:r>
            <a:r>
              <a:rPr lang="ja-JP" altLang="en-US" sz="2000" dirty="0">
                <a:effectLst/>
                <a:latin typeface="HG丸ｺﾞｼｯｸM-PRO" panose="020F0600000000000000" pitchFamily="50" charset="-128"/>
                <a:ea typeface="HG丸ｺﾞｼｯｸM-PRO" panose="020F0600000000000000" pitchFamily="50" charset="-128"/>
              </a:rPr>
              <a:t>危険源の組合せ</a:t>
            </a:r>
          </a:p>
        </p:txBody>
      </p:sp>
      <p:grpSp>
        <p:nvGrpSpPr>
          <p:cNvPr id="10" name="Group 9"/>
          <p:cNvGrpSpPr>
            <a:grpSpLocks/>
          </p:cNvGrpSpPr>
          <p:nvPr/>
        </p:nvGrpSpPr>
        <p:grpSpPr bwMode="auto">
          <a:xfrm>
            <a:off x="1616867" y="2199664"/>
            <a:ext cx="1523951" cy="1216426"/>
            <a:chOff x="1776" y="1056"/>
            <a:chExt cx="2256" cy="2129"/>
          </a:xfrm>
        </p:grpSpPr>
        <p:pic>
          <p:nvPicPr>
            <p:cNvPr id="11" name="Picture 10" descr="RA11-1a"/>
            <p:cNvPicPr>
              <a:picLocks noChangeAspect="1" noChangeArrowheads="1"/>
            </p:cNvPicPr>
            <p:nvPr/>
          </p:nvPicPr>
          <p:blipFill>
            <a:blip r:embed="rId5" cstate="screen">
              <a:extLst>
                <a:ext uri="{28A0092B-C50C-407E-A947-70E740481C1C}">
                  <a14:useLocalDpi xmlns:a14="http://schemas.microsoft.com/office/drawing/2010/main"/>
                </a:ext>
              </a:extLst>
            </a:blip>
            <a:srcRect l="22720" t="2606" r="2756" b="9189"/>
            <a:stretch>
              <a:fillRect/>
            </a:stretch>
          </p:blipFill>
          <p:spPr bwMode="auto">
            <a:xfrm>
              <a:off x="1776" y="1056"/>
              <a:ext cx="2256" cy="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11"/>
            <p:cNvSpPr>
              <a:spLocks noChangeArrowheads="1"/>
            </p:cNvSpPr>
            <p:nvPr/>
          </p:nvSpPr>
          <p:spPr bwMode="auto">
            <a:xfrm>
              <a:off x="2791" y="2112"/>
              <a:ext cx="377" cy="185"/>
            </a:xfrm>
            <a:prstGeom prst="irregularSeal1">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13" name="AutoShape 12"/>
            <p:cNvSpPr>
              <a:spLocks noChangeArrowheads="1"/>
            </p:cNvSpPr>
            <p:nvPr/>
          </p:nvSpPr>
          <p:spPr bwMode="auto">
            <a:xfrm>
              <a:off x="2880" y="1488"/>
              <a:ext cx="192" cy="624"/>
            </a:xfrm>
            <a:prstGeom prst="downArrow">
              <a:avLst>
                <a:gd name="adj1" fmla="val 37500"/>
                <a:gd name="adj2" fmla="val 51037"/>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grpSp>
      <p:grpSp>
        <p:nvGrpSpPr>
          <p:cNvPr id="14" name="Group 15"/>
          <p:cNvGrpSpPr>
            <a:grpSpLocks/>
          </p:cNvGrpSpPr>
          <p:nvPr/>
        </p:nvGrpSpPr>
        <p:grpSpPr bwMode="auto">
          <a:xfrm>
            <a:off x="7860200" y="2192734"/>
            <a:ext cx="1750951" cy="1128359"/>
            <a:chOff x="1920" y="1104"/>
            <a:chExt cx="2496" cy="1898"/>
          </a:xfrm>
        </p:grpSpPr>
        <p:pic>
          <p:nvPicPr>
            <p:cNvPr id="15" name="Picture 16" descr="RA11-2a"/>
            <p:cNvPicPr>
              <a:picLocks noChangeAspect="1" noChangeArrowheads="1"/>
            </p:cNvPicPr>
            <p:nvPr/>
          </p:nvPicPr>
          <p:blipFill>
            <a:blip r:embed="rId6" cstate="screen">
              <a:extLst>
                <a:ext uri="{28A0092B-C50C-407E-A947-70E740481C1C}">
                  <a14:useLocalDpi xmlns:a14="http://schemas.microsoft.com/office/drawing/2010/main"/>
                </a:ext>
              </a:extLst>
            </a:blip>
            <a:srcRect l="17473" t="7491" r="1706" b="16028"/>
            <a:stretch>
              <a:fillRect/>
            </a:stretch>
          </p:blipFill>
          <p:spPr bwMode="auto">
            <a:xfrm>
              <a:off x="1920" y="1104"/>
              <a:ext cx="2496" cy="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reeform 17"/>
            <p:cNvSpPr>
              <a:spLocks/>
            </p:cNvSpPr>
            <p:nvPr/>
          </p:nvSpPr>
          <p:spPr bwMode="auto">
            <a:xfrm rot="-39710936">
              <a:off x="3332" y="2140"/>
              <a:ext cx="384" cy="328"/>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17" name="AutoShape 18"/>
            <p:cNvSpPr>
              <a:spLocks noChangeArrowheads="1"/>
            </p:cNvSpPr>
            <p:nvPr/>
          </p:nvSpPr>
          <p:spPr bwMode="auto">
            <a:xfrm rot="-3961612">
              <a:off x="2352" y="2400"/>
              <a:ext cx="240" cy="336"/>
            </a:xfrm>
            <a:prstGeom prst="lightningBolt">
              <a:avLst/>
            </a:prstGeom>
            <a:solidFill>
              <a:srgbClr val="FF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18" name="AutoShape 19"/>
            <p:cNvSpPr>
              <a:spLocks noChangeArrowheads="1"/>
            </p:cNvSpPr>
            <p:nvPr/>
          </p:nvSpPr>
          <p:spPr bwMode="auto">
            <a:xfrm rot="-14040763">
              <a:off x="3072" y="2352"/>
              <a:ext cx="240" cy="336"/>
            </a:xfrm>
            <a:prstGeom prst="lightningBolt">
              <a:avLst/>
            </a:prstGeom>
            <a:solidFill>
              <a:srgbClr val="FF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19" name="AutoShape 20"/>
            <p:cNvSpPr>
              <a:spLocks noChangeArrowheads="1"/>
            </p:cNvSpPr>
            <p:nvPr/>
          </p:nvSpPr>
          <p:spPr bwMode="auto">
            <a:xfrm rot="-19565665">
              <a:off x="2832" y="1440"/>
              <a:ext cx="768" cy="336"/>
            </a:xfrm>
            <a:prstGeom prst="lightningBolt">
              <a:avLst/>
            </a:prstGeom>
            <a:solidFill>
              <a:srgbClr val="FF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20" name="Freeform 21"/>
            <p:cNvSpPr>
              <a:spLocks/>
            </p:cNvSpPr>
            <p:nvPr/>
          </p:nvSpPr>
          <p:spPr bwMode="auto">
            <a:xfrm rot="-48572285">
              <a:off x="3572" y="1852"/>
              <a:ext cx="384" cy="328"/>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grpSp>
      <p:grpSp>
        <p:nvGrpSpPr>
          <p:cNvPr id="21" name="Group 24"/>
          <p:cNvGrpSpPr>
            <a:grpSpLocks noChangeAspect="1"/>
          </p:cNvGrpSpPr>
          <p:nvPr/>
        </p:nvGrpSpPr>
        <p:grpSpPr bwMode="auto">
          <a:xfrm>
            <a:off x="3332823" y="2127162"/>
            <a:ext cx="1789018" cy="1227569"/>
            <a:chOff x="1344" y="1104"/>
            <a:chExt cx="2736" cy="2208"/>
          </a:xfrm>
        </p:grpSpPr>
        <p:pic>
          <p:nvPicPr>
            <p:cNvPr id="22" name="Picture 25" descr="RA11-5b"/>
            <p:cNvPicPr>
              <a:picLocks noChangeAspect="1" noChangeArrowheads="1"/>
            </p:cNvPicPr>
            <p:nvPr/>
          </p:nvPicPr>
          <p:blipFill>
            <a:blip r:embed="rId7" cstate="screen">
              <a:extLst>
                <a:ext uri="{28A0092B-C50C-407E-A947-70E740481C1C}">
                  <a14:useLocalDpi xmlns:a14="http://schemas.microsoft.com/office/drawing/2010/main"/>
                </a:ext>
              </a:extLst>
            </a:blip>
            <a:srcRect l="13274" t="21278" r="26897" b="18640"/>
            <a:stretch>
              <a:fillRect/>
            </a:stretch>
          </p:blipFill>
          <p:spPr bwMode="auto">
            <a:xfrm>
              <a:off x="1344" y="1104"/>
              <a:ext cx="2736"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AutoShape 26"/>
            <p:cNvSpPr>
              <a:spLocks noChangeAspect="1" noChangeArrowheads="1"/>
            </p:cNvSpPr>
            <p:nvPr/>
          </p:nvSpPr>
          <p:spPr bwMode="auto">
            <a:xfrm>
              <a:off x="3264" y="1824"/>
              <a:ext cx="240" cy="480"/>
            </a:xfrm>
            <a:prstGeom prst="irregularSeal1">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24" name="Freeform 27"/>
            <p:cNvSpPr>
              <a:spLocks noChangeAspect="1"/>
            </p:cNvSpPr>
            <p:nvPr/>
          </p:nvSpPr>
          <p:spPr bwMode="auto">
            <a:xfrm rot="15776417">
              <a:off x="3428" y="1132"/>
              <a:ext cx="384" cy="328"/>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25" name="Freeform 28"/>
            <p:cNvSpPr>
              <a:spLocks noChangeAspect="1"/>
            </p:cNvSpPr>
            <p:nvPr/>
          </p:nvSpPr>
          <p:spPr bwMode="auto">
            <a:xfrm rot="15721307">
              <a:off x="3380" y="1180"/>
              <a:ext cx="384" cy="328"/>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grpSp>
      <p:grpSp>
        <p:nvGrpSpPr>
          <p:cNvPr id="66" name="Group 73"/>
          <p:cNvGrpSpPr>
            <a:grpSpLocks/>
          </p:cNvGrpSpPr>
          <p:nvPr/>
        </p:nvGrpSpPr>
        <p:grpSpPr bwMode="auto">
          <a:xfrm>
            <a:off x="5432508" y="2103558"/>
            <a:ext cx="1362723" cy="1352823"/>
            <a:chOff x="1680" y="768"/>
            <a:chExt cx="2334" cy="2736"/>
          </a:xfrm>
        </p:grpSpPr>
        <p:pic>
          <p:nvPicPr>
            <p:cNvPr id="67" name="Picture 74" descr="RA11-4a"/>
            <p:cNvPicPr>
              <a:picLocks noChangeAspect="1" noChangeArrowheads="1"/>
            </p:cNvPicPr>
            <p:nvPr/>
          </p:nvPicPr>
          <p:blipFill>
            <a:blip r:embed="rId8" cstate="screen">
              <a:extLst>
                <a:ext uri="{28A0092B-C50C-407E-A947-70E740481C1C}">
                  <a14:useLocalDpi xmlns:a14="http://schemas.microsoft.com/office/drawing/2010/main"/>
                </a:ext>
              </a:extLst>
            </a:blip>
            <a:srcRect l="30722" t="2994" r="2756"/>
            <a:stretch>
              <a:fillRect/>
            </a:stretch>
          </p:blipFill>
          <p:spPr bwMode="auto">
            <a:xfrm>
              <a:off x="1680" y="768"/>
              <a:ext cx="2334"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AutoShape 75"/>
            <p:cNvSpPr>
              <a:spLocks noChangeArrowheads="1"/>
            </p:cNvSpPr>
            <p:nvPr/>
          </p:nvSpPr>
          <p:spPr bwMode="auto">
            <a:xfrm>
              <a:off x="1920" y="3072"/>
              <a:ext cx="384" cy="240"/>
            </a:xfrm>
            <a:prstGeom prst="irregularSeal1">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69" name="AutoShape 76"/>
            <p:cNvSpPr>
              <a:spLocks noChangeArrowheads="1"/>
            </p:cNvSpPr>
            <p:nvPr/>
          </p:nvSpPr>
          <p:spPr bwMode="auto">
            <a:xfrm rot="476982">
              <a:off x="2112" y="1728"/>
              <a:ext cx="192" cy="1200"/>
            </a:xfrm>
            <a:prstGeom prst="downArrow">
              <a:avLst>
                <a:gd name="adj1" fmla="val 50000"/>
                <a:gd name="adj2" fmla="val 156250"/>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grpSp>
      <p:sp>
        <p:nvSpPr>
          <p:cNvPr id="70" name="Rectangle 78"/>
          <p:cNvSpPr>
            <a:spLocks noChangeArrowheads="1"/>
          </p:cNvSpPr>
          <p:nvPr/>
        </p:nvSpPr>
        <p:spPr bwMode="auto">
          <a:xfrm>
            <a:off x="3386556" y="3521401"/>
            <a:ext cx="19543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ja-JP" sz="2000" dirty="0">
                <a:effectLst/>
                <a:latin typeface="HG丸ｺﾞｼｯｸM-PRO" panose="020F0600000000000000" pitchFamily="50" charset="-128"/>
                <a:ea typeface="HG丸ｺﾞｼｯｸM-PRO" panose="020F0600000000000000" pitchFamily="50" charset="-128"/>
              </a:rPr>
              <a:t>&lt;4&gt; </a:t>
            </a:r>
            <a:r>
              <a:rPr lang="ja-JP" altLang="en-US" sz="2000" dirty="0">
                <a:effectLst/>
                <a:latin typeface="HG丸ｺﾞｼｯｸM-PRO" panose="020F0600000000000000" pitchFamily="50" charset="-128"/>
                <a:ea typeface="HG丸ｺﾞｼｯｸM-PRO" panose="020F0600000000000000" pitchFamily="50" charset="-128"/>
              </a:rPr>
              <a:t>騒音に</a:t>
            </a:r>
            <a:r>
              <a:rPr lang="ja-JP" altLang="en-US" sz="2000" dirty="0" smtClean="0">
                <a:effectLst/>
                <a:latin typeface="HG丸ｺﾞｼｯｸM-PRO" panose="020F0600000000000000" pitchFamily="50" charset="-128"/>
                <a:ea typeface="HG丸ｺﾞｼｯｸM-PRO" panose="020F0600000000000000" pitchFamily="50" charset="-128"/>
              </a:rPr>
              <a:t>よる</a:t>
            </a:r>
            <a:endParaRPr lang="ja-JP" altLang="en-US" sz="2000" dirty="0">
              <a:effectLst/>
              <a:latin typeface="HG丸ｺﾞｼｯｸM-PRO" panose="020F0600000000000000" pitchFamily="50" charset="-128"/>
              <a:ea typeface="HG丸ｺﾞｼｯｸM-PRO" panose="020F0600000000000000" pitchFamily="50" charset="-128"/>
            </a:endParaRPr>
          </a:p>
        </p:txBody>
      </p:sp>
      <p:sp>
        <p:nvSpPr>
          <p:cNvPr id="90" name="Rectangle 100"/>
          <p:cNvSpPr>
            <a:spLocks noChangeArrowheads="1"/>
          </p:cNvSpPr>
          <p:nvPr/>
        </p:nvSpPr>
        <p:spPr bwMode="auto">
          <a:xfrm>
            <a:off x="5538229" y="3550427"/>
            <a:ext cx="19543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ja-JP" sz="2000" dirty="0">
                <a:effectLst/>
                <a:latin typeface="HG丸ｺﾞｼｯｸM-PRO" panose="020F0600000000000000" pitchFamily="50" charset="-128"/>
                <a:ea typeface="HG丸ｺﾞｼｯｸM-PRO" panose="020F0600000000000000" pitchFamily="50" charset="-128"/>
              </a:rPr>
              <a:t>&lt;5&gt; </a:t>
            </a:r>
            <a:r>
              <a:rPr lang="ja-JP" altLang="en-US" sz="2000" dirty="0">
                <a:effectLst/>
                <a:latin typeface="HG丸ｺﾞｼｯｸM-PRO" panose="020F0600000000000000" pitchFamily="50" charset="-128"/>
                <a:ea typeface="HG丸ｺﾞｼｯｸM-PRO" panose="020F0600000000000000" pitchFamily="50" charset="-128"/>
              </a:rPr>
              <a:t>振動に</a:t>
            </a:r>
            <a:r>
              <a:rPr lang="ja-JP" altLang="en-US" sz="2000" dirty="0" smtClean="0">
                <a:effectLst/>
                <a:latin typeface="HG丸ｺﾞｼｯｸM-PRO" panose="020F0600000000000000" pitchFamily="50" charset="-128"/>
                <a:ea typeface="HG丸ｺﾞｼｯｸM-PRO" panose="020F0600000000000000" pitchFamily="50" charset="-128"/>
              </a:rPr>
              <a:t>よる</a:t>
            </a:r>
            <a:endParaRPr lang="ja-JP" altLang="en-US" sz="2000" dirty="0">
              <a:effectLst/>
              <a:latin typeface="HG丸ｺﾞｼｯｸM-PRO" panose="020F0600000000000000" pitchFamily="50" charset="-128"/>
              <a:ea typeface="HG丸ｺﾞｼｯｸM-PRO" panose="020F0600000000000000" pitchFamily="50" charset="-128"/>
            </a:endParaRPr>
          </a:p>
        </p:txBody>
      </p:sp>
      <p:sp>
        <p:nvSpPr>
          <p:cNvPr id="112" name="Rectangle 127"/>
          <p:cNvSpPr>
            <a:spLocks noChangeArrowheads="1"/>
          </p:cNvSpPr>
          <p:nvPr/>
        </p:nvSpPr>
        <p:spPr bwMode="auto">
          <a:xfrm>
            <a:off x="763289" y="4978901"/>
            <a:ext cx="19543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ja-JP" sz="2000" dirty="0">
                <a:effectLst/>
                <a:latin typeface="HG丸ｺﾞｼｯｸM-PRO" panose="020F0600000000000000" pitchFamily="50" charset="-128"/>
                <a:ea typeface="HG丸ｺﾞｼｯｸM-PRO" panose="020F0600000000000000" pitchFamily="50" charset="-128"/>
              </a:rPr>
              <a:t>&lt;7&gt; </a:t>
            </a:r>
            <a:r>
              <a:rPr lang="ja-JP" altLang="en-US" sz="2000" dirty="0">
                <a:effectLst/>
                <a:latin typeface="HG丸ｺﾞｼｯｸM-PRO" panose="020F0600000000000000" pitchFamily="50" charset="-128"/>
                <a:ea typeface="HG丸ｺﾞｼｯｸM-PRO" panose="020F0600000000000000" pitchFamily="50" charset="-128"/>
              </a:rPr>
              <a:t>材料・</a:t>
            </a:r>
            <a:r>
              <a:rPr lang="ja-JP" altLang="en-US" sz="2000" dirty="0" smtClean="0">
                <a:effectLst/>
                <a:latin typeface="HG丸ｺﾞｼｯｸM-PRO" panose="020F0600000000000000" pitchFamily="50" charset="-128"/>
                <a:ea typeface="HG丸ｺﾞｼｯｸM-PRO" panose="020F0600000000000000" pitchFamily="50" charset="-128"/>
              </a:rPr>
              <a:t>物質</a:t>
            </a:r>
            <a:endParaRPr lang="ja-JP" altLang="en-US" sz="2000" dirty="0">
              <a:effectLst/>
              <a:latin typeface="HG丸ｺﾞｼｯｸM-PRO" panose="020F0600000000000000" pitchFamily="50" charset="-128"/>
              <a:ea typeface="HG丸ｺﾞｼｯｸM-PRO" panose="020F0600000000000000" pitchFamily="50" charset="-128"/>
            </a:endParaRPr>
          </a:p>
        </p:txBody>
      </p:sp>
      <p:sp>
        <p:nvSpPr>
          <p:cNvPr id="174" name="Rectangle 194"/>
          <p:cNvSpPr>
            <a:spLocks noChangeArrowheads="1"/>
          </p:cNvSpPr>
          <p:nvPr/>
        </p:nvSpPr>
        <p:spPr bwMode="auto">
          <a:xfrm>
            <a:off x="6356351" y="5130599"/>
            <a:ext cx="35496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55600" indent="-355600" algn="l">
              <a:spcBef>
                <a:spcPct val="50000"/>
              </a:spcBef>
            </a:pPr>
            <a:r>
              <a:rPr lang="en-US" altLang="ja-JP" sz="2000" dirty="0">
                <a:effectLst/>
                <a:latin typeface="HG丸ｺﾞｼｯｸM-PRO" panose="020F0600000000000000" pitchFamily="50" charset="-128"/>
                <a:ea typeface="HG丸ｺﾞｼｯｸM-PRO" panose="020F0600000000000000" pitchFamily="50" charset="-128"/>
              </a:rPr>
              <a:t>&lt;9&gt;</a:t>
            </a:r>
            <a:r>
              <a:rPr lang="ja-JP" altLang="en-US" sz="2000" dirty="0">
                <a:effectLst/>
                <a:latin typeface="HG丸ｺﾞｼｯｸM-PRO" panose="020F0600000000000000" pitchFamily="50" charset="-128"/>
                <a:ea typeface="HG丸ｺﾞｼｯｸM-PRO" panose="020F0600000000000000" pitchFamily="50" charset="-128"/>
              </a:rPr>
              <a:t>機械が使用される環境による危険源</a:t>
            </a:r>
          </a:p>
        </p:txBody>
      </p:sp>
      <p:grpSp>
        <p:nvGrpSpPr>
          <p:cNvPr id="26" name="Group 31"/>
          <p:cNvGrpSpPr>
            <a:grpSpLocks/>
          </p:cNvGrpSpPr>
          <p:nvPr/>
        </p:nvGrpSpPr>
        <p:grpSpPr bwMode="auto">
          <a:xfrm>
            <a:off x="1538514" y="3860801"/>
            <a:ext cx="1150516" cy="989972"/>
            <a:chOff x="1584" y="912"/>
            <a:chExt cx="2400" cy="2544"/>
          </a:xfrm>
        </p:grpSpPr>
        <p:pic>
          <p:nvPicPr>
            <p:cNvPr id="27" name="Picture 32" descr="RA11-3a"/>
            <p:cNvPicPr>
              <a:picLocks noChangeAspect="1" noChangeArrowheads="1"/>
            </p:cNvPicPr>
            <p:nvPr/>
          </p:nvPicPr>
          <p:blipFill>
            <a:blip r:embed="rId9" cstate="screen">
              <a:extLst>
                <a:ext uri="{28A0092B-C50C-407E-A947-70E740481C1C}">
                  <a14:useLocalDpi xmlns:a14="http://schemas.microsoft.com/office/drawing/2010/main"/>
                </a:ext>
              </a:extLst>
            </a:blip>
            <a:srcRect l="37415" t="23891" r="10103" b="6885"/>
            <a:stretch>
              <a:fillRect/>
            </a:stretch>
          </p:blipFill>
          <p:spPr bwMode="auto">
            <a:xfrm>
              <a:off x="1584" y="912"/>
              <a:ext cx="2400"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33"/>
            <p:cNvGrpSpPr>
              <a:grpSpLocks/>
            </p:cNvGrpSpPr>
            <p:nvPr/>
          </p:nvGrpSpPr>
          <p:grpSpPr bwMode="auto">
            <a:xfrm>
              <a:off x="2007" y="1750"/>
              <a:ext cx="428" cy="784"/>
              <a:chOff x="864" y="1808"/>
              <a:chExt cx="428" cy="784"/>
            </a:xfrm>
          </p:grpSpPr>
          <p:sp>
            <p:nvSpPr>
              <p:cNvPr id="54" name="Line 34"/>
              <p:cNvSpPr>
                <a:spLocks noChangeShapeType="1"/>
              </p:cNvSpPr>
              <p:nvPr/>
            </p:nvSpPr>
            <p:spPr bwMode="auto">
              <a:xfrm flipH="1">
                <a:off x="864" y="1824"/>
                <a:ext cx="144" cy="72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55" name="Line 35"/>
              <p:cNvSpPr>
                <a:spLocks noChangeShapeType="1"/>
              </p:cNvSpPr>
              <p:nvPr/>
            </p:nvSpPr>
            <p:spPr bwMode="auto">
              <a:xfrm flipH="1">
                <a:off x="936" y="1834"/>
                <a:ext cx="96" cy="72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56" name="Line 36"/>
              <p:cNvSpPr>
                <a:spLocks noChangeShapeType="1"/>
              </p:cNvSpPr>
              <p:nvPr/>
            </p:nvSpPr>
            <p:spPr bwMode="auto">
              <a:xfrm flipH="1">
                <a:off x="1008" y="1838"/>
                <a:ext cx="48" cy="72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57" name="Line 37"/>
              <p:cNvSpPr>
                <a:spLocks noChangeShapeType="1"/>
              </p:cNvSpPr>
              <p:nvPr/>
            </p:nvSpPr>
            <p:spPr bwMode="auto">
              <a:xfrm>
                <a:off x="1085" y="1838"/>
                <a:ext cx="0" cy="72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58" name="Line 38"/>
              <p:cNvSpPr>
                <a:spLocks noChangeShapeType="1"/>
              </p:cNvSpPr>
              <p:nvPr/>
            </p:nvSpPr>
            <p:spPr bwMode="auto">
              <a:xfrm>
                <a:off x="1119" y="1838"/>
                <a:ext cx="33" cy="754"/>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59" name="Line 39"/>
              <p:cNvSpPr>
                <a:spLocks noChangeShapeType="1"/>
              </p:cNvSpPr>
              <p:nvPr/>
            </p:nvSpPr>
            <p:spPr bwMode="auto">
              <a:xfrm>
                <a:off x="1152" y="1833"/>
                <a:ext cx="67" cy="70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60" name="Line 40"/>
              <p:cNvSpPr>
                <a:spLocks noChangeShapeType="1"/>
              </p:cNvSpPr>
              <p:nvPr/>
            </p:nvSpPr>
            <p:spPr bwMode="auto">
              <a:xfrm>
                <a:off x="1177" y="1828"/>
                <a:ext cx="115" cy="70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61" name="Line 41"/>
              <p:cNvSpPr>
                <a:spLocks noChangeShapeType="1"/>
              </p:cNvSpPr>
              <p:nvPr/>
            </p:nvSpPr>
            <p:spPr bwMode="auto">
              <a:xfrm>
                <a:off x="1163" y="1813"/>
                <a:ext cx="91" cy="711"/>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62" name="Line 42"/>
              <p:cNvSpPr>
                <a:spLocks noChangeShapeType="1"/>
              </p:cNvSpPr>
              <p:nvPr/>
            </p:nvSpPr>
            <p:spPr bwMode="auto">
              <a:xfrm>
                <a:off x="1134" y="1813"/>
                <a:ext cx="43" cy="68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63" name="Line 43"/>
              <p:cNvSpPr>
                <a:spLocks noChangeShapeType="1"/>
              </p:cNvSpPr>
              <p:nvPr/>
            </p:nvSpPr>
            <p:spPr bwMode="auto">
              <a:xfrm>
                <a:off x="1101" y="1808"/>
                <a:ext cx="9" cy="69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64" name="Line 44"/>
              <p:cNvSpPr>
                <a:spLocks noChangeShapeType="1"/>
              </p:cNvSpPr>
              <p:nvPr/>
            </p:nvSpPr>
            <p:spPr bwMode="auto">
              <a:xfrm flipH="1">
                <a:off x="1047" y="1808"/>
                <a:ext cx="19" cy="69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65" name="Line 45"/>
              <p:cNvSpPr>
                <a:spLocks noChangeShapeType="1"/>
              </p:cNvSpPr>
              <p:nvPr/>
            </p:nvSpPr>
            <p:spPr bwMode="auto">
              <a:xfrm flipH="1">
                <a:off x="985" y="1813"/>
                <a:ext cx="53" cy="701"/>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grpSp>
        <p:sp>
          <p:nvSpPr>
            <p:cNvPr id="29" name="AutoShape 46"/>
            <p:cNvSpPr>
              <a:spLocks noChangeArrowheads="1"/>
            </p:cNvSpPr>
            <p:nvPr/>
          </p:nvSpPr>
          <p:spPr bwMode="auto">
            <a:xfrm>
              <a:off x="1968" y="2448"/>
              <a:ext cx="624" cy="96"/>
            </a:xfrm>
            <a:prstGeom prst="irregularSeal1">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grpSp>
          <p:nvGrpSpPr>
            <p:cNvPr id="30" name="Group 47"/>
            <p:cNvGrpSpPr>
              <a:grpSpLocks/>
            </p:cNvGrpSpPr>
            <p:nvPr/>
          </p:nvGrpSpPr>
          <p:grpSpPr bwMode="auto">
            <a:xfrm rot="-1354575">
              <a:off x="2304" y="1968"/>
              <a:ext cx="345" cy="384"/>
              <a:chOff x="1292" y="2017"/>
              <a:chExt cx="725" cy="807"/>
            </a:xfrm>
          </p:grpSpPr>
          <p:sp>
            <p:nvSpPr>
              <p:cNvPr id="51" name="Arc 48"/>
              <p:cNvSpPr>
                <a:spLocks/>
              </p:cNvSpPr>
              <p:nvPr/>
            </p:nvSpPr>
            <p:spPr bwMode="auto">
              <a:xfrm>
                <a:off x="1292" y="2017"/>
                <a:ext cx="436" cy="288"/>
              </a:xfrm>
              <a:custGeom>
                <a:avLst/>
                <a:gdLst>
                  <a:gd name="G0" fmla="+- 11134 0 0"/>
                  <a:gd name="G1" fmla="+- 21600 0 0"/>
                  <a:gd name="G2" fmla="+- 21600 0 0"/>
                  <a:gd name="T0" fmla="*/ 0 w 32734"/>
                  <a:gd name="T1" fmla="*/ 3090 h 21600"/>
                  <a:gd name="T2" fmla="*/ 32734 w 32734"/>
                  <a:gd name="T3" fmla="*/ 21600 h 21600"/>
                  <a:gd name="T4" fmla="*/ 11134 w 32734"/>
                  <a:gd name="T5" fmla="*/ 21600 h 21600"/>
                </a:gdLst>
                <a:ahLst/>
                <a:cxnLst>
                  <a:cxn ang="0">
                    <a:pos x="T0" y="T1"/>
                  </a:cxn>
                  <a:cxn ang="0">
                    <a:pos x="T2" y="T3"/>
                  </a:cxn>
                  <a:cxn ang="0">
                    <a:pos x="T4" y="T5"/>
                  </a:cxn>
                </a:cxnLst>
                <a:rect l="0" t="0" r="r" b="b"/>
                <a:pathLst>
                  <a:path w="32734" h="21600" fill="none" extrusionOk="0">
                    <a:moveTo>
                      <a:pt x="0" y="3090"/>
                    </a:moveTo>
                    <a:cubicBezTo>
                      <a:pt x="3362" y="1068"/>
                      <a:pt x="7210" y="-1"/>
                      <a:pt x="11134" y="0"/>
                    </a:cubicBezTo>
                    <a:cubicBezTo>
                      <a:pt x="23063" y="0"/>
                      <a:pt x="32734" y="9670"/>
                      <a:pt x="32734" y="21600"/>
                    </a:cubicBezTo>
                  </a:path>
                  <a:path w="32734" h="21600" stroke="0" extrusionOk="0">
                    <a:moveTo>
                      <a:pt x="0" y="3090"/>
                    </a:moveTo>
                    <a:cubicBezTo>
                      <a:pt x="3362" y="1068"/>
                      <a:pt x="7210" y="-1"/>
                      <a:pt x="11134" y="0"/>
                    </a:cubicBezTo>
                    <a:cubicBezTo>
                      <a:pt x="23063" y="0"/>
                      <a:pt x="32734" y="9670"/>
                      <a:pt x="32734" y="21600"/>
                    </a:cubicBezTo>
                    <a:lnTo>
                      <a:pt x="11134"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52" name="Arc 49"/>
              <p:cNvSpPr>
                <a:spLocks/>
              </p:cNvSpPr>
              <p:nvPr/>
            </p:nvSpPr>
            <p:spPr bwMode="auto">
              <a:xfrm>
                <a:off x="1584" y="2263"/>
                <a:ext cx="288" cy="282"/>
              </a:xfrm>
              <a:custGeom>
                <a:avLst/>
                <a:gdLst>
                  <a:gd name="G0" fmla="+- 0 0 0"/>
                  <a:gd name="G1" fmla="+- 21175 0 0"/>
                  <a:gd name="G2" fmla="+- 21600 0 0"/>
                  <a:gd name="T0" fmla="*/ 4264 w 21600"/>
                  <a:gd name="T1" fmla="*/ 0 h 21175"/>
                  <a:gd name="T2" fmla="*/ 21600 w 21600"/>
                  <a:gd name="T3" fmla="*/ 21175 h 21175"/>
                  <a:gd name="T4" fmla="*/ 0 w 21600"/>
                  <a:gd name="T5" fmla="*/ 21175 h 21175"/>
                </a:gdLst>
                <a:ahLst/>
                <a:cxnLst>
                  <a:cxn ang="0">
                    <a:pos x="T0" y="T1"/>
                  </a:cxn>
                  <a:cxn ang="0">
                    <a:pos x="T2" y="T3"/>
                  </a:cxn>
                  <a:cxn ang="0">
                    <a:pos x="T4" y="T5"/>
                  </a:cxn>
                </a:cxnLst>
                <a:rect l="0" t="0" r="r" b="b"/>
                <a:pathLst>
                  <a:path w="21600" h="21175" fill="none" extrusionOk="0">
                    <a:moveTo>
                      <a:pt x="4263" y="0"/>
                    </a:moveTo>
                    <a:cubicBezTo>
                      <a:pt x="14347" y="2030"/>
                      <a:pt x="21600" y="10889"/>
                      <a:pt x="21600" y="21175"/>
                    </a:cubicBezTo>
                  </a:path>
                  <a:path w="21600" h="21175" stroke="0" extrusionOk="0">
                    <a:moveTo>
                      <a:pt x="4263" y="0"/>
                    </a:moveTo>
                    <a:cubicBezTo>
                      <a:pt x="14347" y="2030"/>
                      <a:pt x="21600" y="10889"/>
                      <a:pt x="21600" y="21175"/>
                    </a:cubicBezTo>
                    <a:lnTo>
                      <a:pt x="0" y="21175"/>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53" name="Arc 50"/>
              <p:cNvSpPr>
                <a:spLocks/>
              </p:cNvSpPr>
              <p:nvPr/>
            </p:nvSpPr>
            <p:spPr bwMode="auto">
              <a:xfrm>
                <a:off x="1824" y="2545"/>
                <a:ext cx="193" cy="279"/>
              </a:xfrm>
              <a:custGeom>
                <a:avLst/>
                <a:gdLst>
                  <a:gd name="G0" fmla="+- 0 0 0"/>
                  <a:gd name="G1" fmla="+- 21600 0 0"/>
                  <a:gd name="G2" fmla="+- 21600 0 0"/>
                  <a:gd name="T0" fmla="*/ 0 w 21600"/>
                  <a:gd name="T1" fmla="*/ 0 h 31227"/>
                  <a:gd name="T2" fmla="*/ 19336 w 21600"/>
                  <a:gd name="T3" fmla="*/ 31227 h 31227"/>
                  <a:gd name="T4" fmla="*/ 0 w 21600"/>
                  <a:gd name="T5" fmla="*/ 21600 h 31227"/>
                </a:gdLst>
                <a:ahLst/>
                <a:cxnLst>
                  <a:cxn ang="0">
                    <a:pos x="T0" y="T1"/>
                  </a:cxn>
                  <a:cxn ang="0">
                    <a:pos x="T2" y="T3"/>
                  </a:cxn>
                  <a:cxn ang="0">
                    <a:pos x="T4" y="T5"/>
                  </a:cxn>
                </a:cxnLst>
                <a:rect l="0" t="0" r="r" b="b"/>
                <a:pathLst>
                  <a:path w="21600" h="31227" fill="none" extrusionOk="0">
                    <a:moveTo>
                      <a:pt x="-1" y="0"/>
                    </a:moveTo>
                    <a:cubicBezTo>
                      <a:pt x="11929" y="0"/>
                      <a:pt x="21600" y="9670"/>
                      <a:pt x="21600" y="21600"/>
                    </a:cubicBezTo>
                    <a:cubicBezTo>
                      <a:pt x="21600" y="24940"/>
                      <a:pt x="20825" y="28236"/>
                      <a:pt x="19335" y="31226"/>
                    </a:cubicBezTo>
                  </a:path>
                  <a:path w="21600" h="31227" stroke="0" extrusionOk="0">
                    <a:moveTo>
                      <a:pt x="-1" y="0"/>
                    </a:moveTo>
                    <a:cubicBezTo>
                      <a:pt x="11929" y="0"/>
                      <a:pt x="21600" y="9670"/>
                      <a:pt x="21600" y="21600"/>
                    </a:cubicBezTo>
                    <a:cubicBezTo>
                      <a:pt x="21600" y="24940"/>
                      <a:pt x="20825" y="28236"/>
                      <a:pt x="19335" y="31226"/>
                    </a:cubicBezTo>
                    <a:lnTo>
                      <a:pt x="0"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grpSp>
        <p:grpSp>
          <p:nvGrpSpPr>
            <p:cNvPr id="31" name="Group 51"/>
            <p:cNvGrpSpPr>
              <a:grpSpLocks/>
            </p:cNvGrpSpPr>
            <p:nvPr/>
          </p:nvGrpSpPr>
          <p:grpSpPr bwMode="auto">
            <a:xfrm rot="-1354575">
              <a:off x="2448" y="2208"/>
              <a:ext cx="345" cy="384"/>
              <a:chOff x="1292" y="2017"/>
              <a:chExt cx="725" cy="807"/>
            </a:xfrm>
          </p:grpSpPr>
          <p:sp>
            <p:nvSpPr>
              <p:cNvPr id="48" name="Arc 52"/>
              <p:cNvSpPr>
                <a:spLocks/>
              </p:cNvSpPr>
              <p:nvPr/>
            </p:nvSpPr>
            <p:spPr bwMode="auto">
              <a:xfrm>
                <a:off x="1292" y="2017"/>
                <a:ext cx="436" cy="288"/>
              </a:xfrm>
              <a:custGeom>
                <a:avLst/>
                <a:gdLst>
                  <a:gd name="G0" fmla="+- 11134 0 0"/>
                  <a:gd name="G1" fmla="+- 21600 0 0"/>
                  <a:gd name="G2" fmla="+- 21600 0 0"/>
                  <a:gd name="T0" fmla="*/ 0 w 32734"/>
                  <a:gd name="T1" fmla="*/ 3090 h 21600"/>
                  <a:gd name="T2" fmla="*/ 32734 w 32734"/>
                  <a:gd name="T3" fmla="*/ 21600 h 21600"/>
                  <a:gd name="T4" fmla="*/ 11134 w 32734"/>
                  <a:gd name="T5" fmla="*/ 21600 h 21600"/>
                </a:gdLst>
                <a:ahLst/>
                <a:cxnLst>
                  <a:cxn ang="0">
                    <a:pos x="T0" y="T1"/>
                  </a:cxn>
                  <a:cxn ang="0">
                    <a:pos x="T2" y="T3"/>
                  </a:cxn>
                  <a:cxn ang="0">
                    <a:pos x="T4" y="T5"/>
                  </a:cxn>
                </a:cxnLst>
                <a:rect l="0" t="0" r="r" b="b"/>
                <a:pathLst>
                  <a:path w="32734" h="21600" fill="none" extrusionOk="0">
                    <a:moveTo>
                      <a:pt x="0" y="3090"/>
                    </a:moveTo>
                    <a:cubicBezTo>
                      <a:pt x="3362" y="1068"/>
                      <a:pt x="7210" y="-1"/>
                      <a:pt x="11134" y="0"/>
                    </a:cubicBezTo>
                    <a:cubicBezTo>
                      <a:pt x="23063" y="0"/>
                      <a:pt x="32734" y="9670"/>
                      <a:pt x="32734" y="21600"/>
                    </a:cubicBezTo>
                  </a:path>
                  <a:path w="32734" h="21600" stroke="0" extrusionOk="0">
                    <a:moveTo>
                      <a:pt x="0" y="3090"/>
                    </a:moveTo>
                    <a:cubicBezTo>
                      <a:pt x="3362" y="1068"/>
                      <a:pt x="7210" y="-1"/>
                      <a:pt x="11134" y="0"/>
                    </a:cubicBezTo>
                    <a:cubicBezTo>
                      <a:pt x="23063" y="0"/>
                      <a:pt x="32734" y="9670"/>
                      <a:pt x="32734" y="21600"/>
                    </a:cubicBezTo>
                    <a:lnTo>
                      <a:pt x="11134"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49" name="Arc 53"/>
              <p:cNvSpPr>
                <a:spLocks/>
              </p:cNvSpPr>
              <p:nvPr/>
            </p:nvSpPr>
            <p:spPr bwMode="auto">
              <a:xfrm>
                <a:off x="1584" y="2263"/>
                <a:ext cx="288" cy="282"/>
              </a:xfrm>
              <a:custGeom>
                <a:avLst/>
                <a:gdLst>
                  <a:gd name="G0" fmla="+- 0 0 0"/>
                  <a:gd name="G1" fmla="+- 21175 0 0"/>
                  <a:gd name="G2" fmla="+- 21600 0 0"/>
                  <a:gd name="T0" fmla="*/ 4264 w 21600"/>
                  <a:gd name="T1" fmla="*/ 0 h 21175"/>
                  <a:gd name="T2" fmla="*/ 21600 w 21600"/>
                  <a:gd name="T3" fmla="*/ 21175 h 21175"/>
                  <a:gd name="T4" fmla="*/ 0 w 21600"/>
                  <a:gd name="T5" fmla="*/ 21175 h 21175"/>
                </a:gdLst>
                <a:ahLst/>
                <a:cxnLst>
                  <a:cxn ang="0">
                    <a:pos x="T0" y="T1"/>
                  </a:cxn>
                  <a:cxn ang="0">
                    <a:pos x="T2" y="T3"/>
                  </a:cxn>
                  <a:cxn ang="0">
                    <a:pos x="T4" y="T5"/>
                  </a:cxn>
                </a:cxnLst>
                <a:rect l="0" t="0" r="r" b="b"/>
                <a:pathLst>
                  <a:path w="21600" h="21175" fill="none" extrusionOk="0">
                    <a:moveTo>
                      <a:pt x="4263" y="0"/>
                    </a:moveTo>
                    <a:cubicBezTo>
                      <a:pt x="14347" y="2030"/>
                      <a:pt x="21600" y="10889"/>
                      <a:pt x="21600" y="21175"/>
                    </a:cubicBezTo>
                  </a:path>
                  <a:path w="21600" h="21175" stroke="0" extrusionOk="0">
                    <a:moveTo>
                      <a:pt x="4263" y="0"/>
                    </a:moveTo>
                    <a:cubicBezTo>
                      <a:pt x="14347" y="2030"/>
                      <a:pt x="21600" y="10889"/>
                      <a:pt x="21600" y="21175"/>
                    </a:cubicBezTo>
                    <a:lnTo>
                      <a:pt x="0" y="21175"/>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50" name="Arc 54"/>
              <p:cNvSpPr>
                <a:spLocks/>
              </p:cNvSpPr>
              <p:nvPr/>
            </p:nvSpPr>
            <p:spPr bwMode="auto">
              <a:xfrm>
                <a:off x="1824" y="2545"/>
                <a:ext cx="193" cy="279"/>
              </a:xfrm>
              <a:custGeom>
                <a:avLst/>
                <a:gdLst>
                  <a:gd name="G0" fmla="+- 0 0 0"/>
                  <a:gd name="G1" fmla="+- 21600 0 0"/>
                  <a:gd name="G2" fmla="+- 21600 0 0"/>
                  <a:gd name="T0" fmla="*/ 0 w 21600"/>
                  <a:gd name="T1" fmla="*/ 0 h 31227"/>
                  <a:gd name="T2" fmla="*/ 19336 w 21600"/>
                  <a:gd name="T3" fmla="*/ 31227 h 31227"/>
                  <a:gd name="T4" fmla="*/ 0 w 21600"/>
                  <a:gd name="T5" fmla="*/ 21600 h 31227"/>
                </a:gdLst>
                <a:ahLst/>
                <a:cxnLst>
                  <a:cxn ang="0">
                    <a:pos x="T0" y="T1"/>
                  </a:cxn>
                  <a:cxn ang="0">
                    <a:pos x="T2" y="T3"/>
                  </a:cxn>
                  <a:cxn ang="0">
                    <a:pos x="T4" y="T5"/>
                  </a:cxn>
                </a:cxnLst>
                <a:rect l="0" t="0" r="r" b="b"/>
                <a:pathLst>
                  <a:path w="21600" h="31227" fill="none" extrusionOk="0">
                    <a:moveTo>
                      <a:pt x="-1" y="0"/>
                    </a:moveTo>
                    <a:cubicBezTo>
                      <a:pt x="11929" y="0"/>
                      <a:pt x="21600" y="9670"/>
                      <a:pt x="21600" y="21600"/>
                    </a:cubicBezTo>
                    <a:cubicBezTo>
                      <a:pt x="21600" y="24940"/>
                      <a:pt x="20825" y="28236"/>
                      <a:pt x="19335" y="31226"/>
                    </a:cubicBezTo>
                  </a:path>
                  <a:path w="21600" h="31227" stroke="0" extrusionOk="0">
                    <a:moveTo>
                      <a:pt x="-1" y="0"/>
                    </a:moveTo>
                    <a:cubicBezTo>
                      <a:pt x="11929" y="0"/>
                      <a:pt x="21600" y="9670"/>
                      <a:pt x="21600" y="21600"/>
                    </a:cubicBezTo>
                    <a:cubicBezTo>
                      <a:pt x="21600" y="24940"/>
                      <a:pt x="20825" y="28236"/>
                      <a:pt x="19335" y="31226"/>
                    </a:cubicBezTo>
                    <a:lnTo>
                      <a:pt x="0"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grpSp>
        <p:grpSp>
          <p:nvGrpSpPr>
            <p:cNvPr id="32" name="Group 55"/>
            <p:cNvGrpSpPr>
              <a:grpSpLocks/>
            </p:cNvGrpSpPr>
            <p:nvPr/>
          </p:nvGrpSpPr>
          <p:grpSpPr bwMode="auto">
            <a:xfrm rot="-1354575">
              <a:off x="2400" y="1776"/>
              <a:ext cx="345" cy="384"/>
              <a:chOff x="1292" y="2017"/>
              <a:chExt cx="725" cy="807"/>
            </a:xfrm>
          </p:grpSpPr>
          <p:sp>
            <p:nvSpPr>
              <p:cNvPr id="45" name="Arc 56"/>
              <p:cNvSpPr>
                <a:spLocks/>
              </p:cNvSpPr>
              <p:nvPr/>
            </p:nvSpPr>
            <p:spPr bwMode="auto">
              <a:xfrm>
                <a:off x="1292" y="2017"/>
                <a:ext cx="436" cy="288"/>
              </a:xfrm>
              <a:custGeom>
                <a:avLst/>
                <a:gdLst>
                  <a:gd name="G0" fmla="+- 11134 0 0"/>
                  <a:gd name="G1" fmla="+- 21600 0 0"/>
                  <a:gd name="G2" fmla="+- 21600 0 0"/>
                  <a:gd name="T0" fmla="*/ 0 w 32734"/>
                  <a:gd name="T1" fmla="*/ 3090 h 21600"/>
                  <a:gd name="T2" fmla="*/ 32734 w 32734"/>
                  <a:gd name="T3" fmla="*/ 21600 h 21600"/>
                  <a:gd name="T4" fmla="*/ 11134 w 32734"/>
                  <a:gd name="T5" fmla="*/ 21600 h 21600"/>
                </a:gdLst>
                <a:ahLst/>
                <a:cxnLst>
                  <a:cxn ang="0">
                    <a:pos x="T0" y="T1"/>
                  </a:cxn>
                  <a:cxn ang="0">
                    <a:pos x="T2" y="T3"/>
                  </a:cxn>
                  <a:cxn ang="0">
                    <a:pos x="T4" y="T5"/>
                  </a:cxn>
                </a:cxnLst>
                <a:rect l="0" t="0" r="r" b="b"/>
                <a:pathLst>
                  <a:path w="32734" h="21600" fill="none" extrusionOk="0">
                    <a:moveTo>
                      <a:pt x="0" y="3090"/>
                    </a:moveTo>
                    <a:cubicBezTo>
                      <a:pt x="3362" y="1068"/>
                      <a:pt x="7210" y="-1"/>
                      <a:pt x="11134" y="0"/>
                    </a:cubicBezTo>
                    <a:cubicBezTo>
                      <a:pt x="23063" y="0"/>
                      <a:pt x="32734" y="9670"/>
                      <a:pt x="32734" y="21600"/>
                    </a:cubicBezTo>
                  </a:path>
                  <a:path w="32734" h="21600" stroke="0" extrusionOk="0">
                    <a:moveTo>
                      <a:pt x="0" y="3090"/>
                    </a:moveTo>
                    <a:cubicBezTo>
                      <a:pt x="3362" y="1068"/>
                      <a:pt x="7210" y="-1"/>
                      <a:pt x="11134" y="0"/>
                    </a:cubicBezTo>
                    <a:cubicBezTo>
                      <a:pt x="23063" y="0"/>
                      <a:pt x="32734" y="9670"/>
                      <a:pt x="32734" y="21600"/>
                    </a:cubicBezTo>
                    <a:lnTo>
                      <a:pt x="11134"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46" name="Arc 57"/>
              <p:cNvSpPr>
                <a:spLocks/>
              </p:cNvSpPr>
              <p:nvPr/>
            </p:nvSpPr>
            <p:spPr bwMode="auto">
              <a:xfrm>
                <a:off x="1584" y="2263"/>
                <a:ext cx="288" cy="282"/>
              </a:xfrm>
              <a:custGeom>
                <a:avLst/>
                <a:gdLst>
                  <a:gd name="G0" fmla="+- 0 0 0"/>
                  <a:gd name="G1" fmla="+- 21175 0 0"/>
                  <a:gd name="G2" fmla="+- 21600 0 0"/>
                  <a:gd name="T0" fmla="*/ 4264 w 21600"/>
                  <a:gd name="T1" fmla="*/ 0 h 21175"/>
                  <a:gd name="T2" fmla="*/ 21600 w 21600"/>
                  <a:gd name="T3" fmla="*/ 21175 h 21175"/>
                  <a:gd name="T4" fmla="*/ 0 w 21600"/>
                  <a:gd name="T5" fmla="*/ 21175 h 21175"/>
                </a:gdLst>
                <a:ahLst/>
                <a:cxnLst>
                  <a:cxn ang="0">
                    <a:pos x="T0" y="T1"/>
                  </a:cxn>
                  <a:cxn ang="0">
                    <a:pos x="T2" y="T3"/>
                  </a:cxn>
                  <a:cxn ang="0">
                    <a:pos x="T4" y="T5"/>
                  </a:cxn>
                </a:cxnLst>
                <a:rect l="0" t="0" r="r" b="b"/>
                <a:pathLst>
                  <a:path w="21600" h="21175" fill="none" extrusionOk="0">
                    <a:moveTo>
                      <a:pt x="4263" y="0"/>
                    </a:moveTo>
                    <a:cubicBezTo>
                      <a:pt x="14347" y="2030"/>
                      <a:pt x="21600" y="10889"/>
                      <a:pt x="21600" y="21175"/>
                    </a:cubicBezTo>
                  </a:path>
                  <a:path w="21600" h="21175" stroke="0" extrusionOk="0">
                    <a:moveTo>
                      <a:pt x="4263" y="0"/>
                    </a:moveTo>
                    <a:cubicBezTo>
                      <a:pt x="14347" y="2030"/>
                      <a:pt x="21600" y="10889"/>
                      <a:pt x="21600" y="21175"/>
                    </a:cubicBezTo>
                    <a:lnTo>
                      <a:pt x="0" y="21175"/>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47" name="Arc 58"/>
              <p:cNvSpPr>
                <a:spLocks/>
              </p:cNvSpPr>
              <p:nvPr/>
            </p:nvSpPr>
            <p:spPr bwMode="auto">
              <a:xfrm>
                <a:off x="1824" y="2545"/>
                <a:ext cx="193" cy="279"/>
              </a:xfrm>
              <a:custGeom>
                <a:avLst/>
                <a:gdLst>
                  <a:gd name="G0" fmla="+- 0 0 0"/>
                  <a:gd name="G1" fmla="+- 21600 0 0"/>
                  <a:gd name="G2" fmla="+- 21600 0 0"/>
                  <a:gd name="T0" fmla="*/ 0 w 21600"/>
                  <a:gd name="T1" fmla="*/ 0 h 31227"/>
                  <a:gd name="T2" fmla="*/ 19336 w 21600"/>
                  <a:gd name="T3" fmla="*/ 31227 h 31227"/>
                  <a:gd name="T4" fmla="*/ 0 w 21600"/>
                  <a:gd name="T5" fmla="*/ 21600 h 31227"/>
                </a:gdLst>
                <a:ahLst/>
                <a:cxnLst>
                  <a:cxn ang="0">
                    <a:pos x="T0" y="T1"/>
                  </a:cxn>
                  <a:cxn ang="0">
                    <a:pos x="T2" y="T3"/>
                  </a:cxn>
                  <a:cxn ang="0">
                    <a:pos x="T4" y="T5"/>
                  </a:cxn>
                </a:cxnLst>
                <a:rect l="0" t="0" r="r" b="b"/>
                <a:pathLst>
                  <a:path w="21600" h="31227" fill="none" extrusionOk="0">
                    <a:moveTo>
                      <a:pt x="-1" y="0"/>
                    </a:moveTo>
                    <a:cubicBezTo>
                      <a:pt x="11929" y="0"/>
                      <a:pt x="21600" y="9670"/>
                      <a:pt x="21600" y="21600"/>
                    </a:cubicBezTo>
                    <a:cubicBezTo>
                      <a:pt x="21600" y="24940"/>
                      <a:pt x="20825" y="28236"/>
                      <a:pt x="19335" y="31226"/>
                    </a:cubicBezTo>
                  </a:path>
                  <a:path w="21600" h="31227" stroke="0" extrusionOk="0">
                    <a:moveTo>
                      <a:pt x="-1" y="0"/>
                    </a:moveTo>
                    <a:cubicBezTo>
                      <a:pt x="11929" y="0"/>
                      <a:pt x="21600" y="9670"/>
                      <a:pt x="21600" y="21600"/>
                    </a:cubicBezTo>
                    <a:cubicBezTo>
                      <a:pt x="21600" y="24940"/>
                      <a:pt x="20825" y="28236"/>
                      <a:pt x="19335" y="31226"/>
                    </a:cubicBezTo>
                    <a:lnTo>
                      <a:pt x="0"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grpSp>
        <p:grpSp>
          <p:nvGrpSpPr>
            <p:cNvPr id="33" name="Group 59"/>
            <p:cNvGrpSpPr>
              <a:grpSpLocks/>
            </p:cNvGrpSpPr>
            <p:nvPr/>
          </p:nvGrpSpPr>
          <p:grpSpPr bwMode="auto">
            <a:xfrm rot="-4601471">
              <a:off x="1824" y="1872"/>
              <a:ext cx="345" cy="384"/>
              <a:chOff x="1292" y="2017"/>
              <a:chExt cx="725" cy="807"/>
            </a:xfrm>
          </p:grpSpPr>
          <p:sp>
            <p:nvSpPr>
              <p:cNvPr id="42" name="Arc 60"/>
              <p:cNvSpPr>
                <a:spLocks/>
              </p:cNvSpPr>
              <p:nvPr/>
            </p:nvSpPr>
            <p:spPr bwMode="auto">
              <a:xfrm>
                <a:off x="1292" y="2017"/>
                <a:ext cx="436" cy="288"/>
              </a:xfrm>
              <a:custGeom>
                <a:avLst/>
                <a:gdLst>
                  <a:gd name="G0" fmla="+- 11134 0 0"/>
                  <a:gd name="G1" fmla="+- 21600 0 0"/>
                  <a:gd name="G2" fmla="+- 21600 0 0"/>
                  <a:gd name="T0" fmla="*/ 0 w 32734"/>
                  <a:gd name="T1" fmla="*/ 3090 h 21600"/>
                  <a:gd name="T2" fmla="*/ 32734 w 32734"/>
                  <a:gd name="T3" fmla="*/ 21600 h 21600"/>
                  <a:gd name="T4" fmla="*/ 11134 w 32734"/>
                  <a:gd name="T5" fmla="*/ 21600 h 21600"/>
                </a:gdLst>
                <a:ahLst/>
                <a:cxnLst>
                  <a:cxn ang="0">
                    <a:pos x="T0" y="T1"/>
                  </a:cxn>
                  <a:cxn ang="0">
                    <a:pos x="T2" y="T3"/>
                  </a:cxn>
                  <a:cxn ang="0">
                    <a:pos x="T4" y="T5"/>
                  </a:cxn>
                </a:cxnLst>
                <a:rect l="0" t="0" r="r" b="b"/>
                <a:pathLst>
                  <a:path w="32734" h="21600" fill="none" extrusionOk="0">
                    <a:moveTo>
                      <a:pt x="0" y="3090"/>
                    </a:moveTo>
                    <a:cubicBezTo>
                      <a:pt x="3362" y="1068"/>
                      <a:pt x="7210" y="-1"/>
                      <a:pt x="11134" y="0"/>
                    </a:cubicBezTo>
                    <a:cubicBezTo>
                      <a:pt x="23063" y="0"/>
                      <a:pt x="32734" y="9670"/>
                      <a:pt x="32734" y="21600"/>
                    </a:cubicBezTo>
                  </a:path>
                  <a:path w="32734" h="21600" stroke="0" extrusionOk="0">
                    <a:moveTo>
                      <a:pt x="0" y="3090"/>
                    </a:moveTo>
                    <a:cubicBezTo>
                      <a:pt x="3362" y="1068"/>
                      <a:pt x="7210" y="-1"/>
                      <a:pt x="11134" y="0"/>
                    </a:cubicBezTo>
                    <a:cubicBezTo>
                      <a:pt x="23063" y="0"/>
                      <a:pt x="32734" y="9670"/>
                      <a:pt x="32734" y="21600"/>
                    </a:cubicBezTo>
                    <a:lnTo>
                      <a:pt x="11134"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43" name="Arc 61"/>
              <p:cNvSpPr>
                <a:spLocks/>
              </p:cNvSpPr>
              <p:nvPr/>
            </p:nvSpPr>
            <p:spPr bwMode="auto">
              <a:xfrm>
                <a:off x="1584" y="2263"/>
                <a:ext cx="288" cy="282"/>
              </a:xfrm>
              <a:custGeom>
                <a:avLst/>
                <a:gdLst>
                  <a:gd name="G0" fmla="+- 0 0 0"/>
                  <a:gd name="G1" fmla="+- 21175 0 0"/>
                  <a:gd name="G2" fmla="+- 21600 0 0"/>
                  <a:gd name="T0" fmla="*/ 4264 w 21600"/>
                  <a:gd name="T1" fmla="*/ 0 h 21175"/>
                  <a:gd name="T2" fmla="*/ 21600 w 21600"/>
                  <a:gd name="T3" fmla="*/ 21175 h 21175"/>
                  <a:gd name="T4" fmla="*/ 0 w 21600"/>
                  <a:gd name="T5" fmla="*/ 21175 h 21175"/>
                </a:gdLst>
                <a:ahLst/>
                <a:cxnLst>
                  <a:cxn ang="0">
                    <a:pos x="T0" y="T1"/>
                  </a:cxn>
                  <a:cxn ang="0">
                    <a:pos x="T2" y="T3"/>
                  </a:cxn>
                  <a:cxn ang="0">
                    <a:pos x="T4" y="T5"/>
                  </a:cxn>
                </a:cxnLst>
                <a:rect l="0" t="0" r="r" b="b"/>
                <a:pathLst>
                  <a:path w="21600" h="21175" fill="none" extrusionOk="0">
                    <a:moveTo>
                      <a:pt x="4263" y="0"/>
                    </a:moveTo>
                    <a:cubicBezTo>
                      <a:pt x="14347" y="2030"/>
                      <a:pt x="21600" y="10889"/>
                      <a:pt x="21600" y="21175"/>
                    </a:cubicBezTo>
                  </a:path>
                  <a:path w="21600" h="21175" stroke="0" extrusionOk="0">
                    <a:moveTo>
                      <a:pt x="4263" y="0"/>
                    </a:moveTo>
                    <a:cubicBezTo>
                      <a:pt x="14347" y="2030"/>
                      <a:pt x="21600" y="10889"/>
                      <a:pt x="21600" y="21175"/>
                    </a:cubicBezTo>
                    <a:lnTo>
                      <a:pt x="0" y="21175"/>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44" name="Arc 62"/>
              <p:cNvSpPr>
                <a:spLocks/>
              </p:cNvSpPr>
              <p:nvPr/>
            </p:nvSpPr>
            <p:spPr bwMode="auto">
              <a:xfrm>
                <a:off x="1824" y="2545"/>
                <a:ext cx="193" cy="279"/>
              </a:xfrm>
              <a:custGeom>
                <a:avLst/>
                <a:gdLst>
                  <a:gd name="G0" fmla="+- 0 0 0"/>
                  <a:gd name="G1" fmla="+- 21600 0 0"/>
                  <a:gd name="G2" fmla="+- 21600 0 0"/>
                  <a:gd name="T0" fmla="*/ 0 w 21600"/>
                  <a:gd name="T1" fmla="*/ 0 h 31227"/>
                  <a:gd name="T2" fmla="*/ 19336 w 21600"/>
                  <a:gd name="T3" fmla="*/ 31227 h 31227"/>
                  <a:gd name="T4" fmla="*/ 0 w 21600"/>
                  <a:gd name="T5" fmla="*/ 21600 h 31227"/>
                </a:gdLst>
                <a:ahLst/>
                <a:cxnLst>
                  <a:cxn ang="0">
                    <a:pos x="T0" y="T1"/>
                  </a:cxn>
                  <a:cxn ang="0">
                    <a:pos x="T2" y="T3"/>
                  </a:cxn>
                  <a:cxn ang="0">
                    <a:pos x="T4" y="T5"/>
                  </a:cxn>
                </a:cxnLst>
                <a:rect l="0" t="0" r="r" b="b"/>
                <a:pathLst>
                  <a:path w="21600" h="31227" fill="none" extrusionOk="0">
                    <a:moveTo>
                      <a:pt x="-1" y="0"/>
                    </a:moveTo>
                    <a:cubicBezTo>
                      <a:pt x="11929" y="0"/>
                      <a:pt x="21600" y="9670"/>
                      <a:pt x="21600" y="21600"/>
                    </a:cubicBezTo>
                    <a:cubicBezTo>
                      <a:pt x="21600" y="24940"/>
                      <a:pt x="20825" y="28236"/>
                      <a:pt x="19335" y="31226"/>
                    </a:cubicBezTo>
                  </a:path>
                  <a:path w="21600" h="31227" stroke="0" extrusionOk="0">
                    <a:moveTo>
                      <a:pt x="-1" y="0"/>
                    </a:moveTo>
                    <a:cubicBezTo>
                      <a:pt x="11929" y="0"/>
                      <a:pt x="21600" y="9670"/>
                      <a:pt x="21600" y="21600"/>
                    </a:cubicBezTo>
                    <a:cubicBezTo>
                      <a:pt x="21600" y="24940"/>
                      <a:pt x="20825" y="28236"/>
                      <a:pt x="19335" y="31226"/>
                    </a:cubicBezTo>
                    <a:lnTo>
                      <a:pt x="0"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grpSp>
        <p:grpSp>
          <p:nvGrpSpPr>
            <p:cNvPr id="34" name="Group 63"/>
            <p:cNvGrpSpPr>
              <a:grpSpLocks/>
            </p:cNvGrpSpPr>
            <p:nvPr/>
          </p:nvGrpSpPr>
          <p:grpSpPr bwMode="auto">
            <a:xfrm rot="-4601471">
              <a:off x="1939" y="2093"/>
              <a:ext cx="345" cy="384"/>
              <a:chOff x="1292" y="2017"/>
              <a:chExt cx="725" cy="807"/>
            </a:xfrm>
          </p:grpSpPr>
          <p:sp>
            <p:nvSpPr>
              <p:cNvPr id="39" name="Arc 64"/>
              <p:cNvSpPr>
                <a:spLocks/>
              </p:cNvSpPr>
              <p:nvPr/>
            </p:nvSpPr>
            <p:spPr bwMode="auto">
              <a:xfrm>
                <a:off x="1292" y="2017"/>
                <a:ext cx="436" cy="288"/>
              </a:xfrm>
              <a:custGeom>
                <a:avLst/>
                <a:gdLst>
                  <a:gd name="G0" fmla="+- 11134 0 0"/>
                  <a:gd name="G1" fmla="+- 21600 0 0"/>
                  <a:gd name="G2" fmla="+- 21600 0 0"/>
                  <a:gd name="T0" fmla="*/ 0 w 32734"/>
                  <a:gd name="T1" fmla="*/ 3090 h 21600"/>
                  <a:gd name="T2" fmla="*/ 32734 w 32734"/>
                  <a:gd name="T3" fmla="*/ 21600 h 21600"/>
                  <a:gd name="T4" fmla="*/ 11134 w 32734"/>
                  <a:gd name="T5" fmla="*/ 21600 h 21600"/>
                </a:gdLst>
                <a:ahLst/>
                <a:cxnLst>
                  <a:cxn ang="0">
                    <a:pos x="T0" y="T1"/>
                  </a:cxn>
                  <a:cxn ang="0">
                    <a:pos x="T2" y="T3"/>
                  </a:cxn>
                  <a:cxn ang="0">
                    <a:pos x="T4" y="T5"/>
                  </a:cxn>
                </a:cxnLst>
                <a:rect l="0" t="0" r="r" b="b"/>
                <a:pathLst>
                  <a:path w="32734" h="21600" fill="none" extrusionOk="0">
                    <a:moveTo>
                      <a:pt x="0" y="3090"/>
                    </a:moveTo>
                    <a:cubicBezTo>
                      <a:pt x="3362" y="1068"/>
                      <a:pt x="7210" y="-1"/>
                      <a:pt x="11134" y="0"/>
                    </a:cubicBezTo>
                    <a:cubicBezTo>
                      <a:pt x="23063" y="0"/>
                      <a:pt x="32734" y="9670"/>
                      <a:pt x="32734" y="21600"/>
                    </a:cubicBezTo>
                  </a:path>
                  <a:path w="32734" h="21600" stroke="0" extrusionOk="0">
                    <a:moveTo>
                      <a:pt x="0" y="3090"/>
                    </a:moveTo>
                    <a:cubicBezTo>
                      <a:pt x="3362" y="1068"/>
                      <a:pt x="7210" y="-1"/>
                      <a:pt x="11134" y="0"/>
                    </a:cubicBezTo>
                    <a:cubicBezTo>
                      <a:pt x="23063" y="0"/>
                      <a:pt x="32734" y="9670"/>
                      <a:pt x="32734" y="21600"/>
                    </a:cubicBezTo>
                    <a:lnTo>
                      <a:pt x="11134"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40" name="Arc 65"/>
              <p:cNvSpPr>
                <a:spLocks/>
              </p:cNvSpPr>
              <p:nvPr/>
            </p:nvSpPr>
            <p:spPr bwMode="auto">
              <a:xfrm>
                <a:off x="1584" y="2263"/>
                <a:ext cx="288" cy="282"/>
              </a:xfrm>
              <a:custGeom>
                <a:avLst/>
                <a:gdLst>
                  <a:gd name="G0" fmla="+- 0 0 0"/>
                  <a:gd name="G1" fmla="+- 21175 0 0"/>
                  <a:gd name="G2" fmla="+- 21600 0 0"/>
                  <a:gd name="T0" fmla="*/ 4264 w 21600"/>
                  <a:gd name="T1" fmla="*/ 0 h 21175"/>
                  <a:gd name="T2" fmla="*/ 21600 w 21600"/>
                  <a:gd name="T3" fmla="*/ 21175 h 21175"/>
                  <a:gd name="T4" fmla="*/ 0 w 21600"/>
                  <a:gd name="T5" fmla="*/ 21175 h 21175"/>
                </a:gdLst>
                <a:ahLst/>
                <a:cxnLst>
                  <a:cxn ang="0">
                    <a:pos x="T0" y="T1"/>
                  </a:cxn>
                  <a:cxn ang="0">
                    <a:pos x="T2" y="T3"/>
                  </a:cxn>
                  <a:cxn ang="0">
                    <a:pos x="T4" y="T5"/>
                  </a:cxn>
                </a:cxnLst>
                <a:rect l="0" t="0" r="r" b="b"/>
                <a:pathLst>
                  <a:path w="21600" h="21175" fill="none" extrusionOk="0">
                    <a:moveTo>
                      <a:pt x="4263" y="0"/>
                    </a:moveTo>
                    <a:cubicBezTo>
                      <a:pt x="14347" y="2030"/>
                      <a:pt x="21600" y="10889"/>
                      <a:pt x="21600" y="21175"/>
                    </a:cubicBezTo>
                  </a:path>
                  <a:path w="21600" h="21175" stroke="0" extrusionOk="0">
                    <a:moveTo>
                      <a:pt x="4263" y="0"/>
                    </a:moveTo>
                    <a:cubicBezTo>
                      <a:pt x="14347" y="2030"/>
                      <a:pt x="21600" y="10889"/>
                      <a:pt x="21600" y="21175"/>
                    </a:cubicBezTo>
                    <a:lnTo>
                      <a:pt x="0" y="21175"/>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41" name="Arc 66"/>
              <p:cNvSpPr>
                <a:spLocks/>
              </p:cNvSpPr>
              <p:nvPr/>
            </p:nvSpPr>
            <p:spPr bwMode="auto">
              <a:xfrm>
                <a:off x="1824" y="2545"/>
                <a:ext cx="193" cy="279"/>
              </a:xfrm>
              <a:custGeom>
                <a:avLst/>
                <a:gdLst>
                  <a:gd name="G0" fmla="+- 0 0 0"/>
                  <a:gd name="G1" fmla="+- 21600 0 0"/>
                  <a:gd name="G2" fmla="+- 21600 0 0"/>
                  <a:gd name="T0" fmla="*/ 0 w 21600"/>
                  <a:gd name="T1" fmla="*/ 0 h 31227"/>
                  <a:gd name="T2" fmla="*/ 19336 w 21600"/>
                  <a:gd name="T3" fmla="*/ 31227 h 31227"/>
                  <a:gd name="T4" fmla="*/ 0 w 21600"/>
                  <a:gd name="T5" fmla="*/ 21600 h 31227"/>
                </a:gdLst>
                <a:ahLst/>
                <a:cxnLst>
                  <a:cxn ang="0">
                    <a:pos x="T0" y="T1"/>
                  </a:cxn>
                  <a:cxn ang="0">
                    <a:pos x="T2" y="T3"/>
                  </a:cxn>
                  <a:cxn ang="0">
                    <a:pos x="T4" y="T5"/>
                  </a:cxn>
                </a:cxnLst>
                <a:rect l="0" t="0" r="r" b="b"/>
                <a:pathLst>
                  <a:path w="21600" h="31227" fill="none" extrusionOk="0">
                    <a:moveTo>
                      <a:pt x="-1" y="0"/>
                    </a:moveTo>
                    <a:cubicBezTo>
                      <a:pt x="11929" y="0"/>
                      <a:pt x="21600" y="9670"/>
                      <a:pt x="21600" y="21600"/>
                    </a:cubicBezTo>
                    <a:cubicBezTo>
                      <a:pt x="21600" y="24940"/>
                      <a:pt x="20825" y="28236"/>
                      <a:pt x="19335" y="31226"/>
                    </a:cubicBezTo>
                  </a:path>
                  <a:path w="21600" h="31227" stroke="0" extrusionOk="0">
                    <a:moveTo>
                      <a:pt x="-1" y="0"/>
                    </a:moveTo>
                    <a:cubicBezTo>
                      <a:pt x="11929" y="0"/>
                      <a:pt x="21600" y="9670"/>
                      <a:pt x="21600" y="21600"/>
                    </a:cubicBezTo>
                    <a:cubicBezTo>
                      <a:pt x="21600" y="24940"/>
                      <a:pt x="20825" y="28236"/>
                      <a:pt x="19335" y="31226"/>
                    </a:cubicBezTo>
                    <a:lnTo>
                      <a:pt x="0"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grpSp>
        <p:grpSp>
          <p:nvGrpSpPr>
            <p:cNvPr id="35" name="Group 67"/>
            <p:cNvGrpSpPr>
              <a:grpSpLocks/>
            </p:cNvGrpSpPr>
            <p:nvPr/>
          </p:nvGrpSpPr>
          <p:grpSpPr bwMode="auto">
            <a:xfrm rot="-6117556">
              <a:off x="1603" y="2237"/>
              <a:ext cx="345" cy="384"/>
              <a:chOff x="1292" y="2017"/>
              <a:chExt cx="725" cy="807"/>
            </a:xfrm>
          </p:grpSpPr>
          <p:sp>
            <p:nvSpPr>
              <p:cNvPr id="36" name="Arc 68"/>
              <p:cNvSpPr>
                <a:spLocks/>
              </p:cNvSpPr>
              <p:nvPr/>
            </p:nvSpPr>
            <p:spPr bwMode="auto">
              <a:xfrm>
                <a:off x="1292" y="2017"/>
                <a:ext cx="436" cy="288"/>
              </a:xfrm>
              <a:custGeom>
                <a:avLst/>
                <a:gdLst>
                  <a:gd name="G0" fmla="+- 11134 0 0"/>
                  <a:gd name="G1" fmla="+- 21600 0 0"/>
                  <a:gd name="G2" fmla="+- 21600 0 0"/>
                  <a:gd name="T0" fmla="*/ 0 w 32734"/>
                  <a:gd name="T1" fmla="*/ 3090 h 21600"/>
                  <a:gd name="T2" fmla="*/ 32734 w 32734"/>
                  <a:gd name="T3" fmla="*/ 21600 h 21600"/>
                  <a:gd name="T4" fmla="*/ 11134 w 32734"/>
                  <a:gd name="T5" fmla="*/ 21600 h 21600"/>
                </a:gdLst>
                <a:ahLst/>
                <a:cxnLst>
                  <a:cxn ang="0">
                    <a:pos x="T0" y="T1"/>
                  </a:cxn>
                  <a:cxn ang="0">
                    <a:pos x="T2" y="T3"/>
                  </a:cxn>
                  <a:cxn ang="0">
                    <a:pos x="T4" y="T5"/>
                  </a:cxn>
                </a:cxnLst>
                <a:rect l="0" t="0" r="r" b="b"/>
                <a:pathLst>
                  <a:path w="32734" h="21600" fill="none" extrusionOk="0">
                    <a:moveTo>
                      <a:pt x="0" y="3090"/>
                    </a:moveTo>
                    <a:cubicBezTo>
                      <a:pt x="3362" y="1068"/>
                      <a:pt x="7210" y="-1"/>
                      <a:pt x="11134" y="0"/>
                    </a:cubicBezTo>
                    <a:cubicBezTo>
                      <a:pt x="23063" y="0"/>
                      <a:pt x="32734" y="9670"/>
                      <a:pt x="32734" y="21600"/>
                    </a:cubicBezTo>
                  </a:path>
                  <a:path w="32734" h="21600" stroke="0" extrusionOk="0">
                    <a:moveTo>
                      <a:pt x="0" y="3090"/>
                    </a:moveTo>
                    <a:cubicBezTo>
                      <a:pt x="3362" y="1068"/>
                      <a:pt x="7210" y="-1"/>
                      <a:pt x="11134" y="0"/>
                    </a:cubicBezTo>
                    <a:cubicBezTo>
                      <a:pt x="23063" y="0"/>
                      <a:pt x="32734" y="9670"/>
                      <a:pt x="32734" y="21600"/>
                    </a:cubicBezTo>
                    <a:lnTo>
                      <a:pt x="11134"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37" name="Arc 69"/>
              <p:cNvSpPr>
                <a:spLocks/>
              </p:cNvSpPr>
              <p:nvPr/>
            </p:nvSpPr>
            <p:spPr bwMode="auto">
              <a:xfrm>
                <a:off x="1584" y="2263"/>
                <a:ext cx="288" cy="282"/>
              </a:xfrm>
              <a:custGeom>
                <a:avLst/>
                <a:gdLst>
                  <a:gd name="G0" fmla="+- 0 0 0"/>
                  <a:gd name="G1" fmla="+- 21175 0 0"/>
                  <a:gd name="G2" fmla="+- 21600 0 0"/>
                  <a:gd name="T0" fmla="*/ 4264 w 21600"/>
                  <a:gd name="T1" fmla="*/ 0 h 21175"/>
                  <a:gd name="T2" fmla="*/ 21600 w 21600"/>
                  <a:gd name="T3" fmla="*/ 21175 h 21175"/>
                  <a:gd name="T4" fmla="*/ 0 w 21600"/>
                  <a:gd name="T5" fmla="*/ 21175 h 21175"/>
                </a:gdLst>
                <a:ahLst/>
                <a:cxnLst>
                  <a:cxn ang="0">
                    <a:pos x="T0" y="T1"/>
                  </a:cxn>
                  <a:cxn ang="0">
                    <a:pos x="T2" y="T3"/>
                  </a:cxn>
                  <a:cxn ang="0">
                    <a:pos x="T4" y="T5"/>
                  </a:cxn>
                </a:cxnLst>
                <a:rect l="0" t="0" r="r" b="b"/>
                <a:pathLst>
                  <a:path w="21600" h="21175" fill="none" extrusionOk="0">
                    <a:moveTo>
                      <a:pt x="4263" y="0"/>
                    </a:moveTo>
                    <a:cubicBezTo>
                      <a:pt x="14347" y="2030"/>
                      <a:pt x="21600" y="10889"/>
                      <a:pt x="21600" y="21175"/>
                    </a:cubicBezTo>
                  </a:path>
                  <a:path w="21600" h="21175" stroke="0" extrusionOk="0">
                    <a:moveTo>
                      <a:pt x="4263" y="0"/>
                    </a:moveTo>
                    <a:cubicBezTo>
                      <a:pt x="14347" y="2030"/>
                      <a:pt x="21600" y="10889"/>
                      <a:pt x="21600" y="21175"/>
                    </a:cubicBezTo>
                    <a:lnTo>
                      <a:pt x="0" y="21175"/>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38" name="Arc 70"/>
              <p:cNvSpPr>
                <a:spLocks/>
              </p:cNvSpPr>
              <p:nvPr/>
            </p:nvSpPr>
            <p:spPr bwMode="auto">
              <a:xfrm>
                <a:off x="1824" y="2545"/>
                <a:ext cx="193" cy="279"/>
              </a:xfrm>
              <a:custGeom>
                <a:avLst/>
                <a:gdLst>
                  <a:gd name="G0" fmla="+- 0 0 0"/>
                  <a:gd name="G1" fmla="+- 21600 0 0"/>
                  <a:gd name="G2" fmla="+- 21600 0 0"/>
                  <a:gd name="T0" fmla="*/ 0 w 21600"/>
                  <a:gd name="T1" fmla="*/ 0 h 31227"/>
                  <a:gd name="T2" fmla="*/ 19336 w 21600"/>
                  <a:gd name="T3" fmla="*/ 31227 h 31227"/>
                  <a:gd name="T4" fmla="*/ 0 w 21600"/>
                  <a:gd name="T5" fmla="*/ 21600 h 31227"/>
                </a:gdLst>
                <a:ahLst/>
                <a:cxnLst>
                  <a:cxn ang="0">
                    <a:pos x="T0" y="T1"/>
                  </a:cxn>
                  <a:cxn ang="0">
                    <a:pos x="T2" y="T3"/>
                  </a:cxn>
                  <a:cxn ang="0">
                    <a:pos x="T4" y="T5"/>
                  </a:cxn>
                </a:cxnLst>
                <a:rect l="0" t="0" r="r" b="b"/>
                <a:pathLst>
                  <a:path w="21600" h="31227" fill="none" extrusionOk="0">
                    <a:moveTo>
                      <a:pt x="-1" y="0"/>
                    </a:moveTo>
                    <a:cubicBezTo>
                      <a:pt x="11929" y="0"/>
                      <a:pt x="21600" y="9670"/>
                      <a:pt x="21600" y="21600"/>
                    </a:cubicBezTo>
                    <a:cubicBezTo>
                      <a:pt x="21600" y="24940"/>
                      <a:pt x="20825" y="28236"/>
                      <a:pt x="19335" y="31226"/>
                    </a:cubicBezTo>
                  </a:path>
                  <a:path w="21600" h="31227" stroke="0" extrusionOk="0">
                    <a:moveTo>
                      <a:pt x="-1" y="0"/>
                    </a:moveTo>
                    <a:cubicBezTo>
                      <a:pt x="11929" y="0"/>
                      <a:pt x="21600" y="9670"/>
                      <a:pt x="21600" y="21600"/>
                    </a:cubicBezTo>
                    <a:cubicBezTo>
                      <a:pt x="21600" y="24940"/>
                      <a:pt x="20825" y="28236"/>
                      <a:pt x="19335" y="31226"/>
                    </a:cubicBezTo>
                    <a:lnTo>
                      <a:pt x="0"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grpSp>
      </p:grpSp>
      <p:grpSp>
        <p:nvGrpSpPr>
          <p:cNvPr id="105" name="Group 119"/>
          <p:cNvGrpSpPr>
            <a:grpSpLocks/>
          </p:cNvGrpSpPr>
          <p:nvPr/>
        </p:nvGrpSpPr>
        <p:grpSpPr bwMode="auto">
          <a:xfrm>
            <a:off x="7853173" y="3968716"/>
            <a:ext cx="1750951" cy="840324"/>
            <a:chOff x="1344" y="1200"/>
            <a:chExt cx="2784" cy="1579"/>
          </a:xfrm>
        </p:grpSpPr>
        <p:pic>
          <p:nvPicPr>
            <p:cNvPr id="106" name="Picture 120" descr="RA11-8"/>
            <p:cNvPicPr>
              <a:picLocks noChangeAspect="1" noChangeArrowheads="1"/>
            </p:cNvPicPr>
            <p:nvPr/>
          </p:nvPicPr>
          <p:blipFill>
            <a:blip r:embed="rId10" cstate="screen">
              <a:extLst>
                <a:ext uri="{28A0092B-C50C-407E-A947-70E740481C1C}">
                  <a14:useLocalDpi xmlns:a14="http://schemas.microsoft.com/office/drawing/2010/main"/>
                </a:ext>
              </a:extLst>
            </a:blip>
            <a:srcRect l="24133" t="27383" r="516" b="22063"/>
            <a:stretch>
              <a:fillRect/>
            </a:stretch>
          </p:blipFill>
          <p:spPr bwMode="auto">
            <a:xfrm>
              <a:off x="1344" y="1200"/>
              <a:ext cx="2784" cy="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AutoShape 121"/>
            <p:cNvSpPr>
              <a:spLocks noChangeArrowheads="1"/>
            </p:cNvSpPr>
            <p:nvPr/>
          </p:nvSpPr>
          <p:spPr bwMode="auto">
            <a:xfrm>
              <a:off x="2400" y="1872"/>
              <a:ext cx="96" cy="96"/>
            </a:xfrm>
            <a:prstGeom prst="star5">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effectLst/>
                <a:latin typeface="HG丸ｺﾞｼｯｸM-PRO" panose="020F0600000000000000" pitchFamily="50" charset="-128"/>
                <a:ea typeface="HG丸ｺﾞｼｯｸM-PRO" panose="020F0600000000000000" pitchFamily="50" charset="-128"/>
              </a:endParaRPr>
            </a:p>
          </p:txBody>
        </p:sp>
        <p:grpSp>
          <p:nvGrpSpPr>
            <p:cNvPr id="108" name="Group 122"/>
            <p:cNvGrpSpPr>
              <a:grpSpLocks/>
            </p:cNvGrpSpPr>
            <p:nvPr/>
          </p:nvGrpSpPr>
          <p:grpSpPr bwMode="auto">
            <a:xfrm>
              <a:off x="2496" y="1824"/>
              <a:ext cx="1176" cy="105"/>
              <a:chOff x="2169" y="1264"/>
              <a:chExt cx="1176" cy="105"/>
            </a:xfrm>
          </p:grpSpPr>
          <p:sp>
            <p:nvSpPr>
              <p:cNvPr id="109" name="Line 123"/>
              <p:cNvSpPr>
                <a:spLocks noChangeShapeType="1"/>
              </p:cNvSpPr>
              <p:nvPr/>
            </p:nvSpPr>
            <p:spPr bwMode="auto">
              <a:xfrm flipH="1">
                <a:off x="2169" y="1283"/>
                <a:ext cx="1082" cy="8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110" name="Freeform 124"/>
              <p:cNvSpPr>
                <a:spLocks/>
              </p:cNvSpPr>
              <p:nvPr/>
            </p:nvSpPr>
            <p:spPr bwMode="auto">
              <a:xfrm rot="-257511">
                <a:off x="2207" y="1311"/>
                <a:ext cx="577" cy="49"/>
              </a:xfrm>
              <a:custGeom>
                <a:avLst/>
                <a:gdLst>
                  <a:gd name="T0" fmla="*/ 24 w 2328"/>
                  <a:gd name="T1" fmla="*/ 168 h 264"/>
                  <a:gd name="T2" fmla="*/ 24 w 2328"/>
                  <a:gd name="T3" fmla="*/ 120 h 264"/>
                  <a:gd name="T4" fmla="*/ 168 w 2328"/>
                  <a:gd name="T5" fmla="*/ 24 h 264"/>
                  <a:gd name="T6" fmla="*/ 408 w 2328"/>
                  <a:gd name="T7" fmla="*/ 264 h 264"/>
                  <a:gd name="T8" fmla="*/ 648 w 2328"/>
                  <a:gd name="T9" fmla="*/ 24 h 264"/>
                  <a:gd name="T10" fmla="*/ 840 w 2328"/>
                  <a:gd name="T11" fmla="*/ 264 h 264"/>
                  <a:gd name="T12" fmla="*/ 1032 w 2328"/>
                  <a:gd name="T13" fmla="*/ 24 h 264"/>
                  <a:gd name="T14" fmla="*/ 1272 w 2328"/>
                  <a:gd name="T15" fmla="*/ 264 h 264"/>
                  <a:gd name="T16" fmla="*/ 1464 w 2328"/>
                  <a:gd name="T17" fmla="*/ 24 h 264"/>
                  <a:gd name="T18" fmla="*/ 1704 w 2328"/>
                  <a:gd name="T19" fmla="*/ 264 h 264"/>
                  <a:gd name="T20" fmla="*/ 1896 w 2328"/>
                  <a:gd name="T21" fmla="*/ 24 h 264"/>
                  <a:gd name="T22" fmla="*/ 2136 w 2328"/>
                  <a:gd name="T23" fmla="*/ 264 h 264"/>
                  <a:gd name="T24" fmla="*/ 2328 w 2328"/>
                  <a:gd name="T25"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8" h="264">
                    <a:moveTo>
                      <a:pt x="24" y="168"/>
                    </a:moveTo>
                    <a:cubicBezTo>
                      <a:pt x="12" y="156"/>
                      <a:pt x="0" y="144"/>
                      <a:pt x="24" y="120"/>
                    </a:cubicBezTo>
                    <a:cubicBezTo>
                      <a:pt x="48" y="96"/>
                      <a:pt x="104" y="0"/>
                      <a:pt x="168" y="24"/>
                    </a:cubicBezTo>
                    <a:cubicBezTo>
                      <a:pt x="232" y="48"/>
                      <a:pt x="328" y="264"/>
                      <a:pt x="408" y="264"/>
                    </a:cubicBezTo>
                    <a:cubicBezTo>
                      <a:pt x="488" y="264"/>
                      <a:pt x="576" y="24"/>
                      <a:pt x="648" y="24"/>
                    </a:cubicBezTo>
                    <a:cubicBezTo>
                      <a:pt x="720" y="24"/>
                      <a:pt x="776" y="264"/>
                      <a:pt x="840" y="264"/>
                    </a:cubicBezTo>
                    <a:cubicBezTo>
                      <a:pt x="904" y="264"/>
                      <a:pt x="960" y="24"/>
                      <a:pt x="1032" y="24"/>
                    </a:cubicBezTo>
                    <a:cubicBezTo>
                      <a:pt x="1104" y="24"/>
                      <a:pt x="1200" y="264"/>
                      <a:pt x="1272" y="264"/>
                    </a:cubicBezTo>
                    <a:cubicBezTo>
                      <a:pt x="1344" y="264"/>
                      <a:pt x="1392" y="24"/>
                      <a:pt x="1464" y="24"/>
                    </a:cubicBezTo>
                    <a:cubicBezTo>
                      <a:pt x="1536" y="24"/>
                      <a:pt x="1632" y="264"/>
                      <a:pt x="1704" y="264"/>
                    </a:cubicBezTo>
                    <a:cubicBezTo>
                      <a:pt x="1776" y="264"/>
                      <a:pt x="1824" y="24"/>
                      <a:pt x="1896" y="24"/>
                    </a:cubicBezTo>
                    <a:cubicBezTo>
                      <a:pt x="1968" y="24"/>
                      <a:pt x="2064" y="264"/>
                      <a:pt x="2136" y="264"/>
                    </a:cubicBezTo>
                    <a:cubicBezTo>
                      <a:pt x="2208" y="264"/>
                      <a:pt x="2268" y="144"/>
                      <a:pt x="2328" y="24"/>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sp>
            <p:nvSpPr>
              <p:cNvPr id="111" name="Freeform 125"/>
              <p:cNvSpPr>
                <a:spLocks/>
              </p:cNvSpPr>
              <p:nvPr/>
            </p:nvSpPr>
            <p:spPr bwMode="auto">
              <a:xfrm rot="-257511">
                <a:off x="2768" y="1264"/>
                <a:ext cx="577" cy="49"/>
              </a:xfrm>
              <a:custGeom>
                <a:avLst/>
                <a:gdLst>
                  <a:gd name="T0" fmla="*/ 24 w 2328"/>
                  <a:gd name="T1" fmla="*/ 168 h 264"/>
                  <a:gd name="T2" fmla="*/ 24 w 2328"/>
                  <a:gd name="T3" fmla="*/ 120 h 264"/>
                  <a:gd name="T4" fmla="*/ 168 w 2328"/>
                  <a:gd name="T5" fmla="*/ 24 h 264"/>
                  <a:gd name="T6" fmla="*/ 408 w 2328"/>
                  <a:gd name="T7" fmla="*/ 264 h 264"/>
                  <a:gd name="T8" fmla="*/ 648 w 2328"/>
                  <a:gd name="T9" fmla="*/ 24 h 264"/>
                  <a:gd name="T10" fmla="*/ 840 w 2328"/>
                  <a:gd name="T11" fmla="*/ 264 h 264"/>
                  <a:gd name="T12" fmla="*/ 1032 w 2328"/>
                  <a:gd name="T13" fmla="*/ 24 h 264"/>
                  <a:gd name="T14" fmla="*/ 1272 w 2328"/>
                  <a:gd name="T15" fmla="*/ 264 h 264"/>
                  <a:gd name="T16" fmla="*/ 1464 w 2328"/>
                  <a:gd name="T17" fmla="*/ 24 h 264"/>
                  <a:gd name="T18" fmla="*/ 1704 w 2328"/>
                  <a:gd name="T19" fmla="*/ 264 h 264"/>
                  <a:gd name="T20" fmla="*/ 1896 w 2328"/>
                  <a:gd name="T21" fmla="*/ 24 h 264"/>
                  <a:gd name="T22" fmla="*/ 2136 w 2328"/>
                  <a:gd name="T23" fmla="*/ 264 h 264"/>
                  <a:gd name="T24" fmla="*/ 2328 w 2328"/>
                  <a:gd name="T25"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8" h="264">
                    <a:moveTo>
                      <a:pt x="24" y="168"/>
                    </a:moveTo>
                    <a:cubicBezTo>
                      <a:pt x="12" y="156"/>
                      <a:pt x="0" y="144"/>
                      <a:pt x="24" y="120"/>
                    </a:cubicBezTo>
                    <a:cubicBezTo>
                      <a:pt x="48" y="96"/>
                      <a:pt x="104" y="0"/>
                      <a:pt x="168" y="24"/>
                    </a:cubicBezTo>
                    <a:cubicBezTo>
                      <a:pt x="232" y="48"/>
                      <a:pt x="328" y="264"/>
                      <a:pt x="408" y="264"/>
                    </a:cubicBezTo>
                    <a:cubicBezTo>
                      <a:pt x="488" y="264"/>
                      <a:pt x="576" y="24"/>
                      <a:pt x="648" y="24"/>
                    </a:cubicBezTo>
                    <a:cubicBezTo>
                      <a:pt x="720" y="24"/>
                      <a:pt x="776" y="264"/>
                      <a:pt x="840" y="264"/>
                    </a:cubicBezTo>
                    <a:cubicBezTo>
                      <a:pt x="904" y="264"/>
                      <a:pt x="960" y="24"/>
                      <a:pt x="1032" y="24"/>
                    </a:cubicBezTo>
                    <a:cubicBezTo>
                      <a:pt x="1104" y="24"/>
                      <a:pt x="1200" y="264"/>
                      <a:pt x="1272" y="264"/>
                    </a:cubicBezTo>
                    <a:cubicBezTo>
                      <a:pt x="1344" y="264"/>
                      <a:pt x="1392" y="24"/>
                      <a:pt x="1464" y="24"/>
                    </a:cubicBezTo>
                    <a:cubicBezTo>
                      <a:pt x="1536" y="24"/>
                      <a:pt x="1632" y="264"/>
                      <a:pt x="1704" y="264"/>
                    </a:cubicBezTo>
                    <a:cubicBezTo>
                      <a:pt x="1776" y="264"/>
                      <a:pt x="1824" y="24"/>
                      <a:pt x="1896" y="24"/>
                    </a:cubicBezTo>
                    <a:cubicBezTo>
                      <a:pt x="1968" y="24"/>
                      <a:pt x="2064" y="264"/>
                      <a:pt x="2136" y="264"/>
                    </a:cubicBezTo>
                    <a:cubicBezTo>
                      <a:pt x="2208" y="264"/>
                      <a:pt x="2268" y="144"/>
                      <a:pt x="2328" y="24"/>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effectLst/>
                  <a:latin typeface="HG丸ｺﾞｼｯｸM-PRO" panose="020F0600000000000000" pitchFamily="50" charset="-128"/>
                  <a:ea typeface="HG丸ｺﾞｼｯｸM-PRO" panose="020F0600000000000000" pitchFamily="50" charset="-128"/>
                </a:endParaRPr>
              </a:p>
            </p:txBody>
          </p:sp>
        </p:grpSp>
      </p:grpSp>
      <p:grpSp>
        <p:nvGrpSpPr>
          <p:cNvPr id="113" name="Group 129"/>
          <p:cNvGrpSpPr>
            <a:grpSpLocks/>
          </p:cNvGrpSpPr>
          <p:nvPr/>
        </p:nvGrpSpPr>
        <p:grpSpPr bwMode="auto">
          <a:xfrm>
            <a:off x="1014513" y="5512145"/>
            <a:ext cx="1600082" cy="1026588"/>
            <a:chOff x="1536" y="3168"/>
            <a:chExt cx="886" cy="672"/>
          </a:xfrm>
        </p:grpSpPr>
        <p:pic>
          <p:nvPicPr>
            <p:cNvPr id="114" name="Picture 130" descr="Ra11-9"/>
            <p:cNvPicPr>
              <a:picLocks noChangeAspect="1" noChangeArrowheads="1"/>
            </p:cNvPicPr>
            <p:nvPr/>
          </p:nvPicPr>
          <p:blipFill>
            <a:blip r:embed="rId11" cstate="screen">
              <a:extLst>
                <a:ext uri="{28A0092B-C50C-407E-A947-70E740481C1C}">
                  <a14:useLocalDpi xmlns:a14="http://schemas.microsoft.com/office/drawing/2010/main"/>
                </a:ext>
              </a:extLst>
            </a:blip>
            <a:srcRect l="27507" t="34035" r="34254" b="31656"/>
            <a:stretch>
              <a:fillRect/>
            </a:stretch>
          </p:blipFill>
          <p:spPr bwMode="auto">
            <a:xfrm>
              <a:off x="1536" y="3168"/>
              <a:ext cx="88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5" name="Group 131"/>
            <p:cNvGrpSpPr>
              <a:grpSpLocks/>
            </p:cNvGrpSpPr>
            <p:nvPr/>
          </p:nvGrpSpPr>
          <p:grpSpPr bwMode="auto">
            <a:xfrm>
              <a:off x="1688" y="3292"/>
              <a:ext cx="299" cy="309"/>
              <a:chOff x="1576" y="1344"/>
              <a:chExt cx="928" cy="960"/>
            </a:xfrm>
          </p:grpSpPr>
          <p:sp>
            <p:nvSpPr>
              <p:cNvPr id="152" name="Freeform 132"/>
              <p:cNvSpPr>
                <a:spLocks/>
              </p:cNvSpPr>
              <p:nvPr/>
            </p:nvSpPr>
            <p:spPr bwMode="auto">
              <a:xfrm>
                <a:off x="1576" y="1488"/>
                <a:ext cx="152" cy="720"/>
              </a:xfrm>
              <a:custGeom>
                <a:avLst/>
                <a:gdLst>
                  <a:gd name="T0" fmla="*/ 104 w 152"/>
                  <a:gd name="T1" fmla="*/ 432 h 432"/>
                  <a:gd name="T2" fmla="*/ 8 w 152"/>
                  <a:gd name="T3" fmla="*/ 336 h 432"/>
                  <a:gd name="T4" fmla="*/ 152 w 152"/>
                  <a:gd name="T5" fmla="*/ 144 h 432"/>
                  <a:gd name="T6" fmla="*/ 8 w 152"/>
                  <a:gd name="T7" fmla="*/ 0 h 432"/>
                </a:gdLst>
                <a:ahLst/>
                <a:cxnLst>
                  <a:cxn ang="0">
                    <a:pos x="T0" y="T1"/>
                  </a:cxn>
                  <a:cxn ang="0">
                    <a:pos x="T2" y="T3"/>
                  </a:cxn>
                  <a:cxn ang="0">
                    <a:pos x="T4" y="T5"/>
                  </a:cxn>
                  <a:cxn ang="0">
                    <a:pos x="T6" y="T7"/>
                  </a:cxn>
                </a:cxnLst>
                <a:rect l="0" t="0" r="r" b="b"/>
                <a:pathLst>
                  <a:path w="152" h="432">
                    <a:moveTo>
                      <a:pt x="104" y="432"/>
                    </a:moveTo>
                    <a:cubicBezTo>
                      <a:pt x="52" y="408"/>
                      <a:pt x="0" y="384"/>
                      <a:pt x="8" y="336"/>
                    </a:cubicBezTo>
                    <a:cubicBezTo>
                      <a:pt x="16" y="288"/>
                      <a:pt x="152" y="200"/>
                      <a:pt x="152" y="144"/>
                    </a:cubicBezTo>
                    <a:cubicBezTo>
                      <a:pt x="152" y="88"/>
                      <a:pt x="80" y="44"/>
                      <a:pt x="8" y="0"/>
                    </a:cubicBezTo>
                  </a:path>
                </a:pathLst>
              </a:custGeom>
              <a:noFill/>
              <a:ln w="190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Freeform 133"/>
              <p:cNvSpPr>
                <a:spLocks/>
              </p:cNvSpPr>
              <p:nvPr/>
            </p:nvSpPr>
            <p:spPr bwMode="auto">
              <a:xfrm>
                <a:off x="1728" y="1536"/>
                <a:ext cx="152" cy="720"/>
              </a:xfrm>
              <a:custGeom>
                <a:avLst/>
                <a:gdLst>
                  <a:gd name="T0" fmla="*/ 104 w 152"/>
                  <a:gd name="T1" fmla="*/ 432 h 432"/>
                  <a:gd name="T2" fmla="*/ 8 w 152"/>
                  <a:gd name="T3" fmla="*/ 336 h 432"/>
                  <a:gd name="T4" fmla="*/ 152 w 152"/>
                  <a:gd name="T5" fmla="*/ 144 h 432"/>
                  <a:gd name="T6" fmla="*/ 8 w 152"/>
                  <a:gd name="T7" fmla="*/ 0 h 432"/>
                </a:gdLst>
                <a:ahLst/>
                <a:cxnLst>
                  <a:cxn ang="0">
                    <a:pos x="T0" y="T1"/>
                  </a:cxn>
                  <a:cxn ang="0">
                    <a:pos x="T2" y="T3"/>
                  </a:cxn>
                  <a:cxn ang="0">
                    <a:pos x="T4" y="T5"/>
                  </a:cxn>
                  <a:cxn ang="0">
                    <a:pos x="T6" y="T7"/>
                  </a:cxn>
                </a:cxnLst>
                <a:rect l="0" t="0" r="r" b="b"/>
                <a:pathLst>
                  <a:path w="152" h="432">
                    <a:moveTo>
                      <a:pt x="104" y="432"/>
                    </a:moveTo>
                    <a:cubicBezTo>
                      <a:pt x="52" y="408"/>
                      <a:pt x="0" y="384"/>
                      <a:pt x="8" y="336"/>
                    </a:cubicBezTo>
                    <a:cubicBezTo>
                      <a:pt x="16" y="288"/>
                      <a:pt x="152" y="200"/>
                      <a:pt x="152" y="144"/>
                    </a:cubicBezTo>
                    <a:cubicBezTo>
                      <a:pt x="152" y="88"/>
                      <a:pt x="80" y="44"/>
                      <a:pt x="8" y="0"/>
                    </a:cubicBezTo>
                  </a:path>
                </a:pathLst>
              </a:custGeom>
              <a:noFill/>
              <a:ln w="190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Freeform 134"/>
              <p:cNvSpPr>
                <a:spLocks/>
              </p:cNvSpPr>
              <p:nvPr/>
            </p:nvSpPr>
            <p:spPr bwMode="auto">
              <a:xfrm>
                <a:off x="1968" y="1584"/>
                <a:ext cx="152" cy="720"/>
              </a:xfrm>
              <a:custGeom>
                <a:avLst/>
                <a:gdLst>
                  <a:gd name="T0" fmla="*/ 104 w 152"/>
                  <a:gd name="T1" fmla="*/ 432 h 432"/>
                  <a:gd name="T2" fmla="*/ 8 w 152"/>
                  <a:gd name="T3" fmla="*/ 336 h 432"/>
                  <a:gd name="T4" fmla="*/ 152 w 152"/>
                  <a:gd name="T5" fmla="*/ 144 h 432"/>
                  <a:gd name="T6" fmla="*/ 8 w 152"/>
                  <a:gd name="T7" fmla="*/ 0 h 432"/>
                </a:gdLst>
                <a:ahLst/>
                <a:cxnLst>
                  <a:cxn ang="0">
                    <a:pos x="T0" y="T1"/>
                  </a:cxn>
                  <a:cxn ang="0">
                    <a:pos x="T2" y="T3"/>
                  </a:cxn>
                  <a:cxn ang="0">
                    <a:pos x="T4" y="T5"/>
                  </a:cxn>
                  <a:cxn ang="0">
                    <a:pos x="T6" y="T7"/>
                  </a:cxn>
                </a:cxnLst>
                <a:rect l="0" t="0" r="r" b="b"/>
                <a:pathLst>
                  <a:path w="152" h="432">
                    <a:moveTo>
                      <a:pt x="104" y="432"/>
                    </a:moveTo>
                    <a:cubicBezTo>
                      <a:pt x="52" y="408"/>
                      <a:pt x="0" y="384"/>
                      <a:pt x="8" y="336"/>
                    </a:cubicBezTo>
                    <a:cubicBezTo>
                      <a:pt x="16" y="288"/>
                      <a:pt x="152" y="200"/>
                      <a:pt x="152" y="144"/>
                    </a:cubicBezTo>
                    <a:cubicBezTo>
                      <a:pt x="152" y="88"/>
                      <a:pt x="80" y="44"/>
                      <a:pt x="8" y="0"/>
                    </a:cubicBezTo>
                  </a:path>
                </a:pathLst>
              </a:custGeom>
              <a:noFill/>
              <a:ln w="190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Freeform 135"/>
              <p:cNvSpPr>
                <a:spLocks/>
              </p:cNvSpPr>
              <p:nvPr/>
            </p:nvSpPr>
            <p:spPr bwMode="auto">
              <a:xfrm>
                <a:off x="2352" y="1440"/>
                <a:ext cx="152" cy="720"/>
              </a:xfrm>
              <a:custGeom>
                <a:avLst/>
                <a:gdLst>
                  <a:gd name="T0" fmla="*/ 104 w 152"/>
                  <a:gd name="T1" fmla="*/ 432 h 432"/>
                  <a:gd name="T2" fmla="*/ 8 w 152"/>
                  <a:gd name="T3" fmla="*/ 336 h 432"/>
                  <a:gd name="T4" fmla="*/ 152 w 152"/>
                  <a:gd name="T5" fmla="*/ 144 h 432"/>
                  <a:gd name="T6" fmla="*/ 8 w 152"/>
                  <a:gd name="T7" fmla="*/ 0 h 432"/>
                </a:gdLst>
                <a:ahLst/>
                <a:cxnLst>
                  <a:cxn ang="0">
                    <a:pos x="T0" y="T1"/>
                  </a:cxn>
                  <a:cxn ang="0">
                    <a:pos x="T2" y="T3"/>
                  </a:cxn>
                  <a:cxn ang="0">
                    <a:pos x="T4" y="T5"/>
                  </a:cxn>
                  <a:cxn ang="0">
                    <a:pos x="T6" y="T7"/>
                  </a:cxn>
                </a:cxnLst>
                <a:rect l="0" t="0" r="r" b="b"/>
                <a:pathLst>
                  <a:path w="152" h="432">
                    <a:moveTo>
                      <a:pt x="104" y="432"/>
                    </a:moveTo>
                    <a:cubicBezTo>
                      <a:pt x="52" y="408"/>
                      <a:pt x="0" y="384"/>
                      <a:pt x="8" y="336"/>
                    </a:cubicBezTo>
                    <a:cubicBezTo>
                      <a:pt x="16" y="288"/>
                      <a:pt x="152" y="200"/>
                      <a:pt x="152" y="144"/>
                    </a:cubicBezTo>
                    <a:cubicBezTo>
                      <a:pt x="152" y="88"/>
                      <a:pt x="80" y="44"/>
                      <a:pt x="8" y="0"/>
                    </a:cubicBezTo>
                  </a:path>
                </a:pathLst>
              </a:custGeom>
              <a:noFill/>
              <a:ln w="190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Freeform 136"/>
              <p:cNvSpPr>
                <a:spLocks/>
              </p:cNvSpPr>
              <p:nvPr/>
            </p:nvSpPr>
            <p:spPr bwMode="auto">
              <a:xfrm>
                <a:off x="2160" y="1488"/>
                <a:ext cx="152" cy="720"/>
              </a:xfrm>
              <a:custGeom>
                <a:avLst/>
                <a:gdLst>
                  <a:gd name="T0" fmla="*/ 104 w 152"/>
                  <a:gd name="T1" fmla="*/ 432 h 432"/>
                  <a:gd name="T2" fmla="*/ 8 w 152"/>
                  <a:gd name="T3" fmla="*/ 336 h 432"/>
                  <a:gd name="T4" fmla="*/ 152 w 152"/>
                  <a:gd name="T5" fmla="*/ 144 h 432"/>
                  <a:gd name="T6" fmla="*/ 8 w 152"/>
                  <a:gd name="T7" fmla="*/ 0 h 432"/>
                </a:gdLst>
                <a:ahLst/>
                <a:cxnLst>
                  <a:cxn ang="0">
                    <a:pos x="T0" y="T1"/>
                  </a:cxn>
                  <a:cxn ang="0">
                    <a:pos x="T2" y="T3"/>
                  </a:cxn>
                  <a:cxn ang="0">
                    <a:pos x="T4" y="T5"/>
                  </a:cxn>
                  <a:cxn ang="0">
                    <a:pos x="T6" y="T7"/>
                  </a:cxn>
                </a:cxnLst>
                <a:rect l="0" t="0" r="r" b="b"/>
                <a:pathLst>
                  <a:path w="152" h="432">
                    <a:moveTo>
                      <a:pt x="104" y="432"/>
                    </a:moveTo>
                    <a:cubicBezTo>
                      <a:pt x="52" y="408"/>
                      <a:pt x="0" y="384"/>
                      <a:pt x="8" y="336"/>
                    </a:cubicBezTo>
                    <a:cubicBezTo>
                      <a:pt x="16" y="288"/>
                      <a:pt x="152" y="200"/>
                      <a:pt x="152" y="144"/>
                    </a:cubicBezTo>
                    <a:cubicBezTo>
                      <a:pt x="152" y="88"/>
                      <a:pt x="80" y="44"/>
                      <a:pt x="8" y="0"/>
                    </a:cubicBezTo>
                  </a:path>
                </a:pathLst>
              </a:custGeom>
              <a:noFill/>
              <a:ln w="190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Freeform 137"/>
              <p:cNvSpPr>
                <a:spLocks/>
              </p:cNvSpPr>
              <p:nvPr/>
            </p:nvSpPr>
            <p:spPr bwMode="auto">
              <a:xfrm>
                <a:off x="1680" y="1392"/>
                <a:ext cx="152" cy="720"/>
              </a:xfrm>
              <a:custGeom>
                <a:avLst/>
                <a:gdLst>
                  <a:gd name="T0" fmla="*/ 104 w 152"/>
                  <a:gd name="T1" fmla="*/ 432 h 432"/>
                  <a:gd name="T2" fmla="*/ 8 w 152"/>
                  <a:gd name="T3" fmla="*/ 336 h 432"/>
                  <a:gd name="T4" fmla="*/ 152 w 152"/>
                  <a:gd name="T5" fmla="*/ 144 h 432"/>
                  <a:gd name="T6" fmla="*/ 8 w 152"/>
                  <a:gd name="T7" fmla="*/ 0 h 432"/>
                </a:gdLst>
                <a:ahLst/>
                <a:cxnLst>
                  <a:cxn ang="0">
                    <a:pos x="T0" y="T1"/>
                  </a:cxn>
                  <a:cxn ang="0">
                    <a:pos x="T2" y="T3"/>
                  </a:cxn>
                  <a:cxn ang="0">
                    <a:pos x="T4" y="T5"/>
                  </a:cxn>
                  <a:cxn ang="0">
                    <a:pos x="T6" y="T7"/>
                  </a:cxn>
                </a:cxnLst>
                <a:rect l="0" t="0" r="r" b="b"/>
                <a:pathLst>
                  <a:path w="152" h="432">
                    <a:moveTo>
                      <a:pt x="104" y="432"/>
                    </a:moveTo>
                    <a:cubicBezTo>
                      <a:pt x="52" y="408"/>
                      <a:pt x="0" y="384"/>
                      <a:pt x="8" y="336"/>
                    </a:cubicBezTo>
                    <a:cubicBezTo>
                      <a:pt x="16" y="288"/>
                      <a:pt x="152" y="200"/>
                      <a:pt x="152" y="144"/>
                    </a:cubicBezTo>
                    <a:cubicBezTo>
                      <a:pt x="152" y="88"/>
                      <a:pt x="80" y="44"/>
                      <a:pt x="8" y="0"/>
                    </a:cubicBezTo>
                  </a:path>
                </a:pathLst>
              </a:custGeom>
              <a:noFill/>
              <a:ln w="190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Freeform 138"/>
              <p:cNvSpPr>
                <a:spLocks/>
              </p:cNvSpPr>
              <p:nvPr/>
            </p:nvSpPr>
            <p:spPr bwMode="auto">
              <a:xfrm>
                <a:off x="1872" y="1344"/>
                <a:ext cx="152" cy="720"/>
              </a:xfrm>
              <a:custGeom>
                <a:avLst/>
                <a:gdLst>
                  <a:gd name="T0" fmla="*/ 104 w 152"/>
                  <a:gd name="T1" fmla="*/ 432 h 432"/>
                  <a:gd name="T2" fmla="*/ 8 w 152"/>
                  <a:gd name="T3" fmla="*/ 336 h 432"/>
                  <a:gd name="T4" fmla="*/ 152 w 152"/>
                  <a:gd name="T5" fmla="*/ 144 h 432"/>
                  <a:gd name="T6" fmla="*/ 8 w 152"/>
                  <a:gd name="T7" fmla="*/ 0 h 432"/>
                </a:gdLst>
                <a:ahLst/>
                <a:cxnLst>
                  <a:cxn ang="0">
                    <a:pos x="T0" y="T1"/>
                  </a:cxn>
                  <a:cxn ang="0">
                    <a:pos x="T2" y="T3"/>
                  </a:cxn>
                  <a:cxn ang="0">
                    <a:pos x="T4" y="T5"/>
                  </a:cxn>
                  <a:cxn ang="0">
                    <a:pos x="T6" y="T7"/>
                  </a:cxn>
                </a:cxnLst>
                <a:rect l="0" t="0" r="r" b="b"/>
                <a:pathLst>
                  <a:path w="152" h="432">
                    <a:moveTo>
                      <a:pt x="104" y="432"/>
                    </a:moveTo>
                    <a:cubicBezTo>
                      <a:pt x="52" y="408"/>
                      <a:pt x="0" y="384"/>
                      <a:pt x="8" y="336"/>
                    </a:cubicBezTo>
                    <a:cubicBezTo>
                      <a:pt x="16" y="288"/>
                      <a:pt x="152" y="200"/>
                      <a:pt x="152" y="144"/>
                    </a:cubicBezTo>
                    <a:cubicBezTo>
                      <a:pt x="152" y="88"/>
                      <a:pt x="80" y="44"/>
                      <a:pt x="8" y="0"/>
                    </a:cubicBezTo>
                  </a:path>
                </a:pathLst>
              </a:custGeom>
              <a:noFill/>
              <a:ln w="190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Freeform 139"/>
              <p:cNvSpPr>
                <a:spLocks/>
              </p:cNvSpPr>
              <p:nvPr/>
            </p:nvSpPr>
            <p:spPr bwMode="auto">
              <a:xfrm>
                <a:off x="2112" y="1344"/>
                <a:ext cx="152" cy="720"/>
              </a:xfrm>
              <a:custGeom>
                <a:avLst/>
                <a:gdLst>
                  <a:gd name="T0" fmla="*/ 104 w 152"/>
                  <a:gd name="T1" fmla="*/ 432 h 432"/>
                  <a:gd name="T2" fmla="*/ 8 w 152"/>
                  <a:gd name="T3" fmla="*/ 336 h 432"/>
                  <a:gd name="T4" fmla="*/ 152 w 152"/>
                  <a:gd name="T5" fmla="*/ 144 h 432"/>
                  <a:gd name="T6" fmla="*/ 8 w 152"/>
                  <a:gd name="T7" fmla="*/ 0 h 432"/>
                </a:gdLst>
                <a:ahLst/>
                <a:cxnLst>
                  <a:cxn ang="0">
                    <a:pos x="T0" y="T1"/>
                  </a:cxn>
                  <a:cxn ang="0">
                    <a:pos x="T2" y="T3"/>
                  </a:cxn>
                  <a:cxn ang="0">
                    <a:pos x="T4" y="T5"/>
                  </a:cxn>
                  <a:cxn ang="0">
                    <a:pos x="T6" y="T7"/>
                  </a:cxn>
                </a:cxnLst>
                <a:rect l="0" t="0" r="r" b="b"/>
                <a:pathLst>
                  <a:path w="152" h="432">
                    <a:moveTo>
                      <a:pt x="104" y="432"/>
                    </a:moveTo>
                    <a:cubicBezTo>
                      <a:pt x="52" y="408"/>
                      <a:pt x="0" y="384"/>
                      <a:pt x="8" y="336"/>
                    </a:cubicBezTo>
                    <a:cubicBezTo>
                      <a:pt x="16" y="288"/>
                      <a:pt x="152" y="200"/>
                      <a:pt x="152" y="144"/>
                    </a:cubicBezTo>
                    <a:cubicBezTo>
                      <a:pt x="152" y="88"/>
                      <a:pt x="80" y="44"/>
                      <a:pt x="8" y="0"/>
                    </a:cubicBezTo>
                  </a:path>
                </a:pathLst>
              </a:custGeom>
              <a:noFill/>
              <a:ln w="190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Freeform 140"/>
              <p:cNvSpPr>
                <a:spLocks/>
              </p:cNvSpPr>
              <p:nvPr/>
            </p:nvSpPr>
            <p:spPr bwMode="auto">
              <a:xfrm>
                <a:off x="1968" y="1440"/>
                <a:ext cx="152" cy="720"/>
              </a:xfrm>
              <a:custGeom>
                <a:avLst/>
                <a:gdLst>
                  <a:gd name="T0" fmla="*/ 104 w 152"/>
                  <a:gd name="T1" fmla="*/ 432 h 432"/>
                  <a:gd name="T2" fmla="*/ 8 w 152"/>
                  <a:gd name="T3" fmla="*/ 336 h 432"/>
                  <a:gd name="T4" fmla="*/ 152 w 152"/>
                  <a:gd name="T5" fmla="*/ 144 h 432"/>
                  <a:gd name="T6" fmla="*/ 8 w 152"/>
                  <a:gd name="T7" fmla="*/ 0 h 432"/>
                </a:gdLst>
                <a:ahLst/>
                <a:cxnLst>
                  <a:cxn ang="0">
                    <a:pos x="T0" y="T1"/>
                  </a:cxn>
                  <a:cxn ang="0">
                    <a:pos x="T2" y="T3"/>
                  </a:cxn>
                  <a:cxn ang="0">
                    <a:pos x="T4" y="T5"/>
                  </a:cxn>
                  <a:cxn ang="0">
                    <a:pos x="T6" y="T7"/>
                  </a:cxn>
                </a:cxnLst>
                <a:rect l="0" t="0" r="r" b="b"/>
                <a:pathLst>
                  <a:path w="152" h="432">
                    <a:moveTo>
                      <a:pt x="104" y="432"/>
                    </a:moveTo>
                    <a:cubicBezTo>
                      <a:pt x="52" y="408"/>
                      <a:pt x="0" y="384"/>
                      <a:pt x="8" y="336"/>
                    </a:cubicBezTo>
                    <a:cubicBezTo>
                      <a:pt x="16" y="288"/>
                      <a:pt x="152" y="200"/>
                      <a:pt x="152" y="144"/>
                    </a:cubicBezTo>
                    <a:cubicBezTo>
                      <a:pt x="152" y="88"/>
                      <a:pt x="80" y="44"/>
                      <a:pt x="8" y="0"/>
                    </a:cubicBezTo>
                  </a:path>
                </a:pathLst>
              </a:custGeom>
              <a:noFill/>
              <a:ln w="1905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16" name="Group 141"/>
            <p:cNvGrpSpPr>
              <a:grpSpLocks/>
            </p:cNvGrpSpPr>
            <p:nvPr/>
          </p:nvGrpSpPr>
          <p:grpSpPr bwMode="auto">
            <a:xfrm rot="-10303113">
              <a:off x="1567" y="3369"/>
              <a:ext cx="111" cy="124"/>
              <a:chOff x="1292" y="2017"/>
              <a:chExt cx="725" cy="807"/>
            </a:xfrm>
          </p:grpSpPr>
          <p:sp>
            <p:nvSpPr>
              <p:cNvPr id="149" name="Arc 142"/>
              <p:cNvSpPr>
                <a:spLocks/>
              </p:cNvSpPr>
              <p:nvPr/>
            </p:nvSpPr>
            <p:spPr bwMode="auto">
              <a:xfrm>
                <a:off x="1292" y="2017"/>
                <a:ext cx="436" cy="288"/>
              </a:xfrm>
              <a:custGeom>
                <a:avLst/>
                <a:gdLst>
                  <a:gd name="G0" fmla="+- 11134 0 0"/>
                  <a:gd name="G1" fmla="+- 21600 0 0"/>
                  <a:gd name="G2" fmla="+- 21600 0 0"/>
                  <a:gd name="T0" fmla="*/ 0 w 32734"/>
                  <a:gd name="T1" fmla="*/ 3090 h 21600"/>
                  <a:gd name="T2" fmla="*/ 32734 w 32734"/>
                  <a:gd name="T3" fmla="*/ 21600 h 21600"/>
                  <a:gd name="T4" fmla="*/ 11134 w 32734"/>
                  <a:gd name="T5" fmla="*/ 21600 h 21600"/>
                </a:gdLst>
                <a:ahLst/>
                <a:cxnLst>
                  <a:cxn ang="0">
                    <a:pos x="T0" y="T1"/>
                  </a:cxn>
                  <a:cxn ang="0">
                    <a:pos x="T2" y="T3"/>
                  </a:cxn>
                  <a:cxn ang="0">
                    <a:pos x="T4" y="T5"/>
                  </a:cxn>
                </a:cxnLst>
                <a:rect l="0" t="0" r="r" b="b"/>
                <a:pathLst>
                  <a:path w="32734" h="21600" fill="none" extrusionOk="0">
                    <a:moveTo>
                      <a:pt x="0" y="3090"/>
                    </a:moveTo>
                    <a:cubicBezTo>
                      <a:pt x="3362" y="1068"/>
                      <a:pt x="7210" y="-1"/>
                      <a:pt x="11134" y="0"/>
                    </a:cubicBezTo>
                    <a:cubicBezTo>
                      <a:pt x="23063" y="0"/>
                      <a:pt x="32734" y="9670"/>
                      <a:pt x="32734" y="21600"/>
                    </a:cubicBezTo>
                  </a:path>
                  <a:path w="32734" h="21600" stroke="0" extrusionOk="0">
                    <a:moveTo>
                      <a:pt x="0" y="3090"/>
                    </a:moveTo>
                    <a:cubicBezTo>
                      <a:pt x="3362" y="1068"/>
                      <a:pt x="7210" y="-1"/>
                      <a:pt x="11134" y="0"/>
                    </a:cubicBezTo>
                    <a:cubicBezTo>
                      <a:pt x="23063" y="0"/>
                      <a:pt x="32734" y="9670"/>
                      <a:pt x="32734" y="21600"/>
                    </a:cubicBezTo>
                    <a:lnTo>
                      <a:pt x="11134"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0" name="Arc 143"/>
              <p:cNvSpPr>
                <a:spLocks/>
              </p:cNvSpPr>
              <p:nvPr/>
            </p:nvSpPr>
            <p:spPr bwMode="auto">
              <a:xfrm>
                <a:off x="1584" y="2263"/>
                <a:ext cx="288" cy="282"/>
              </a:xfrm>
              <a:custGeom>
                <a:avLst/>
                <a:gdLst>
                  <a:gd name="G0" fmla="+- 0 0 0"/>
                  <a:gd name="G1" fmla="+- 21175 0 0"/>
                  <a:gd name="G2" fmla="+- 21600 0 0"/>
                  <a:gd name="T0" fmla="*/ 4264 w 21600"/>
                  <a:gd name="T1" fmla="*/ 0 h 21175"/>
                  <a:gd name="T2" fmla="*/ 21600 w 21600"/>
                  <a:gd name="T3" fmla="*/ 21175 h 21175"/>
                  <a:gd name="T4" fmla="*/ 0 w 21600"/>
                  <a:gd name="T5" fmla="*/ 21175 h 21175"/>
                </a:gdLst>
                <a:ahLst/>
                <a:cxnLst>
                  <a:cxn ang="0">
                    <a:pos x="T0" y="T1"/>
                  </a:cxn>
                  <a:cxn ang="0">
                    <a:pos x="T2" y="T3"/>
                  </a:cxn>
                  <a:cxn ang="0">
                    <a:pos x="T4" y="T5"/>
                  </a:cxn>
                </a:cxnLst>
                <a:rect l="0" t="0" r="r" b="b"/>
                <a:pathLst>
                  <a:path w="21600" h="21175" fill="none" extrusionOk="0">
                    <a:moveTo>
                      <a:pt x="4263" y="0"/>
                    </a:moveTo>
                    <a:cubicBezTo>
                      <a:pt x="14347" y="2030"/>
                      <a:pt x="21600" y="10889"/>
                      <a:pt x="21600" y="21175"/>
                    </a:cubicBezTo>
                  </a:path>
                  <a:path w="21600" h="21175" stroke="0" extrusionOk="0">
                    <a:moveTo>
                      <a:pt x="4263" y="0"/>
                    </a:moveTo>
                    <a:cubicBezTo>
                      <a:pt x="14347" y="2030"/>
                      <a:pt x="21600" y="10889"/>
                      <a:pt x="21600" y="21175"/>
                    </a:cubicBezTo>
                    <a:lnTo>
                      <a:pt x="0" y="21175"/>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1" name="Arc 144"/>
              <p:cNvSpPr>
                <a:spLocks/>
              </p:cNvSpPr>
              <p:nvPr/>
            </p:nvSpPr>
            <p:spPr bwMode="auto">
              <a:xfrm>
                <a:off x="1824" y="2545"/>
                <a:ext cx="193" cy="279"/>
              </a:xfrm>
              <a:custGeom>
                <a:avLst/>
                <a:gdLst>
                  <a:gd name="G0" fmla="+- 0 0 0"/>
                  <a:gd name="G1" fmla="+- 21600 0 0"/>
                  <a:gd name="G2" fmla="+- 21600 0 0"/>
                  <a:gd name="T0" fmla="*/ 0 w 21600"/>
                  <a:gd name="T1" fmla="*/ 0 h 31227"/>
                  <a:gd name="T2" fmla="*/ 19336 w 21600"/>
                  <a:gd name="T3" fmla="*/ 31227 h 31227"/>
                  <a:gd name="T4" fmla="*/ 0 w 21600"/>
                  <a:gd name="T5" fmla="*/ 21600 h 31227"/>
                </a:gdLst>
                <a:ahLst/>
                <a:cxnLst>
                  <a:cxn ang="0">
                    <a:pos x="T0" y="T1"/>
                  </a:cxn>
                  <a:cxn ang="0">
                    <a:pos x="T2" y="T3"/>
                  </a:cxn>
                  <a:cxn ang="0">
                    <a:pos x="T4" y="T5"/>
                  </a:cxn>
                </a:cxnLst>
                <a:rect l="0" t="0" r="r" b="b"/>
                <a:pathLst>
                  <a:path w="21600" h="31227" fill="none" extrusionOk="0">
                    <a:moveTo>
                      <a:pt x="-1" y="0"/>
                    </a:moveTo>
                    <a:cubicBezTo>
                      <a:pt x="11929" y="0"/>
                      <a:pt x="21600" y="9670"/>
                      <a:pt x="21600" y="21600"/>
                    </a:cubicBezTo>
                    <a:cubicBezTo>
                      <a:pt x="21600" y="24940"/>
                      <a:pt x="20825" y="28236"/>
                      <a:pt x="19335" y="31226"/>
                    </a:cubicBezTo>
                  </a:path>
                  <a:path w="21600" h="31227" stroke="0" extrusionOk="0">
                    <a:moveTo>
                      <a:pt x="-1" y="0"/>
                    </a:moveTo>
                    <a:cubicBezTo>
                      <a:pt x="11929" y="0"/>
                      <a:pt x="21600" y="9670"/>
                      <a:pt x="21600" y="21600"/>
                    </a:cubicBezTo>
                    <a:cubicBezTo>
                      <a:pt x="21600" y="24940"/>
                      <a:pt x="20825" y="28236"/>
                      <a:pt x="19335" y="31226"/>
                    </a:cubicBezTo>
                    <a:lnTo>
                      <a:pt x="0"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17" name="Group 145"/>
            <p:cNvGrpSpPr>
              <a:grpSpLocks/>
            </p:cNvGrpSpPr>
            <p:nvPr/>
          </p:nvGrpSpPr>
          <p:grpSpPr bwMode="auto">
            <a:xfrm rot="3762307">
              <a:off x="1969" y="3385"/>
              <a:ext cx="111" cy="123"/>
              <a:chOff x="1292" y="2017"/>
              <a:chExt cx="725" cy="807"/>
            </a:xfrm>
          </p:grpSpPr>
          <p:sp>
            <p:nvSpPr>
              <p:cNvPr id="146" name="Arc 146"/>
              <p:cNvSpPr>
                <a:spLocks/>
              </p:cNvSpPr>
              <p:nvPr/>
            </p:nvSpPr>
            <p:spPr bwMode="auto">
              <a:xfrm>
                <a:off x="1292" y="2017"/>
                <a:ext cx="436" cy="288"/>
              </a:xfrm>
              <a:custGeom>
                <a:avLst/>
                <a:gdLst>
                  <a:gd name="G0" fmla="+- 11134 0 0"/>
                  <a:gd name="G1" fmla="+- 21600 0 0"/>
                  <a:gd name="G2" fmla="+- 21600 0 0"/>
                  <a:gd name="T0" fmla="*/ 0 w 32734"/>
                  <a:gd name="T1" fmla="*/ 3090 h 21600"/>
                  <a:gd name="T2" fmla="*/ 32734 w 32734"/>
                  <a:gd name="T3" fmla="*/ 21600 h 21600"/>
                  <a:gd name="T4" fmla="*/ 11134 w 32734"/>
                  <a:gd name="T5" fmla="*/ 21600 h 21600"/>
                </a:gdLst>
                <a:ahLst/>
                <a:cxnLst>
                  <a:cxn ang="0">
                    <a:pos x="T0" y="T1"/>
                  </a:cxn>
                  <a:cxn ang="0">
                    <a:pos x="T2" y="T3"/>
                  </a:cxn>
                  <a:cxn ang="0">
                    <a:pos x="T4" y="T5"/>
                  </a:cxn>
                </a:cxnLst>
                <a:rect l="0" t="0" r="r" b="b"/>
                <a:pathLst>
                  <a:path w="32734" h="21600" fill="none" extrusionOk="0">
                    <a:moveTo>
                      <a:pt x="0" y="3090"/>
                    </a:moveTo>
                    <a:cubicBezTo>
                      <a:pt x="3362" y="1068"/>
                      <a:pt x="7210" y="-1"/>
                      <a:pt x="11134" y="0"/>
                    </a:cubicBezTo>
                    <a:cubicBezTo>
                      <a:pt x="23063" y="0"/>
                      <a:pt x="32734" y="9670"/>
                      <a:pt x="32734" y="21600"/>
                    </a:cubicBezTo>
                  </a:path>
                  <a:path w="32734" h="21600" stroke="0" extrusionOk="0">
                    <a:moveTo>
                      <a:pt x="0" y="3090"/>
                    </a:moveTo>
                    <a:cubicBezTo>
                      <a:pt x="3362" y="1068"/>
                      <a:pt x="7210" y="-1"/>
                      <a:pt x="11134" y="0"/>
                    </a:cubicBezTo>
                    <a:cubicBezTo>
                      <a:pt x="23063" y="0"/>
                      <a:pt x="32734" y="9670"/>
                      <a:pt x="32734" y="21600"/>
                    </a:cubicBezTo>
                    <a:lnTo>
                      <a:pt x="11134"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7" name="Arc 147"/>
              <p:cNvSpPr>
                <a:spLocks/>
              </p:cNvSpPr>
              <p:nvPr/>
            </p:nvSpPr>
            <p:spPr bwMode="auto">
              <a:xfrm>
                <a:off x="1584" y="2263"/>
                <a:ext cx="288" cy="282"/>
              </a:xfrm>
              <a:custGeom>
                <a:avLst/>
                <a:gdLst>
                  <a:gd name="G0" fmla="+- 0 0 0"/>
                  <a:gd name="G1" fmla="+- 21175 0 0"/>
                  <a:gd name="G2" fmla="+- 21600 0 0"/>
                  <a:gd name="T0" fmla="*/ 4264 w 21600"/>
                  <a:gd name="T1" fmla="*/ 0 h 21175"/>
                  <a:gd name="T2" fmla="*/ 21600 w 21600"/>
                  <a:gd name="T3" fmla="*/ 21175 h 21175"/>
                  <a:gd name="T4" fmla="*/ 0 w 21600"/>
                  <a:gd name="T5" fmla="*/ 21175 h 21175"/>
                </a:gdLst>
                <a:ahLst/>
                <a:cxnLst>
                  <a:cxn ang="0">
                    <a:pos x="T0" y="T1"/>
                  </a:cxn>
                  <a:cxn ang="0">
                    <a:pos x="T2" y="T3"/>
                  </a:cxn>
                  <a:cxn ang="0">
                    <a:pos x="T4" y="T5"/>
                  </a:cxn>
                </a:cxnLst>
                <a:rect l="0" t="0" r="r" b="b"/>
                <a:pathLst>
                  <a:path w="21600" h="21175" fill="none" extrusionOk="0">
                    <a:moveTo>
                      <a:pt x="4263" y="0"/>
                    </a:moveTo>
                    <a:cubicBezTo>
                      <a:pt x="14347" y="2030"/>
                      <a:pt x="21600" y="10889"/>
                      <a:pt x="21600" y="21175"/>
                    </a:cubicBezTo>
                  </a:path>
                  <a:path w="21600" h="21175" stroke="0" extrusionOk="0">
                    <a:moveTo>
                      <a:pt x="4263" y="0"/>
                    </a:moveTo>
                    <a:cubicBezTo>
                      <a:pt x="14347" y="2030"/>
                      <a:pt x="21600" y="10889"/>
                      <a:pt x="21600" y="21175"/>
                    </a:cubicBezTo>
                    <a:lnTo>
                      <a:pt x="0" y="21175"/>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8" name="Arc 148"/>
              <p:cNvSpPr>
                <a:spLocks/>
              </p:cNvSpPr>
              <p:nvPr/>
            </p:nvSpPr>
            <p:spPr bwMode="auto">
              <a:xfrm>
                <a:off x="1824" y="2545"/>
                <a:ext cx="193" cy="279"/>
              </a:xfrm>
              <a:custGeom>
                <a:avLst/>
                <a:gdLst>
                  <a:gd name="G0" fmla="+- 0 0 0"/>
                  <a:gd name="G1" fmla="+- 21600 0 0"/>
                  <a:gd name="G2" fmla="+- 21600 0 0"/>
                  <a:gd name="T0" fmla="*/ 0 w 21600"/>
                  <a:gd name="T1" fmla="*/ 0 h 31227"/>
                  <a:gd name="T2" fmla="*/ 19336 w 21600"/>
                  <a:gd name="T3" fmla="*/ 31227 h 31227"/>
                  <a:gd name="T4" fmla="*/ 0 w 21600"/>
                  <a:gd name="T5" fmla="*/ 21600 h 31227"/>
                </a:gdLst>
                <a:ahLst/>
                <a:cxnLst>
                  <a:cxn ang="0">
                    <a:pos x="T0" y="T1"/>
                  </a:cxn>
                  <a:cxn ang="0">
                    <a:pos x="T2" y="T3"/>
                  </a:cxn>
                  <a:cxn ang="0">
                    <a:pos x="T4" y="T5"/>
                  </a:cxn>
                </a:cxnLst>
                <a:rect l="0" t="0" r="r" b="b"/>
                <a:pathLst>
                  <a:path w="21600" h="31227" fill="none" extrusionOk="0">
                    <a:moveTo>
                      <a:pt x="-1" y="0"/>
                    </a:moveTo>
                    <a:cubicBezTo>
                      <a:pt x="11929" y="0"/>
                      <a:pt x="21600" y="9670"/>
                      <a:pt x="21600" y="21600"/>
                    </a:cubicBezTo>
                    <a:cubicBezTo>
                      <a:pt x="21600" y="24940"/>
                      <a:pt x="20825" y="28236"/>
                      <a:pt x="19335" y="31226"/>
                    </a:cubicBezTo>
                  </a:path>
                  <a:path w="21600" h="31227" stroke="0" extrusionOk="0">
                    <a:moveTo>
                      <a:pt x="-1" y="0"/>
                    </a:moveTo>
                    <a:cubicBezTo>
                      <a:pt x="11929" y="0"/>
                      <a:pt x="21600" y="9670"/>
                      <a:pt x="21600" y="21600"/>
                    </a:cubicBezTo>
                    <a:cubicBezTo>
                      <a:pt x="21600" y="24940"/>
                      <a:pt x="20825" y="28236"/>
                      <a:pt x="19335" y="31226"/>
                    </a:cubicBezTo>
                    <a:lnTo>
                      <a:pt x="0"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18" name="Group 149"/>
            <p:cNvGrpSpPr>
              <a:grpSpLocks/>
            </p:cNvGrpSpPr>
            <p:nvPr/>
          </p:nvGrpSpPr>
          <p:grpSpPr bwMode="auto">
            <a:xfrm rot="-1354575">
              <a:off x="2123" y="3230"/>
              <a:ext cx="112" cy="123"/>
              <a:chOff x="1292" y="2017"/>
              <a:chExt cx="725" cy="807"/>
            </a:xfrm>
          </p:grpSpPr>
          <p:sp>
            <p:nvSpPr>
              <p:cNvPr id="143" name="Arc 150"/>
              <p:cNvSpPr>
                <a:spLocks/>
              </p:cNvSpPr>
              <p:nvPr/>
            </p:nvSpPr>
            <p:spPr bwMode="auto">
              <a:xfrm>
                <a:off x="1292" y="2017"/>
                <a:ext cx="436" cy="288"/>
              </a:xfrm>
              <a:custGeom>
                <a:avLst/>
                <a:gdLst>
                  <a:gd name="G0" fmla="+- 11134 0 0"/>
                  <a:gd name="G1" fmla="+- 21600 0 0"/>
                  <a:gd name="G2" fmla="+- 21600 0 0"/>
                  <a:gd name="T0" fmla="*/ 0 w 32734"/>
                  <a:gd name="T1" fmla="*/ 3090 h 21600"/>
                  <a:gd name="T2" fmla="*/ 32734 w 32734"/>
                  <a:gd name="T3" fmla="*/ 21600 h 21600"/>
                  <a:gd name="T4" fmla="*/ 11134 w 32734"/>
                  <a:gd name="T5" fmla="*/ 21600 h 21600"/>
                </a:gdLst>
                <a:ahLst/>
                <a:cxnLst>
                  <a:cxn ang="0">
                    <a:pos x="T0" y="T1"/>
                  </a:cxn>
                  <a:cxn ang="0">
                    <a:pos x="T2" y="T3"/>
                  </a:cxn>
                  <a:cxn ang="0">
                    <a:pos x="T4" y="T5"/>
                  </a:cxn>
                </a:cxnLst>
                <a:rect l="0" t="0" r="r" b="b"/>
                <a:pathLst>
                  <a:path w="32734" h="21600" fill="none" extrusionOk="0">
                    <a:moveTo>
                      <a:pt x="0" y="3090"/>
                    </a:moveTo>
                    <a:cubicBezTo>
                      <a:pt x="3362" y="1068"/>
                      <a:pt x="7210" y="-1"/>
                      <a:pt x="11134" y="0"/>
                    </a:cubicBezTo>
                    <a:cubicBezTo>
                      <a:pt x="23063" y="0"/>
                      <a:pt x="32734" y="9670"/>
                      <a:pt x="32734" y="21600"/>
                    </a:cubicBezTo>
                  </a:path>
                  <a:path w="32734" h="21600" stroke="0" extrusionOk="0">
                    <a:moveTo>
                      <a:pt x="0" y="3090"/>
                    </a:moveTo>
                    <a:cubicBezTo>
                      <a:pt x="3362" y="1068"/>
                      <a:pt x="7210" y="-1"/>
                      <a:pt x="11134" y="0"/>
                    </a:cubicBezTo>
                    <a:cubicBezTo>
                      <a:pt x="23063" y="0"/>
                      <a:pt x="32734" y="9670"/>
                      <a:pt x="32734" y="21600"/>
                    </a:cubicBezTo>
                    <a:lnTo>
                      <a:pt x="11134"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4" name="Arc 151"/>
              <p:cNvSpPr>
                <a:spLocks/>
              </p:cNvSpPr>
              <p:nvPr/>
            </p:nvSpPr>
            <p:spPr bwMode="auto">
              <a:xfrm>
                <a:off x="1584" y="2263"/>
                <a:ext cx="288" cy="282"/>
              </a:xfrm>
              <a:custGeom>
                <a:avLst/>
                <a:gdLst>
                  <a:gd name="G0" fmla="+- 0 0 0"/>
                  <a:gd name="G1" fmla="+- 21175 0 0"/>
                  <a:gd name="G2" fmla="+- 21600 0 0"/>
                  <a:gd name="T0" fmla="*/ 4264 w 21600"/>
                  <a:gd name="T1" fmla="*/ 0 h 21175"/>
                  <a:gd name="T2" fmla="*/ 21600 w 21600"/>
                  <a:gd name="T3" fmla="*/ 21175 h 21175"/>
                  <a:gd name="T4" fmla="*/ 0 w 21600"/>
                  <a:gd name="T5" fmla="*/ 21175 h 21175"/>
                </a:gdLst>
                <a:ahLst/>
                <a:cxnLst>
                  <a:cxn ang="0">
                    <a:pos x="T0" y="T1"/>
                  </a:cxn>
                  <a:cxn ang="0">
                    <a:pos x="T2" y="T3"/>
                  </a:cxn>
                  <a:cxn ang="0">
                    <a:pos x="T4" y="T5"/>
                  </a:cxn>
                </a:cxnLst>
                <a:rect l="0" t="0" r="r" b="b"/>
                <a:pathLst>
                  <a:path w="21600" h="21175" fill="none" extrusionOk="0">
                    <a:moveTo>
                      <a:pt x="4263" y="0"/>
                    </a:moveTo>
                    <a:cubicBezTo>
                      <a:pt x="14347" y="2030"/>
                      <a:pt x="21600" y="10889"/>
                      <a:pt x="21600" y="21175"/>
                    </a:cubicBezTo>
                  </a:path>
                  <a:path w="21600" h="21175" stroke="0" extrusionOk="0">
                    <a:moveTo>
                      <a:pt x="4263" y="0"/>
                    </a:moveTo>
                    <a:cubicBezTo>
                      <a:pt x="14347" y="2030"/>
                      <a:pt x="21600" y="10889"/>
                      <a:pt x="21600" y="21175"/>
                    </a:cubicBezTo>
                    <a:lnTo>
                      <a:pt x="0" y="21175"/>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5" name="Arc 152"/>
              <p:cNvSpPr>
                <a:spLocks/>
              </p:cNvSpPr>
              <p:nvPr/>
            </p:nvSpPr>
            <p:spPr bwMode="auto">
              <a:xfrm>
                <a:off x="1824" y="2545"/>
                <a:ext cx="193" cy="279"/>
              </a:xfrm>
              <a:custGeom>
                <a:avLst/>
                <a:gdLst>
                  <a:gd name="G0" fmla="+- 0 0 0"/>
                  <a:gd name="G1" fmla="+- 21600 0 0"/>
                  <a:gd name="G2" fmla="+- 21600 0 0"/>
                  <a:gd name="T0" fmla="*/ 0 w 21600"/>
                  <a:gd name="T1" fmla="*/ 0 h 31227"/>
                  <a:gd name="T2" fmla="*/ 19336 w 21600"/>
                  <a:gd name="T3" fmla="*/ 31227 h 31227"/>
                  <a:gd name="T4" fmla="*/ 0 w 21600"/>
                  <a:gd name="T5" fmla="*/ 21600 h 31227"/>
                </a:gdLst>
                <a:ahLst/>
                <a:cxnLst>
                  <a:cxn ang="0">
                    <a:pos x="T0" y="T1"/>
                  </a:cxn>
                  <a:cxn ang="0">
                    <a:pos x="T2" y="T3"/>
                  </a:cxn>
                  <a:cxn ang="0">
                    <a:pos x="T4" y="T5"/>
                  </a:cxn>
                </a:cxnLst>
                <a:rect l="0" t="0" r="r" b="b"/>
                <a:pathLst>
                  <a:path w="21600" h="31227" fill="none" extrusionOk="0">
                    <a:moveTo>
                      <a:pt x="-1" y="0"/>
                    </a:moveTo>
                    <a:cubicBezTo>
                      <a:pt x="11929" y="0"/>
                      <a:pt x="21600" y="9670"/>
                      <a:pt x="21600" y="21600"/>
                    </a:cubicBezTo>
                    <a:cubicBezTo>
                      <a:pt x="21600" y="24940"/>
                      <a:pt x="20825" y="28236"/>
                      <a:pt x="19335" y="31226"/>
                    </a:cubicBezTo>
                  </a:path>
                  <a:path w="21600" h="31227" stroke="0" extrusionOk="0">
                    <a:moveTo>
                      <a:pt x="-1" y="0"/>
                    </a:moveTo>
                    <a:cubicBezTo>
                      <a:pt x="11929" y="0"/>
                      <a:pt x="21600" y="9670"/>
                      <a:pt x="21600" y="21600"/>
                    </a:cubicBezTo>
                    <a:cubicBezTo>
                      <a:pt x="21600" y="24940"/>
                      <a:pt x="20825" y="28236"/>
                      <a:pt x="19335" y="31226"/>
                    </a:cubicBezTo>
                    <a:lnTo>
                      <a:pt x="0"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19" name="Group 153"/>
            <p:cNvGrpSpPr>
              <a:grpSpLocks/>
            </p:cNvGrpSpPr>
            <p:nvPr/>
          </p:nvGrpSpPr>
          <p:grpSpPr bwMode="auto">
            <a:xfrm rot="5911099">
              <a:off x="2099" y="3502"/>
              <a:ext cx="111" cy="123"/>
              <a:chOff x="1292" y="2017"/>
              <a:chExt cx="725" cy="807"/>
            </a:xfrm>
          </p:grpSpPr>
          <p:sp>
            <p:nvSpPr>
              <p:cNvPr id="140" name="Arc 154"/>
              <p:cNvSpPr>
                <a:spLocks/>
              </p:cNvSpPr>
              <p:nvPr/>
            </p:nvSpPr>
            <p:spPr bwMode="auto">
              <a:xfrm>
                <a:off x="1292" y="2017"/>
                <a:ext cx="436" cy="288"/>
              </a:xfrm>
              <a:custGeom>
                <a:avLst/>
                <a:gdLst>
                  <a:gd name="G0" fmla="+- 11134 0 0"/>
                  <a:gd name="G1" fmla="+- 21600 0 0"/>
                  <a:gd name="G2" fmla="+- 21600 0 0"/>
                  <a:gd name="T0" fmla="*/ 0 w 32734"/>
                  <a:gd name="T1" fmla="*/ 3090 h 21600"/>
                  <a:gd name="T2" fmla="*/ 32734 w 32734"/>
                  <a:gd name="T3" fmla="*/ 21600 h 21600"/>
                  <a:gd name="T4" fmla="*/ 11134 w 32734"/>
                  <a:gd name="T5" fmla="*/ 21600 h 21600"/>
                </a:gdLst>
                <a:ahLst/>
                <a:cxnLst>
                  <a:cxn ang="0">
                    <a:pos x="T0" y="T1"/>
                  </a:cxn>
                  <a:cxn ang="0">
                    <a:pos x="T2" y="T3"/>
                  </a:cxn>
                  <a:cxn ang="0">
                    <a:pos x="T4" y="T5"/>
                  </a:cxn>
                </a:cxnLst>
                <a:rect l="0" t="0" r="r" b="b"/>
                <a:pathLst>
                  <a:path w="32734" h="21600" fill="none" extrusionOk="0">
                    <a:moveTo>
                      <a:pt x="0" y="3090"/>
                    </a:moveTo>
                    <a:cubicBezTo>
                      <a:pt x="3362" y="1068"/>
                      <a:pt x="7210" y="-1"/>
                      <a:pt x="11134" y="0"/>
                    </a:cubicBezTo>
                    <a:cubicBezTo>
                      <a:pt x="23063" y="0"/>
                      <a:pt x="32734" y="9670"/>
                      <a:pt x="32734" y="21600"/>
                    </a:cubicBezTo>
                  </a:path>
                  <a:path w="32734" h="21600" stroke="0" extrusionOk="0">
                    <a:moveTo>
                      <a:pt x="0" y="3090"/>
                    </a:moveTo>
                    <a:cubicBezTo>
                      <a:pt x="3362" y="1068"/>
                      <a:pt x="7210" y="-1"/>
                      <a:pt x="11134" y="0"/>
                    </a:cubicBezTo>
                    <a:cubicBezTo>
                      <a:pt x="23063" y="0"/>
                      <a:pt x="32734" y="9670"/>
                      <a:pt x="32734" y="21600"/>
                    </a:cubicBezTo>
                    <a:lnTo>
                      <a:pt x="11134"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1" name="Arc 155"/>
              <p:cNvSpPr>
                <a:spLocks/>
              </p:cNvSpPr>
              <p:nvPr/>
            </p:nvSpPr>
            <p:spPr bwMode="auto">
              <a:xfrm>
                <a:off x="1584" y="2263"/>
                <a:ext cx="288" cy="282"/>
              </a:xfrm>
              <a:custGeom>
                <a:avLst/>
                <a:gdLst>
                  <a:gd name="G0" fmla="+- 0 0 0"/>
                  <a:gd name="G1" fmla="+- 21175 0 0"/>
                  <a:gd name="G2" fmla="+- 21600 0 0"/>
                  <a:gd name="T0" fmla="*/ 4264 w 21600"/>
                  <a:gd name="T1" fmla="*/ 0 h 21175"/>
                  <a:gd name="T2" fmla="*/ 21600 w 21600"/>
                  <a:gd name="T3" fmla="*/ 21175 h 21175"/>
                  <a:gd name="T4" fmla="*/ 0 w 21600"/>
                  <a:gd name="T5" fmla="*/ 21175 h 21175"/>
                </a:gdLst>
                <a:ahLst/>
                <a:cxnLst>
                  <a:cxn ang="0">
                    <a:pos x="T0" y="T1"/>
                  </a:cxn>
                  <a:cxn ang="0">
                    <a:pos x="T2" y="T3"/>
                  </a:cxn>
                  <a:cxn ang="0">
                    <a:pos x="T4" y="T5"/>
                  </a:cxn>
                </a:cxnLst>
                <a:rect l="0" t="0" r="r" b="b"/>
                <a:pathLst>
                  <a:path w="21600" h="21175" fill="none" extrusionOk="0">
                    <a:moveTo>
                      <a:pt x="4263" y="0"/>
                    </a:moveTo>
                    <a:cubicBezTo>
                      <a:pt x="14347" y="2030"/>
                      <a:pt x="21600" y="10889"/>
                      <a:pt x="21600" y="21175"/>
                    </a:cubicBezTo>
                  </a:path>
                  <a:path w="21600" h="21175" stroke="0" extrusionOk="0">
                    <a:moveTo>
                      <a:pt x="4263" y="0"/>
                    </a:moveTo>
                    <a:cubicBezTo>
                      <a:pt x="14347" y="2030"/>
                      <a:pt x="21600" y="10889"/>
                      <a:pt x="21600" y="21175"/>
                    </a:cubicBezTo>
                    <a:lnTo>
                      <a:pt x="0" y="21175"/>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2" name="Arc 156"/>
              <p:cNvSpPr>
                <a:spLocks/>
              </p:cNvSpPr>
              <p:nvPr/>
            </p:nvSpPr>
            <p:spPr bwMode="auto">
              <a:xfrm>
                <a:off x="1824" y="2545"/>
                <a:ext cx="193" cy="279"/>
              </a:xfrm>
              <a:custGeom>
                <a:avLst/>
                <a:gdLst>
                  <a:gd name="G0" fmla="+- 0 0 0"/>
                  <a:gd name="G1" fmla="+- 21600 0 0"/>
                  <a:gd name="G2" fmla="+- 21600 0 0"/>
                  <a:gd name="T0" fmla="*/ 0 w 21600"/>
                  <a:gd name="T1" fmla="*/ 0 h 31227"/>
                  <a:gd name="T2" fmla="*/ 19336 w 21600"/>
                  <a:gd name="T3" fmla="*/ 31227 h 31227"/>
                  <a:gd name="T4" fmla="*/ 0 w 21600"/>
                  <a:gd name="T5" fmla="*/ 21600 h 31227"/>
                </a:gdLst>
                <a:ahLst/>
                <a:cxnLst>
                  <a:cxn ang="0">
                    <a:pos x="T0" y="T1"/>
                  </a:cxn>
                  <a:cxn ang="0">
                    <a:pos x="T2" y="T3"/>
                  </a:cxn>
                  <a:cxn ang="0">
                    <a:pos x="T4" y="T5"/>
                  </a:cxn>
                </a:cxnLst>
                <a:rect l="0" t="0" r="r" b="b"/>
                <a:pathLst>
                  <a:path w="21600" h="31227" fill="none" extrusionOk="0">
                    <a:moveTo>
                      <a:pt x="-1" y="0"/>
                    </a:moveTo>
                    <a:cubicBezTo>
                      <a:pt x="11929" y="0"/>
                      <a:pt x="21600" y="9670"/>
                      <a:pt x="21600" y="21600"/>
                    </a:cubicBezTo>
                    <a:cubicBezTo>
                      <a:pt x="21600" y="24940"/>
                      <a:pt x="20825" y="28236"/>
                      <a:pt x="19335" y="31226"/>
                    </a:cubicBezTo>
                  </a:path>
                  <a:path w="21600" h="31227" stroke="0" extrusionOk="0">
                    <a:moveTo>
                      <a:pt x="-1" y="0"/>
                    </a:moveTo>
                    <a:cubicBezTo>
                      <a:pt x="11929" y="0"/>
                      <a:pt x="21600" y="9670"/>
                      <a:pt x="21600" y="21600"/>
                    </a:cubicBezTo>
                    <a:cubicBezTo>
                      <a:pt x="21600" y="24940"/>
                      <a:pt x="20825" y="28236"/>
                      <a:pt x="19335" y="31226"/>
                    </a:cubicBezTo>
                    <a:lnTo>
                      <a:pt x="0"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20" name="Group 157"/>
            <p:cNvGrpSpPr>
              <a:grpSpLocks/>
            </p:cNvGrpSpPr>
            <p:nvPr/>
          </p:nvGrpSpPr>
          <p:grpSpPr bwMode="auto">
            <a:xfrm rot="-9284599">
              <a:off x="1598" y="3230"/>
              <a:ext cx="111" cy="123"/>
              <a:chOff x="1292" y="2017"/>
              <a:chExt cx="725" cy="807"/>
            </a:xfrm>
          </p:grpSpPr>
          <p:sp>
            <p:nvSpPr>
              <p:cNvPr id="137" name="Arc 158"/>
              <p:cNvSpPr>
                <a:spLocks/>
              </p:cNvSpPr>
              <p:nvPr/>
            </p:nvSpPr>
            <p:spPr bwMode="auto">
              <a:xfrm>
                <a:off x="1292" y="2017"/>
                <a:ext cx="436" cy="288"/>
              </a:xfrm>
              <a:custGeom>
                <a:avLst/>
                <a:gdLst>
                  <a:gd name="G0" fmla="+- 11134 0 0"/>
                  <a:gd name="G1" fmla="+- 21600 0 0"/>
                  <a:gd name="G2" fmla="+- 21600 0 0"/>
                  <a:gd name="T0" fmla="*/ 0 w 32734"/>
                  <a:gd name="T1" fmla="*/ 3090 h 21600"/>
                  <a:gd name="T2" fmla="*/ 32734 w 32734"/>
                  <a:gd name="T3" fmla="*/ 21600 h 21600"/>
                  <a:gd name="T4" fmla="*/ 11134 w 32734"/>
                  <a:gd name="T5" fmla="*/ 21600 h 21600"/>
                </a:gdLst>
                <a:ahLst/>
                <a:cxnLst>
                  <a:cxn ang="0">
                    <a:pos x="T0" y="T1"/>
                  </a:cxn>
                  <a:cxn ang="0">
                    <a:pos x="T2" y="T3"/>
                  </a:cxn>
                  <a:cxn ang="0">
                    <a:pos x="T4" y="T5"/>
                  </a:cxn>
                </a:cxnLst>
                <a:rect l="0" t="0" r="r" b="b"/>
                <a:pathLst>
                  <a:path w="32734" h="21600" fill="none" extrusionOk="0">
                    <a:moveTo>
                      <a:pt x="0" y="3090"/>
                    </a:moveTo>
                    <a:cubicBezTo>
                      <a:pt x="3362" y="1068"/>
                      <a:pt x="7210" y="-1"/>
                      <a:pt x="11134" y="0"/>
                    </a:cubicBezTo>
                    <a:cubicBezTo>
                      <a:pt x="23063" y="0"/>
                      <a:pt x="32734" y="9670"/>
                      <a:pt x="32734" y="21600"/>
                    </a:cubicBezTo>
                  </a:path>
                  <a:path w="32734" h="21600" stroke="0" extrusionOk="0">
                    <a:moveTo>
                      <a:pt x="0" y="3090"/>
                    </a:moveTo>
                    <a:cubicBezTo>
                      <a:pt x="3362" y="1068"/>
                      <a:pt x="7210" y="-1"/>
                      <a:pt x="11134" y="0"/>
                    </a:cubicBezTo>
                    <a:cubicBezTo>
                      <a:pt x="23063" y="0"/>
                      <a:pt x="32734" y="9670"/>
                      <a:pt x="32734" y="21600"/>
                    </a:cubicBezTo>
                    <a:lnTo>
                      <a:pt x="11134"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8" name="Arc 159"/>
              <p:cNvSpPr>
                <a:spLocks/>
              </p:cNvSpPr>
              <p:nvPr/>
            </p:nvSpPr>
            <p:spPr bwMode="auto">
              <a:xfrm>
                <a:off x="1584" y="2263"/>
                <a:ext cx="288" cy="282"/>
              </a:xfrm>
              <a:custGeom>
                <a:avLst/>
                <a:gdLst>
                  <a:gd name="G0" fmla="+- 0 0 0"/>
                  <a:gd name="G1" fmla="+- 21175 0 0"/>
                  <a:gd name="G2" fmla="+- 21600 0 0"/>
                  <a:gd name="T0" fmla="*/ 4264 w 21600"/>
                  <a:gd name="T1" fmla="*/ 0 h 21175"/>
                  <a:gd name="T2" fmla="*/ 21600 w 21600"/>
                  <a:gd name="T3" fmla="*/ 21175 h 21175"/>
                  <a:gd name="T4" fmla="*/ 0 w 21600"/>
                  <a:gd name="T5" fmla="*/ 21175 h 21175"/>
                </a:gdLst>
                <a:ahLst/>
                <a:cxnLst>
                  <a:cxn ang="0">
                    <a:pos x="T0" y="T1"/>
                  </a:cxn>
                  <a:cxn ang="0">
                    <a:pos x="T2" y="T3"/>
                  </a:cxn>
                  <a:cxn ang="0">
                    <a:pos x="T4" y="T5"/>
                  </a:cxn>
                </a:cxnLst>
                <a:rect l="0" t="0" r="r" b="b"/>
                <a:pathLst>
                  <a:path w="21600" h="21175" fill="none" extrusionOk="0">
                    <a:moveTo>
                      <a:pt x="4263" y="0"/>
                    </a:moveTo>
                    <a:cubicBezTo>
                      <a:pt x="14347" y="2030"/>
                      <a:pt x="21600" y="10889"/>
                      <a:pt x="21600" y="21175"/>
                    </a:cubicBezTo>
                  </a:path>
                  <a:path w="21600" h="21175" stroke="0" extrusionOk="0">
                    <a:moveTo>
                      <a:pt x="4263" y="0"/>
                    </a:moveTo>
                    <a:cubicBezTo>
                      <a:pt x="14347" y="2030"/>
                      <a:pt x="21600" y="10889"/>
                      <a:pt x="21600" y="21175"/>
                    </a:cubicBezTo>
                    <a:lnTo>
                      <a:pt x="0" y="21175"/>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9" name="Arc 160"/>
              <p:cNvSpPr>
                <a:spLocks/>
              </p:cNvSpPr>
              <p:nvPr/>
            </p:nvSpPr>
            <p:spPr bwMode="auto">
              <a:xfrm>
                <a:off x="1824" y="2545"/>
                <a:ext cx="193" cy="279"/>
              </a:xfrm>
              <a:custGeom>
                <a:avLst/>
                <a:gdLst>
                  <a:gd name="G0" fmla="+- 0 0 0"/>
                  <a:gd name="G1" fmla="+- 21600 0 0"/>
                  <a:gd name="G2" fmla="+- 21600 0 0"/>
                  <a:gd name="T0" fmla="*/ 0 w 21600"/>
                  <a:gd name="T1" fmla="*/ 0 h 31227"/>
                  <a:gd name="T2" fmla="*/ 19336 w 21600"/>
                  <a:gd name="T3" fmla="*/ 31227 h 31227"/>
                  <a:gd name="T4" fmla="*/ 0 w 21600"/>
                  <a:gd name="T5" fmla="*/ 21600 h 31227"/>
                </a:gdLst>
                <a:ahLst/>
                <a:cxnLst>
                  <a:cxn ang="0">
                    <a:pos x="T0" y="T1"/>
                  </a:cxn>
                  <a:cxn ang="0">
                    <a:pos x="T2" y="T3"/>
                  </a:cxn>
                  <a:cxn ang="0">
                    <a:pos x="T4" y="T5"/>
                  </a:cxn>
                </a:cxnLst>
                <a:rect l="0" t="0" r="r" b="b"/>
                <a:pathLst>
                  <a:path w="21600" h="31227" fill="none" extrusionOk="0">
                    <a:moveTo>
                      <a:pt x="-1" y="0"/>
                    </a:moveTo>
                    <a:cubicBezTo>
                      <a:pt x="11929" y="0"/>
                      <a:pt x="21600" y="9670"/>
                      <a:pt x="21600" y="21600"/>
                    </a:cubicBezTo>
                    <a:cubicBezTo>
                      <a:pt x="21600" y="24940"/>
                      <a:pt x="20825" y="28236"/>
                      <a:pt x="19335" y="31226"/>
                    </a:cubicBezTo>
                  </a:path>
                  <a:path w="21600" h="31227" stroke="0" extrusionOk="0">
                    <a:moveTo>
                      <a:pt x="-1" y="0"/>
                    </a:moveTo>
                    <a:cubicBezTo>
                      <a:pt x="11929" y="0"/>
                      <a:pt x="21600" y="9670"/>
                      <a:pt x="21600" y="21600"/>
                    </a:cubicBezTo>
                    <a:cubicBezTo>
                      <a:pt x="21600" y="24940"/>
                      <a:pt x="20825" y="28236"/>
                      <a:pt x="19335" y="31226"/>
                    </a:cubicBezTo>
                    <a:lnTo>
                      <a:pt x="0"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21" name="Group 161"/>
            <p:cNvGrpSpPr>
              <a:grpSpLocks/>
            </p:cNvGrpSpPr>
            <p:nvPr/>
          </p:nvGrpSpPr>
          <p:grpSpPr bwMode="auto">
            <a:xfrm rot="3762307">
              <a:off x="1975" y="3239"/>
              <a:ext cx="111" cy="124"/>
              <a:chOff x="1292" y="2017"/>
              <a:chExt cx="725" cy="807"/>
            </a:xfrm>
          </p:grpSpPr>
          <p:sp>
            <p:nvSpPr>
              <p:cNvPr id="134" name="Arc 162"/>
              <p:cNvSpPr>
                <a:spLocks/>
              </p:cNvSpPr>
              <p:nvPr/>
            </p:nvSpPr>
            <p:spPr bwMode="auto">
              <a:xfrm>
                <a:off x="1292" y="2017"/>
                <a:ext cx="436" cy="288"/>
              </a:xfrm>
              <a:custGeom>
                <a:avLst/>
                <a:gdLst>
                  <a:gd name="G0" fmla="+- 11134 0 0"/>
                  <a:gd name="G1" fmla="+- 21600 0 0"/>
                  <a:gd name="G2" fmla="+- 21600 0 0"/>
                  <a:gd name="T0" fmla="*/ 0 w 32734"/>
                  <a:gd name="T1" fmla="*/ 3090 h 21600"/>
                  <a:gd name="T2" fmla="*/ 32734 w 32734"/>
                  <a:gd name="T3" fmla="*/ 21600 h 21600"/>
                  <a:gd name="T4" fmla="*/ 11134 w 32734"/>
                  <a:gd name="T5" fmla="*/ 21600 h 21600"/>
                </a:gdLst>
                <a:ahLst/>
                <a:cxnLst>
                  <a:cxn ang="0">
                    <a:pos x="T0" y="T1"/>
                  </a:cxn>
                  <a:cxn ang="0">
                    <a:pos x="T2" y="T3"/>
                  </a:cxn>
                  <a:cxn ang="0">
                    <a:pos x="T4" y="T5"/>
                  </a:cxn>
                </a:cxnLst>
                <a:rect l="0" t="0" r="r" b="b"/>
                <a:pathLst>
                  <a:path w="32734" h="21600" fill="none" extrusionOk="0">
                    <a:moveTo>
                      <a:pt x="0" y="3090"/>
                    </a:moveTo>
                    <a:cubicBezTo>
                      <a:pt x="3362" y="1068"/>
                      <a:pt x="7210" y="-1"/>
                      <a:pt x="11134" y="0"/>
                    </a:cubicBezTo>
                    <a:cubicBezTo>
                      <a:pt x="23063" y="0"/>
                      <a:pt x="32734" y="9670"/>
                      <a:pt x="32734" y="21600"/>
                    </a:cubicBezTo>
                  </a:path>
                  <a:path w="32734" h="21600" stroke="0" extrusionOk="0">
                    <a:moveTo>
                      <a:pt x="0" y="3090"/>
                    </a:moveTo>
                    <a:cubicBezTo>
                      <a:pt x="3362" y="1068"/>
                      <a:pt x="7210" y="-1"/>
                      <a:pt x="11134" y="0"/>
                    </a:cubicBezTo>
                    <a:cubicBezTo>
                      <a:pt x="23063" y="0"/>
                      <a:pt x="32734" y="9670"/>
                      <a:pt x="32734" y="21600"/>
                    </a:cubicBezTo>
                    <a:lnTo>
                      <a:pt x="11134"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5" name="Arc 163"/>
              <p:cNvSpPr>
                <a:spLocks/>
              </p:cNvSpPr>
              <p:nvPr/>
            </p:nvSpPr>
            <p:spPr bwMode="auto">
              <a:xfrm>
                <a:off x="1584" y="2263"/>
                <a:ext cx="288" cy="282"/>
              </a:xfrm>
              <a:custGeom>
                <a:avLst/>
                <a:gdLst>
                  <a:gd name="G0" fmla="+- 0 0 0"/>
                  <a:gd name="G1" fmla="+- 21175 0 0"/>
                  <a:gd name="G2" fmla="+- 21600 0 0"/>
                  <a:gd name="T0" fmla="*/ 4264 w 21600"/>
                  <a:gd name="T1" fmla="*/ 0 h 21175"/>
                  <a:gd name="T2" fmla="*/ 21600 w 21600"/>
                  <a:gd name="T3" fmla="*/ 21175 h 21175"/>
                  <a:gd name="T4" fmla="*/ 0 w 21600"/>
                  <a:gd name="T5" fmla="*/ 21175 h 21175"/>
                </a:gdLst>
                <a:ahLst/>
                <a:cxnLst>
                  <a:cxn ang="0">
                    <a:pos x="T0" y="T1"/>
                  </a:cxn>
                  <a:cxn ang="0">
                    <a:pos x="T2" y="T3"/>
                  </a:cxn>
                  <a:cxn ang="0">
                    <a:pos x="T4" y="T5"/>
                  </a:cxn>
                </a:cxnLst>
                <a:rect l="0" t="0" r="r" b="b"/>
                <a:pathLst>
                  <a:path w="21600" h="21175" fill="none" extrusionOk="0">
                    <a:moveTo>
                      <a:pt x="4263" y="0"/>
                    </a:moveTo>
                    <a:cubicBezTo>
                      <a:pt x="14347" y="2030"/>
                      <a:pt x="21600" y="10889"/>
                      <a:pt x="21600" y="21175"/>
                    </a:cubicBezTo>
                  </a:path>
                  <a:path w="21600" h="21175" stroke="0" extrusionOk="0">
                    <a:moveTo>
                      <a:pt x="4263" y="0"/>
                    </a:moveTo>
                    <a:cubicBezTo>
                      <a:pt x="14347" y="2030"/>
                      <a:pt x="21600" y="10889"/>
                      <a:pt x="21600" y="21175"/>
                    </a:cubicBezTo>
                    <a:lnTo>
                      <a:pt x="0" y="21175"/>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6" name="Arc 164"/>
              <p:cNvSpPr>
                <a:spLocks/>
              </p:cNvSpPr>
              <p:nvPr/>
            </p:nvSpPr>
            <p:spPr bwMode="auto">
              <a:xfrm>
                <a:off x="1824" y="2545"/>
                <a:ext cx="193" cy="279"/>
              </a:xfrm>
              <a:custGeom>
                <a:avLst/>
                <a:gdLst>
                  <a:gd name="G0" fmla="+- 0 0 0"/>
                  <a:gd name="G1" fmla="+- 21600 0 0"/>
                  <a:gd name="G2" fmla="+- 21600 0 0"/>
                  <a:gd name="T0" fmla="*/ 0 w 21600"/>
                  <a:gd name="T1" fmla="*/ 0 h 31227"/>
                  <a:gd name="T2" fmla="*/ 19336 w 21600"/>
                  <a:gd name="T3" fmla="*/ 31227 h 31227"/>
                  <a:gd name="T4" fmla="*/ 0 w 21600"/>
                  <a:gd name="T5" fmla="*/ 21600 h 31227"/>
                </a:gdLst>
                <a:ahLst/>
                <a:cxnLst>
                  <a:cxn ang="0">
                    <a:pos x="T0" y="T1"/>
                  </a:cxn>
                  <a:cxn ang="0">
                    <a:pos x="T2" y="T3"/>
                  </a:cxn>
                  <a:cxn ang="0">
                    <a:pos x="T4" y="T5"/>
                  </a:cxn>
                </a:cxnLst>
                <a:rect l="0" t="0" r="r" b="b"/>
                <a:pathLst>
                  <a:path w="21600" h="31227" fill="none" extrusionOk="0">
                    <a:moveTo>
                      <a:pt x="-1" y="0"/>
                    </a:moveTo>
                    <a:cubicBezTo>
                      <a:pt x="11929" y="0"/>
                      <a:pt x="21600" y="9670"/>
                      <a:pt x="21600" y="21600"/>
                    </a:cubicBezTo>
                    <a:cubicBezTo>
                      <a:pt x="21600" y="24940"/>
                      <a:pt x="20825" y="28236"/>
                      <a:pt x="19335" y="31226"/>
                    </a:cubicBezTo>
                  </a:path>
                  <a:path w="21600" h="31227" stroke="0" extrusionOk="0">
                    <a:moveTo>
                      <a:pt x="-1" y="0"/>
                    </a:moveTo>
                    <a:cubicBezTo>
                      <a:pt x="11929" y="0"/>
                      <a:pt x="21600" y="9670"/>
                      <a:pt x="21600" y="21600"/>
                    </a:cubicBezTo>
                    <a:cubicBezTo>
                      <a:pt x="21600" y="24940"/>
                      <a:pt x="20825" y="28236"/>
                      <a:pt x="19335" y="31226"/>
                    </a:cubicBezTo>
                    <a:lnTo>
                      <a:pt x="0"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22" name="Group 165"/>
            <p:cNvGrpSpPr>
              <a:grpSpLocks/>
            </p:cNvGrpSpPr>
            <p:nvPr/>
          </p:nvGrpSpPr>
          <p:grpSpPr bwMode="auto">
            <a:xfrm rot="5911099">
              <a:off x="2253" y="3394"/>
              <a:ext cx="111" cy="124"/>
              <a:chOff x="1292" y="2017"/>
              <a:chExt cx="725" cy="807"/>
            </a:xfrm>
          </p:grpSpPr>
          <p:sp>
            <p:nvSpPr>
              <p:cNvPr id="131" name="Arc 166"/>
              <p:cNvSpPr>
                <a:spLocks/>
              </p:cNvSpPr>
              <p:nvPr/>
            </p:nvSpPr>
            <p:spPr bwMode="auto">
              <a:xfrm>
                <a:off x="1292" y="2017"/>
                <a:ext cx="436" cy="288"/>
              </a:xfrm>
              <a:custGeom>
                <a:avLst/>
                <a:gdLst>
                  <a:gd name="G0" fmla="+- 11134 0 0"/>
                  <a:gd name="G1" fmla="+- 21600 0 0"/>
                  <a:gd name="G2" fmla="+- 21600 0 0"/>
                  <a:gd name="T0" fmla="*/ 0 w 32734"/>
                  <a:gd name="T1" fmla="*/ 3090 h 21600"/>
                  <a:gd name="T2" fmla="*/ 32734 w 32734"/>
                  <a:gd name="T3" fmla="*/ 21600 h 21600"/>
                  <a:gd name="T4" fmla="*/ 11134 w 32734"/>
                  <a:gd name="T5" fmla="*/ 21600 h 21600"/>
                </a:gdLst>
                <a:ahLst/>
                <a:cxnLst>
                  <a:cxn ang="0">
                    <a:pos x="T0" y="T1"/>
                  </a:cxn>
                  <a:cxn ang="0">
                    <a:pos x="T2" y="T3"/>
                  </a:cxn>
                  <a:cxn ang="0">
                    <a:pos x="T4" y="T5"/>
                  </a:cxn>
                </a:cxnLst>
                <a:rect l="0" t="0" r="r" b="b"/>
                <a:pathLst>
                  <a:path w="32734" h="21600" fill="none" extrusionOk="0">
                    <a:moveTo>
                      <a:pt x="0" y="3090"/>
                    </a:moveTo>
                    <a:cubicBezTo>
                      <a:pt x="3362" y="1068"/>
                      <a:pt x="7210" y="-1"/>
                      <a:pt x="11134" y="0"/>
                    </a:cubicBezTo>
                    <a:cubicBezTo>
                      <a:pt x="23063" y="0"/>
                      <a:pt x="32734" y="9670"/>
                      <a:pt x="32734" y="21600"/>
                    </a:cubicBezTo>
                  </a:path>
                  <a:path w="32734" h="21600" stroke="0" extrusionOk="0">
                    <a:moveTo>
                      <a:pt x="0" y="3090"/>
                    </a:moveTo>
                    <a:cubicBezTo>
                      <a:pt x="3362" y="1068"/>
                      <a:pt x="7210" y="-1"/>
                      <a:pt x="11134" y="0"/>
                    </a:cubicBezTo>
                    <a:cubicBezTo>
                      <a:pt x="23063" y="0"/>
                      <a:pt x="32734" y="9670"/>
                      <a:pt x="32734" y="21600"/>
                    </a:cubicBezTo>
                    <a:lnTo>
                      <a:pt x="11134"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2" name="Arc 167"/>
              <p:cNvSpPr>
                <a:spLocks/>
              </p:cNvSpPr>
              <p:nvPr/>
            </p:nvSpPr>
            <p:spPr bwMode="auto">
              <a:xfrm>
                <a:off x="1584" y="2263"/>
                <a:ext cx="288" cy="282"/>
              </a:xfrm>
              <a:custGeom>
                <a:avLst/>
                <a:gdLst>
                  <a:gd name="G0" fmla="+- 0 0 0"/>
                  <a:gd name="G1" fmla="+- 21175 0 0"/>
                  <a:gd name="G2" fmla="+- 21600 0 0"/>
                  <a:gd name="T0" fmla="*/ 4264 w 21600"/>
                  <a:gd name="T1" fmla="*/ 0 h 21175"/>
                  <a:gd name="T2" fmla="*/ 21600 w 21600"/>
                  <a:gd name="T3" fmla="*/ 21175 h 21175"/>
                  <a:gd name="T4" fmla="*/ 0 w 21600"/>
                  <a:gd name="T5" fmla="*/ 21175 h 21175"/>
                </a:gdLst>
                <a:ahLst/>
                <a:cxnLst>
                  <a:cxn ang="0">
                    <a:pos x="T0" y="T1"/>
                  </a:cxn>
                  <a:cxn ang="0">
                    <a:pos x="T2" y="T3"/>
                  </a:cxn>
                  <a:cxn ang="0">
                    <a:pos x="T4" y="T5"/>
                  </a:cxn>
                </a:cxnLst>
                <a:rect l="0" t="0" r="r" b="b"/>
                <a:pathLst>
                  <a:path w="21600" h="21175" fill="none" extrusionOk="0">
                    <a:moveTo>
                      <a:pt x="4263" y="0"/>
                    </a:moveTo>
                    <a:cubicBezTo>
                      <a:pt x="14347" y="2030"/>
                      <a:pt x="21600" y="10889"/>
                      <a:pt x="21600" y="21175"/>
                    </a:cubicBezTo>
                  </a:path>
                  <a:path w="21600" h="21175" stroke="0" extrusionOk="0">
                    <a:moveTo>
                      <a:pt x="4263" y="0"/>
                    </a:moveTo>
                    <a:cubicBezTo>
                      <a:pt x="14347" y="2030"/>
                      <a:pt x="21600" y="10889"/>
                      <a:pt x="21600" y="21175"/>
                    </a:cubicBezTo>
                    <a:lnTo>
                      <a:pt x="0" y="21175"/>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3" name="Arc 168"/>
              <p:cNvSpPr>
                <a:spLocks/>
              </p:cNvSpPr>
              <p:nvPr/>
            </p:nvSpPr>
            <p:spPr bwMode="auto">
              <a:xfrm>
                <a:off x="1824" y="2545"/>
                <a:ext cx="193" cy="279"/>
              </a:xfrm>
              <a:custGeom>
                <a:avLst/>
                <a:gdLst>
                  <a:gd name="G0" fmla="+- 0 0 0"/>
                  <a:gd name="G1" fmla="+- 21600 0 0"/>
                  <a:gd name="G2" fmla="+- 21600 0 0"/>
                  <a:gd name="T0" fmla="*/ 0 w 21600"/>
                  <a:gd name="T1" fmla="*/ 0 h 31227"/>
                  <a:gd name="T2" fmla="*/ 19336 w 21600"/>
                  <a:gd name="T3" fmla="*/ 31227 h 31227"/>
                  <a:gd name="T4" fmla="*/ 0 w 21600"/>
                  <a:gd name="T5" fmla="*/ 21600 h 31227"/>
                </a:gdLst>
                <a:ahLst/>
                <a:cxnLst>
                  <a:cxn ang="0">
                    <a:pos x="T0" y="T1"/>
                  </a:cxn>
                  <a:cxn ang="0">
                    <a:pos x="T2" y="T3"/>
                  </a:cxn>
                  <a:cxn ang="0">
                    <a:pos x="T4" y="T5"/>
                  </a:cxn>
                </a:cxnLst>
                <a:rect l="0" t="0" r="r" b="b"/>
                <a:pathLst>
                  <a:path w="21600" h="31227" fill="none" extrusionOk="0">
                    <a:moveTo>
                      <a:pt x="-1" y="0"/>
                    </a:moveTo>
                    <a:cubicBezTo>
                      <a:pt x="11929" y="0"/>
                      <a:pt x="21600" y="9670"/>
                      <a:pt x="21600" y="21600"/>
                    </a:cubicBezTo>
                    <a:cubicBezTo>
                      <a:pt x="21600" y="24940"/>
                      <a:pt x="20825" y="28236"/>
                      <a:pt x="19335" y="31226"/>
                    </a:cubicBezTo>
                  </a:path>
                  <a:path w="21600" h="31227" stroke="0" extrusionOk="0">
                    <a:moveTo>
                      <a:pt x="-1" y="0"/>
                    </a:moveTo>
                    <a:cubicBezTo>
                      <a:pt x="11929" y="0"/>
                      <a:pt x="21600" y="9670"/>
                      <a:pt x="21600" y="21600"/>
                    </a:cubicBezTo>
                    <a:cubicBezTo>
                      <a:pt x="21600" y="24940"/>
                      <a:pt x="20825" y="28236"/>
                      <a:pt x="19335" y="31226"/>
                    </a:cubicBezTo>
                    <a:lnTo>
                      <a:pt x="0"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23" name="Group 169"/>
            <p:cNvGrpSpPr>
              <a:grpSpLocks/>
            </p:cNvGrpSpPr>
            <p:nvPr/>
          </p:nvGrpSpPr>
          <p:grpSpPr bwMode="auto">
            <a:xfrm rot="-1354575">
              <a:off x="2263" y="3245"/>
              <a:ext cx="111" cy="124"/>
              <a:chOff x="1292" y="2017"/>
              <a:chExt cx="725" cy="807"/>
            </a:xfrm>
          </p:grpSpPr>
          <p:sp>
            <p:nvSpPr>
              <p:cNvPr id="128" name="Arc 170"/>
              <p:cNvSpPr>
                <a:spLocks/>
              </p:cNvSpPr>
              <p:nvPr/>
            </p:nvSpPr>
            <p:spPr bwMode="auto">
              <a:xfrm>
                <a:off x="1292" y="2017"/>
                <a:ext cx="436" cy="288"/>
              </a:xfrm>
              <a:custGeom>
                <a:avLst/>
                <a:gdLst>
                  <a:gd name="G0" fmla="+- 11134 0 0"/>
                  <a:gd name="G1" fmla="+- 21600 0 0"/>
                  <a:gd name="G2" fmla="+- 21600 0 0"/>
                  <a:gd name="T0" fmla="*/ 0 w 32734"/>
                  <a:gd name="T1" fmla="*/ 3090 h 21600"/>
                  <a:gd name="T2" fmla="*/ 32734 w 32734"/>
                  <a:gd name="T3" fmla="*/ 21600 h 21600"/>
                  <a:gd name="T4" fmla="*/ 11134 w 32734"/>
                  <a:gd name="T5" fmla="*/ 21600 h 21600"/>
                </a:gdLst>
                <a:ahLst/>
                <a:cxnLst>
                  <a:cxn ang="0">
                    <a:pos x="T0" y="T1"/>
                  </a:cxn>
                  <a:cxn ang="0">
                    <a:pos x="T2" y="T3"/>
                  </a:cxn>
                  <a:cxn ang="0">
                    <a:pos x="T4" y="T5"/>
                  </a:cxn>
                </a:cxnLst>
                <a:rect l="0" t="0" r="r" b="b"/>
                <a:pathLst>
                  <a:path w="32734" h="21600" fill="none" extrusionOk="0">
                    <a:moveTo>
                      <a:pt x="0" y="3090"/>
                    </a:moveTo>
                    <a:cubicBezTo>
                      <a:pt x="3362" y="1068"/>
                      <a:pt x="7210" y="-1"/>
                      <a:pt x="11134" y="0"/>
                    </a:cubicBezTo>
                    <a:cubicBezTo>
                      <a:pt x="23063" y="0"/>
                      <a:pt x="32734" y="9670"/>
                      <a:pt x="32734" y="21600"/>
                    </a:cubicBezTo>
                  </a:path>
                  <a:path w="32734" h="21600" stroke="0" extrusionOk="0">
                    <a:moveTo>
                      <a:pt x="0" y="3090"/>
                    </a:moveTo>
                    <a:cubicBezTo>
                      <a:pt x="3362" y="1068"/>
                      <a:pt x="7210" y="-1"/>
                      <a:pt x="11134" y="0"/>
                    </a:cubicBezTo>
                    <a:cubicBezTo>
                      <a:pt x="23063" y="0"/>
                      <a:pt x="32734" y="9670"/>
                      <a:pt x="32734" y="21600"/>
                    </a:cubicBezTo>
                    <a:lnTo>
                      <a:pt x="11134"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9" name="Arc 171"/>
              <p:cNvSpPr>
                <a:spLocks/>
              </p:cNvSpPr>
              <p:nvPr/>
            </p:nvSpPr>
            <p:spPr bwMode="auto">
              <a:xfrm>
                <a:off x="1584" y="2263"/>
                <a:ext cx="288" cy="282"/>
              </a:xfrm>
              <a:custGeom>
                <a:avLst/>
                <a:gdLst>
                  <a:gd name="G0" fmla="+- 0 0 0"/>
                  <a:gd name="G1" fmla="+- 21175 0 0"/>
                  <a:gd name="G2" fmla="+- 21600 0 0"/>
                  <a:gd name="T0" fmla="*/ 4264 w 21600"/>
                  <a:gd name="T1" fmla="*/ 0 h 21175"/>
                  <a:gd name="T2" fmla="*/ 21600 w 21600"/>
                  <a:gd name="T3" fmla="*/ 21175 h 21175"/>
                  <a:gd name="T4" fmla="*/ 0 w 21600"/>
                  <a:gd name="T5" fmla="*/ 21175 h 21175"/>
                </a:gdLst>
                <a:ahLst/>
                <a:cxnLst>
                  <a:cxn ang="0">
                    <a:pos x="T0" y="T1"/>
                  </a:cxn>
                  <a:cxn ang="0">
                    <a:pos x="T2" y="T3"/>
                  </a:cxn>
                  <a:cxn ang="0">
                    <a:pos x="T4" y="T5"/>
                  </a:cxn>
                </a:cxnLst>
                <a:rect l="0" t="0" r="r" b="b"/>
                <a:pathLst>
                  <a:path w="21600" h="21175" fill="none" extrusionOk="0">
                    <a:moveTo>
                      <a:pt x="4263" y="0"/>
                    </a:moveTo>
                    <a:cubicBezTo>
                      <a:pt x="14347" y="2030"/>
                      <a:pt x="21600" y="10889"/>
                      <a:pt x="21600" y="21175"/>
                    </a:cubicBezTo>
                  </a:path>
                  <a:path w="21600" h="21175" stroke="0" extrusionOk="0">
                    <a:moveTo>
                      <a:pt x="4263" y="0"/>
                    </a:moveTo>
                    <a:cubicBezTo>
                      <a:pt x="14347" y="2030"/>
                      <a:pt x="21600" y="10889"/>
                      <a:pt x="21600" y="21175"/>
                    </a:cubicBezTo>
                    <a:lnTo>
                      <a:pt x="0" y="21175"/>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0" name="Arc 172"/>
              <p:cNvSpPr>
                <a:spLocks/>
              </p:cNvSpPr>
              <p:nvPr/>
            </p:nvSpPr>
            <p:spPr bwMode="auto">
              <a:xfrm>
                <a:off x="1824" y="2545"/>
                <a:ext cx="193" cy="279"/>
              </a:xfrm>
              <a:custGeom>
                <a:avLst/>
                <a:gdLst>
                  <a:gd name="G0" fmla="+- 0 0 0"/>
                  <a:gd name="G1" fmla="+- 21600 0 0"/>
                  <a:gd name="G2" fmla="+- 21600 0 0"/>
                  <a:gd name="T0" fmla="*/ 0 w 21600"/>
                  <a:gd name="T1" fmla="*/ 0 h 31227"/>
                  <a:gd name="T2" fmla="*/ 19336 w 21600"/>
                  <a:gd name="T3" fmla="*/ 31227 h 31227"/>
                  <a:gd name="T4" fmla="*/ 0 w 21600"/>
                  <a:gd name="T5" fmla="*/ 21600 h 31227"/>
                </a:gdLst>
                <a:ahLst/>
                <a:cxnLst>
                  <a:cxn ang="0">
                    <a:pos x="T0" y="T1"/>
                  </a:cxn>
                  <a:cxn ang="0">
                    <a:pos x="T2" y="T3"/>
                  </a:cxn>
                  <a:cxn ang="0">
                    <a:pos x="T4" y="T5"/>
                  </a:cxn>
                </a:cxnLst>
                <a:rect l="0" t="0" r="r" b="b"/>
                <a:pathLst>
                  <a:path w="21600" h="31227" fill="none" extrusionOk="0">
                    <a:moveTo>
                      <a:pt x="-1" y="0"/>
                    </a:moveTo>
                    <a:cubicBezTo>
                      <a:pt x="11929" y="0"/>
                      <a:pt x="21600" y="9670"/>
                      <a:pt x="21600" y="21600"/>
                    </a:cubicBezTo>
                    <a:cubicBezTo>
                      <a:pt x="21600" y="24940"/>
                      <a:pt x="20825" y="28236"/>
                      <a:pt x="19335" y="31226"/>
                    </a:cubicBezTo>
                  </a:path>
                  <a:path w="21600" h="31227" stroke="0" extrusionOk="0">
                    <a:moveTo>
                      <a:pt x="-1" y="0"/>
                    </a:moveTo>
                    <a:cubicBezTo>
                      <a:pt x="11929" y="0"/>
                      <a:pt x="21600" y="9670"/>
                      <a:pt x="21600" y="21600"/>
                    </a:cubicBezTo>
                    <a:cubicBezTo>
                      <a:pt x="21600" y="24940"/>
                      <a:pt x="20825" y="28236"/>
                      <a:pt x="19335" y="31226"/>
                    </a:cubicBezTo>
                    <a:lnTo>
                      <a:pt x="0"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24" name="Group 173"/>
            <p:cNvGrpSpPr>
              <a:grpSpLocks/>
            </p:cNvGrpSpPr>
            <p:nvPr/>
          </p:nvGrpSpPr>
          <p:grpSpPr bwMode="auto">
            <a:xfrm rot="7832737">
              <a:off x="2114" y="3394"/>
              <a:ext cx="111" cy="124"/>
              <a:chOff x="1292" y="2017"/>
              <a:chExt cx="725" cy="807"/>
            </a:xfrm>
          </p:grpSpPr>
          <p:sp>
            <p:nvSpPr>
              <p:cNvPr id="125" name="Arc 174"/>
              <p:cNvSpPr>
                <a:spLocks/>
              </p:cNvSpPr>
              <p:nvPr/>
            </p:nvSpPr>
            <p:spPr bwMode="auto">
              <a:xfrm>
                <a:off x="1292" y="2017"/>
                <a:ext cx="436" cy="288"/>
              </a:xfrm>
              <a:custGeom>
                <a:avLst/>
                <a:gdLst>
                  <a:gd name="G0" fmla="+- 11134 0 0"/>
                  <a:gd name="G1" fmla="+- 21600 0 0"/>
                  <a:gd name="G2" fmla="+- 21600 0 0"/>
                  <a:gd name="T0" fmla="*/ 0 w 32734"/>
                  <a:gd name="T1" fmla="*/ 3090 h 21600"/>
                  <a:gd name="T2" fmla="*/ 32734 w 32734"/>
                  <a:gd name="T3" fmla="*/ 21600 h 21600"/>
                  <a:gd name="T4" fmla="*/ 11134 w 32734"/>
                  <a:gd name="T5" fmla="*/ 21600 h 21600"/>
                </a:gdLst>
                <a:ahLst/>
                <a:cxnLst>
                  <a:cxn ang="0">
                    <a:pos x="T0" y="T1"/>
                  </a:cxn>
                  <a:cxn ang="0">
                    <a:pos x="T2" y="T3"/>
                  </a:cxn>
                  <a:cxn ang="0">
                    <a:pos x="T4" y="T5"/>
                  </a:cxn>
                </a:cxnLst>
                <a:rect l="0" t="0" r="r" b="b"/>
                <a:pathLst>
                  <a:path w="32734" h="21600" fill="none" extrusionOk="0">
                    <a:moveTo>
                      <a:pt x="0" y="3090"/>
                    </a:moveTo>
                    <a:cubicBezTo>
                      <a:pt x="3362" y="1068"/>
                      <a:pt x="7210" y="-1"/>
                      <a:pt x="11134" y="0"/>
                    </a:cubicBezTo>
                    <a:cubicBezTo>
                      <a:pt x="23063" y="0"/>
                      <a:pt x="32734" y="9670"/>
                      <a:pt x="32734" y="21600"/>
                    </a:cubicBezTo>
                  </a:path>
                  <a:path w="32734" h="21600" stroke="0" extrusionOk="0">
                    <a:moveTo>
                      <a:pt x="0" y="3090"/>
                    </a:moveTo>
                    <a:cubicBezTo>
                      <a:pt x="3362" y="1068"/>
                      <a:pt x="7210" y="-1"/>
                      <a:pt x="11134" y="0"/>
                    </a:cubicBezTo>
                    <a:cubicBezTo>
                      <a:pt x="23063" y="0"/>
                      <a:pt x="32734" y="9670"/>
                      <a:pt x="32734" y="21600"/>
                    </a:cubicBezTo>
                    <a:lnTo>
                      <a:pt x="11134"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6" name="Arc 175"/>
              <p:cNvSpPr>
                <a:spLocks/>
              </p:cNvSpPr>
              <p:nvPr/>
            </p:nvSpPr>
            <p:spPr bwMode="auto">
              <a:xfrm>
                <a:off x="1584" y="2263"/>
                <a:ext cx="288" cy="282"/>
              </a:xfrm>
              <a:custGeom>
                <a:avLst/>
                <a:gdLst>
                  <a:gd name="G0" fmla="+- 0 0 0"/>
                  <a:gd name="G1" fmla="+- 21175 0 0"/>
                  <a:gd name="G2" fmla="+- 21600 0 0"/>
                  <a:gd name="T0" fmla="*/ 4264 w 21600"/>
                  <a:gd name="T1" fmla="*/ 0 h 21175"/>
                  <a:gd name="T2" fmla="*/ 21600 w 21600"/>
                  <a:gd name="T3" fmla="*/ 21175 h 21175"/>
                  <a:gd name="T4" fmla="*/ 0 w 21600"/>
                  <a:gd name="T5" fmla="*/ 21175 h 21175"/>
                </a:gdLst>
                <a:ahLst/>
                <a:cxnLst>
                  <a:cxn ang="0">
                    <a:pos x="T0" y="T1"/>
                  </a:cxn>
                  <a:cxn ang="0">
                    <a:pos x="T2" y="T3"/>
                  </a:cxn>
                  <a:cxn ang="0">
                    <a:pos x="T4" y="T5"/>
                  </a:cxn>
                </a:cxnLst>
                <a:rect l="0" t="0" r="r" b="b"/>
                <a:pathLst>
                  <a:path w="21600" h="21175" fill="none" extrusionOk="0">
                    <a:moveTo>
                      <a:pt x="4263" y="0"/>
                    </a:moveTo>
                    <a:cubicBezTo>
                      <a:pt x="14347" y="2030"/>
                      <a:pt x="21600" y="10889"/>
                      <a:pt x="21600" y="21175"/>
                    </a:cubicBezTo>
                  </a:path>
                  <a:path w="21600" h="21175" stroke="0" extrusionOk="0">
                    <a:moveTo>
                      <a:pt x="4263" y="0"/>
                    </a:moveTo>
                    <a:cubicBezTo>
                      <a:pt x="14347" y="2030"/>
                      <a:pt x="21600" y="10889"/>
                      <a:pt x="21600" y="21175"/>
                    </a:cubicBezTo>
                    <a:lnTo>
                      <a:pt x="0" y="21175"/>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7" name="Arc 176"/>
              <p:cNvSpPr>
                <a:spLocks/>
              </p:cNvSpPr>
              <p:nvPr/>
            </p:nvSpPr>
            <p:spPr bwMode="auto">
              <a:xfrm>
                <a:off x="1824" y="2545"/>
                <a:ext cx="193" cy="279"/>
              </a:xfrm>
              <a:custGeom>
                <a:avLst/>
                <a:gdLst>
                  <a:gd name="G0" fmla="+- 0 0 0"/>
                  <a:gd name="G1" fmla="+- 21600 0 0"/>
                  <a:gd name="G2" fmla="+- 21600 0 0"/>
                  <a:gd name="T0" fmla="*/ 0 w 21600"/>
                  <a:gd name="T1" fmla="*/ 0 h 31227"/>
                  <a:gd name="T2" fmla="*/ 19336 w 21600"/>
                  <a:gd name="T3" fmla="*/ 31227 h 31227"/>
                  <a:gd name="T4" fmla="*/ 0 w 21600"/>
                  <a:gd name="T5" fmla="*/ 21600 h 31227"/>
                </a:gdLst>
                <a:ahLst/>
                <a:cxnLst>
                  <a:cxn ang="0">
                    <a:pos x="T0" y="T1"/>
                  </a:cxn>
                  <a:cxn ang="0">
                    <a:pos x="T2" y="T3"/>
                  </a:cxn>
                  <a:cxn ang="0">
                    <a:pos x="T4" y="T5"/>
                  </a:cxn>
                </a:cxnLst>
                <a:rect l="0" t="0" r="r" b="b"/>
                <a:pathLst>
                  <a:path w="21600" h="31227" fill="none" extrusionOk="0">
                    <a:moveTo>
                      <a:pt x="-1" y="0"/>
                    </a:moveTo>
                    <a:cubicBezTo>
                      <a:pt x="11929" y="0"/>
                      <a:pt x="21600" y="9670"/>
                      <a:pt x="21600" y="21600"/>
                    </a:cubicBezTo>
                    <a:cubicBezTo>
                      <a:pt x="21600" y="24940"/>
                      <a:pt x="20825" y="28236"/>
                      <a:pt x="19335" y="31226"/>
                    </a:cubicBezTo>
                  </a:path>
                  <a:path w="21600" h="31227" stroke="0" extrusionOk="0">
                    <a:moveTo>
                      <a:pt x="-1" y="0"/>
                    </a:moveTo>
                    <a:cubicBezTo>
                      <a:pt x="11929" y="0"/>
                      <a:pt x="21600" y="9670"/>
                      <a:pt x="21600" y="21600"/>
                    </a:cubicBezTo>
                    <a:cubicBezTo>
                      <a:pt x="21600" y="24940"/>
                      <a:pt x="20825" y="28236"/>
                      <a:pt x="19335" y="31226"/>
                    </a:cubicBezTo>
                    <a:lnTo>
                      <a:pt x="0" y="21600"/>
                    </a:lnTo>
                    <a:close/>
                  </a:path>
                </a:pathLst>
              </a:cu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190" name="Group 189"/>
          <p:cNvGrpSpPr/>
          <p:nvPr/>
        </p:nvGrpSpPr>
        <p:grpSpPr>
          <a:xfrm>
            <a:off x="3379447" y="5334015"/>
            <a:ext cx="2556524" cy="1246452"/>
            <a:chOff x="3576690" y="5039652"/>
            <a:chExt cx="2359868" cy="1246452"/>
          </a:xfrm>
        </p:grpSpPr>
        <p:grpSp>
          <p:nvGrpSpPr>
            <p:cNvPr id="161" name="Group 179"/>
            <p:cNvGrpSpPr>
              <a:grpSpLocks/>
            </p:cNvGrpSpPr>
            <p:nvPr/>
          </p:nvGrpSpPr>
          <p:grpSpPr bwMode="auto">
            <a:xfrm>
              <a:off x="3576690" y="5039652"/>
              <a:ext cx="1072345" cy="1031143"/>
              <a:chOff x="1392" y="576"/>
              <a:chExt cx="2841" cy="2976"/>
            </a:xfrm>
          </p:grpSpPr>
          <p:pic>
            <p:nvPicPr>
              <p:cNvPr id="162" name="Picture 180" descr="Ra11-10c"/>
              <p:cNvPicPr>
                <a:picLocks noChangeAspect="1" noChangeArrowheads="1"/>
              </p:cNvPicPr>
              <p:nvPr/>
            </p:nvPicPr>
            <p:blipFill>
              <a:blip r:embed="rId12" cstate="screen">
                <a:extLst>
                  <a:ext uri="{28A0092B-C50C-407E-A947-70E740481C1C}">
                    <a14:useLocalDpi xmlns:a14="http://schemas.microsoft.com/office/drawing/2010/main"/>
                  </a:ext>
                </a:extLst>
              </a:blip>
              <a:srcRect l="23009" t="27383" r="29756" b="14079"/>
              <a:stretch>
                <a:fillRect/>
              </a:stretch>
            </p:blipFill>
            <p:spPr bwMode="auto">
              <a:xfrm>
                <a:off x="1392" y="576"/>
                <a:ext cx="2841" cy="2976"/>
              </a:xfrm>
              <a:prstGeom prst="rect">
                <a:avLst/>
              </a:prstGeom>
              <a:noFill/>
              <a:extLst>
                <a:ext uri="{909E8E84-426E-40DD-AFC4-6F175D3DCCD1}">
                  <a14:hiddenFill xmlns:a14="http://schemas.microsoft.com/office/drawing/2010/main">
                    <a:solidFill>
                      <a:srgbClr val="FFFFFF"/>
                    </a:solidFill>
                  </a14:hiddenFill>
                </a:ext>
              </a:extLst>
            </p:spPr>
          </p:pic>
          <p:grpSp>
            <p:nvGrpSpPr>
              <p:cNvPr id="163" name="Group 181"/>
              <p:cNvGrpSpPr>
                <a:grpSpLocks/>
              </p:cNvGrpSpPr>
              <p:nvPr/>
            </p:nvGrpSpPr>
            <p:grpSpPr bwMode="auto">
              <a:xfrm rot="-3251271">
                <a:off x="1610" y="1606"/>
                <a:ext cx="609" cy="661"/>
                <a:chOff x="384" y="1776"/>
                <a:chExt cx="432" cy="469"/>
              </a:xfrm>
            </p:grpSpPr>
            <p:sp>
              <p:nvSpPr>
                <p:cNvPr id="167" name="Freeform 182"/>
                <p:cNvSpPr>
                  <a:spLocks/>
                </p:cNvSpPr>
                <p:nvPr/>
              </p:nvSpPr>
              <p:spPr bwMode="auto">
                <a:xfrm rot="-30779832">
                  <a:off x="432" y="1872"/>
                  <a:ext cx="384" cy="373"/>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Freeform 183"/>
                <p:cNvSpPr>
                  <a:spLocks/>
                </p:cNvSpPr>
                <p:nvPr/>
              </p:nvSpPr>
              <p:spPr bwMode="auto">
                <a:xfrm rot="-30779832">
                  <a:off x="384" y="1776"/>
                  <a:ext cx="384" cy="373"/>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64" name="Group 184"/>
              <p:cNvGrpSpPr>
                <a:grpSpLocks/>
              </p:cNvGrpSpPr>
              <p:nvPr/>
            </p:nvGrpSpPr>
            <p:grpSpPr bwMode="auto">
              <a:xfrm rot="15300000">
                <a:off x="2800" y="2192"/>
                <a:ext cx="399" cy="432"/>
                <a:chOff x="384" y="1776"/>
                <a:chExt cx="432" cy="469"/>
              </a:xfrm>
            </p:grpSpPr>
            <p:sp>
              <p:nvSpPr>
                <p:cNvPr id="165" name="Freeform 185"/>
                <p:cNvSpPr>
                  <a:spLocks/>
                </p:cNvSpPr>
                <p:nvPr/>
              </p:nvSpPr>
              <p:spPr bwMode="auto">
                <a:xfrm rot="-30779832">
                  <a:off x="432" y="1872"/>
                  <a:ext cx="384" cy="373"/>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Freeform 186"/>
                <p:cNvSpPr>
                  <a:spLocks/>
                </p:cNvSpPr>
                <p:nvPr/>
              </p:nvSpPr>
              <p:spPr bwMode="auto">
                <a:xfrm rot="-30779832">
                  <a:off x="384" y="1776"/>
                  <a:ext cx="384" cy="373"/>
                </a:xfrm>
                <a:custGeom>
                  <a:avLst/>
                  <a:gdLst>
                    <a:gd name="T0" fmla="*/ 0 w 960"/>
                    <a:gd name="T1" fmla="*/ 816 h 816"/>
                    <a:gd name="T2" fmla="*/ 336 w 960"/>
                    <a:gd name="T3" fmla="*/ 816 h 816"/>
                    <a:gd name="T4" fmla="*/ 336 w 960"/>
                    <a:gd name="T5" fmla="*/ 528 h 816"/>
                    <a:gd name="T6" fmla="*/ 672 w 960"/>
                    <a:gd name="T7" fmla="*/ 528 h 816"/>
                    <a:gd name="T8" fmla="*/ 672 w 960"/>
                    <a:gd name="T9" fmla="*/ 240 h 816"/>
                    <a:gd name="T10" fmla="*/ 960 w 960"/>
                    <a:gd name="T11" fmla="*/ 240 h 816"/>
                    <a:gd name="T12" fmla="*/ 960 w 960"/>
                    <a:gd name="T13" fmla="*/ 0 h 816"/>
                  </a:gdLst>
                  <a:ahLst/>
                  <a:cxnLst>
                    <a:cxn ang="0">
                      <a:pos x="T0" y="T1"/>
                    </a:cxn>
                    <a:cxn ang="0">
                      <a:pos x="T2" y="T3"/>
                    </a:cxn>
                    <a:cxn ang="0">
                      <a:pos x="T4" y="T5"/>
                    </a:cxn>
                    <a:cxn ang="0">
                      <a:pos x="T6" y="T7"/>
                    </a:cxn>
                    <a:cxn ang="0">
                      <a:pos x="T8" y="T9"/>
                    </a:cxn>
                    <a:cxn ang="0">
                      <a:pos x="T10" y="T11"/>
                    </a:cxn>
                    <a:cxn ang="0">
                      <a:pos x="T12" y="T13"/>
                    </a:cxn>
                  </a:cxnLst>
                  <a:rect l="0" t="0" r="r" b="b"/>
                  <a:pathLst>
                    <a:path w="960" h="816">
                      <a:moveTo>
                        <a:pt x="0" y="816"/>
                      </a:moveTo>
                      <a:lnTo>
                        <a:pt x="336" y="816"/>
                      </a:lnTo>
                      <a:lnTo>
                        <a:pt x="336" y="528"/>
                      </a:lnTo>
                      <a:lnTo>
                        <a:pt x="672" y="528"/>
                      </a:lnTo>
                      <a:lnTo>
                        <a:pt x="672" y="240"/>
                      </a:lnTo>
                      <a:lnTo>
                        <a:pt x="960" y="240"/>
                      </a:lnTo>
                      <a:lnTo>
                        <a:pt x="96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nvGrpSpPr>
            <p:cNvPr id="169" name="Group 187"/>
            <p:cNvGrpSpPr>
              <a:grpSpLocks noChangeAspect="1"/>
            </p:cNvGrpSpPr>
            <p:nvPr/>
          </p:nvGrpSpPr>
          <p:grpSpPr bwMode="auto">
            <a:xfrm>
              <a:off x="4672566" y="5452328"/>
              <a:ext cx="1263992" cy="833776"/>
              <a:chOff x="1440" y="809"/>
              <a:chExt cx="3072" cy="2208"/>
            </a:xfrm>
          </p:grpSpPr>
          <p:pic>
            <p:nvPicPr>
              <p:cNvPr id="170" name="Picture 188" descr="Ra11-11c"/>
              <p:cNvPicPr>
                <a:picLocks noChangeAspect="1" noChangeArrowheads="1"/>
              </p:cNvPicPr>
              <p:nvPr/>
            </p:nvPicPr>
            <p:blipFill>
              <a:blip r:embed="rId13" cstate="screen">
                <a:extLst>
                  <a:ext uri="{28A0092B-C50C-407E-A947-70E740481C1C}">
                    <a14:useLocalDpi xmlns:a14="http://schemas.microsoft.com/office/drawing/2010/main"/>
                  </a:ext>
                </a:extLst>
              </a:blip>
              <a:srcRect l="24133" t="28714" r="13484" b="20732"/>
              <a:stretch>
                <a:fillRect/>
              </a:stretch>
            </p:blipFill>
            <p:spPr bwMode="auto">
              <a:xfrm>
                <a:off x="1440" y="912"/>
                <a:ext cx="3072" cy="2105"/>
              </a:xfrm>
              <a:prstGeom prst="rect">
                <a:avLst/>
              </a:prstGeom>
              <a:noFill/>
              <a:extLst>
                <a:ext uri="{909E8E84-426E-40DD-AFC4-6F175D3DCCD1}">
                  <a14:hiddenFill xmlns:a14="http://schemas.microsoft.com/office/drawing/2010/main">
                    <a:solidFill>
                      <a:srgbClr val="FFFFFF"/>
                    </a:solidFill>
                  </a14:hiddenFill>
                </a:ext>
              </a:extLst>
            </p:spPr>
          </p:pic>
          <p:sp>
            <p:nvSpPr>
              <p:cNvPr id="171" name="Text Box 189"/>
              <p:cNvSpPr txBox="1">
                <a:spLocks noChangeAspect="1" noChangeArrowheads="1"/>
              </p:cNvSpPr>
              <p:nvPr/>
            </p:nvSpPr>
            <p:spPr bwMode="auto">
              <a:xfrm>
                <a:off x="1664" y="809"/>
                <a:ext cx="932"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ja-JP" altLang="en-US">
                    <a:solidFill>
                      <a:srgbClr val="FF0000"/>
                    </a:solidFill>
                    <a:effectLst>
                      <a:outerShdw blurRad="38100" dist="38100" dir="2700000" algn="tl">
                        <a:srgbClr val="C0C0C0"/>
                      </a:outerShdw>
                    </a:effectLst>
                    <a:ea typeface="HG丸ｺﾞｼｯｸM-PRO" pitchFamily="50" charset="-128"/>
                  </a:rPr>
                  <a:t>？</a:t>
                </a:r>
              </a:p>
            </p:txBody>
          </p:sp>
          <p:sp>
            <p:nvSpPr>
              <p:cNvPr id="172" name="Text Box 190"/>
              <p:cNvSpPr txBox="1">
                <a:spLocks noChangeAspect="1" noChangeArrowheads="1"/>
              </p:cNvSpPr>
              <p:nvPr/>
            </p:nvSpPr>
            <p:spPr bwMode="auto">
              <a:xfrm>
                <a:off x="1906" y="809"/>
                <a:ext cx="932"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ja-JP" altLang="en-US">
                    <a:solidFill>
                      <a:srgbClr val="FF0000"/>
                    </a:solidFill>
                    <a:effectLst>
                      <a:outerShdw blurRad="38100" dist="38100" dir="2700000" algn="tl">
                        <a:srgbClr val="C0C0C0"/>
                      </a:outerShdw>
                    </a:effectLst>
                    <a:ea typeface="HG丸ｺﾞｼｯｸM-PRO" pitchFamily="50" charset="-128"/>
                  </a:rPr>
                  <a:t>？</a:t>
                </a:r>
              </a:p>
            </p:txBody>
          </p:sp>
          <p:sp>
            <p:nvSpPr>
              <p:cNvPr id="173" name="Text Box 191"/>
              <p:cNvSpPr txBox="1">
                <a:spLocks noChangeAspect="1" noChangeArrowheads="1"/>
              </p:cNvSpPr>
              <p:nvPr/>
            </p:nvSpPr>
            <p:spPr bwMode="auto">
              <a:xfrm>
                <a:off x="2145" y="809"/>
                <a:ext cx="932"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ja-JP" altLang="en-US" dirty="0">
                    <a:solidFill>
                      <a:srgbClr val="FF0000"/>
                    </a:solidFill>
                    <a:effectLst>
                      <a:outerShdw blurRad="38100" dist="38100" dir="2700000" algn="tl">
                        <a:srgbClr val="C0C0C0"/>
                      </a:outerShdw>
                    </a:effectLst>
                    <a:ea typeface="HG丸ｺﾞｼｯｸM-PRO" pitchFamily="50" charset="-128"/>
                  </a:rPr>
                  <a:t>？</a:t>
                </a:r>
              </a:p>
            </p:txBody>
          </p:sp>
        </p:grpSp>
      </p:grpSp>
      <p:sp>
        <p:nvSpPr>
          <p:cNvPr id="184" name="Rectangle 117"/>
          <p:cNvSpPr>
            <a:spLocks noChangeArrowheads="1"/>
          </p:cNvSpPr>
          <p:nvPr/>
        </p:nvSpPr>
        <p:spPr bwMode="auto">
          <a:xfrm>
            <a:off x="7595849" y="3550251"/>
            <a:ext cx="19543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ja-JP" sz="2000" dirty="0">
                <a:effectLst/>
                <a:latin typeface="HG丸ｺﾞｼｯｸM-PRO" panose="020F0600000000000000" pitchFamily="50" charset="-128"/>
                <a:ea typeface="HG丸ｺﾞｼｯｸM-PRO" panose="020F0600000000000000" pitchFamily="50" charset="-128"/>
              </a:rPr>
              <a:t>&lt;6&gt; </a:t>
            </a:r>
            <a:r>
              <a:rPr lang="ja-JP" altLang="en-US" sz="2000" dirty="0">
                <a:effectLst/>
                <a:latin typeface="HG丸ｺﾞｼｯｸM-PRO" panose="020F0600000000000000" pitchFamily="50" charset="-128"/>
                <a:ea typeface="HG丸ｺﾞｼｯｸM-PRO" panose="020F0600000000000000" pitchFamily="50" charset="-128"/>
              </a:rPr>
              <a:t>放射に</a:t>
            </a:r>
            <a:r>
              <a:rPr lang="ja-JP" altLang="en-US" sz="2000" dirty="0" smtClean="0">
                <a:effectLst/>
                <a:latin typeface="HG丸ｺﾞｼｯｸM-PRO" panose="020F0600000000000000" pitchFamily="50" charset="-128"/>
                <a:ea typeface="HG丸ｺﾞｼｯｸM-PRO" panose="020F0600000000000000" pitchFamily="50" charset="-128"/>
              </a:rPr>
              <a:t>よる</a:t>
            </a:r>
            <a:endParaRPr lang="ja-JP" altLang="en-US" sz="2000" dirty="0">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010684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sz="4000" dirty="0"/>
              <a:t>2 </a:t>
            </a:r>
            <a:r>
              <a:rPr lang="ja-JP" altLang="en-US" sz="4000" dirty="0"/>
              <a:t>リスクアセスメント</a:t>
            </a:r>
            <a:r>
              <a:rPr lang="en-US" altLang="ja-JP" sz="4000" dirty="0"/>
              <a:t/>
            </a:r>
            <a:br>
              <a:rPr lang="en-US" altLang="ja-JP" sz="4000" dirty="0"/>
            </a:br>
            <a:r>
              <a:rPr lang="en-US" altLang="ja-JP" sz="4000" dirty="0"/>
              <a:t>(3)	</a:t>
            </a:r>
            <a:r>
              <a:rPr lang="ja-JP" altLang="en-US" sz="4000" dirty="0"/>
              <a:t>危険源・危険状態・危険事象の同定</a:t>
            </a:r>
            <a:endParaRPr kumimoji="1" lang="ja-JP" altLang="en-US" sz="4000" dirty="0"/>
          </a:p>
        </p:txBody>
      </p:sp>
      <p:sp>
        <p:nvSpPr>
          <p:cNvPr id="3" name="Content Placeholder 2"/>
          <p:cNvSpPr>
            <a:spLocks noGrp="1"/>
          </p:cNvSpPr>
          <p:nvPr>
            <p:ph idx="1"/>
          </p:nvPr>
        </p:nvSpPr>
        <p:spPr/>
        <p:txBody>
          <a:bodyPr/>
          <a:lstStyle/>
          <a:p>
            <a:pPr marL="0" lvl="2" indent="0">
              <a:spcBef>
                <a:spcPts val="1000"/>
              </a:spcBef>
              <a:buNone/>
            </a:pPr>
            <a:r>
              <a:rPr lang="ja-JP" altLang="en-US" sz="2800" b="1" dirty="0">
                <a:effectLst>
                  <a:glow>
                    <a:srgbClr val="000000"/>
                  </a:glow>
                  <a:outerShdw sx="0" sy="0">
                    <a:srgbClr val="000000"/>
                  </a:outerShdw>
                  <a:reflection stA="0" endPos="0" fadeDir="0" sx="0" sy="0"/>
                </a:effectLst>
              </a:rPr>
              <a:t>ア </a:t>
            </a:r>
            <a:r>
              <a:rPr lang="ja-JP" altLang="ja-JP" sz="2800" b="1" dirty="0">
                <a:effectLst>
                  <a:glow>
                    <a:srgbClr val="000000"/>
                  </a:glow>
                  <a:outerShdw sx="0" sy="0">
                    <a:srgbClr val="000000"/>
                  </a:outerShdw>
                  <a:reflection stA="0" endPos="0" fadeDir="0" sx="0" sy="0"/>
                </a:effectLst>
              </a:rPr>
              <a:t>危険源の</a:t>
            </a:r>
            <a:r>
              <a:rPr lang="ja-JP" altLang="ja-JP" sz="2800" b="1" dirty="0" smtClean="0">
                <a:effectLst>
                  <a:glow>
                    <a:srgbClr val="000000"/>
                  </a:glow>
                  <a:outerShdw sx="0" sy="0">
                    <a:srgbClr val="000000"/>
                  </a:outerShdw>
                  <a:reflection stA="0" endPos="0" fadeDir="0" sx="0" sy="0"/>
                </a:effectLst>
              </a:rPr>
              <a:t>同定</a:t>
            </a:r>
            <a:r>
              <a:rPr lang="ja-JP" altLang="en-US" sz="2800" b="1" dirty="0" smtClean="0">
                <a:effectLst>
                  <a:glow>
                    <a:srgbClr val="000000"/>
                  </a:glow>
                  <a:outerShdw sx="0" sy="0">
                    <a:srgbClr val="000000"/>
                  </a:outerShdw>
                  <a:reflection stA="0" endPos="0" fadeDir="0" sx="0" sy="0"/>
                </a:effectLst>
              </a:rPr>
              <a:t> </a:t>
            </a:r>
            <a:r>
              <a:rPr lang="en-US" altLang="ja-JP" sz="2800" dirty="0" smtClean="0">
                <a:effectLst>
                  <a:glow>
                    <a:srgbClr val="000000"/>
                  </a:glow>
                  <a:outerShdw sx="0" sy="0">
                    <a:srgbClr val="000000"/>
                  </a:outerShdw>
                  <a:reflection stA="0" endPos="0" fadeDir="0" sx="0" sy="0"/>
                </a:effectLst>
              </a:rPr>
              <a:t>– JIS B 9700 </a:t>
            </a:r>
            <a:r>
              <a:rPr lang="ja-JP" altLang="en-US" sz="2800" dirty="0" smtClean="0">
                <a:effectLst>
                  <a:glow>
                    <a:srgbClr val="000000"/>
                  </a:glow>
                  <a:outerShdw sx="0" sy="0">
                    <a:srgbClr val="000000"/>
                  </a:outerShdw>
                  <a:reflection stA="0" endPos="0" fadeDir="0" sx="0" sy="0"/>
                </a:effectLst>
              </a:rPr>
              <a:t>の危険源リスト</a:t>
            </a:r>
            <a:r>
              <a:rPr lang="en-US" altLang="ja-JP" sz="2800" dirty="0" smtClean="0">
                <a:effectLst>
                  <a:glow>
                    <a:srgbClr val="000000"/>
                  </a:glow>
                  <a:outerShdw sx="0" sy="0">
                    <a:srgbClr val="000000"/>
                  </a:outerShdw>
                  <a:reflection stA="0" endPos="0" fadeDir="0" sx="0" sy="0"/>
                </a:effectLst>
              </a:rPr>
              <a:t>(</a:t>
            </a:r>
            <a:r>
              <a:rPr lang="ja-JP" altLang="en-US" sz="2800" dirty="0" smtClean="0">
                <a:effectLst>
                  <a:glow>
                    <a:srgbClr val="000000"/>
                  </a:glow>
                  <a:outerShdw sx="0" sy="0">
                    <a:srgbClr val="000000"/>
                  </a:outerShdw>
                  <a:reflection stA="0" endPos="0" fadeDir="0" sx="0" sy="0"/>
                </a:effectLst>
              </a:rPr>
              <a:t>一部</a:t>
            </a:r>
            <a:r>
              <a:rPr lang="en-US" altLang="ja-JP" sz="2800" dirty="0" smtClean="0">
                <a:effectLst>
                  <a:glow>
                    <a:srgbClr val="000000"/>
                  </a:glow>
                  <a:outerShdw sx="0" sy="0">
                    <a:srgbClr val="000000"/>
                  </a:outerShdw>
                  <a:reflection stA="0" endPos="0" fadeDir="0" sx="0" sy="0"/>
                </a:effectLst>
              </a:rPr>
              <a:t>)</a:t>
            </a:r>
            <a:endParaRPr lang="ja-JP" altLang="ja-JP" sz="2800" b="1" dirty="0">
              <a:effectLst>
                <a:glow>
                  <a:srgbClr val="000000"/>
                </a:glow>
                <a:outerShdw sx="0" sy="0">
                  <a:srgbClr val="000000"/>
                </a:outerShdw>
                <a:reflection stA="0" endPos="0" fadeDir="0" sx="0" sy="0"/>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051597828"/>
              </p:ext>
            </p:extLst>
          </p:nvPr>
        </p:nvGraphicFramePr>
        <p:xfrm>
          <a:off x="302684" y="1817565"/>
          <a:ext cx="9376306" cy="3840480"/>
        </p:xfrm>
        <a:graphic>
          <a:graphicData uri="http://schemas.openxmlformats.org/drawingml/2006/table">
            <a:tbl>
              <a:tblPr>
                <a:tableStyleId>{3C2FFA5D-87B4-456A-9821-1D502468CF0F}</a:tableStyleId>
              </a:tblPr>
              <a:tblGrid>
                <a:gridCol w="1309005"/>
                <a:gridCol w="1772306"/>
                <a:gridCol w="2051755"/>
                <a:gridCol w="2323853"/>
                <a:gridCol w="1919387"/>
              </a:tblGrid>
              <a:tr h="0">
                <a:tc rowSpan="2">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タイプ・グループ</a:t>
                      </a:r>
                    </a:p>
                  </a:txBody>
                  <a:tcPr marL="74295" marR="74295" marT="0" marB="0" anchor="ctr"/>
                </a:tc>
                <a:tc gridSpan="4">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危険源の例</a:t>
                      </a:r>
                    </a:p>
                  </a:txBody>
                  <a:tcPr marL="74295" marR="74295" marT="0" marB="0"/>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0">
                <a:tc vMerge="1">
                  <a:txBody>
                    <a:bodyPr/>
                    <a:lstStyle/>
                    <a:p>
                      <a:endParaRPr kumimoji="1" lang="ja-JP" altLang="en-US"/>
                    </a:p>
                  </a:txBody>
                  <a:tcPr/>
                </a:tc>
                <a:tc gridSpan="2">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発生原因</a:t>
                      </a:r>
                    </a:p>
                  </a:txBody>
                  <a:tcPr marL="74295" marR="74295" marT="0" marB="0"/>
                </a:tc>
                <a:tc hMerge="1">
                  <a:txBody>
                    <a:bodyPr/>
                    <a:lstStyle/>
                    <a:p>
                      <a:endParaRPr kumimoji="1" lang="ja-JP" altLang="en-US"/>
                    </a:p>
                  </a:txBody>
                  <a:tcPr/>
                </a:tc>
                <a:tc gridSpan="2">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潜在結果</a:t>
                      </a:r>
                    </a:p>
                  </a:txBody>
                  <a:tcPr marL="74295" marR="74295" marT="0" marB="0"/>
                </a:tc>
                <a:tc hMerge="1">
                  <a:txBody>
                    <a:bodyPr/>
                    <a:lstStyle/>
                    <a:p>
                      <a:endParaRPr kumimoji="1" lang="ja-JP" altLang="en-US"/>
                    </a:p>
                  </a:txBody>
                  <a:tcPr/>
                </a:tc>
              </a:tr>
              <a:tr h="0">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機械的危険源</a:t>
                      </a:r>
                    </a:p>
                  </a:txBody>
                  <a:tcPr marL="74295" marR="74295" marT="0" marB="0"/>
                </a:tc>
                <a:tc>
                  <a:txBody>
                    <a:bodyPr/>
                    <a:lstStyle/>
                    <a:p>
                      <a:pPr marL="177800" indent="-177800" algn="just">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加速度，減速度</a:t>
                      </a:r>
                    </a:p>
                    <a:p>
                      <a:pPr marL="177800" indent="-177800" algn="just">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角張った部品</a:t>
                      </a:r>
                    </a:p>
                    <a:p>
                      <a:pPr marL="177800" indent="-177800" algn="just">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固定部分への可動要素の接近</a:t>
                      </a:r>
                    </a:p>
                    <a:p>
                      <a:pPr marL="177800" indent="-177800" algn="just">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切断要素</a:t>
                      </a:r>
                    </a:p>
                    <a:p>
                      <a:pPr marL="177800" indent="-177800" algn="just">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弾性要素</a:t>
                      </a:r>
                    </a:p>
                    <a:p>
                      <a:pPr marL="177800" indent="-177800" algn="just">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落下物</a:t>
                      </a:r>
                    </a:p>
                    <a:p>
                      <a:pPr marL="177800" indent="-177800" algn="just">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重力</a:t>
                      </a:r>
                    </a:p>
                    <a:p>
                      <a:pPr marL="177800" indent="-177800" algn="just">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床面からの高さ</a:t>
                      </a:r>
                    </a:p>
                    <a:p>
                      <a:pPr marL="177800" indent="-177800" algn="just">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高圧</a:t>
                      </a:r>
                    </a:p>
                  </a:txBody>
                  <a:tcPr marL="74295" marR="74295" marT="0" marB="0"/>
                </a:tc>
                <a:tc>
                  <a:txBody>
                    <a:bodyPr/>
                    <a:lstStyle/>
                    <a:p>
                      <a:pPr marL="177800" indent="-177800" algn="just" defTabSz="914400" rtl="0" eaLnBrk="1" latinLnBrk="0" hangingPunct="1">
                        <a:spcAft>
                          <a:spcPts val="0"/>
                        </a:spcAft>
                      </a:pPr>
                      <a:r>
                        <a:rPr kumimoji="1" lang="en-US" altLang="ja-JP"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不安定</a:t>
                      </a:r>
                    </a:p>
                    <a:p>
                      <a:pPr marL="177800" indent="-177800" algn="just" defTabSz="914400" rtl="0" eaLnBrk="1" latinLnBrk="0" hangingPunct="1">
                        <a:spcAft>
                          <a:spcPts val="0"/>
                        </a:spcAft>
                      </a:pPr>
                      <a:r>
                        <a:rPr kumimoji="1" lang="en-US" altLang="ja-JP"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運動エネルギ</a:t>
                      </a:r>
                    </a:p>
                    <a:p>
                      <a:pPr marL="177800" indent="-177800" algn="just" defTabSz="914400" rtl="0" eaLnBrk="1" latinLnBrk="0" hangingPunct="1">
                        <a:spcAft>
                          <a:spcPts val="0"/>
                        </a:spcAft>
                      </a:pPr>
                      <a:r>
                        <a:rPr kumimoji="1" lang="en-US" altLang="ja-JP"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機械の可動性</a:t>
                      </a:r>
                    </a:p>
                    <a:p>
                      <a:pPr marL="177800" indent="-177800" algn="just" defTabSz="914400" rtl="0" eaLnBrk="1" latinLnBrk="0" hangingPunct="1">
                        <a:spcAft>
                          <a:spcPts val="0"/>
                        </a:spcAft>
                      </a:pPr>
                      <a:r>
                        <a:rPr kumimoji="1" lang="en-US" altLang="ja-JP"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可動要素</a:t>
                      </a:r>
                    </a:p>
                    <a:p>
                      <a:pPr marL="177800" indent="-177800" algn="just" defTabSz="914400" rtl="0" eaLnBrk="1" latinLnBrk="0" hangingPunct="1">
                        <a:spcAft>
                          <a:spcPts val="0"/>
                        </a:spcAft>
                      </a:pPr>
                      <a:r>
                        <a:rPr kumimoji="1" lang="en-US" altLang="ja-JP"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回転要素</a:t>
                      </a:r>
                    </a:p>
                    <a:p>
                      <a:pPr marL="177800" indent="-177800" algn="just" defTabSz="914400" rtl="0" eaLnBrk="1" latinLnBrk="0" hangingPunct="1">
                        <a:spcAft>
                          <a:spcPts val="0"/>
                        </a:spcAft>
                      </a:pPr>
                      <a:r>
                        <a:rPr kumimoji="1" lang="en-US" altLang="ja-JP"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粗い，すべり易い表面</a:t>
                      </a:r>
                    </a:p>
                    <a:p>
                      <a:pPr marL="177800" indent="-177800" algn="just" defTabSz="914400" rtl="0" eaLnBrk="1" latinLnBrk="0" hangingPunct="1">
                        <a:spcAft>
                          <a:spcPts val="0"/>
                        </a:spcAft>
                      </a:pPr>
                      <a:r>
                        <a:rPr kumimoji="1" lang="en-US" altLang="ja-JP"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鋭利な角部</a:t>
                      </a:r>
                    </a:p>
                    <a:p>
                      <a:pPr marL="177800" indent="-177800" algn="just" defTabSz="914400" rtl="0" eaLnBrk="1" latinLnBrk="0" hangingPunct="1">
                        <a:spcAft>
                          <a:spcPts val="0"/>
                        </a:spcAft>
                      </a:pPr>
                      <a:r>
                        <a:rPr kumimoji="1" lang="en-US" altLang="ja-JP"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蓄積エネルギ</a:t>
                      </a:r>
                    </a:p>
                    <a:p>
                      <a:pPr marL="177800" indent="-177800" algn="just" defTabSz="914400" rtl="0" eaLnBrk="1" latinLnBrk="0" hangingPunct="1">
                        <a:spcAft>
                          <a:spcPts val="0"/>
                        </a:spcAft>
                      </a:pPr>
                      <a:r>
                        <a:rPr kumimoji="1" lang="en-US" altLang="ja-JP"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真空</a:t>
                      </a:r>
                    </a:p>
                    <a:p>
                      <a:pPr marL="177800" indent="-177800" algn="just" defTabSz="914400" rtl="0" eaLnBrk="1" latinLnBrk="0" hangingPunct="1">
                        <a:spcAft>
                          <a:spcPts val="0"/>
                        </a:spcAft>
                      </a:pPr>
                      <a:endParaRPr kumimoji="1" lang="ja-JP" altLang="en-US" sz="120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marL="177800" indent="-177800" algn="just" defTabSz="914400" rtl="0" eaLnBrk="1" latinLnBrk="0" hangingPunct="1">
                        <a:spcAft>
                          <a:spcPts val="0"/>
                        </a:spcAft>
                      </a:pPr>
                      <a:r>
                        <a:rPr kumimoji="1" lang="ja-JP" sz="120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―ひ（轢）かれる</a:t>
                      </a:r>
                    </a:p>
                    <a:p>
                      <a:pPr marL="177800" indent="-177800" algn="just" defTabSz="914400" rtl="0" eaLnBrk="1" latinLnBrk="0" hangingPunct="1">
                        <a:spcAft>
                          <a:spcPts val="0"/>
                        </a:spcAft>
                      </a:pPr>
                      <a:r>
                        <a:rPr kumimoji="1" lang="ja-JP" sz="120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―投げ出される</a:t>
                      </a:r>
                    </a:p>
                    <a:p>
                      <a:pPr marL="177800" indent="-177800" algn="just" defTabSz="914400" rtl="0" eaLnBrk="1" latinLnBrk="0" hangingPunct="1">
                        <a:spcAft>
                          <a:spcPts val="0"/>
                        </a:spcAft>
                      </a:pPr>
                      <a:r>
                        <a:rPr kumimoji="1" lang="ja-JP" sz="120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―押しつぶし</a:t>
                      </a:r>
                    </a:p>
                    <a:p>
                      <a:pPr marL="177800" indent="-177800" algn="just" defTabSz="914400" rtl="0" eaLnBrk="1" latinLnBrk="0" hangingPunct="1">
                        <a:spcAft>
                          <a:spcPts val="0"/>
                        </a:spcAft>
                      </a:pPr>
                      <a:r>
                        <a:rPr kumimoji="1" lang="ja-JP" sz="120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―切傷又は切断</a:t>
                      </a:r>
                    </a:p>
                    <a:p>
                      <a:pPr marL="177800" indent="-177800" algn="just" defTabSz="914400" rtl="0" eaLnBrk="1" latinLnBrk="0" hangingPunct="1">
                        <a:spcAft>
                          <a:spcPts val="0"/>
                        </a:spcAft>
                      </a:pPr>
                      <a:r>
                        <a:rPr kumimoji="1" lang="ja-JP" sz="120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―引き込み又は捕捉</a:t>
                      </a:r>
                    </a:p>
                    <a:p>
                      <a:pPr marL="177800" indent="-177800" algn="just" defTabSz="914400" rtl="0" eaLnBrk="1" latinLnBrk="0" hangingPunct="1">
                        <a:spcAft>
                          <a:spcPts val="0"/>
                        </a:spcAft>
                      </a:pPr>
                      <a:r>
                        <a:rPr kumimoji="1" lang="ja-JP" sz="120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―巻き込み</a:t>
                      </a:r>
                    </a:p>
                    <a:p>
                      <a:pPr marL="177800" indent="-177800" algn="just" defTabSz="914400" rtl="0" eaLnBrk="1" latinLnBrk="0" hangingPunct="1">
                        <a:spcAft>
                          <a:spcPts val="0"/>
                        </a:spcAft>
                      </a:pPr>
                      <a:r>
                        <a:rPr kumimoji="1" lang="ja-JP" sz="120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―こすれ又はすりむき</a:t>
                      </a:r>
                    </a:p>
                    <a:p>
                      <a:pPr marL="177800" indent="-177800" algn="just" defTabSz="914400" rtl="0" eaLnBrk="1" latinLnBrk="0" hangingPunct="1">
                        <a:spcAft>
                          <a:spcPts val="0"/>
                        </a:spcAft>
                      </a:pPr>
                      <a:r>
                        <a:rPr kumimoji="1" lang="ja-JP" sz="120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―衝撃</a:t>
                      </a:r>
                    </a:p>
                    <a:p>
                      <a:pPr marL="177800" indent="-177800" algn="just" defTabSz="914400" rtl="0" eaLnBrk="1" latinLnBrk="0" hangingPunct="1">
                        <a:spcAft>
                          <a:spcPts val="0"/>
                        </a:spcAft>
                      </a:pPr>
                      <a:r>
                        <a:rPr kumimoji="1" lang="ja-JP" sz="120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―噴出による人体への</a:t>
                      </a:r>
                      <a:r>
                        <a:rPr kumimoji="1" lang="ja-JP"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注入</a:t>
                      </a:r>
                      <a:endParaRPr kumimoji="1" lang="ja-JP" sz="120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marL="177800" indent="-177800" algn="just" defTabSz="914400" rtl="0" eaLnBrk="1" latinLnBrk="0" hangingPunct="1">
                        <a:spcAft>
                          <a:spcPts val="0"/>
                        </a:spcAft>
                      </a:pPr>
                      <a:r>
                        <a:rPr kumimoji="1" lang="ja-JP" altLang="ja-JP"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せん断</a:t>
                      </a:r>
                      <a:endParaRPr kumimoji="1" lang="en-US" altLang="ja-JP"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defTabSz="914400" rtl="0" eaLnBrk="1" latinLnBrk="0" hangingPunct="1">
                        <a:spcAft>
                          <a:spcPts val="0"/>
                        </a:spcAft>
                      </a:pPr>
                      <a:r>
                        <a:rPr kumimoji="1" lang="ja-JP" altLang="ja-JP"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―すべり、つまずき及び転落</a:t>
                      </a:r>
                    </a:p>
                    <a:p>
                      <a:pPr marL="177800" indent="-177800" algn="just" defTabSz="914400" rtl="0" eaLnBrk="1" latinLnBrk="0" hangingPunct="1">
                        <a:spcAft>
                          <a:spcPts val="0"/>
                        </a:spcAft>
                      </a:pPr>
                      <a:r>
                        <a:rPr kumimoji="1" lang="ja-JP" altLang="ja-JP"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―突き刺し又は突き通し</a:t>
                      </a:r>
                    </a:p>
                    <a:p>
                      <a:pPr marL="177800" indent="-177800" algn="just" defTabSz="914400" rtl="0" eaLnBrk="1" latinLnBrk="0" hangingPunct="1">
                        <a:spcAft>
                          <a:spcPts val="0"/>
                        </a:spcAft>
                      </a:pPr>
                      <a:r>
                        <a:rPr kumimoji="1" lang="en-US" altLang="ja-JP"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呼吸困難</a:t>
                      </a:r>
                      <a:endParaRPr kumimoji="1" lang="ja-JP" altLang="ja-JP" sz="12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defTabSz="914400" rtl="0" eaLnBrk="1" latinLnBrk="0" hangingPunct="1">
                        <a:spcAft>
                          <a:spcPts val="0"/>
                        </a:spcAft>
                      </a:pPr>
                      <a:endParaRPr kumimoji="1" lang="ja-JP" sz="120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電気的危険源</a:t>
                      </a:r>
                    </a:p>
                  </a:txBody>
                  <a:tcPr marL="74295" marR="74295" marT="0" marB="0"/>
                </a:tc>
                <a:tc gridSpan="2">
                  <a:txBody>
                    <a:bodyPr/>
                    <a:lstStyle/>
                    <a:p>
                      <a:pPr algn="just">
                        <a:spcAft>
                          <a:spcPts val="0"/>
                        </a:spcAft>
                      </a:pPr>
                      <a:r>
                        <a:rPr lang="zh-CN"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アーク</a:t>
                      </a:r>
                    </a:p>
                    <a:p>
                      <a:pPr algn="just">
                        <a:spcAft>
                          <a:spcPts val="0"/>
                        </a:spcAft>
                      </a:pPr>
                      <a:r>
                        <a:rPr lang="zh-CN" sz="1200" kern="100" dirty="0">
                          <a:effectLst/>
                          <a:latin typeface="Meiryo UI" panose="020B0604030504040204" pitchFamily="50" charset="-128"/>
                          <a:ea typeface="Meiryo UI" panose="020B0604030504040204" pitchFamily="50" charset="-128"/>
                          <a:cs typeface="Meiryo UI" panose="020B0604030504040204" pitchFamily="50" charset="-128"/>
                        </a:rPr>
                        <a:t>―電磁</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気</a:t>
                      </a:r>
                      <a:r>
                        <a:rPr lang="zh-CN" sz="1200" kern="100" dirty="0">
                          <a:effectLst/>
                          <a:latin typeface="Meiryo UI" panose="020B0604030504040204" pitchFamily="50" charset="-128"/>
                          <a:ea typeface="Meiryo UI" panose="020B0604030504040204" pitchFamily="50" charset="-128"/>
                          <a:cs typeface="Meiryo UI" panose="020B0604030504040204" pitchFamily="50" charset="-128"/>
                        </a:rPr>
                        <a:t>現象</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zh-CN" sz="1200" kern="100" dirty="0">
                          <a:effectLst/>
                          <a:latin typeface="Meiryo UI" panose="020B0604030504040204" pitchFamily="50" charset="-128"/>
                          <a:ea typeface="Meiryo UI" panose="020B0604030504040204" pitchFamily="50" charset="-128"/>
                          <a:cs typeface="Meiryo UI" panose="020B0604030504040204" pitchFamily="50" charset="-128"/>
                        </a:rPr>
                        <a:t>―静電現象</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―充電部</a:t>
                      </a:r>
                    </a:p>
                    <a:p>
                      <a:pPr marL="127000" indent="-127000"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―高圧下の充電部に対する距離の不足</a:t>
                      </a:r>
                    </a:p>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―過負荷</a:t>
                      </a:r>
                    </a:p>
                    <a:p>
                      <a:pPr marL="127000" indent="-127000"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―不具合（障害）条件下で充電状態になる部分</a:t>
                      </a:r>
                    </a:p>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―短絡</a:t>
                      </a:r>
                    </a:p>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―熱放射</a:t>
                      </a:r>
                    </a:p>
                  </a:txBody>
                  <a:tcPr marL="74295" marR="74295" marT="0" marB="0"/>
                </a:tc>
                <a:tc hMerge="1">
                  <a:txBody>
                    <a:bodyPr/>
                    <a:lstStyle/>
                    <a:p>
                      <a:endParaRPr kumimoji="1" lang="ja-JP" altLang="en-US"/>
                    </a:p>
                  </a:txBody>
                  <a:tcPr/>
                </a:tc>
                <a:tc gridSpan="2">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―火傷</a:t>
                      </a:r>
                    </a:p>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―化学的影響</a:t>
                      </a:r>
                    </a:p>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―埋め込み医療機器への影響</a:t>
                      </a:r>
                    </a:p>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―感電死</a:t>
                      </a:r>
                    </a:p>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―落下、投げ出される</a:t>
                      </a:r>
                    </a:p>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―火災</a:t>
                      </a:r>
                    </a:p>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―融溶物の放出</a:t>
                      </a:r>
                    </a:p>
                    <a:p>
                      <a:pPr algn="just">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―感電</a:t>
                      </a:r>
                    </a:p>
                  </a:txBody>
                  <a:tcPr marL="74295" marR="74295" marT="0" marB="0"/>
                </a:tc>
                <a:tc hMerge="1">
                  <a:txBody>
                    <a:bodyPr/>
                    <a:lstStyle/>
                    <a:p>
                      <a:endParaRPr kumimoji="1" lang="ja-JP" altLang="en-US"/>
                    </a:p>
                  </a:txBody>
                  <a:tcPr/>
                </a:tc>
              </a:tr>
            </a:tbl>
          </a:graphicData>
        </a:graphic>
      </p:graphicFrame>
      <p:sp>
        <p:nvSpPr>
          <p:cNvPr id="5" name="TextBox 4"/>
          <p:cNvSpPr txBox="1"/>
          <p:nvPr/>
        </p:nvSpPr>
        <p:spPr>
          <a:xfrm>
            <a:off x="457868" y="5658743"/>
            <a:ext cx="9385238" cy="1015663"/>
          </a:xfrm>
          <a:prstGeom prst="rect">
            <a:avLst/>
          </a:prstGeom>
          <a:noFill/>
        </p:spPr>
        <p:txBody>
          <a:bodyPr wrap="square" rtlCol="0">
            <a:spAutoFit/>
          </a:bodyPr>
          <a:lstStyle/>
          <a:p>
            <a:pPr algn="l"/>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発生原因</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と“潜在結果”を適切に組み合わせて表現</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457200" indent="-457200" algn="l"/>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可動要素による押しつぶしの危険源</a:t>
            </a:r>
          </a:p>
          <a:p>
            <a:pPr marL="457200" indent="-457200" algn="l"/>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障害（不具合）条件化で充電状態になる電気部品による感電又は感電死の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危険源</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12754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E3E2E58-D7B4-4810-BFFB-2E6FC894A1DB}"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6</a:t>
            </a:fld>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a:spLocks noGrp="1"/>
          </p:cNvSpPr>
          <p:nvPr>
            <p:ph type="title"/>
          </p:nvPr>
        </p:nvSpPr>
        <p:spPr>
          <a:xfrm>
            <a:off x="681037" y="365129"/>
            <a:ext cx="8885873" cy="675001"/>
          </a:xfrm>
          <a:ln>
            <a:solidFill>
              <a:schemeClr val="accent4">
                <a:lumMod val="40000"/>
                <a:lumOff val="60000"/>
              </a:schemeClr>
            </a:solidFill>
          </a:ln>
        </p:spPr>
        <p:txBody>
          <a:bodyPr>
            <a:noAutofit/>
          </a:bodyPr>
          <a:lstStyle/>
          <a:p>
            <a:r>
              <a:rPr lang="en-US" altLang="ja-JP" dirty="0"/>
              <a:t>(1)</a:t>
            </a:r>
            <a:r>
              <a:rPr lang="ja-JP" altLang="ja-JP" dirty="0"/>
              <a:t>労働災害概況</a:t>
            </a:r>
            <a:r>
              <a:rPr lang="en-US" altLang="ja-JP" dirty="0"/>
              <a:t>-2</a:t>
            </a:r>
            <a:r>
              <a:rPr lang="ja-JP" altLang="ja-JP" dirty="0"/>
              <a:t> </a:t>
            </a:r>
            <a:endParaRPr lang="ja-JP" altLang="en-US" dirty="0"/>
          </a:p>
        </p:txBody>
      </p:sp>
      <p:sp>
        <p:nvSpPr>
          <p:cNvPr id="10" name="コンテンツ プレースホルダー 6"/>
          <p:cNvSpPr>
            <a:spLocks noGrp="1"/>
          </p:cNvSpPr>
          <p:nvPr>
            <p:ph idx="1"/>
          </p:nvPr>
        </p:nvSpPr>
        <p:spPr>
          <a:xfrm>
            <a:off x="681037" y="1334135"/>
            <a:ext cx="8771573" cy="4678045"/>
          </a:xfrm>
          <a:ln>
            <a:solidFill>
              <a:schemeClr val="accent6">
                <a:lumMod val="40000"/>
                <a:lumOff val="60000"/>
              </a:schemeClr>
            </a:solidFill>
          </a:ln>
        </p:spPr>
        <p:txBody>
          <a:bodyPr>
            <a:normAutofit/>
          </a:bodyPr>
          <a:lstStyle/>
          <a:p>
            <a:pPr>
              <a:lnSpc>
                <a:spcPct val="120000"/>
              </a:lnSpc>
            </a:pPr>
            <a:r>
              <a:rPr lang="ja-JP" altLang="en-US" dirty="0"/>
              <a:t>機械設備に起因する死傷者数は、全災害の</a:t>
            </a:r>
            <a:r>
              <a:rPr lang="en-US" altLang="ja-JP" dirty="0"/>
              <a:t>21.9</a:t>
            </a:r>
            <a:r>
              <a:rPr lang="ja-JP" altLang="en-US" dirty="0"/>
              <a:t>％（平成</a:t>
            </a:r>
            <a:r>
              <a:rPr lang="en-US" altLang="ja-JP" dirty="0"/>
              <a:t>28</a:t>
            </a:r>
            <a:r>
              <a:rPr lang="ja-JP" altLang="en-US" dirty="0"/>
              <a:t>年）を占めており、製造業に限れば</a:t>
            </a:r>
            <a:r>
              <a:rPr lang="en-US" altLang="ja-JP" dirty="0"/>
              <a:t>37</a:t>
            </a:r>
            <a:r>
              <a:rPr lang="ja-JP" altLang="en-US" dirty="0"/>
              <a:t>％に達する。</a:t>
            </a:r>
            <a:endParaRPr lang="en-US" altLang="ja-JP" dirty="0"/>
          </a:p>
          <a:p>
            <a:pPr>
              <a:lnSpc>
                <a:spcPct val="120000"/>
              </a:lnSpc>
            </a:pPr>
            <a:r>
              <a:rPr lang="ja-JP" altLang="en-US" dirty="0"/>
              <a:t>機械別では、動力運搬機、一般動力機械及び金属加工用機械の順に多い。</a:t>
            </a:r>
            <a:endParaRPr lang="en-US" altLang="ja-JP" dirty="0"/>
          </a:p>
          <a:p>
            <a:pPr>
              <a:lnSpc>
                <a:spcPct val="120000"/>
              </a:lnSpc>
            </a:pPr>
            <a:r>
              <a:rPr lang="ja-JP" altLang="en-US" dirty="0"/>
              <a:t>機械設備の内、平成</a:t>
            </a:r>
            <a:r>
              <a:rPr lang="en-US" altLang="ja-JP" dirty="0"/>
              <a:t>28</a:t>
            </a:r>
            <a:r>
              <a:rPr lang="ja-JP" altLang="en-US" dirty="0"/>
              <a:t>年の労働災害は</a:t>
            </a:r>
            <a:r>
              <a:rPr lang="ja-JP" altLang="en-US" u="heavy" dirty="0"/>
              <a:t>ボイラー起因で</a:t>
            </a:r>
            <a:r>
              <a:rPr lang="en-US" altLang="ja-JP" u="heavy" dirty="0"/>
              <a:t>13</a:t>
            </a:r>
            <a:r>
              <a:rPr lang="ja-JP" altLang="en-US" u="heavy" dirty="0"/>
              <a:t>件</a:t>
            </a:r>
            <a:r>
              <a:rPr lang="ja-JP" altLang="en-US" dirty="0"/>
              <a:t>（内</a:t>
            </a:r>
            <a:r>
              <a:rPr lang="en-US" altLang="ja-JP" dirty="0"/>
              <a:t>7</a:t>
            </a:r>
            <a:r>
              <a:rPr lang="ja-JP" altLang="en-US" dirty="0"/>
              <a:t>件が高温･低温の物との接触）、</a:t>
            </a:r>
            <a:r>
              <a:rPr lang="ja-JP" altLang="en-US" u="heavy" dirty="0"/>
              <a:t>産業用ロボット起因で</a:t>
            </a:r>
            <a:r>
              <a:rPr lang="en-US" altLang="ja-JP" u="heavy" dirty="0"/>
              <a:t>24</a:t>
            </a:r>
            <a:r>
              <a:rPr lang="ja-JP" altLang="en-US" u="heavy" dirty="0"/>
              <a:t>件</a:t>
            </a:r>
            <a:r>
              <a:rPr lang="ja-JP" altLang="en-US" dirty="0"/>
              <a:t>（内</a:t>
            </a:r>
            <a:r>
              <a:rPr lang="en-US" altLang="ja-JP" dirty="0"/>
              <a:t>12</a:t>
            </a:r>
            <a:r>
              <a:rPr lang="ja-JP" altLang="en-US" dirty="0"/>
              <a:t>件がはさまれ･巻き込まれ、</a:t>
            </a:r>
            <a:r>
              <a:rPr lang="en-US" altLang="ja-JP" dirty="0"/>
              <a:t>8</a:t>
            </a:r>
            <a:r>
              <a:rPr lang="ja-JP" altLang="en-US" dirty="0"/>
              <a:t>件が激突され）あった。</a:t>
            </a:r>
            <a:endParaRPr lang="en-US" altLang="ja-JP" dirty="0"/>
          </a:p>
        </p:txBody>
      </p:sp>
      <p:sp>
        <p:nvSpPr>
          <p:cNvPr id="6" name="フッター プレースホルダー 3"/>
          <p:cNvSpPr>
            <a:spLocks noGrp="1"/>
          </p:cNvSpPr>
          <p:nvPr>
            <p:ph type="ftr" sz="quarter" idx="4294967295"/>
          </p:nvPr>
        </p:nvSpPr>
        <p:spPr>
          <a:xfrm>
            <a:off x="173421" y="6356356"/>
            <a:ext cx="8691179" cy="217866"/>
          </a:xfrm>
          <a:prstGeom prst="rect">
            <a:avLst/>
          </a:prstGeom>
        </p:spPr>
        <p:txBody>
          <a:bodyPr/>
          <a:lstStyle/>
          <a:p>
            <a:pPr algn="l"/>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20547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sz="4000" dirty="0"/>
              <a:t>2 </a:t>
            </a:r>
            <a:r>
              <a:rPr lang="ja-JP" altLang="en-US" sz="4000" dirty="0"/>
              <a:t>リスクアセスメント</a:t>
            </a:r>
            <a:r>
              <a:rPr lang="en-US" altLang="ja-JP" sz="4000" dirty="0"/>
              <a:t/>
            </a:r>
            <a:br>
              <a:rPr lang="en-US" altLang="ja-JP" sz="4000" dirty="0"/>
            </a:br>
            <a:r>
              <a:rPr lang="en-US" altLang="ja-JP" sz="4000" dirty="0"/>
              <a:t>(3)	</a:t>
            </a:r>
            <a:r>
              <a:rPr lang="ja-JP" altLang="en-US" sz="4000" dirty="0"/>
              <a:t>危険源・危険状態・危険事象の同定</a:t>
            </a:r>
            <a:endParaRPr kumimoji="1" lang="ja-JP" altLang="en-US" sz="4000" dirty="0"/>
          </a:p>
        </p:txBody>
      </p:sp>
      <p:sp>
        <p:nvSpPr>
          <p:cNvPr id="3" name="Content Placeholder 2"/>
          <p:cNvSpPr>
            <a:spLocks noGrp="1"/>
          </p:cNvSpPr>
          <p:nvPr>
            <p:ph idx="1"/>
          </p:nvPr>
        </p:nvSpPr>
        <p:spPr/>
        <p:txBody>
          <a:bodyPr/>
          <a:lstStyle/>
          <a:p>
            <a:pPr marL="0" lvl="2" indent="0">
              <a:spcBef>
                <a:spcPts val="1000"/>
              </a:spcBef>
              <a:buNone/>
            </a:pPr>
            <a:r>
              <a:rPr lang="ja-JP" altLang="en-US" sz="2800" b="1" dirty="0">
                <a:effectLst>
                  <a:glow>
                    <a:srgbClr val="000000"/>
                  </a:glow>
                  <a:outerShdw sx="0" sy="0">
                    <a:srgbClr val="000000"/>
                  </a:outerShdw>
                  <a:reflection stA="0" endPos="0" fadeDir="0" sx="0" sy="0"/>
                </a:effectLst>
              </a:rPr>
              <a:t>ア </a:t>
            </a:r>
            <a:r>
              <a:rPr lang="ja-JP" altLang="ja-JP" sz="2800" b="1" dirty="0">
                <a:effectLst>
                  <a:glow>
                    <a:srgbClr val="000000"/>
                  </a:glow>
                  <a:outerShdw sx="0" sy="0">
                    <a:srgbClr val="000000"/>
                  </a:outerShdw>
                  <a:reflection stA="0" endPos="0" fadeDir="0" sx="0" sy="0"/>
                </a:effectLst>
              </a:rPr>
              <a:t>危険源の</a:t>
            </a:r>
            <a:r>
              <a:rPr lang="ja-JP" altLang="ja-JP" sz="2800" b="1" dirty="0" smtClean="0">
                <a:effectLst>
                  <a:glow>
                    <a:srgbClr val="000000"/>
                  </a:glow>
                  <a:outerShdw sx="0" sy="0">
                    <a:srgbClr val="000000"/>
                  </a:outerShdw>
                  <a:reflection stA="0" endPos="0" fadeDir="0" sx="0" sy="0"/>
                </a:effectLst>
              </a:rPr>
              <a:t>同定</a:t>
            </a:r>
            <a:r>
              <a:rPr lang="en-US" altLang="ja-JP" sz="2800" dirty="0">
                <a:effectLst>
                  <a:glow>
                    <a:srgbClr val="000000"/>
                  </a:glow>
                  <a:outerShdw sx="0" sy="0">
                    <a:srgbClr val="000000"/>
                  </a:outerShdw>
                  <a:reflection stA="0" endPos="0" fadeDir="0" sx="0" sy="0"/>
                </a:effectLst>
              </a:rPr>
              <a:t>– </a:t>
            </a:r>
            <a:r>
              <a:rPr lang="ja-JP" altLang="en-US" sz="2800" dirty="0">
                <a:effectLst>
                  <a:glow>
                    <a:srgbClr val="000000"/>
                  </a:glow>
                  <a:outerShdw sx="0" sy="0">
                    <a:srgbClr val="000000"/>
                  </a:outerShdw>
                  <a:reflection stA="0" endPos="0" fadeDir="0" sx="0" sy="0"/>
                </a:effectLst>
              </a:rPr>
              <a:t>異常時の危険源の同定</a:t>
            </a:r>
            <a:endParaRPr lang="ja-JP" altLang="ja-JP" sz="2800" b="1" dirty="0">
              <a:effectLst>
                <a:glow>
                  <a:srgbClr val="000000"/>
                </a:glow>
                <a:outerShdw sx="0" sy="0">
                  <a:srgbClr val="000000"/>
                </a:outerShdw>
                <a:reflection stA="0" endPos="0" fadeDir="0" sx="0" sy="0"/>
              </a:effectLst>
            </a:endParaRPr>
          </a:p>
        </p:txBody>
      </p:sp>
      <p:sp>
        <p:nvSpPr>
          <p:cNvPr id="5" name="円/楕円 3"/>
          <p:cNvSpPr/>
          <p:nvPr/>
        </p:nvSpPr>
        <p:spPr>
          <a:xfrm>
            <a:off x="1808353" y="2089720"/>
            <a:ext cx="3822425" cy="165618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4"/>
          <p:cNvSpPr/>
          <p:nvPr/>
        </p:nvSpPr>
        <p:spPr>
          <a:xfrm>
            <a:off x="3836578" y="2089720"/>
            <a:ext cx="3822425" cy="165618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5"/>
          <p:cNvSpPr/>
          <p:nvPr/>
        </p:nvSpPr>
        <p:spPr>
          <a:xfrm>
            <a:off x="3498305" y="5487500"/>
            <a:ext cx="2132473" cy="9061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危害・傷害</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16"/>
          <p:cNvSpPr txBox="1"/>
          <p:nvPr/>
        </p:nvSpPr>
        <p:spPr>
          <a:xfrm>
            <a:off x="2329965" y="2233737"/>
            <a:ext cx="1107996"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人の存在</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17"/>
          <p:cNvSpPr txBox="1"/>
          <p:nvPr/>
        </p:nvSpPr>
        <p:spPr>
          <a:xfrm>
            <a:off x="4156296" y="2418657"/>
            <a:ext cx="1107996" cy="646331"/>
          </a:xfrm>
          <a:prstGeom prst="rect">
            <a:avLst/>
          </a:prstGeom>
          <a:noFill/>
        </p:spPr>
        <p:txBody>
          <a:bodyPr wrap="non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危険状態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暴露</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25"/>
          <p:cNvSpPr txBox="1"/>
          <p:nvPr/>
        </p:nvSpPr>
        <p:spPr>
          <a:xfrm>
            <a:off x="5910617" y="2265675"/>
            <a:ext cx="1107996" cy="369332"/>
          </a:xfrm>
          <a:prstGeom prst="rect">
            <a:avLst/>
          </a:prstGeom>
          <a:noFill/>
        </p:spPr>
        <p:txBody>
          <a:bodyPr wrap="none" rtlCol="0">
            <a:spAutoFit/>
          </a:bodyPr>
          <a:lstStyle/>
          <a:p>
            <a:pPr algn="ctr"/>
            <a:r>
              <a:rPr kumimoji="1"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危険区域</a:t>
            </a:r>
            <a:endParaRPr kumimoji="1"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1"/>
          <p:cNvSpPr/>
          <p:nvPr/>
        </p:nvSpPr>
        <p:spPr>
          <a:xfrm>
            <a:off x="5543155" y="2703963"/>
            <a:ext cx="1893489" cy="92868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危険源</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21"/>
          <p:cNvSpPr/>
          <p:nvPr/>
        </p:nvSpPr>
        <p:spPr>
          <a:xfrm>
            <a:off x="2736440" y="2782868"/>
            <a:ext cx="780087" cy="60789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下矢印 18"/>
          <p:cNvSpPr/>
          <p:nvPr/>
        </p:nvSpPr>
        <p:spPr>
          <a:xfrm>
            <a:off x="3516527" y="3767247"/>
            <a:ext cx="3054669" cy="1681132"/>
          </a:xfrm>
          <a:custGeom>
            <a:avLst/>
            <a:gdLst>
              <a:gd name="connsiteX0" fmla="*/ 0 w 1730650"/>
              <a:gd name="connsiteY0" fmla="*/ 1408454 h 2304256"/>
              <a:gd name="connsiteX1" fmla="*/ 272647 w 1730650"/>
              <a:gd name="connsiteY1" fmla="*/ 1408454 h 2304256"/>
              <a:gd name="connsiteX2" fmla="*/ 272647 w 1730650"/>
              <a:gd name="connsiteY2" fmla="*/ 0 h 2304256"/>
              <a:gd name="connsiteX3" fmla="*/ 1458003 w 1730650"/>
              <a:gd name="connsiteY3" fmla="*/ 0 h 2304256"/>
              <a:gd name="connsiteX4" fmla="*/ 1458003 w 1730650"/>
              <a:gd name="connsiteY4" fmla="*/ 1408454 h 2304256"/>
              <a:gd name="connsiteX5" fmla="*/ 1730650 w 1730650"/>
              <a:gd name="connsiteY5" fmla="*/ 1408454 h 2304256"/>
              <a:gd name="connsiteX6" fmla="*/ 865325 w 1730650"/>
              <a:gd name="connsiteY6" fmla="*/ 2304256 h 2304256"/>
              <a:gd name="connsiteX7" fmla="*/ 0 w 1730650"/>
              <a:gd name="connsiteY7" fmla="*/ 1408454 h 230425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58003 w 2181903"/>
              <a:gd name="connsiteY4" fmla="*/ 1423694 h 2319496"/>
              <a:gd name="connsiteX5" fmla="*/ 1730650 w 2181903"/>
              <a:gd name="connsiteY5" fmla="*/ 1423694 h 2319496"/>
              <a:gd name="connsiteX6" fmla="*/ 865325 w 2181903"/>
              <a:gd name="connsiteY6" fmla="*/ 2319496 h 2319496"/>
              <a:gd name="connsiteX7" fmla="*/ 0 w 2181903"/>
              <a:gd name="connsiteY7"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62341 w 2181903"/>
              <a:gd name="connsiteY4" fmla="*/ 572636 h 2319496"/>
              <a:gd name="connsiteX5" fmla="*/ 1458003 w 2181903"/>
              <a:gd name="connsiteY5" fmla="*/ 1423694 h 2319496"/>
              <a:gd name="connsiteX6" fmla="*/ 1730650 w 2181903"/>
              <a:gd name="connsiteY6" fmla="*/ 1423694 h 2319496"/>
              <a:gd name="connsiteX7" fmla="*/ 865325 w 2181903"/>
              <a:gd name="connsiteY7" fmla="*/ 2319496 h 2319496"/>
              <a:gd name="connsiteX8" fmla="*/ 0 w 2181903"/>
              <a:gd name="connsiteY8"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62341 w 2181903"/>
              <a:gd name="connsiteY4" fmla="*/ 572636 h 2319496"/>
              <a:gd name="connsiteX5" fmla="*/ 1458003 w 2181903"/>
              <a:gd name="connsiteY5" fmla="*/ 1423694 h 2319496"/>
              <a:gd name="connsiteX6" fmla="*/ 1730650 w 2181903"/>
              <a:gd name="connsiteY6" fmla="*/ 1423694 h 2319496"/>
              <a:gd name="connsiteX7" fmla="*/ 865325 w 2181903"/>
              <a:gd name="connsiteY7" fmla="*/ 2319496 h 2319496"/>
              <a:gd name="connsiteX8" fmla="*/ 0 w 2181903"/>
              <a:gd name="connsiteY8" fmla="*/ 1423694 h 2319496"/>
              <a:gd name="connsiteX0" fmla="*/ 0 w 2308132"/>
              <a:gd name="connsiteY0" fmla="*/ 1423694 h 2319496"/>
              <a:gd name="connsiteX1" fmla="*/ 272647 w 2308132"/>
              <a:gd name="connsiteY1" fmla="*/ 1423694 h 2319496"/>
              <a:gd name="connsiteX2" fmla="*/ 272647 w 2308132"/>
              <a:gd name="connsiteY2" fmla="*/ 15240 h 2319496"/>
              <a:gd name="connsiteX3" fmla="*/ 2181903 w 2308132"/>
              <a:gd name="connsiteY3" fmla="*/ 0 h 2319496"/>
              <a:gd name="connsiteX4" fmla="*/ 2110041 w 2308132"/>
              <a:gd name="connsiteY4" fmla="*/ 496436 h 2319496"/>
              <a:gd name="connsiteX5" fmla="*/ 1462341 w 2308132"/>
              <a:gd name="connsiteY5" fmla="*/ 572636 h 2319496"/>
              <a:gd name="connsiteX6" fmla="*/ 1458003 w 2308132"/>
              <a:gd name="connsiteY6" fmla="*/ 1423694 h 2319496"/>
              <a:gd name="connsiteX7" fmla="*/ 1730650 w 2308132"/>
              <a:gd name="connsiteY7" fmla="*/ 1423694 h 2319496"/>
              <a:gd name="connsiteX8" fmla="*/ 865325 w 2308132"/>
              <a:gd name="connsiteY8" fmla="*/ 2319496 h 2319496"/>
              <a:gd name="connsiteX9" fmla="*/ 0 w 2308132"/>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60311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2110041 w 2181903"/>
              <a:gd name="connsiteY4" fmla="*/ 603116 h 2319496"/>
              <a:gd name="connsiteX5" fmla="*/ 1462341 w 2181903"/>
              <a:gd name="connsiteY5" fmla="*/ 572636 h 2319496"/>
              <a:gd name="connsiteX6" fmla="*/ 1458003 w 2181903"/>
              <a:gd name="connsiteY6" fmla="*/ 1423694 h 2319496"/>
              <a:gd name="connsiteX7" fmla="*/ 1730650 w 2181903"/>
              <a:gd name="connsiteY7" fmla="*/ 1423694 h 2319496"/>
              <a:gd name="connsiteX8" fmla="*/ 865325 w 2181903"/>
              <a:gd name="connsiteY8" fmla="*/ 2319496 h 2319496"/>
              <a:gd name="connsiteX9" fmla="*/ 0 w 2181903"/>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57263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57263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79361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62341 w 2003361"/>
              <a:gd name="connsiteY5" fmla="*/ 79361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62341 w 2003361"/>
              <a:gd name="connsiteY5" fmla="*/ 79361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57578 w 2003361"/>
              <a:gd name="connsiteY5" fmla="*/ 88886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70024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2236724"/>
              <a:gd name="connsiteY0" fmla="*/ 1423694 h 2319496"/>
              <a:gd name="connsiteX1" fmla="*/ 272647 w 2236724"/>
              <a:gd name="connsiteY1" fmla="*/ 1423694 h 2319496"/>
              <a:gd name="connsiteX2" fmla="*/ 272647 w 2236724"/>
              <a:gd name="connsiteY2" fmla="*/ 15240 h 2319496"/>
              <a:gd name="connsiteX3" fmla="*/ 1999023 w 2236724"/>
              <a:gd name="connsiteY3" fmla="*/ 0 h 2319496"/>
              <a:gd name="connsiteX4" fmla="*/ 2236724 w 2236724"/>
              <a:gd name="connsiteY4" fmla="*/ 855052 h 2319496"/>
              <a:gd name="connsiteX5" fmla="*/ 1457578 w 2236724"/>
              <a:gd name="connsiteY5" fmla="*/ 888866 h 2319496"/>
              <a:gd name="connsiteX6" fmla="*/ 1458003 w 2236724"/>
              <a:gd name="connsiteY6" fmla="*/ 1423694 h 2319496"/>
              <a:gd name="connsiteX7" fmla="*/ 1730650 w 2236724"/>
              <a:gd name="connsiteY7" fmla="*/ 1423694 h 2319496"/>
              <a:gd name="connsiteX8" fmla="*/ 865325 w 2236724"/>
              <a:gd name="connsiteY8" fmla="*/ 2319496 h 2319496"/>
              <a:gd name="connsiteX9" fmla="*/ 0 w 2236724"/>
              <a:gd name="connsiteY9" fmla="*/ 1423694 h 2319496"/>
              <a:gd name="connsiteX0" fmla="*/ 0 w 2236787"/>
              <a:gd name="connsiteY0" fmla="*/ 1423694 h 2319496"/>
              <a:gd name="connsiteX1" fmla="*/ 272647 w 2236787"/>
              <a:gd name="connsiteY1" fmla="*/ 1423694 h 2319496"/>
              <a:gd name="connsiteX2" fmla="*/ 272647 w 2236787"/>
              <a:gd name="connsiteY2" fmla="*/ 15240 h 2319496"/>
              <a:gd name="connsiteX3" fmla="*/ 1999023 w 2236787"/>
              <a:gd name="connsiteY3" fmla="*/ 0 h 2319496"/>
              <a:gd name="connsiteX4" fmla="*/ 2236724 w 2236787"/>
              <a:gd name="connsiteY4" fmla="*/ 855052 h 2319496"/>
              <a:gd name="connsiteX5" fmla="*/ 1457578 w 2236787"/>
              <a:gd name="connsiteY5" fmla="*/ 888866 h 2319496"/>
              <a:gd name="connsiteX6" fmla="*/ 1458003 w 2236787"/>
              <a:gd name="connsiteY6" fmla="*/ 1423694 h 2319496"/>
              <a:gd name="connsiteX7" fmla="*/ 1730650 w 2236787"/>
              <a:gd name="connsiteY7" fmla="*/ 1423694 h 2319496"/>
              <a:gd name="connsiteX8" fmla="*/ 865325 w 2236787"/>
              <a:gd name="connsiteY8" fmla="*/ 2319496 h 2319496"/>
              <a:gd name="connsiteX9" fmla="*/ 0 w 2236787"/>
              <a:gd name="connsiteY9" fmla="*/ 1423694 h 2319496"/>
              <a:gd name="connsiteX0" fmla="*/ 0 w 2022796"/>
              <a:gd name="connsiteY0" fmla="*/ 1423694 h 2319496"/>
              <a:gd name="connsiteX1" fmla="*/ 272647 w 2022796"/>
              <a:gd name="connsiteY1" fmla="*/ 1423694 h 2319496"/>
              <a:gd name="connsiteX2" fmla="*/ 272647 w 2022796"/>
              <a:gd name="connsiteY2" fmla="*/ 15240 h 2319496"/>
              <a:gd name="connsiteX3" fmla="*/ 1999023 w 2022796"/>
              <a:gd name="connsiteY3" fmla="*/ 0 h 2319496"/>
              <a:gd name="connsiteX4" fmla="*/ 2022411 w 2022796"/>
              <a:gd name="connsiteY4" fmla="*/ 836002 h 2319496"/>
              <a:gd name="connsiteX5" fmla="*/ 1457578 w 2022796"/>
              <a:gd name="connsiteY5" fmla="*/ 888866 h 2319496"/>
              <a:gd name="connsiteX6" fmla="*/ 1458003 w 2022796"/>
              <a:gd name="connsiteY6" fmla="*/ 1423694 h 2319496"/>
              <a:gd name="connsiteX7" fmla="*/ 1730650 w 2022796"/>
              <a:gd name="connsiteY7" fmla="*/ 1423694 h 2319496"/>
              <a:gd name="connsiteX8" fmla="*/ 865325 w 2022796"/>
              <a:gd name="connsiteY8" fmla="*/ 2319496 h 2319496"/>
              <a:gd name="connsiteX9" fmla="*/ 0 w 2022796"/>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3836 w 1999023"/>
              <a:gd name="connsiteY4" fmla="*/ 836002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008548"/>
              <a:gd name="connsiteY0" fmla="*/ 1414169 h 2309971"/>
              <a:gd name="connsiteX1" fmla="*/ 272647 w 2008548"/>
              <a:gd name="connsiteY1" fmla="*/ 1414169 h 2309971"/>
              <a:gd name="connsiteX2" fmla="*/ 272647 w 2008548"/>
              <a:gd name="connsiteY2" fmla="*/ 5715 h 2309971"/>
              <a:gd name="connsiteX3" fmla="*/ 2008548 w 2008548"/>
              <a:gd name="connsiteY3" fmla="*/ 0 h 2309971"/>
              <a:gd name="connsiteX4" fmla="*/ 1993836 w 2008548"/>
              <a:gd name="connsiteY4" fmla="*/ 826477 h 2309971"/>
              <a:gd name="connsiteX5" fmla="*/ 1457578 w 2008548"/>
              <a:gd name="connsiteY5" fmla="*/ 879341 h 2309971"/>
              <a:gd name="connsiteX6" fmla="*/ 1458003 w 2008548"/>
              <a:gd name="connsiteY6" fmla="*/ 1414169 h 2309971"/>
              <a:gd name="connsiteX7" fmla="*/ 1730650 w 2008548"/>
              <a:gd name="connsiteY7" fmla="*/ 1414169 h 2309971"/>
              <a:gd name="connsiteX8" fmla="*/ 865325 w 2008548"/>
              <a:gd name="connsiteY8" fmla="*/ 2309971 h 2309971"/>
              <a:gd name="connsiteX9" fmla="*/ 0 w 2008548"/>
              <a:gd name="connsiteY9" fmla="*/ 1414169 h 2309971"/>
              <a:gd name="connsiteX0" fmla="*/ 0 w 2008548"/>
              <a:gd name="connsiteY0" fmla="*/ 1414169 h 2309971"/>
              <a:gd name="connsiteX1" fmla="*/ 272647 w 2008548"/>
              <a:gd name="connsiteY1" fmla="*/ 1414169 h 2309971"/>
              <a:gd name="connsiteX2" fmla="*/ 272647 w 2008548"/>
              <a:gd name="connsiteY2" fmla="*/ 5715 h 2309971"/>
              <a:gd name="connsiteX3" fmla="*/ 2008548 w 2008548"/>
              <a:gd name="connsiteY3" fmla="*/ 0 h 2309971"/>
              <a:gd name="connsiteX4" fmla="*/ 2005742 w 2008548"/>
              <a:gd name="connsiteY4" fmla="*/ 826477 h 2309971"/>
              <a:gd name="connsiteX5" fmla="*/ 1457578 w 2008548"/>
              <a:gd name="connsiteY5" fmla="*/ 879341 h 2309971"/>
              <a:gd name="connsiteX6" fmla="*/ 1458003 w 2008548"/>
              <a:gd name="connsiteY6" fmla="*/ 1414169 h 2309971"/>
              <a:gd name="connsiteX7" fmla="*/ 1730650 w 2008548"/>
              <a:gd name="connsiteY7" fmla="*/ 1414169 h 2309971"/>
              <a:gd name="connsiteX8" fmla="*/ 865325 w 2008548"/>
              <a:gd name="connsiteY8" fmla="*/ 2309971 h 2309971"/>
              <a:gd name="connsiteX9" fmla="*/ 0 w 2008548"/>
              <a:gd name="connsiteY9" fmla="*/ 1414169 h 2309971"/>
              <a:gd name="connsiteX0" fmla="*/ 0 w 2008548"/>
              <a:gd name="connsiteY0" fmla="*/ 1414169 h 1995646"/>
              <a:gd name="connsiteX1" fmla="*/ 272647 w 2008548"/>
              <a:gd name="connsiteY1" fmla="*/ 1414169 h 1995646"/>
              <a:gd name="connsiteX2" fmla="*/ 272647 w 2008548"/>
              <a:gd name="connsiteY2" fmla="*/ 5715 h 1995646"/>
              <a:gd name="connsiteX3" fmla="*/ 2008548 w 2008548"/>
              <a:gd name="connsiteY3" fmla="*/ 0 h 1995646"/>
              <a:gd name="connsiteX4" fmla="*/ 2005742 w 2008548"/>
              <a:gd name="connsiteY4" fmla="*/ 826477 h 1995646"/>
              <a:gd name="connsiteX5" fmla="*/ 1457578 w 2008548"/>
              <a:gd name="connsiteY5" fmla="*/ 879341 h 1995646"/>
              <a:gd name="connsiteX6" fmla="*/ 1458003 w 2008548"/>
              <a:gd name="connsiteY6" fmla="*/ 1414169 h 1995646"/>
              <a:gd name="connsiteX7" fmla="*/ 1730650 w 2008548"/>
              <a:gd name="connsiteY7" fmla="*/ 1414169 h 1995646"/>
              <a:gd name="connsiteX8" fmla="*/ 895587 w 2008548"/>
              <a:gd name="connsiteY8" fmla="*/ 1995646 h 1995646"/>
              <a:gd name="connsiteX9" fmla="*/ 0 w 2008548"/>
              <a:gd name="connsiteY9" fmla="*/ 1414169 h 1995646"/>
              <a:gd name="connsiteX0" fmla="*/ 0 w 2008548"/>
              <a:gd name="connsiteY0" fmla="*/ 1409406 h 1990883"/>
              <a:gd name="connsiteX1" fmla="*/ 272647 w 2008548"/>
              <a:gd name="connsiteY1" fmla="*/ 1409406 h 1990883"/>
              <a:gd name="connsiteX2" fmla="*/ 272647 w 2008548"/>
              <a:gd name="connsiteY2" fmla="*/ 952 h 1990883"/>
              <a:gd name="connsiteX3" fmla="*/ 2008548 w 2008548"/>
              <a:gd name="connsiteY3" fmla="*/ 0 h 1990883"/>
              <a:gd name="connsiteX4" fmla="*/ 2005742 w 2008548"/>
              <a:gd name="connsiteY4" fmla="*/ 821714 h 1990883"/>
              <a:gd name="connsiteX5" fmla="*/ 1457578 w 2008548"/>
              <a:gd name="connsiteY5" fmla="*/ 874578 h 1990883"/>
              <a:gd name="connsiteX6" fmla="*/ 1458003 w 2008548"/>
              <a:gd name="connsiteY6" fmla="*/ 1409406 h 1990883"/>
              <a:gd name="connsiteX7" fmla="*/ 1730650 w 2008548"/>
              <a:gd name="connsiteY7" fmla="*/ 1409406 h 1990883"/>
              <a:gd name="connsiteX8" fmla="*/ 895587 w 2008548"/>
              <a:gd name="connsiteY8" fmla="*/ 1990883 h 1990883"/>
              <a:gd name="connsiteX9" fmla="*/ 0 w 2008548"/>
              <a:gd name="connsiteY9" fmla="*/ 1409406 h 1990883"/>
              <a:gd name="connsiteX0" fmla="*/ 0 w 2008548"/>
              <a:gd name="connsiteY0" fmla="*/ 1409406 h 1990883"/>
              <a:gd name="connsiteX1" fmla="*/ 272647 w 2008548"/>
              <a:gd name="connsiteY1" fmla="*/ 1409406 h 1990883"/>
              <a:gd name="connsiteX2" fmla="*/ 272647 w 2008548"/>
              <a:gd name="connsiteY2" fmla="*/ 952 h 1990883"/>
              <a:gd name="connsiteX3" fmla="*/ 2008548 w 2008548"/>
              <a:gd name="connsiteY3" fmla="*/ 0 h 1990883"/>
              <a:gd name="connsiteX4" fmla="*/ 2005742 w 2008548"/>
              <a:gd name="connsiteY4" fmla="*/ 821714 h 1990883"/>
              <a:gd name="connsiteX5" fmla="*/ 1457578 w 2008548"/>
              <a:gd name="connsiteY5" fmla="*/ 874578 h 1990883"/>
              <a:gd name="connsiteX6" fmla="*/ 1458003 w 2008548"/>
              <a:gd name="connsiteY6" fmla="*/ 1409406 h 1990883"/>
              <a:gd name="connsiteX7" fmla="*/ 1730650 w 2008548"/>
              <a:gd name="connsiteY7" fmla="*/ 1409406 h 1990883"/>
              <a:gd name="connsiteX8" fmla="*/ 895587 w 2008548"/>
              <a:gd name="connsiteY8" fmla="*/ 1990883 h 1990883"/>
              <a:gd name="connsiteX9" fmla="*/ 0 w 2008548"/>
              <a:gd name="connsiteY9"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457578 w 2226822"/>
              <a:gd name="connsiteY6" fmla="*/ 874578 h 1990883"/>
              <a:gd name="connsiteX7" fmla="*/ 1458003 w 2226822"/>
              <a:gd name="connsiteY7" fmla="*/ 1409406 h 1990883"/>
              <a:gd name="connsiteX8" fmla="*/ 1730650 w 2226822"/>
              <a:gd name="connsiteY8" fmla="*/ 1409406 h 1990883"/>
              <a:gd name="connsiteX9" fmla="*/ 895587 w 2226822"/>
              <a:gd name="connsiteY9" fmla="*/ 1990883 h 1990883"/>
              <a:gd name="connsiteX10" fmla="*/ 0 w 2226822"/>
              <a:gd name="connsiteY10"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57578 w 2226822"/>
              <a:gd name="connsiteY7" fmla="*/ 87457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57578 w 2226822"/>
              <a:gd name="connsiteY7" fmla="*/ 87457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94587 w 2226822"/>
              <a:gd name="connsiteY6" fmla="*/ 1264607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94587 w 2226822"/>
              <a:gd name="connsiteY6" fmla="*/ 1264607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94587 w 2363216"/>
              <a:gd name="connsiteY7" fmla="*/ 1264607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94587 w 2363216"/>
              <a:gd name="connsiteY7" fmla="*/ 1264607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7797"/>
              <a:gd name="connsiteY0" fmla="*/ 1409406 h 1990883"/>
              <a:gd name="connsiteX1" fmla="*/ 272647 w 2367797"/>
              <a:gd name="connsiteY1" fmla="*/ 1409406 h 1990883"/>
              <a:gd name="connsiteX2" fmla="*/ 272647 w 2367797"/>
              <a:gd name="connsiteY2" fmla="*/ 952 h 1990883"/>
              <a:gd name="connsiteX3" fmla="*/ 2008548 w 2367797"/>
              <a:gd name="connsiteY3" fmla="*/ 0 h 1990883"/>
              <a:gd name="connsiteX4" fmla="*/ 2005742 w 2367797"/>
              <a:gd name="connsiteY4" fmla="*/ 821714 h 1990883"/>
              <a:gd name="connsiteX5" fmla="*/ 2209922 w 2367797"/>
              <a:gd name="connsiteY5" fmla="*/ 954795 h 1990883"/>
              <a:gd name="connsiteX6" fmla="*/ 2341057 w 2367797"/>
              <a:gd name="connsiteY6" fmla="*/ 1281057 h 1990883"/>
              <a:gd name="connsiteX7" fmla="*/ 1897210 w 2367797"/>
              <a:gd name="connsiteY7" fmla="*/ 1322182 h 1990883"/>
              <a:gd name="connsiteX8" fmla="*/ 1576935 w 2367797"/>
              <a:gd name="connsiteY8" fmla="*/ 1261865 h 1990883"/>
              <a:gd name="connsiteX9" fmla="*/ 1470187 w 2367797"/>
              <a:gd name="connsiteY9" fmla="*/ 745718 h 1990883"/>
              <a:gd name="connsiteX10" fmla="*/ 1458003 w 2367797"/>
              <a:gd name="connsiteY10" fmla="*/ 1409406 h 1990883"/>
              <a:gd name="connsiteX11" fmla="*/ 1730650 w 2367797"/>
              <a:gd name="connsiteY11" fmla="*/ 1409406 h 1990883"/>
              <a:gd name="connsiteX12" fmla="*/ 895587 w 2367797"/>
              <a:gd name="connsiteY12" fmla="*/ 1990883 h 1990883"/>
              <a:gd name="connsiteX13" fmla="*/ 0 w 2367797"/>
              <a:gd name="connsiteY13" fmla="*/ 1409406 h 1990883"/>
              <a:gd name="connsiteX0" fmla="*/ 0 w 2367797"/>
              <a:gd name="connsiteY0" fmla="*/ 1409406 h 1990883"/>
              <a:gd name="connsiteX1" fmla="*/ 272647 w 2367797"/>
              <a:gd name="connsiteY1" fmla="*/ 1409406 h 1990883"/>
              <a:gd name="connsiteX2" fmla="*/ 272647 w 2367797"/>
              <a:gd name="connsiteY2" fmla="*/ 952 h 1990883"/>
              <a:gd name="connsiteX3" fmla="*/ 2008548 w 2367797"/>
              <a:gd name="connsiteY3" fmla="*/ 0 h 1990883"/>
              <a:gd name="connsiteX4" fmla="*/ 2005742 w 2367797"/>
              <a:gd name="connsiteY4" fmla="*/ 821714 h 1990883"/>
              <a:gd name="connsiteX5" fmla="*/ 2209922 w 2367797"/>
              <a:gd name="connsiteY5" fmla="*/ 954795 h 1990883"/>
              <a:gd name="connsiteX6" fmla="*/ 2341057 w 2367797"/>
              <a:gd name="connsiteY6" fmla="*/ 1281057 h 1990883"/>
              <a:gd name="connsiteX7" fmla="*/ 1897210 w 2367797"/>
              <a:gd name="connsiteY7" fmla="*/ 1322182 h 1990883"/>
              <a:gd name="connsiteX8" fmla="*/ 1576935 w 2367797"/>
              <a:gd name="connsiteY8" fmla="*/ 1261865 h 1990883"/>
              <a:gd name="connsiteX9" fmla="*/ 1470187 w 2367797"/>
              <a:gd name="connsiteY9" fmla="*/ 745718 h 1990883"/>
              <a:gd name="connsiteX10" fmla="*/ 1458003 w 2367797"/>
              <a:gd name="connsiteY10" fmla="*/ 1409406 h 1990883"/>
              <a:gd name="connsiteX11" fmla="*/ 1730650 w 2367797"/>
              <a:gd name="connsiteY11" fmla="*/ 1409406 h 1990883"/>
              <a:gd name="connsiteX12" fmla="*/ 895587 w 2367797"/>
              <a:gd name="connsiteY12" fmla="*/ 1990883 h 1990883"/>
              <a:gd name="connsiteX13" fmla="*/ 0 w 2367797"/>
              <a:gd name="connsiteY13" fmla="*/ 1409406 h 1990883"/>
              <a:gd name="connsiteX0" fmla="*/ 0 w 2370094"/>
              <a:gd name="connsiteY0" fmla="*/ 1409406 h 1990883"/>
              <a:gd name="connsiteX1" fmla="*/ 272647 w 2370094"/>
              <a:gd name="connsiteY1" fmla="*/ 1409406 h 1990883"/>
              <a:gd name="connsiteX2" fmla="*/ 272647 w 2370094"/>
              <a:gd name="connsiteY2" fmla="*/ 952 h 1990883"/>
              <a:gd name="connsiteX3" fmla="*/ 2008548 w 2370094"/>
              <a:gd name="connsiteY3" fmla="*/ 0 h 1990883"/>
              <a:gd name="connsiteX4" fmla="*/ 2005742 w 2370094"/>
              <a:gd name="connsiteY4" fmla="*/ 821714 h 1990883"/>
              <a:gd name="connsiteX5" fmla="*/ 2209922 w 2370094"/>
              <a:gd name="connsiteY5" fmla="*/ 954795 h 1990883"/>
              <a:gd name="connsiteX6" fmla="*/ 2343579 w 2370094"/>
              <a:gd name="connsiteY6" fmla="*/ 1311216 h 1990883"/>
              <a:gd name="connsiteX7" fmla="*/ 1897210 w 2370094"/>
              <a:gd name="connsiteY7" fmla="*/ 1322182 h 1990883"/>
              <a:gd name="connsiteX8" fmla="*/ 1576935 w 2370094"/>
              <a:gd name="connsiteY8" fmla="*/ 1261865 h 1990883"/>
              <a:gd name="connsiteX9" fmla="*/ 1470187 w 2370094"/>
              <a:gd name="connsiteY9" fmla="*/ 745718 h 1990883"/>
              <a:gd name="connsiteX10" fmla="*/ 1458003 w 2370094"/>
              <a:gd name="connsiteY10" fmla="*/ 1409406 h 1990883"/>
              <a:gd name="connsiteX11" fmla="*/ 1730650 w 2370094"/>
              <a:gd name="connsiteY11" fmla="*/ 1409406 h 1990883"/>
              <a:gd name="connsiteX12" fmla="*/ 895587 w 2370094"/>
              <a:gd name="connsiteY12" fmla="*/ 1990883 h 1990883"/>
              <a:gd name="connsiteX13" fmla="*/ 0 w 2370094"/>
              <a:gd name="connsiteY13" fmla="*/ 1409406 h 1990883"/>
              <a:gd name="connsiteX0" fmla="*/ 0 w 2382354"/>
              <a:gd name="connsiteY0" fmla="*/ 1409406 h 1990883"/>
              <a:gd name="connsiteX1" fmla="*/ 272647 w 2382354"/>
              <a:gd name="connsiteY1" fmla="*/ 1409406 h 1990883"/>
              <a:gd name="connsiteX2" fmla="*/ 272647 w 2382354"/>
              <a:gd name="connsiteY2" fmla="*/ 952 h 1990883"/>
              <a:gd name="connsiteX3" fmla="*/ 2008548 w 2382354"/>
              <a:gd name="connsiteY3" fmla="*/ 0 h 1990883"/>
              <a:gd name="connsiteX4" fmla="*/ 2005742 w 2382354"/>
              <a:gd name="connsiteY4" fmla="*/ 821714 h 1990883"/>
              <a:gd name="connsiteX5" fmla="*/ 2209922 w 2382354"/>
              <a:gd name="connsiteY5" fmla="*/ 954795 h 1990883"/>
              <a:gd name="connsiteX6" fmla="*/ 2343579 w 2382354"/>
              <a:gd name="connsiteY6" fmla="*/ 1415400 h 1990883"/>
              <a:gd name="connsiteX7" fmla="*/ 2343579 w 2382354"/>
              <a:gd name="connsiteY7" fmla="*/ 1311216 h 1990883"/>
              <a:gd name="connsiteX8" fmla="*/ 1897210 w 2382354"/>
              <a:gd name="connsiteY8" fmla="*/ 1322182 h 1990883"/>
              <a:gd name="connsiteX9" fmla="*/ 1576935 w 2382354"/>
              <a:gd name="connsiteY9" fmla="*/ 1261865 h 1990883"/>
              <a:gd name="connsiteX10" fmla="*/ 1470187 w 2382354"/>
              <a:gd name="connsiteY10" fmla="*/ 745718 h 1990883"/>
              <a:gd name="connsiteX11" fmla="*/ 1458003 w 2382354"/>
              <a:gd name="connsiteY11" fmla="*/ 1409406 h 1990883"/>
              <a:gd name="connsiteX12" fmla="*/ 1730650 w 2382354"/>
              <a:gd name="connsiteY12" fmla="*/ 1409406 h 1990883"/>
              <a:gd name="connsiteX13" fmla="*/ 895587 w 2382354"/>
              <a:gd name="connsiteY13" fmla="*/ 1990883 h 1990883"/>
              <a:gd name="connsiteX14" fmla="*/ 0 w 2382354"/>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79443"/>
              <a:gd name="connsiteY0" fmla="*/ 1409406 h 1990883"/>
              <a:gd name="connsiteX1" fmla="*/ 272647 w 2379443"/>
              <a:gd name="connsiteY1" fmla="*/ 1409406 h 1990883"/>
              <a:gd name="connsiteX2" fmla="*/ 272647 w 2379443"/>
              <a:gd name="connsiteY2" fmla="*/ 952 h 1990883"/>
              <a:gd name="connsiteX3" fmla="*/ 2008548 w 2379443"/>
              <a:gd name="connsiteY3" fmla="*/ 0 h 1990883"/>
              <a:gd name="connsiteX4" fmla="*/ 2005742 w 2379443"/>
              <a:gd name="connsiteY4" fmla="*/ 821714 h 1990883"/>
              <a:gd name="connsiteX5" fmla="*/ 2209922 w 2379443"/>
              <a:gd name="connsiteY5" fmla="*/ 954795 h 1990883"/>
              <a:gd name="connsiteX6" fmla="*/ 2343579 w 2379443"/>
              <a:gd name="connsiteY6" fmla="*/ 1415400 h 1990883"/>
              <a:gd name="connsiteX7" fmla="*/ 2343579 w 2379443"/>
              <a:gd name="connsiteY7" fmla="*/ 1311216 h 1990883"/>
              <a:gd name="connsiteX8" fmla="*/ 1897210 w 2379443"/>
              <a:gd name="connsiteY8" fmla="*/ 1322182 h 1990883"/>
              <a:gd name="connsiteX9" fmla="*/ 1576935 w 2379443"/>
              <a:gd name="connsiteY9" fmla="*/ 1261865 h 1990883"/>
              <a:gd name="connsiteX10" fmla="*/ 1470187 w 2379443"/>
              <a:gd name="connsiteY10" fmla="*/ 745718 h 1990883"/>
              <a:gd name="connsiteX11" fmla="*/ 1458003 w 2379443"/>
              <a:gd name="connsiteY11" fmla="*/ 1409406 h 1990883"/>
              <a:gd name="connsiteX12" fmla="*/ 1730650 w 2379443"/>
              <a:gd name="connsiteY12" fmla="*/ 1409406 h 1990883"/>
              <a:gd name="connsiteX13" fmla="*/ 895587 w 2379443"/>
              <a:gd name="connsiteY13" fmla="*/ 1990883 h 1990883"/>
              <a:gd name="connsiteX14" fmla="*/ 0 w 2379443"/>
              <a:gd name="connsiteY14" fmla="*/ 1409406 h 1990883"/>
              <a:gd name="connsiteX0" fmla="*/ 0 w 2379443"/>
              <a:gd name="connsiteY0" fmla="*/ 1409406 h 1990883"/>
              <a:gd name="connsiteX1" fmla="*/ 272647 w 2379443"/>
              <a:gd name="connsiteY1" fmla="*/ 1409406 h 1990883"/>
              <a:gd name="connsiteX2" fmla="*/ 272647 w 2379443"/>
              <a:gd name="connsiteY2" fmla="*/ 952 h 1990883"/>
              <a:gd name="connsiteX3" fmla="*/ 2008548 w 2379443"/>
              <a:gd name="connsiteY3" fmla="*/ 0 h 1990883"/>
              <a:gd name="connsiteX4" fmla="*/ 2005742 w 2379443"/>
              <a:gd name="connsiteY4" fmla="*/ 821714 h 1990883"/>
              <a:gd name="connsiteX5" fmla="*/ 2209922 w 2379443"/>
              <a:gd name="connsiteY5" fmla="*/ 954795 h 1990883"/>
              <a:gd name="connsiteX6" fmla="*/ 2343579 w 2379443"/>
              <a:gd name="connsiteY6" fmla="*/ 1415400 h 1990883"/>
              <a:gd name="connsiteX7" fmla="*/ 2343579 w 2379443"/>
              <a:gd name="connsiteY7" fmla="*/ 1311216 h 1990883"/>
              <a:gd name="connsiteX8" fmla="*/ 1897210 w 2379443"/>
              <a:gd name="connsiteY8" fmla="*/ 1322182 h 1990883"/>
              <a:gd name="connsiteX9" fmla="*/ 1576935 w 2379443"/>
              <a:gd name="connsiteY9" fmla="*/ 1261865 h 1990883"/>
              <a:gd name="connsiteX10" fmla="*/ 1470187 w 2379443"/>
              <a:gd name="connsiteY10" fmla="*/ 745718 h 1990883"/>
              <a:gd name="connsiteX11" fmla="*/ 1458003 w 2379443"/>
              <a:gd name="connsiteY11" fmla="*/ 1409406 h 1990883"/>
              <a:gd name="connsiteX12" fmla="*/ 1730650 w 2379443"/>
              <a:gd name="connsiteY12" fmla="*/ 1409406 h 1990883"/>
              <a:gd name="connsiteX13" fmla="*/ 895587 w 2379443"/>
              <a:gd name="connsiteY13" fmla="*/ 1990883 h 1990883"/>
              <a:gd name="connsiteX14" fmla="*/ 0 w 2379443"/>
              <a:gd name="connsiteY14" fmla="*/ 1409406 h 1990883"/>
              <a:gd name="connsiteX0" fmla="*/ 0 w 2354710"/>
              <a:gd name="connsiteY0" fmla="*/ 1409406 h 1990883"/>
              <a:gd name="connsiteX1" fmla="*/ 272647 w 2354710"/>
              <a:gd name="connsiteY1" fmla="*/ 1409406 h 1990883"/>
              <a:gd name="connsiteX2" fmla="*/ 272647 w 2354710"/>
              <a:gd name="connsiteY2" fmla="*/ 952 h 1990883"/>
              <a:gd name="connsiteX3" fmla="*/ 2008548 w 2354710"/>
              <a:gd name="connsiteY3" fmla="*/ 0 h 1990883"/>
              <a:gd name="connsiteX4" fmla="*/ 2005742 w 2354710"/>
              <a:gd name="connsiteY4" fmla="*/ 821714 h 1990883"/>
              <a:gd name="connsiteX5" fmla="*/ 2209922 w 2354710"/>
              <a:gd name="connsiteY5" fmla="*/ 954795 h 1990883"/>
              <a:gd name="connsiteX6" fmla="*/ 2343579 w 2354710"/>
              <a:gd name="connsiteY6" fmla="*/ 1415400 h 1990883"/>
              <a:gd name="connsiteX7" fmla="*/ 2343579 w 2354710"/>
              <a:gd name="connsiteY7" fmla="*/ 1311216 h 1990883"/>
              <a:gd name="connsiteX8" fmla="*/ 1897210 w 2354710"/>
              <a:gd name="connsiteY8" fmla="*/ 1322182 h 1990883"/>
              <a:gd name="connsiteX9" fmla="*/ 1576935 w 2354710"/>
              <a:gd name="connsiteY9" fmla="*/ 1261865 h 1990883"/>
              <a:gd name="connsiteX10" fmla="*/ 1470187 w 2354710"/>
              <a:gd name="connsiteY10" fmla="*/ 745718 h 1990883"/>
              <a:gd name="connsiteX11" fmla="*/ 1458003 w 2354710"/>
              <a:gd name="connsiteY11" fmla="*/ 1409406 h 1990883"/>
              <a:gd name="connsiteX12" fmla="*/ 1730650 w 2354710"/>
              <a:gd name="connsiteY12" fmla="*/ 1409406 h 1990883"/>
              <a:gd name="connsiteX13" fmla="*/ 895587 w 2354710"/>
              <a:gd name="connsiteY13" fmla="*/ 1990883 h 1990883"/>
              <a:gd name="connsiteX14" fmla="*/ 0 w 2354710"/>
              <a:gd name="connsiteY14" fmla="*/ 1409406 h 1990883"/>
              <a:gd name="connsiteX0" fmla="*/ 0 w 2504274"/>
              <a:gd name="connsiteY0" fmla="*/ 1409406 h 1990883"/>
              <a:gd name="connsiteX1" fmla="*/ 272647 w 2504274"/>
              <a:gd name="connsiteY1" fmla="*/ 1409406 h 1990883"/>
              <a:gd name="connsiteX2" fmla="*/ 272647 w 2504274"/>
              <a:gd name="connsiteY2" fmla="*/ 952 h 1990883"/>
              <a:gd name="connsiteX3" fmla="*/ 2008548 w 2504274"/>
              <a:gd name="connsiteY3" fmla="*/ 0 h 1990883"/>
              <a:gd name="connsiteX4" fmla="*/ 2005742 w 2504274"/>
              <a:gd name="connsiteY4" fmla="*/ 821714 h 1990883"/>
              <a:gd name="connsiteX5" fmla="*/ 2209922 w 2504274"/>
              <a:gd name="connsiteY5" fmla="*/ 954795 h 1990883"/>
              <a:gd name="connsiteX6" fmla="*/ 2502458 w 2504274"/>
              <a:gd name="connsiteY6" fmla="*/ 1174131 h 1990883"/>
              <a:gd name="connsiteX7" fmla="*/ 2343579 w 2504274"/>
              <a:gd name="connsiteY7" fmla="*/ 1415400 h 1990883"/>
              <a:gd name="connsiteX8" fmla="*/ 2343579 w 2504274"/>
              <a:gd name="connsiteY8" fmla="*/ 1311216 h 1990883"/>
              <a:gd name="connsiteX9" fmla="*/ 1897210 w 2504274"/>
              <a:gd name="connsiteY9" fmla="*/ 1322182 h 1990883"/>
              <a:gd name="connsiteX10" fmla="*/ 1576935 w 2504274"/>
              <a:gd name="connsiteY10" fmla="*/ 1261865 h 1990883"/>
              <a:gd name="connsiteX11" fmla="*/ 1470187 w 2504274"/>
              <a:gd name="connsiteY11" fmla="*/ 745718 h 1990883"/>
              <a:gd name="connsiteX12" fmla="*/ 1458003 w 2504274"/>
              <a:gd name="connsiteY12" fmla="*/ 1409406 h 1990883"/>
              <a:gd name="connsiteX13" fmla="*/ 1730650 w 2504274"/>
              <a:gd name="connsiteY13" fmla="*/ 1409406 h 1990883"/>
              <a:gd name="connsiteX14" fmla="*/ 895587 w 2504274"/>
              <a:gd name="connsiteY14" fmla="*/ 1990883 h 1990883"/>
              <a:gd name="connsiteX15" fmla="*/ 0 w 2504274"/>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44354 w 2504275"/>
              <a:gd name="connsiteY5" fmla="*/ 1061721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2471"/>
              <a:gd name="connsiteY0" fmla="*/ 1409406 h 1990883"/>
              <a:gd name="connsiteX1" fmla="*/ 272647 w 2502471"/>
              <a:gd name="connsiteY1" fmla="*/ 1409406 h 1990883"/>
              <a:gd name="connsiteX2" fmla="*/ 272647 w 2502471"/>
              <a:gd name="connsiteY2" fmla="*/ 952 h 1990883"/>
              <a:gd name="connsiteX3" fmla="*/ 2008548 w 2502471"/>
              <a:gd name="connsiteY3" fmla="*/ 0 h 1990883"/>
              <a:gd name="connsiteX4" fmla="*/ 2005742 w 2502471"/>
              <a:gd name="connsiteY4" fmla="*/ 821714 h 1990883"/>
              <a:gd name="connsiteX5" fmla="*/ 2144354 w 2502471"/>
              <a:gd name="connsiteY5" fmla="*/ 1061721 h 1990883"/>
              <a:gd name="connsiteX6" fmla="*/ 2353666 w 2502471"/>
              <a:gd name="connsiteY6" fmla="*/ 946569 h 1990883"/>
              <a:gd name="connsiteX7" fmla="*/ 2502458 w 2502471"/>
              <a:gd name="connsiteY7" fmla="*/ 1174131 h 1990883"/>
              <a:gd name="connsiteX8" fmla="*/ 2343579 w 2502471"/>
              <a:gd name="connsiteY8" fmla="*/ 1415400 h 1990883"/>
              <a:gd name="connsiteX9" fmla="*/ 2343579 w 2502471"/>
              <a:gd name="connsiteY9" fmla="*/ 1311216 h 1990883"/>
              <a:gd name="connsiteX10" fmla="*/ 1897210 w 2502471"/>
              <a:gd name="connsiteY10" fmla="*/ 1322182 h 1990883"/>
              <a:gd name="connsiteX11" fmla="*/ 1576935 w 2502471"/>
              <a:gd name="connsiteY11" fmla="*/ 1261865 h 1990883"/>
              <a:gd name="connsiteX12" fmla="*/ 1470187 w 2502471"/>
              <a:gd name="connsiteY12" fmla="*/ 745718 h 1990883"/>
              <a:gd name="connsiteX13" fmla="*/ 1458003 w 2502471"/>
              <a:gd name="connsiteY13" fmla="*/ 1409406 h 1990883"/>
              <a:gd name="connsiteX14" fmla="*/ 1730650 w 2502471"/>
              <a:gd name="connsiteY14" fmla="*/ 1409406 h 1990883"/>
              <a:gd name="connsiteX15" fmla="*/ 895587 w 2502471"/>
              <a:gd name="connsiteY15" fmla="*/ 1990883 h 1990883"/>
              <a:gd name="connsiteX16" fmla="*/ 0 w 2502471"/>
              <a:gd name="connsiteY16" fmla="*/ 1409406 h 1990883"/>
              <a:gd name="connsiteX0" fmla="*/ 0 w 2502468"/>
              <a:gd name="connsiteY0" fmla="*/ 1409406 h 1990883"/>
              <a:gd name="connsiteX1" fmla="*/ 272647 w 2502468"/>
              <a:gd name="connsiteY1" fmla="*/ 1409406 h 1990883"/>
              <a:gd name="connsiteX2" fmla="*/ 272647 w 2502468"/>
              <a:gd name="connsiteY2" fmla="*/ 952 h 1990883"/>
              <a:gd name="connsiteX3" fmla="*/ 2008548 w 2502468"/>
              <a:gd name="connsiteY3" fmla="*/ 0 h 1990883"/>
              <a:gd name="connsiteX4" fmla="*/ 2005742 w 2502468"/>
              <a:gd name="connsiteY4" fmla="*/ 821714 h 1990883"/>
              <a:gd name="connsiteX5" fmla="*/ 2144354 w 2502468"/>
              <a:gd name="connsiteY5" fmla="*/ 1061721 h 1990883"/>
              <a:gd name="connsiteX6" fmla="*/ 2341057 w 2502468"/>
              <a:gd name="connsiteY6" fmla="*/ 1061720 h 1990883"/>
              <a:gd name="connsiteX7" fmla="*/ 2353666 w 2502468"/>
              <a:gd name="connsiteY7" fmla="*/ 946569 h 1990883"/>
              <a:gd name="connsiteX8" fmla="*/ 2502458 w 2502468"/>
              <a:gd name="connsiteY8" fmla="*/ 1174131 h 1990883"/>
              <a:gd name="connsiteX9" fmla="*/ 2343579 w 2502468"/>
              <a:gd name="connsiteY9" fmla="*/ 1415400 h 1990883"/>
              <a:gd name="connsiteX10" fmla="*/ 2343579 w 2502468"/>
              <a:gd name="connsiteY10" fmla="*/ 1311216 h 1990883"/>
              <a:gd name="connsiteX11" fmla="*/ 1897210 w 2502468"/>
              <a:gd name="connsiteY11" fmla="*/ 1322182 h 1990883"/>
              <a:gd name="connsiteX12" fmla="*/ 1576935 w 2502468"/>
              <a:gd name="connsiteY12" fmla="*/ 1261865 h 1990883"/>
              <a:gd name="connsiteX13" fmla="*/ 1470187 w 2502468"/>
              <a:gd name="connsiteY13" fmla="*/ 745718 h 1990883"/>
              <a:gd name="connsiteX14" fmla="*/ 1458003 w 2502468"/>
              <a:gd name="connsiteY14" fmla="*/ 1409406 h 1990883"/>
              <a:gd name="connsiteX15" fmla="*/ 1730650 w 2502468"/>
              <a:gd name="connsiteY15" fmla="*/ 1409406 h 1990883"/>
              <a:gd name="connsiteX16" fmla="*/ 895587 w 2502468"/>
              <a:gd name="connsiteY16" fmla="*/ 1990883 h 1990883"/>
              <a:gd name="connsiteX17" fmla="*/ 0 w 2502468"/>
              <a:gd name="connsiteY17" fmla="*/ 1409406 h 1990883"/>
              <a:gd name="connsiteX0" fmla="*/ 0 w 2502468"/>
              <a:gd name="connsiteY0" fmla="*/ 1409406 h 1990883"/>
              <a:gd name="connsiteX1" fmla="*/ 272647 w 2502468"/>
              <a:gd name="connsiteY1" fmla="*/ 1409406 h 1990883"/>
              <a:gd name="connsiteX2" fmla="*/ 272647 w 2502468"/>
              <a:gd name="connsiteY2" fmla="*/ 952 h 1990883"/>
              <a:gd name="connsiteX3" fmla="*/ 2008548 w 2502468"/>
              <a:gd name="connsiteY3" fmla="*/ 0 h 1990883"/>
              <a:gd name="connsiteX4" fmla="*/ 2005742 w 2502468"/>
              <a:gd name="connsiteY4" fmla="*/ 821714 h 1990883"/>
              <a:gd name="connsiteX5" fmla="*/ 2144354 w 2502468"/>
              <a:gd name="connsiteY5" fmla="*/ 1061721 h 1990883"/>
              <a:gd name="connsiteX6" fmla="*/ 2341057 w 2502468"/>
              <a:gd name="connsiteY6" fmla="*/ 1061720 h 1990883"/>
              <a:gd name="connsiteX7" fmla="*/ 2353666 w 2502468"/>
              <a:gd name="connsiteY7" fmla="*/ 946569 h 1990883"/>
              <a:gd name="connsiteX8" fmla="*/ 2502458 w 2502468"/>
              <a:gd name="connsiteY8" fmla="*/ 1174131 h 1990883"/>
              <a:gd name="connsiteX9" fmla="*/ 2343579 w 2502468"/>
              <a:gd name="connsiteY9" fmla="*/ 1415400 h 1990883"/>
              <a:gd name="connsiteX10" fmla="*/ 2343579 w 2502468"/>
              <a:gd name="connsiteY10" fmla="*/ 1311216 h 1990883"/>
              <a:gd name="connsiteX11" fmla="*/ 1897210 w 2502468"/>
              <a:gd name="connsiteY11" fmla="*/ 1322182 h 1990883"/>
              <a:gd name="connsiteX12" fmla="*/ 1576935 w 2502468"/>
              <a:gd name="connsiteY12" fmla="*/ 1261865 h 1990883"/>
              <a:gd name="connsiteX13" fmla="*/ 1470187 w 2502468"/>
              <a:gd name="connsiteY13" fmla="*/ 745718 h 1990883"/>
              <a:gd name="connsiteX14" fmla="*/ 1458003 w 2502468"/>
              <a:gd name="connsiteY14" fmla="*/ 1409406 h 1990883"/>
              <a:gd name="connsiteX15" fmla="*/ 1730650 w 2502468"/>
              <a:gd name="connsiteY15" fmla="*/ 1409406 h 1990883"/>
              <a:gd name="connsiteX16" fmla="*/ 895587 w 2502468"/>
              <a:gd name="connsiteY16" fmla="*/ 1990883 h 1990883"/>
              <a:gd name="connsiteX17" fmla="*/ 0 w 250246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81307 w 2502458"/>
              <a:gd name="connsiteY5" fmla="*/ 1042530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7207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3097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8793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8793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4684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4684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8702 w 2506567"/>
              <a:gd name="connsiteY4" fmla="*/ 37803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8702 w 2506567"/>
              <a:gd name="connsiteY4" fmla="*/ 378034 h 1990883"/>
              <a:gd name="connsiteX5" fmla="*/ 2049080 w 2506567"/>
              <a:gd name="connsiteY5" fmla="*/ 755753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91"/>
              <a:gd name="connsiteY0" fmla="*/ 1409406 h 1990883"/>
              <a:gd name="connsiteX1" fmla="*/ 272647 w 2506591"/>
              <a:gd name="connsiteY1" fmla="*/ 1409406 h 1990883"/>
              <a:gd name="connsiteX2" fmla="*/ 272647 w 2506591"/>
              <a:gd name="connsiteY2" fmla="*/ 952 h 1990883"/>
              <a:gd name="connsiteX3" fmla="*/ 2008548 w 2506591"/>
              <a:gd name="connsiteY3" fmla="*/ 0 h 1990883"/>
              <a:gd name="connsiteX4" fmla="*/ 2008702 w 2506591"/>
              <a:gd name="connsiteY4" fmla="*/ 378034 h 1990883"/>
              <a:gd name="connsiteX5" fmla="*/ 2049080 w 2506591"/>
              <a:gd name="connsiteY5" fmla="*/ 755753 h 1990883"/>
              <a:gd name="connsiteX6" fmla="*/ 2366738 w 2506591"/>
              <a:gd name="connsiteY6" fmla="*/ 1068421 h 1990883"/>
              <a:gd name="connsiteX7" fmla="*/ 2366830 w 2506591"/>
              <a:gd name="connsiteY7" fmla="*/ 967381 h 1990883"/>
              <a:gd name="connsiteX8" fmla="*/ 2381119 w 2506591"/>
              <a:gd name="connsiteY8" fmla="*/ 608008 h 1990883"/>
              <a:gd name="connsiteX9" fmla="*/ 2506567 w 2506591"/>
              <a:gd name="connsiteY9" fmla="*/ 1180832 h 1990883"/>
              <a:gd name="connsiteX10" fmla="*/ 2364124 w 2506591"/>
              <a:gd name="connsiteY10" fmla="*/ 1395298 h 1990883"/>
              <a:gd name="connsiteX11" fmla="*/ 2364125 w 2506591"/>
              <a:gd name="connsiteY11" fmla="*/ 1292230 h 1990883"/>
              <a:gd name="connsiteX12" fmla="*/ 1899265 w 2506591"/>
              <a:gd name="connsiteY12" fmla="*/ 1298729 h 1990883"/>
              <a:gd name="connsiteX13" fmla="*/ 1546118 w 2506591"/>
              <a:gd name="connsiteY13" fmla="*/ 1226127 h 1990883"/>
              <a:gd name="connsiteX14" fmla="*/ 1470187 w 2506591"/>
              <a:gd name="connsiteY14" fmla="*/ 745718 h 1990883"/>
              <a:gd name="connsiteX15" fmla="*/ 1458003 w 2506591"/>
              <a:gd name="connsiteY15" fmla="*/ 1409406 h 1990883"/>
              <a:gd name="connsiteX16" fmla="*/ 1730650 w 2506591"/>
              <a:gd name="connsiteY16" fmla="*/ 1409406 h 1990883"/>
              <a:gd name="connsiteX17" fmla="*/ 895587 w 2506591"/>
              <a:gd name="connsiteY17" fmla="*/ 1990883 h 1990883"/>
              <a:gd name="connsiteX18" fmla="*/ 0 w 2506591"/>
              <a:gd name="connsiteY18"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6738 w 2550982"/>
              <a:gd name="connsiteY6" fmla="*/ 1068421 h 1990883"/>
              <a:gd name="connsiteX7" fmla="*/ 2366830 w 2550982"/>
              <a:gd name="connsiteY7" fmla="*/ 967381 h 1990883"/>
              <a:gd name="connsiteX8" fmla="*/ 2381119 w 2550982"/>
              <a:gd name="connsiteY8" fmla="*/ 608008 h 1990883"/>
              <a:gd name="connsiteX9" fmla="*/ 2550965 w 2550982"/>
              <a:gd name="connsiteY9" fmla="*/ 981553 h 1990883"/>
              <a:gd name="connsiteX10" fmla="*/ 2364124 w 2550982"/>
              <a:gd name="connsiteY10" fmla="*/ 1395298 h 1990883"/>
              <a:gd name="connsiteX11" fmla="*/ 2364125 w 2550982"/>
              <a:gd name="connsiteY11" fmla="*/ 1292230 h 1990883"/>
              <a:gd name="connsiteX12" fmla="*/ 1899265 w 2550982"/>
              <a:gd name="connsiteY12" fmla="*/ 1298729 h 1990883"/>
              <a:gd name="connsiteX13" fmla="*/ 1546118 w 2550982"/>
              <a:gd name="connsiteY13" fmla="*/ 1226127 h 1990883"/>
              <a:gd name="connsiteX14" fmla="*/ 1470187 w 2550982"/>
              <a:gd name="connsiteY14" fmla="*/ 745718 h 1990883"/>
              <a:gd name="connsiteX15" fmla="*/ 1458003 w 2550982"/>
              <a:gd name="connsiteY15" fmla="*/ 1409406 h 1990883"/>
              <a:gd name="connsiteX16" fmla="*/ 1730650 w 2550982"/>
              <a:gd name="connsiteY16" fmla="*/ 1409406 h 1990883"/>
              <a:gd name="connsiteX17" fmla="*/ 895587 w 2550982"/>
              <a:gd name="connsiteY17" fmla="*/ 1990883 h 1990883"/>
              <a:gd name="connsiteX18" fmla="*/ 0 w 2550982"/>
              <a:gd name="connsiteY18"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6738 w 2550982"/>
              <a:gd name="connsiteY6" fmla="*/ 10684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37139 w 2550982"/>
              <a:gd name="connsiteY6" fmla="*/ 82026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37139 w 2550982"/>
              <a:gd name="connsiteY6" fmla="*/ 82026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8240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8240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79394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3779 w 2550982"/>
              <a:gd name="connsiteY6" fmla="*/ 79394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3779 w 2550982"/>
              <a:gd name="connsiteY6" fmla="*/ 793941 h 1990883"/>
              <a:gd name="connsiteX7" fmla="*/ 2381119 w 2550982"/>
              <a:gd name="connsiteY7" fmla="*/ 608008 h 1990883"/>
              <a:gd name="connsiteX8" fmla="*/ 2550965 w 2550982"/>
              <a:gd name="connsiteY8" fmla="*/ 981553 h 1990883"/>
              <a:gd name="connsiteX9" fmla="*/ 2375224 w 2550982"/>
              <a:gd name="connsiteY9" fmla="*/ 1446059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628674"/>
              <a:gd name="connsiteY0" fmla="*/ 1409406 h 1990883"/>
              <a:gd name="connsiteX1" fmla="*/ 272647 w 2628674"/>
              <a:gd name="connsiteY1" fmla="*/ 1409406 h 1990883"/>
              <a:gd name="connsiteX2" fmla="*/ 272647 w 2628674"/>
              <a:gd name="connsiteY2" fmla="*/ 952 h 1990883"/>
              <a:gd name="connsiteX3" fmla="*/ 2008548 w 2628674"/>
              <a:gd name="connsiteY3" fmla="*/ 0 h 1990883"/>
              <a:gd name="connsiteX4" fmla="*/ 2008702 w 2628674"/>
              <a:gd name="connsiteY4" fmla="*/ 378034 h 1990883"/>
              <a:gd name="connsiteX5" fmla="*/ 2049080 w 2628674"/>
              <a:gd name="connsiteY5" fmla="*/ 755753 h 1990883"/>
              <a:gd name="connsiteX6" fmla="*/ 2363779 w 2628674"/>
              <a:gd name="connsiteY6" fmla="*/ 793941 h 1990883"/>
              <a:gd name="connsiteX7" fmla="*/ 2381119 w 2628674"/>
              <a:gd name="connsiteY7" fmla="*/ 608008 h 1990883"/>
              <a:gd name="connsiteX8" fmla="*/ 2628663 w 2628674"/>
              <a:gd name="connsiteY8" fmla="*/ 1060513 h 1990883"/>
              <a:gd name="connsiteX9" fmla="*/ 2375224 w 2628674"/>
              <a:gd name="connsiteY9" fmla="*/ 1446059 h 1990883"/>
              <a:gd name="connsiteX10" fmla="*/ 2364125 w 2628674"/>
              <a:gd name="connsiteY10" fmla="*/ 1292230 h 1990883"/>
              <a:gd name="connsiteX11" fmla="*/ 1899265 w 2628674"/>
              <a:gd name="connsiteY11" fmla="*/ 1298729 h 1990883"/>
              <a:gd name="connsiteX12" fmla="*/ 1546118 w 2628674"/>
              <a:gd name="connsiteY12" fmla="*/ 1226127 h 1990883"/>
              <a:gd name="connsiteX13" fmla="*/ 1470187 w 2628674"/>
              <a:gd name="connsiteY13" fmla="*/ 745718 h 1990883"/>
              <a:gd name="connsiteX14" fmla="*/ 1458003 w 2628674"/>
              <a:gd name="connsiteY14" fmla="*/ 1409406 h 1990883"/>
              <a:gd name="connsiteX15" fmla="*/ 1730650 w 2628674"/>
              <a:gd name="connsiteY15" fmla="*/ 1409406 h 1990883"/>
              <a:gd name="connsiteX16" fmla="*/ 895587 w 2628674"/>
              <a:gd name="connsiteY16" fmla="*/ 1990883 h 1990883"/>
              <a:gd name="connsiteX17" fmla="*/ 0 w 2628674"/>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81119 w 2628663"/>
              <a:gd name="connsiteY7" fmla="*/ 608008 h 1990883"/>
              <a:gd name="connsiteX8" fmla="*/ 2628663 w 2628663"/>
              <a:gd name="connsiteY8" fmla="*/ 1060513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81119 w 2628663"/>
              <a:gd name="connsiteY7" fmla="*/ 60800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28663" h="1990883">
                <a:moveTo>
                  <a:pt x="0" y="1409406"/>
                </a:moveTo>
                <a:lnTo>
                  <a:pt x="272647" y="1409406"/>
                </a:lnTo>
                <a:lnTo>
                  <a:pt x="272647" y="952"/>
                </a:lnTo>
                <a:lnTo>
                  <a:pt x="2008548" y="0"/>
                </a:lnTo>
                <a:cubicBezTo>
                  <a:pt x="2007709" y="241774"/>
                  <a:pt x="2009718" y="249957"/>
                  <a:pt x="2008702" y="378034"/>
                </a:cubicBezTo>
                <a:cubicBezTo>
                  <a:pt x="2007688" y="505873"/>
                  <a:pt x="1995081" y="693485"/>
                  <a:pt x="2055740" y="767033"/>
                </a:cubicBezTo>
                <a:cubicBezTo>
                  <a:pt x="2116399" y="840581"/>
                  <a:pt x="2216723" y="813838"/>
                  <a:pt x="2372658" y="819321"/>
                </a:cubicBezTo>
                <a:cubicBezTo>
                  <a:pt x="2374720" y="689417"/>
                  <a:pt x="2374832" y="893206"/>
                  <a:pt x="2376678" y="661588"/>
                </a:cubicBezTo>
                <a:cubicBezTo>
                  <a:pt x="2399968" y="697163"/>
                  <a:pt x="2532832" y="893264"/>
                  <a:pt x="2628663" y="1052052"/>
                </a:cubicBezTo>
                <a:cubicBezTo>
                  <a:pt x="2566489" y="1150725"/>
                  <a:pt x="2445497" y="1341787"/>
                  <a:pt x="2375224" y="1446059"/>
                </a:cubicBezTo>
                <a:cubicBezTo>
                  <a:pt x="2375832" y="1367175"/>
                  <a:pt x="2373985" y="1359872"/>
                  <a:pt x="2373004" y="1283771"/>
                </a:cubicBezTo>
                <a:lnTo>
                  <a:pt x="1903704" y="1287449"/>
                </a:lnTo>
                <a:cubicBezTo>
                  <a:pt x="1766557" y="1287685"/>
                  <a:pt x="1625031" y="1307955"/>
                  <a:pt x="1552778" y="1217667"/>
                </a:cubicBezTo>
                <a:cubicBezTo>
                  <a:pt x="1480525" y="1127379"/>
                  <a:pt x="1468151" y="1011292"/>
                  <a:pt x="1470187" y="745718"/>
                </a:cubicBezTo>
                <a:cubicBezTo>
                  <a:pt x="1470329" y="923994"/>
                  <a:pt x="1457861" y="1231130"/>
                  <a:pt x="1458003" y="1409406"/>
                </a:cubicBezTo>
                <a:lnTo>
                  <a:pt x="1730650" y="1409406"/>
                </a:lnTo>
                <a:lnTo>
                  <a:pt x="895587" y="1990883"/>
                </a:lnTo>
                <a:lnTo>
                  <a:pt x="0" y="1409406"/>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29"/>
          <p:cNvSpPr txBox="1"/>
          <p:nvPr/>
        </p:nvSpPr>
        <p:spPr>
          <a:xfrm>
            <a:off x="4272800" y="3778859"/>
            <a:ext cx="1107996" cy="646331"/>
          </a:xfrm>
          <a:prstGeom prst="rect">
            <a:avLst/>
          </a:prstGeom>
          <a:noFill/>
        </p:spPr>
        <p:txBody>
          <a:bodyPr wrap="non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危険事象</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暴露</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33"/>
          <p:cNvSpPr/>
          <p:nvPr/>
        </p:nvSpPr>
        <p:spPr>
          <a:xfrm>
            <a:off x="6546158" y="4391474"/>
            <a:ext cx="1141576" cy="52725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ヒヤリ</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34"/>
          <p:cNvSpPr/>
          <p:nvPr/>
        </p:nvSpPr>
        <p:spPr>
          <a:xfrm>
            <a:off x="5365520" y="4462934"/>
            <a:ext cx="897100" cy="36004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回避</a:t>
            </a:r>
          </a:p>
        </p:txBody>
      </p:sp>
      <p:sp>
        <p:nvSpPr>
          <p:cNvPr id="17" name="Freeform 1029"/>
          <p:cNvSpPr>
            <a:spLocks/>
          </p:cNvSpPr>
          <p:nvPr/>
        </p:nvSpPr>
        <p:spPr bwMode="auto">
          <a:xfrm flipH="1">
            <a:off x="1922408" y="5330133"/>
            <a:ext cx="809133" cy="9338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2559" y="1812323"/>
            <a:ext cx="1911947" cy="217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89077" y="4948278"/>
            <a:ext cx="1193760" cy="1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Explosion 1 19"/>
          <p:cNvSpPr/>
          <p:nvPr/>
        </p:nvSpPr>
        <p:spPr bwMode="auto">
          <a:xfrm>
            <a:off x="2318791" y="5177733"/>
            <a:ext cx="242490" cy="252412"/>
          </a:xfrm>
          <a:prstGeom prst="irregularSeal1">
            <a:avLst/>
          </a:prstGeom>
          <a:solidFill>
            <a:srgbClr val="FF0000"/>
          </a:solidFill>
          <a:ln w="6350" cap="flat" cmpd="sng" algn="ctr">
            <a:solidFill>
              <a:srgbClr val="FF0000"/>
            </a:solidFill>
            <a:prstDash val="solid"/>
            <a:round/>
            <a:headEnd type="none" w="med" len="med"/>
            <a:tailEnd type="none" w="med" len="med"/>
          </a:ln>
          <a:effectLst/>
          <a:ex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Freeform 1029"/>
          <p:cNvSpPr>
            <a:spLocks/>
          </p:cNvSpPr>
          <p:nvPr/>
        </p:nvSpPr>
        <p:spPr bwMode="auto">
          <a:xfrm flipH="1">
            <a:off x="584503" y="2107961"/>
            <a:ext cx="1282229" cy="15886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39822" y="4456607"/>
            <a:ext cx="1193760" cy="1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Freeform 1029"/>
          <p:cNvSpPr>
            <a:spLocks/>
          </p:cNvSpPr>
          <p:nvPr/>
        </p:nvSpPr>
        <p:spPr bwMode="auto">
          <a:xfrm rot="19281564" flipH="1">
            <a:off x="7471930" y="4788569"/>
            <a:ext cx="809133" cy="9338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Rectangle 23"/>
          <p:cNvSpPr/>
          <p:nvPr/>
        </p:nvSpPr>
        <p:spPr bwMode="auto">
          <a:xfrm>
            <a:off x="5429475" y="3203690"/>
            <a:ext cx="2230913" cy="646331"/>
          </a:xfrm>
          <a:prstGeom prst="rect">
            <a:avLst/>
          </a:prstGeom>
          <a:solidFill>
            <a:schemeClr val="bg1"/>
          </a:solidFill>
          <a:ln w="38100" cap="flat" cmpd="sng" algn="ctr">
            <a:solidFill>
              <a:srgbClr val="FF0000"/>
            </a:solidFill>
            <a:prstDash val="solid"/>
            <a:round/>
            <a:headEnd type="none" w="med" len="med"/>
            <a:tailEnd type="none" w="med" len="med"/>
          </a:ln>
          <a:effectLst/>
          <a:extLst/>
        </p:spPr>
        <p:txBody>
          <a:bodyPr vert="horz" wrap="none" lIns="72000" tIns="45720" rIns="7200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異常・故障</a:t>
            </a:r>
          </a:p>
        </p:txBody>
      </p:sp>
    </p:spTree>
    <p:extLst>
      <p:ext uri="{BB962C8B-B14F-4D97-AF65-F5344CB8AC3E}">
        <p14:creationId xmlns:p14="http://schemas.microsoft.com/office/powerpoint/2010/main" val="99788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a:t>2 </a:t>
            </a:r>
            <a:r>
              <a:rPr lang="ja-JP" altLang="en-US" dirty="0"/>
              <a:t>リスクアセスメント</a:t>
            </a:r>
            <a:r>
              <a:rPr lang="en-US" altLang="ja-JP" dirty="0"/>
              <a:t/>
            </a:r>
            <a:br>
              <a:rPr lang="en-US" altLang="ja-JP" dirty="0"/>
            </a:br>
            <a:r>
              <a:rPr lang="en-US" altLang="ja-JP" dirty="0"/>
              <a:t>(3)	</a:t>
            </a:r>
            <a:r>
              <a:rPr lang="ja-JP" altLang="en-US" dirty="0"/>
              <a:t>危険源・危険状態・危険事象の同定</a:t>
            </a:r>
            <a:endParaRPr kumimoji="1" lang="ja-JP" altLang="en-US" dirty="0"/>
          </a:p>
        </p:txBody>
      </p:sp>
      <p:sp>
        <p:nvSpPr>
          <p:cNvPr id="3" name="Content Placeholder 2"/>
          <p:cNvSpPr>
            <a:spLocks noGrp="1"/>
          </p:cNvSpPr>
          <p:nvPr>
            <p:ph idx="1"/>
          </p:nvPr>
        </p:nvSpPr>
        <p:spPr/>
        <p:txBody>
          <a:bodyPr/>
          <a:lstStyle/>
          <a:p>
            <a:pPr marL="0" lvl="2" indent="0">
              <a:spcBef>
                <a:spcPts val="1000"/>
              </a:spcBef>
              <a:buNone/>
            </a:pPr>
            <a:r>
              <a:rPr lang="ja-JP" altLang="en-US" sz="2800" b="1" dirty="0">
                <a:effectLst>
                  <a:glow>
                    <a:srgbClr val="000000"/>
                  </a:glow>
                  <a:outerShdw sx="0" sy="0">
                    <a:srgbClr val="000000"/>
                  </a:outerShdw>
                  <a:reflection stA="0" endPos="0" fadeDir="0" sx="0" sy="0"/>
                </a:effectLst>
              </a:rPr>
              <a:t>ア </a:t>
            </a:r>
            <a:r>
              <a:rPr lang="ja-JP" altLang="ja-JP" sz="2800" b="1" dirty="0">
                <a:effectLst>
                  <a:glow>
                    <a:srgbClr val="000000"/>
                  </a:glow>
                  <a:outerShdw sx="0" sy="0">
                    <a:srgbClr val="000000"/>
                  </a:outerShdw>
                  <a:reflection stA="0" endPos="0" fadeDir="0" sx="0" sy="0"/>
                </a:effectLst>
              </a:rPr>
              <a:t>危険源の</a:t>
            </a:r>
            <a:r>
              <a:rPr lang="ja-JP" altLang="ja-JP" sz="2800" b="1" dirty="0" smtClean="0">
                <a:effectLst>
                  <a:glow>
                    <a:srgbClr val="000000"/>
                  </a:glow>
                  <a:outerShdw sx="0" sy="0">
                    <a:srgbClr val="000000"/>
                  </a:outerShdw>
                  <a:reflection stA="0" endPos="0" fadeDir="0" sx="0" sy="0"/>
                </a:effectLst>
              </a:rPr>
              <a:t>同定</a:t>
            </a:r>
            <a:r>
              <a:rPr lang="en-US" altLang="ja-JP" sz="2800" dirty="0" smtClean="0">
                <a:effectLst>
                  <a:glow>
                    <a:srgbClr val="000000"/>
                  </a:glow>
                  <a:outerShdw sx="0" sy="0">
                    <a:srgbClr val="000000"/>
                  </a:outerShdw>
                  <a:reflection stA="0" endPos="0" fadeDir="0" sx="0" sy="0"/>
                </a:effectLst>
              </a:rPr>
              <a:t> – </a:t>
            </a:r>
            <a:r>
              <a:rPr lang="ja-JP" altLang="en-US" sz="2800" dirty="0" smtClean="0">
                <a:effectLst>
                  <a:glow>
                    <a:srgbClr val="000000"/>
                  </a:glow>
                  <a:outerShdw sx="0" sy="0">
                    <a:srgbClr val="000000"/>
                  </a:outerShdw>
                  <a:reflection stA="0" endPos="0" fadeDir="0" sx="0" sy="0"/>
                </a:effectLst>
              </a:rPr>
              <a:t>異常時の危険源の同定</a:t>
            </a:r>
            <a:endParaRPr lang="ja-JP" altLang="ja-JP" sz="2800" dirty="0">
              <a:effectLst>
                <a:glow>
                  <a:srgbClr val="000000"/>
                </a:glow>
                <a:outerShdw sx="0" sy="0">
                  <a:srgbClr val="000000"/>
                </a:outerShdw>
                <a:reflection stA="0" endPos="0" fadeDir="0" sx="0" sy="0"/>
              </a:effectLst>
            </a:endParaRPr>
          </a:p>
          <a:p>
            <a:pPr marL="0" indent="0">
              <a:buNone/>
            </a:pPr>
            <a:endParaRPr kumimoji="1" lang="en-US" altLang="ja-JP" dirty="0"/>
          </a:p>
          <a:p>
            <a:pPr marL="0" indent="0">
              <a:buNone/>
            </a:pPr>
            <a:endParaRPr lang="en-US" altLang="ja-JP" dirty="0" smtClean="0"/>
          </a:p>
          <a:p>
            <a:pPr marL="0" indent="0">
              <a:buNone/>
            </a:pPr>
            <a:endParaRPr kumimoji="1" lang="en-US" altLang="ja-JP" dirty="0"/>
          </a:p>
          <a:p>
            <a:pPr marL="0" indent="0">
              <a:buNone/>
            </a:pPr>
            <a:endParaRPr lang="en-US" altLang="ja-JP" dirty="0" smtClean="0"/>
          </a:p>
          <a:p>
            <a:pPr marL="0" indent="0">
              <a:buNone/>
            </a:pPr>
            <a:endParaRPr kumimoji="1" lang="en-US" altLang="ja-JP" dirty="0"/>
          </a:p>
          <a:p>
            <a:pPr marL="0" indent="0">
              <a:buNone/>
            </a:pPr>
            <a:endParaRPr lang="en-US" altLang="ja-JP" dirty="0" smtClean="0"/>
          </a:p>
          <a:p>
            <a:pPr marL="0" indent="0">
              <a:buNone/>
            </a:pPr>
            <a:endParaRPr kumimoji="1" lang="en-US" altLang="ja-JP" dirty="0"/>
          </a:p>
          <a:p>
            <a:pPr marL="0" indent="0" algn="ctr">
              <a:buNone/>
            </a:pPr>
            <a:endParaRPr lang="en-US" altLang="ja-JP" dirty="0" smtClean="0"/>
          </a:p>
          <a:p>
            <a:pPr marL="0" indent="0" algn="ctr">
              <a:buNone/>
            </a:pPr>
            <a:endParaRPr lang="en-US" altLang="ja-JP" dirty="0" smtClean="0"/>
          </a:p>
          <a:p>
            <a:pPr marL="0" indent="0">
              <a:buNone/>
            </a:pPr>
            <a:endParaRPr lang="en-US" altLang="ja-JP" dirty="0"/>
          </a:p>
        </p:txBody>
      </p:sp>
      <p:graphicFrame>
        <p:nvGraphicFramePr>
          <p:cNvPr id="25" name="Table 24"/>
          <p:cNvGraphicFramePr>
            <a:graphicFrameLocks noGrp="1"/>
          </p:cNvGraphicFramePr>
          <p:nvPr>
            <p:extLst>
              <p:ext uri="{D42A27DB-BD31-4B8C-83A1-F6EECF244321}">
                <p14:modId xmlns:p14="http://schemas.microsoft.com/office/powerpoint/2010/main" val="3435210866"/>
              </p:ext>
            </p:extLst>
          </p:nvPr>
        </p:nvGraphicFramePr>
        <p:xfrm>
          <a:off x="283030" y="2016048"/>
          <a:ext cx="9434288" cy="3429000"/>
        </p:xfrm>
        <a:graphic>
          <a:graphicData uri="http://schemas.openxmlformats.org/drawingml/2006/table">
            <a:tbl>
              <a:tblPr>
                <a:tableStyleId>{3C2FFA5D-87B4-456A-9821-1D502468CF0F}</a:tableStyleId>
              </a:tblPr>
              <a:tblGrid>
                <a:gridCol w="1120321"/>
                <a:gridCol w="2771322"/>
                <a:gridCol w="2771323"/>
                <a:gridCol w="2771322"/>
              </a:tblGrid>
              <a:tr h="0">
                <a:tc>
                  <a:txBody>
                    <a:bodyPr/>
                    <a:lstStyle/>
                    <a:p>
                      <a:pPr algn="just">
                        <a:lnSpc>
                          <a:spcPts val="3000"/>
                        </a:lnSpc>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機械</a:t>
                      </a:r>
                      <a:endParaRPr lang="ja-JP" altLang="en-US"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lnSpc>
                          <a:spcPts val="3000"/>
                        </a:lnSpc>
                        <a:spcAft>
                          <a:spcPts val="0"/>
                        </a:spcAft>
                      </a:pPr>
                      <a:r>
                        <a:rPr kumimoji="1" lang="ja-JP" altLang="en-US" sz="20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機械的</a:t>
                      </a:r>
                    </a:p>
                    <a:p>
                      <a:pPr algn="just">
                        <a:lnSpc>
                          <a:spcPts val="3000"/>
                        </a:lnSpc>
                        <a:spcAft>
                          <a:spcPts val="0"/>
                        </a:spcAft>
                      </a:pPr>
                      <a:r>
                        <a:rPr kumimoji="1" lang="ja-JP" altLang="en-US" sz="20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・疲労破壊</a:t>
                      </a:r>
                    </a:p>
                    <a:p>
                      <a:pPr algn="just">
                        <a:lnSpc>
                          <a:spcPts val="3000"/>
                        </a:lnSpc>
                        <a:spcAft>
                          <a:spcPts val="0"/>
                        </a:spcAft>
                      </a:pPr>
                      <a:r>
                        <a:rPr kumimoji="1" lang="ja-JP" altLang="en-US" sz="20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・衝撃破壊</a:t>
                      </a:r>
                    </a:p>
                    <a:p>
                      <a:pPr algn="just">
                        <a:lnSpc>
                          <a:spcPts val="3000"/>
                        </a:lnSpc>
                        <a:spcAft>
                          <a:spcPts val="0"/>
                        </a:spcAft>
                      </a:pPr>
                      <a:r>
                        <a:rPr kumimoji="1" lang="ja-JP" altLang="en-US" sz="20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・磨耗</a:t>
                      </a:r>
                    </a:p>
                    <a:p>
                      <a:pPr algn="just">
                        <a:lnSpc>
                          <a:spcPts val="3000"/>
                        </a:lnSpc>
                        <a:spcAft>
                          <a:spcPts val="0"/>
                        </a:spcAft>
                      </a:pPr>
                      <a:r>
                        <a:rPr kumimoji="1" lang="ja-JP" altLang="en-US" sz="20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・ゆるみ／抜け</a:t>
                      </a:r>
                    </a:p>
                  </a:txBody>
                  <a:tcPr marL="74295" marR="74295" marT="0" marB="0"/>
                </a:tc>
                <a:tc>
                  <a:txBody>
                    <a:bodyPr/>
                    <a:lstStyle/>
                    <a:p>
                      <a:pPr algn="just">
                        <a:lnSpc>
                          <a:spcPts val="3000"/>
                        </a:lnSpc>
                        <a:spcAft>
                          <a:spcPts val="0"/>
                        </a:spcAft>
                      </a:pPr>
                      <a:r>
                        <a:rPr kumimoji="1" lang="ja-JP" altLang="en-US" sz="20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電気的</a:t>
                      </a:r>
                    </a:p>
                    <a:p>
                      <a:pPr algn="just">
                        <a:lnSpc>
                          <a:spcPts val="3000"/>
                        </a:lnSpc>
                        <a:spcAft>
                          <a:spcPts val="0"/>
                        </a:spcAft>
                      </a:pPr>
                      <a:r>
                        <a:rPr kumimoji="1" lang="ja-JP" altLang="en-US" sz="20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・部品故障</a:t>
                      </a:r>
                    </a:p>
                    <a:p>
                      <a:pPr algn="just">
                        <a:lnSpc>
                          <a:spcPts val="3000"/>
                        </a:lnSpc>
                        <a:spcAft>
                          <a:spcPts val="0"/>
                        </a:spcAft>
                      </a:pPr>
                      <a:r>
                        <a:rPr kumimoji="1" lang="ja-JP" altLang="en-US" sz="20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・断線</a:t>
                      </a:r>
                    </a:p>
                    <a:p>
                      <a:pPr algn="just">
                        <a:lnSpc>
                          <a:spcPts val="3000"/>
                        </a:lnSpc>
                        <a:spcAft>
                          <a:spcPts val="0"/>
                        </a:spcAft>
                      </a:pPr>
                      <a:r>
                        <a:rPr kumimoji="1" lang="ja-JP" altLang="en-US" sz="20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・短絡</a:t>
                      </a:r>
                    </a:p>
                  </a:txBody>
                  <a:tcPr marL="74295" marR="74295" marT="0" marB="0"/>
                </a:tc>
                <a:tc>
                  <a:txBody>
                    <a:bodyPr/>
                    <a:lstStyle/>
                    <a:p>
                      <a:pPr algn="just">
                        <a:spcAft>
                          <a:spcPts val="0"/>
                        </a:spcAft>
                      </a:pPr>
                      <a:r>
                        <a:rPr kumimoji="1" lang="ja-JP" altLang="en-US" sz="20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化学的・環境的</a:t>
                      </a:r>
                    </a:p>
                    <a:p>
                      <a:pPr algn="just">
                        <a:spcAft>
                          <a:spcPts val="0"/>
                        </a:spcAft>
                      </a:pPr>
                      <a:r>
                        <a:rPr kumimoji="1" lang="ja-JP" altLang="en-US" sz="20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・熱（高温・低温）</a:t>
                      </a:r>
                    </a:p>
                    <a:p>
                      <a:pPr algn="just">
                        <a:spcAft>
                          <a:spcPts val="0"/>
                        </a:spcAft>
                      </a:pPr>
                      <a:r>
                        <a:rPr kumimoji="1" lang="ja-JP" altLang="en-US" sz="20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・湿潤（結露）</a:t>
                      </a:r>
                    </a:p>
                    <a:p>
                      <a:pPr algn="just">
                        <a:spcAft>
                          <a:spcPts val="0"/>
                        </a:spcAft>
                      </a:pPr>
                      <a:r>
                        <a:rPr kumimoji="1" lang="ja-JP" altLang="en-US" sz="20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・腐食</a:t>
                      </a:r>
                    </a:p>
                    <a:p>
                      <a:pPr algn="just">
                        <a:spcAft>
                          <a:spcPts val="0"/>
                        </a:spcAft>
                      </a:pPr>
                      <a:r>
                        <a:rPr kumimoji="1" lang="ja-JP" altLang="en-US" sz="2000" kern="1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・異常化学反応</a:t>
                      </a:r>
                    </a:p>
                  </a:txBody>
                  <a:tcPr marL="74295" marR="74295" marT="0" marB="0"/>
                </a:tc>
              </a:tr>
              <a:tr h="0">
                <a:tc>
                  <a:txBody>
                    <a:bodyPr/>
                    <a:lstStyle/>
                    <a:p>
                      <a:pPr algn="just">
                        <a:lnSpc>
                          <a:spcPts val="3000"/>
                        </a:lnSpc>
                        <a:spcAft>
                          <a:spcPts val="0"/>
                        </a:spcAft>
                      </a:pP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人的</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gridSpan="3">
                  <a:txBody>
                    <a:bodyPr/>
                    <a:lstStyle/>
                    <a:p>
                      <a:pPr algn="just">
                        <a:lnSpc>
                          <a:spcPts val="3000"/>
                        </a:lnSpc>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認知ミス（見間違い／落とし、聞き間違い／落し）</a:t>
                      </a:r>
                    </a:p>
                    <a:p>
                      <a:pPr algn="just">
                        <a:lnSpc>
                          <a:spcPts val="3000"/>
                        </a:lnSpc>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判断ミス（情報不足、過多、不明確）</a:t>
                      </a:r>
                    </a:p>
                    <a:p>
                      <a:pPr algn="just">
                        <a:lnSpc>
                          <a:spcPts val="3000"/>
                        </a:lnSpc>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操作ミス（対象、順序、方向、力、時間、回数）</a:t>
                      </a:r>
                    </a:p>
                    <a:p>
                      <a:pPr algn="just">
                        <a:lnSpc>
                          <a:spcPts val="3000"/>
                        </a:lnSpc>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　手抜き（ショートカット），用途外使用（代用），機能無効化　等</a:t>
                      </a:r>
                      <a:endPar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8" name="TextBox 7"/>
          <p:cNvSpPr txBox="1"/>
          <p:nvPr/>
        </p:nvSpPr>
        <p:spPr>
          <a:xfrm>
            <a:off x="2071069" y="5656964"/>
            <a:ext cx="5851282"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defPPr>
              <a:defRPr lang="ja-JP"/>
            </a:defPPr>
            <a:lvl1pPr>
              <a:defRPr sz="3600">
                <a:solidFill>
                  <a:srgbClr val="0000FF"/>
                </a:solidFill>
                <a:latin typeface="+mn-ea"/>
              </a:defRPr>
            </a:lvl1pPr>
          </a:lstStyle>
          <a:p>
            <a:r>
              <a:rPr lang="ja-JP" altLang="en-US" sz="3200" dirty="0">
                <a:latin typeface="Meiryo UI" panose="020B0604030504040204" pitchFamily="50" charset="-128"/>
                <a:ea typeface="Meiryo UI" panose="020B0604030504040204" pitchFamily="50" charset="-128"/>
                <a:cs typeface="Meiryo UI" panose="020B0604030504040204" pitchFamily="50" charset="-128"/>
              </a:rPr>
              <a:t>これらにより</a:t>
            </a:r>
            <a:r>
              <a:rPr lang="ja-JP" altLang="en-US" sz="3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発生する危険源</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も同定</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928408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a:t>2 </a:t>
            </a:r>
            <a:r>
              <a:rPr lang="ja-JP" altLang="en-US" dirty="0"/>
              <a:t>リスクアセスメント</a:t>
            </a:r>
            <a:r>
              <a:rPr lang="en-US" altLang="ja-JP" dirty="0"/>
              <a:t/>
            </a:r>
            <a:br>
              <a:rPr lang="en-US" altLang="ja-JP" dirty="0"/>
            </a:br>
            <a:r>
              <a:rPr lang="en-US" altLang="ja-JP" dirty="0"/>
              <a:t>(3)	</a:t>
            </a:r>
            <a:r>
              <a:rPr lang="ja-JP" altLang="en-US" dirty="0"/>
              <a:t>危険源・危険状態・危険事象の同定</a:t>
            </a:r>
            <a:endParaRPr kumimoji="1" lang="ja-JP" altLang="en-US" dirty="0"/>
          </a:p>
        </p:txBody>
      </p:sp>
      <p:sp>
        <p:nvSpPr>
          <p:cNvPr id="3" name="Content Placeholder 2"/>
          <p:cNvSpPr>
            <a:spLocks noGrp="1"/>
          </p:cNvSpPr>
          <p:nvPr>
            <p:ph idx="1"/>
          </p:nvPr>
        </p:nvSpPr>
        <p:spPr/>
        <p:txBody>
          <a:bodyPr/>
          <a:lstStyle/>
          <a:p>
            <a:pPr marL="0" lvl="2" indent="0">
              <a:spcBef>
                <a:spcPts val="1000"/>
              </a:spcBef>
              <a:buNone/>
            </a:pPr>
            <a:r>
              <a:rPr lang="ja-JP" altLang="en-US" sz="2800" b="1" dirty="0">
                <a:effectLst>
                  <a:glow>
                    <a:srgbClr val="000000"/>
                  </a:glow>
                  <a:outerShdw sx="0" sy="0">
                    <a:srgbClr val="000000"/>
                  </a:outerShdw>
                  <a:reflection stA="0" endPos="0" fadeDir="0" sx="0" sy="0"/>
                </a:effectLst>
              </a:rPr>
              <a:t>ア </a:t>
            </a:r>
            <a:r>
              <a:rPr lang="ja-JP" altLang="ja-JP" sz="2800" b="1" dirty="0">
                <a:effectLst>
                  <a:glow>
                    <a:srgbClr val="000000"/>
                  </a:glow>
                  <a:outerShdw sx="0" sy="0">
                    <a:srgbClr val="000000"/>
                  </a:outerShdw>
                  <a:reflection stA="0" endPos="0" fadeDir="0" sx="0" sy="0"/>
                </a:effectLst>
              </a:rPr>
              <a:t>危険源の</a:t>
            </a:r>
            <a:r>
              <a:rPr lang="ja-JP" altLang="ja-JP" sz="2800" b="1" dirty="0" smtClean="0">
                <a:effectLst>
                  <a:glow>
                    <a:srgbClr val="000000"/>
                  </a:glow>
                  <a:outerShdw sx="0" sy="0">
                    <a:srgbClr val="000000"/>
                  </a:outerShdw>
                  <a:reflection stA="0" endPos="0" fadeDir="0" sx="0" sy="0"/>
                </a:effectLst>
              </a:rPr>
              <a:t>同定</a:t>
            </a:r>
            <a:endParaRPr lang="ja-JP" altLang="ja-JP" sz="2800" b="1" dirty="0">
              <a:effectLst>
                <a:glow>
                  <a:srgbClr val="000000"/>
                </a:glow>
                <a:outerShdw sx="0" sy="0">
                  <a:srgbClr val="000000"/>
                </a:outerShdw>
                <a:reflection stA="0" endPos="0" fadeDir="0" sx="0" sy="0"/>
              </a:effectLst>
            </a:endParaRPr>
          </a:p>
        </p:txBody>
      </p:sp>
      <p:graphicFrame>
        <p:nvGraphicFramePr>
          <p:cNvPr id="25" name="Table 24"/>
          <p:cNvGraphicFramePr>
            <a:graphicFrameLocks noGrp="1"/>
          </p:cNvGraphicFramePr>
          <p:nvPr>
            <p:extLst>
              <p:ext uri="{D42A27DB-BD31-4B8C-83A1-F6EECF244321}">
                <p14:modId xmlns:p14="http://schemas.microsoft.com/office/powerpoint/2010/main" val="191651867"/>
              </p:ext>
            </p:extLst>
          </p:nvPr>
        </p:nvGraphicFramePr>
        <p:xfrm>
          <a:off x="295367" y="1955470"/>
          <a:ext cx="9434286" cy="3492600"/>
        </p:xfrm>
        <a:graphic>
          <a:graphicData uri="http://schemas.openxmlformats.org/drawingml/2006/table">
            <a:tbl>
              <a:tblPr firstRow="1">
                <a:tableStyleId>{3C2FFA5D-87B4-456A-9821-1D502468CF0F}</a:tableStyleId>
              </a:tblPr>
              <a:tblGrid>
                <a:gridCol w="2075542"/>
                <a:gridCol w="7358744"/>
              </a:tblGrid>
              <a:tr h="0">
                <a:tc>
                  <a:txBody>
                    <a:bodyPr/>
                    <a:lstStyle/>
                    <a:p>
                      <a:pPr algn="ctr">
                        <a:spcBef>
                          <a:spcPts val="400"/>
                        </a:spcBef>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起因</a:t>
                      </a:r>
                    </a:p>
                  </a:txBody>
                  <a:tcPr marL="74295" marR="74295" marT="36000" marB="36000"/>
                </a:tc>
                <a:tc>
                  <a:txBody>
                    <a:bodyPr/>
                    <a:lstStyle/>
                    <a:p>
                      <a:pPr algn="ctr">
                        <a:spcBef>
                          <a:spcPts val="400"/>
                        </a:spcBef>
                        <a:spcAft>
                          <a:spcPts val="0"/>
                        </a:spcAft>
                      </a:pPr>
                      <a:r>
                        <a:rPr lang="ja-JP" altLang="en-US" sz="1800" kern="100" dirty="0" smtClean="0">
                          <a:effectLst/>
                          <a:latin typeface="Meiryo UI" panose="020B0604030504040204" pitchFamily="50" charset="-128"/>
                          <a:ea typeface="Meiryo UI" panose="020B0604030504040204" pitchFamily="50" charset="-128"/>
                          <a:cs typeface="Meiryo UI" panose="020B0604030504040204" pitchFamily="50" charset="-128"/>
                        </a:rPr>
                        <a:t>異常時の</a:t>
                      </a: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危険源</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の</a:t>
                      </a: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例</a:t>
                      </a:r>
                      <a:endParaRPr 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36000" marB="36000"/>
                </a:tc>
              </a:tr>
              <a:tr h="0">
                <a:tc>
                  <a:txBody>
                    <a:bodyPr/>
                    <a:lstStyle/>
                    <a:p>
                      <a:pPr algn="just">
                        <a:spcBef>
                          <a:spcPts val="400"/>
                        </a:spcBef>
                        <a:spcAft>
                          <a:spcPts val="0"/>
                        </a:spcAft>
                      </a:pP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機械的</a:t>
                      </a:r>
                      <a:endParaRPr lang="en-US" altLang="ja-JP" sz="18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Bef>
                          <a:spcPts val="400"/>
                        </a:spcBef>
                        <a:spcAft>
                          <a:spcPts val="0"/>
                        </a:spcAft>
                      </a:pPr>
                      <a:r>
                        <a:rPr lang="en-US" sz="18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機械の故障等</a:t>
                      </a:r>
                      <a:r>
                        <a:rPr lang="en-US" sz="1800" kern="100" dirty="0" smtClean="0">
                          <a:effectLst/>
                          <a:latin typeface="Meiryo UI" panose="020B0604030504040204" pitchFamily="50" charset="-128"/>
                          <a:ea typeface="Meiryo UI" panose="020B0604030504040204" pitchFamily="50" charset="-128"/>
                          <a:cs typeface="Meiryo UI" panose="020B0604030504040204" pitchFamily="50" charset="-128"/>
                        </a:rPr>
                        <a:t>)</a:t>
                      </a:r>
                    </a:p>
                  </a:txBody>
                  <a:tcPr marL="74295" marR="74295" marT="36000" marB="36000"/>
                </a:tc>
                <a:tc>
                  <a:txBody>
                    <a:bodyPr/>
                    <a:lstStyle/>
                    <a:p>
                      <a:pPr algn="just">
                        <a:spcBef>
                          <a:spcPts val="600"/>
                        </a:spcBef>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－絶縁不良による漏電</a:t>
                      </a:r>
                    </a:p>
                    <a:p>
                      <a:pPr algn="just">
                        <a:spcBef>
                          <a:spcPts val="600"/>
                        </a:spcBef>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－排気ダクト内への可燃性粉塵の堆積</a:t>
                      </a:r>
                    </a:p>
                    <a:p>
                      <a:pPr algn="just">
                        <a:spcBef>
                          <a:spcPts val="600"/>
                        </a:spcBef>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－作業床面の凍結</a:t>
                      </a:r>
                    </a:p>
                    <a:p>
                      <a:pPr algn="just">
                        <a:spcBef>
                          <a:spcPts val="600"/>
                        </a:spcBef>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－ポンプ汲み上げ不良による冷却水の</a:t>
                      </a: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高温化</a:t>
                      </a:r>
                      <a:endParaRPr 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36000" marB="36000"/>
                </a:tc>
              </a:tr>
              <a:tr h="0">
                <a:tc>
                  <a:txBody>
                    <a:bodyPr/>
                    <a:lstStyle/>
                    <a:p>
                      <a:pPr algn="just">
                        <a:spcBef>
                          <a:spcPts val="400"/>
                        </a:spcBef>
                        <a:spcAft>
                          <a:spcPts val="0"/>
                        </a:spcAft>
                      </a:pP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人的</a:t>
                      </a:r>
                      <a:endParaRPr lang="en-US" altLang="ja-JP" sz="18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Bef>
                          <a:spcPts val="400"/>
                        </a:spcBef>
                        <a:spcAft>
                          <a:spcPts val="0"/>
                        </a:spcAft>
                      </a:pPr>
                      <a:r>
                        <a:rPr lang="en-US" sz="18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作業ミス等</a:t>
                      </a: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36000" marB="36000"/>
                </a:tc>
                <a:tc>
                  <a:txBody>
                    <a:bodyPr/>
                    <a:lstStyle/>
                    <a:p>
                      <a:pPr algn="just">
                        <a:spcBef>
                          <a:spcPts val="600"/>
                        </a:spcBef>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－配線を間違え装置カバーが充電部となる</a:t>
                      </a:r>
                    </a:p>
                    <a:p>
                      <a:pPr algn="just">
                        <a:spcBef>
                          <a:spcPts val="600"/>
                        </a:spcBef>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－薬品の混合を誤り有毒物質が放出される・爆発する</a:t>
                      </a:r>
                    </a:p>
                    <a:p>
                      <a:pPr indent="139700" algn="just">
                        <a:spcBef>
                          <a:spcPts val="600"/>
                        </a:spcBef>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・混ぜてはいけないものを混ぜる。</a:t>
                      </a:r>
                    </a:p>
                    <a:p>
                      <a:pPr indent="139700" algn="just">
                        <a:spcBef>
                          <a:spcPts val="600"/>
                        </a:spcBef>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・混ぜる量を間違える</a:t>
                      </a:r>
                    </a:p>
                    <a:p>
                      <a:pPr indent="139700" algn="just">
                        <a:spcBef>
                          <a:spcPts val="600"/>
                        </a:spcBef>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・混ぜる速度を</a:t>
                      </a: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間違える</a:t>
                      </a:r>
                      <a:endParaRPr 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36000" marB="36000"/>
                </a:tc>
              </a:tr>
            </a:tbl>
          </a:graphicData>
        </a:graphic>
      </p:graphicFrame>
      <p:sp>
        <p:nvSpPr>
          <p:cNvPr id="5" name="TextBox 4"/>
          <p:cNvSpPr txBox="1"/>
          <p:nvPr/>
        </p:nvSpPr>
        <p:spPr>
          <a:xfrm>
            <a:off x="1683503" y="5583341"/>
            <a:ext cx="6340197"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defPPr>
              <a:defRPr lang="ja-JP"/>
            </a:defPPr>
            <a:lvl1pPr>
              <a:defRPr sz="3200">
                <a:solidFill>
                  <a:srgbClr val="0000FF"/>
                </a:solidFill>
                <a:latin typeface="+mn-ea"/>
              </a:defRPr>
            </a:lvl1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故障や異常時の</a:t>
            </a: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危険源≠危険事象</a:t>
            </a:r>
          </a:p>
        </p:txBody>
      </p:sp>
      <p:sp>
        <p:nvSpPr>
          <p:cNvPr id="9" name="TextBox 8"/>
          <p:cNvSpPr txBox="1"/>
          <p:nvPr/>
        </p:nvSpPr>
        <p:spPr>
          <a:xfrm>
            <a:off x="336153" y="6192852"/>
            <a:ext cx="8581195"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defPPr>
              <a:defRPr lang="ja-JP"/>
            </a:defPPr>
            <a:lvl1pPr>
              <a:defRPr sz="3600">
                <a:solidFill>
                  <a:srgbClr val="0000FF"/>
                </a:solidFill>
                <a:latin typeface="+mn-ea"/>
              </a:defRPr>
            </a:lvl1p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例）ワイヤが切れて吊り荷が落下する ⇒ ワイヤが切れる＝危険事象</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496648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a:t>2 </a:t>
            </a:r>
            <a:r>
              <a:rPr lang="ja-JP" altLang="en-US" dirty="0"/>
              <a:t>リスクアセスメント</a:t>
            </a:r>
            <a:r>
              <a:rPr lang="en-US" altLang="ja-JP" dirty="0"/>
              <a:t/>
            </a:r>
            <a:br>
              <a:rPr lang="en-US" altLang="ja-JP" dirty="0"/>
            </a:br>
            <a:r>
              <a:rPr lang="en-US" altLang="ja-JP" dirty="0"/>
              <a:t>(3)	</a:t>
            </a:r>
            <a:r>
              <a:rPr lang="ja-JP" altLang="en-US" dirty="0"/>
              <a:t>危険源・危険状態・危険事象の同定</a:t>
            </a:r>
            <a:endParaRPr kumimoji="1" lang="ja-JP" altLang="en-US" dirty="0"/>
          </a:p>
        </p:txBody>
      </p:sp>
      <p:sp>
        <p:nvSpPr>
          <p:cNvPr id="3" name="Content Placeholder 2"/>
          <p:cNvSpPr>
            <a:spLocks noGrp="1"/>
          </p:cNvSpPr>
          <p:nvPr>
            <p:ph idx="1"/>
          </p:nvPr>
        </p:nvSpPr>
        <p:spPr/>
        <p:txBody>
          <a:bodyPr/>
          <a:lstStyle/>
          <a:p>
            <a:pPr marL="0" lvl="2" indent="0">
              <a:spcBef>
                <a:spcPts val="1000"/>
              </a:spcBef>
              <a:buNone/>
            </a:pPr>
            <a:r>
              <a:rPr lang="ja-JP" altLang="en-US" sz="2800" b="1" dirty="0">
                <a:effectLst>
                  <a:glow>
                    <a:srgbClr val="000000"/>
                  </a:glow>
                  <a:outerShdw sx="0" sy="0">
                    <a:srgbClr val="000000"/>
                  </a:outerShdw>
                  <a:reflection stA="0" endPos="0" fadeDir="0" sx="0" sy="0"/>
                </a:effectLst>
              </a:rPr>
              <a:t>ア </a:t>
            </a:r>
            <a:r>
              <a:rPr lang="ja-JP" altLang="ja-JP" sz="2800" b="1" dirty="0">
                <a:effectLst>
                  <a:glow>
                    <a:srgbClr val="000000"/>
                  </a:glow>
                  <a:outerShdw sx="0" sy="0">
                    <a:srgbClr val="000000"/>
                  </a:outerShdw>
                  <a:reflection stA="0" endPos="0" fadeDir="0" sx="0" sy="0"/>
                </a:effectLst>
              </a:rPr>
              <a:t>危険源の</a:t>
            </a:r>
            <a:r>
              <a:rPr lang="ja-JP" altLang="ja-JP" sz="2800" b="1" dirty="0" smtClean="0">
                <a:effectLst>
                  <a:glow>
                    <a:srgbClr val="000000"/>
                  </a:glow>
                  <a:outerShdw sx="0" sy="0">
                    <a:srgbClr val="000000"/>
                  </a:outerShdw>
                  <a:reflection stA="0" endPos="0" fadeDir="0" sx="0" sy="0"/>
                </a:effectLst>
              </a:rPr>
              <a:t>同定</a:t>
            </a:r>
            <a:r>
              <a:rPr lang="en-US" altLang="ja-JP" sz="2800" b="1" dirty="0" smtClean="0">
                <a:effectLst>
                  <a:glow>
                    <a:srgbClr val="000000"/>
                  </a:glow>
                  <a:outerShdw sx="0" sy="0">
                    <a:srgbClr val="000000"/>
                  </a:outerShdw>
                  <a:reflection stA="0" endPos="0" fadeDir="0" sx="0" sy="0"/>
                </a:effectLst>
              </a:rPr>
              <a:t> - </a:t>
            </a:r>
            <a:r>
              <a:rPr kumimoji="1" lang="ja-JP" altLang="en-US" sz="2800" dirty="0" smtClean="0"/>
              <a:t>マトリックスを使った危険源の同定</a:t>
            </a:r>
            <a:endParaRPr kumimoji="1" lang="en-US" altLang="ja-JP" sz="2400" dirty="0"/>
          </a:p>
        </p:txBody>
      </p:sp>
      <p:graphicFrame>
        <p:nvGraphicFramePr>
          <p:cNvPr id="6" name="Group 379"/>
          <p:cNvGraphicFramePr>
            <a:graphicFrameLocks noGrp="1"/>
          </p:cNvGraphicFramePr>
          <p:nvPr>
            <p:extLst>
              <p:ext uri="{D42A27DB-BD31-4B8C-83A1-F6EECF244321}">
                <p14:modId xmlns:p14="http://schemas.microsoft.com/office/powerpoint/2010/main" val="1777035051"/>
              </p:ext>
            </p:extLst>
          </p:nvPr>
        </p:nvGraphicFramePr>
        <p:xfrm>
          <a:off x="47171" y="1924518"/>
          <a:ext cx="9752938" cy="4611098"/>
        </p:xfrm>
        <a:graphic>
          <a:graphicData uri="http://schemas.openxmlformats.org/drawingml/2006/table">
            <a:tbl>
              <a:tblPr/>
              <a:tblGrid>
                <a:gridCol w="2643320"/>
                <a:gridCol w="550333"/>
                <a:gridCol w="548613"/>
                <a:gridCol w="548614"/>
                <a:gridCol w="548613"/>
                <a:gridCol w="548614"/>
                <a:gridCol w="550333"/>
                <a:gridCol w="548613"/>
                <a:gridCol w="548614"/>
                <a:gridCol w="548613"/>
                <a:gridCol w="548614"/>
                <a:gridCol w="538294"/>
                <a:gridCol w="529696"/>
                <a:gridCol w="552054"/>
              </a:tblGrid>
              <a:tr h="0">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ＭＳ Ｐゴシック" pitchFamily="50" charset="-128"/>
                          <a:ea typeface="ＭＳ Ｐゴシック" pitchFamily="50" charset="-128"/>
                        </a:rPr>
                        <a:t>　　　　　危険源</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ＭＳ Ｐゴシック" pitchFamily="50" charset="-128"/>
                          <a:ea typeface="ＭＳ Ｐゴシック" pitchFamily="50" charset="-128"/>
                        </a:rPr>
                        <a:t>構成要素</a:t>
                      </a:r>
                      <a:endPar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9060" marR="9906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gridSpan="4">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機械的</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電気的</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pitchFamily="50" charset="-128"/>
                        </a:rPr>
                        <a:t>熱的</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pitchFamily="50" charset="-128"/>
                        </a:rPr>
                        <a:t>騒音</a:t>
                      </a:r>
                      <a:endParaRPr kumimoji="1" lang="ja-JP" altLang="en-US" sz="5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振動</a:t>
                      </a:r>
                      <a:endParaRPr kumimoji="1" lang="ja-JP" altLang="en-US" sz="5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pitchFamily="50" charset="-128"/>
                        </a:rPr>
                        <a:t>放射</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材料</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pitchFamily="50" charset="-128"/>
                        </a:rPr>
                        <a:t>人間工学</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環境</a:t>
                      </a:r>
                    </a:p>
                  </a:txBody>
                  <a:tcPr marL="99060" marR="99060" vert="eaVert"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21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動力（挟まれ等）</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5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重量物</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滑り・躓き・墜落</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その他（切創等）</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有害物質</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爆発・火災</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r h="304800">
                <a:tc>
                  <a:txBody>
                    <a:bodyPr/>
                    <a:lstStyle/>
                    <a:p>
                      <a:pPr algn="just">
                        <a:spcAft>
                          <a:spcPts val="0"/>
                        </a:spcAft>
                      </a:pPr>
                      <a:endParaRPr lang="ja-JP" sz="1800" b="1" kern="100" dirty="0">
                        <a:solidFill>
                          <a:srgbClr val="FF0000"/>
                        </a:solidFill>
                        <a:effectLst/>
                        <a:latin typeface="+mn-ea"/>
                        <a:ea typeface="+mn-ea"/>
                        <a:cs typeface="Times New Roman"/>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algn="just">
                        <a:spcAft>
                          <a:spcPts val="0"/>
                        </a:spcAft>
                      </a:pPr>
                      <a:endParaRPr lang="ja-JP" sz="1600" b="1" kern="100" dirty="0">
                        <a:solidFill>
                          <a:srgbClr val="FF0000"/>
                        </a:solidFill>
                        <a:effectLst/>
                        <a:latin typeface="+mn-ea"/>
                        <a:ea typeface="+mn-ea"/>
                        <a:cs typeface="Times New Roman"/>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algn="just">
                        <a:spcAft>
                          <a:spcPts val="0"/>
                        </a:spcAft>
                      </a:pPr>
                      <a:endParaRPr lang="ja-JP" sz="1600" b="1" kern="100" dirty="0">
                        <a:solidFill>
                          <a:srgbClr val="FF0000"/>
                        </a:solidFill>
                        <a:effectLst/>
                        <a:latin typeface="+mn-ea"/>
                        <a:ea typeface="+mn-ea"/>
                        <a:cs typeface="Times New Roman"/>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algn="just">
                        <a:spcAft>
                          <a:spcPts val="0"/>
                        </a:spcAft>
                      </a:pPr>
                      <a:endParaRPr lang="ja-JP" sz="1600" b="1" kern="100" dirty="0">
                        <a:solidFill>
                          <a:srgbClr val="FF0000"/>
                        </a:solidFill>
                        <a:effectLst/>
                        <a:latin typeface="+mn-ea"/>
                        <a:ea typeface="+mn-ea"/>
                        <a:cs typeface="Times New Roman"/>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163">
                <a:tc>
                  <a:txBody>
                    <a:bodyPr/>
                    <a:lstStyle/>
                    <a:p>
                      <a:pPr algn="just">
                        <a:spcAft>
                          <a:spcPts val="0"/>
                        </a:spcAft>
                      </a:pPr>
                      <a:endParaRPr lang="ja-JP" sz="1600" b="1" kern="100" dirty="0">
                        <a:solidFill>
                          <a:srgbClr val="FF0000"/>
                        </a:solidFill>
                        <a:effectLst/>
                        <a:latin typeface="+mn-ea"/>
                        <a:ea typeface="+mn-ea"/>
                        <a:cs typeface="Times New Roman"/>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algn="just">
                        <a:spcAft>
                          <a:spcPts val="0"/>
                        </a:spcAft>
                      </a:pPr>
                      <a:endParaRPr lang="ja-JP" sz="1600" b="1" kern="100" dirty="0">
                        <a:solidFill>
                          <a:srgbClr val="FF0000"/>
                        </a:solidFill>
                        <a:effectLst/>
                        <a:latin typeface="+mn-ea"/>
                        <a:ea typeface="+mn-ea"/>
                        <a:cs typeface="Times New Roman"/>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algn="just">
                        <a:spcAft>
                          <a:spcPts val="0"/>
                        </a:spcAft>
                      </a:pPr>
                      <a:endParaRPr lang="ja-JP" sz="1600" b="1" kern="100" dirty="0">
                        <a:solidFill>
                          <a:srgbClr val="FF0000"/>
                        </a:solidFill>
                        <a:effectLst/>
                        <a:latin typeface="+mn-ea"/>
                        <a:ea typeface="+mn-ea"/>
                        <a:cs typeface="Times New Roman"/>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 name="Group 379"/>
          <p:cNvGraphicFramePr>
            <a:graphicFrameLocks noGrp="1"/>
          </p:cNvGraphicFramePr>
          <p:nvPr>
            <p:extLst>
              <p:ext uri="{D42A27DB-BD31-4B8C-83A1-F6EECF244321}">
                <p14:modId xmlns:p14="http://schemas.microsoft.com/office/powerpoint/2010/main" val="3243919963"/>
              </p:ext>
            </p:extLst>
          </p:nvPr>
        </p:nvGraphicFramePr>
        <p:xfrm>
          <a:off x="46801" y="1924518"/>
          <a:ext cx="9752938" cy="4611098"/>
        </p:xfrm>
        <a:graphic>
          <a:graphicData uri="http://schemas.openxmlformats.org/drawingml/2006/table">
            <a:tbl>
              <a:tblPr/>
              <a:tblGrid>
                <a:gridCol w="2643320"/>
                <a:gridCol w="550333"/>
                <a:gridCol w="548613"/>
                <a:gridCol w="548614"/>
                <a:gridCol w="548613"/>
                <a:gridCol w="548614"/>
                <a:gridCol w="550333"/>
                <a:gridCol w="548613"/>
                <a:gridCol w="548614"/>
                <a:gridCol w="548613"/>
                <a:gridCol w="548614"/>
                <a:gridCol w="538294"/>
                <a:gridCol w="529696"/>
                <a:gridCol w="552054"/>
              </a:tblGrid>
              <a:tr h="0">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ＭＳ Ｐゴシック" pitchFamily="50" charset="-128"/>
                          <a:ea typeface="ＭＳ Ｐゴシック" pitchFamily="50" charset="-128"/>
                        </a:rPr>
                        <a:t>　　　　　危険源</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ＭＳ Ｐゴシック" pitchFamily="50" charset="-128"/>
                          <a:ea typeface="ＭＳ Ｐゴシック" pitchFamily="50" charset="-128"/>
                        </a:rPr>
                        <a:t>構成要素</a:t>
                      </a:r>
                      <a:endPar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9060" marR="9906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bg1"/>
                    </a:solidFill>
                  </a:tcPr>
                </a:tc>
                <a:tc gridSpan="4">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機械的</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電気的</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pitchFamily="50" charset="-128"/>
                        </a:rPr>
                        <a:t>熱的</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pitchFamily="50" charset="-128"/>
                        </a:rPr>
                        <a:t>騒音</a:t>
                      </a:r>
                      <a:endParaRPr kumimoji="1" lang="ja-JP" altLang="en-US" sz="5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pitchFamily="50" charset="-128"/>
                        </a:rPr>
                        <a:t>振動</a:t>
                      </a:r>
                      <a:endParaRPr kumimoji="1" lang="ja-JP" altLang="en-US" sz="5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pitchFamily="50" charset="-128"/>
                        </a:rPr>
                        <a:t>放射</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材料</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pitchFamily="50" charset="-128"/>
                        </a:rPr>
                        <a:t>人間工学</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環境</a:t>
                      </a:r>
                    </a:p>
                  </a:txBody>
                  <a:tcPr marL="99060" marR="99060" vert="eaVert"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021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動力（挟まれ等）</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5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重量物</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滑り・躓き・墜落</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その他（切創等）</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有害物質</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爆発・火災</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vMerge="1">
                  <a:txBody>
                    <a:bodyPr/>
                    <a:lstStyle/>
                    <a:p>
                      <a:endParaRPr kumimoji="1" lang="ja-JP" altLang="en-US"/>
                    </a:p>
                  </a:txBody>
                  <a:tcPr/>
                </a:tc>
              </a:tr>
              <a:tr h="304800">
                <a:tc>
                  <a:txBody>
                    <a:bodyPr/>
                    <a:lstStyle/>
                    <a:p>
                      <a:pPr algn="just">
                        <a:spcAft>
                          <a:spcPts val="0"/>
                        </a:spcAft>
                      </a:pPr>
                      <a:r>
                        <a:rPr lang="ja-JP" sz="1600" b="1" kern="100" dirty="0" smtClean="0">
                          <a:solidFill>
                            <a:srgbClr val="FF0000"/>
                          </a:solidFill>
                          <a:effectLst/>
                          <a:latin typeface="+mn-ea"/>
                          <a:ea typeface="+mn-ea"/>
                          <a:cs typeface="Times New Roman"/>
                        </a:rPr>
                        <a:t>ロボット</a:t>
                      </a:r>
                      <a:r>
                        <a:rPr lang="en-US" altLang="ja-JP" sz="1100" b="1" kern="100" dirty="0" smtClean="0">
                          <a:solidFill>
                            <a:srgbClr val="FF0000"/>
                          </a:solidFill>
                          <a:effectLst/>
                          <a:latin typeface="+mn-ea"/>
                          <a:ea typeface="+mn-ea"/>
                          <a:cs typeface="Times New Roman"/>
                        </a:rPr>
                        <a:t>(</a:t>
                      </a:r>
                      <a:r>
                        <a:rPr lang="ja-JP" altLang="en-US" sz="1100" b="1" kern="100" dirty="0" smtClean="0">
                          <a:solidFill>
                            <a:srgbClr val="FF0000"/>
                          </a:solidFill>
                          <a:effectLst/>
                          <a:latin typeface="+mn-ea"/>
                          <a:ea typeface="+mn-ea"/>
                          <a:cs typeface="Times New Roman"/>
                        </a:rPr>
                        <a:t>エンドエフェクタ含む</a:t>
                      </a:r>
                      <a:r>
                        <a:rPr lang="en-US" altLang="ja-JP" sz="1100" b="1" kern="100" dirty="0" smtClean="0">
                          <a:solidFill>
                            <a:srgbClr val="FF0000"/>
                          </a:solidFill>
                          <a:effectLst/>
                          <a:latin typeface="+mn-ea"/>
                          <a:ea typeface="+mn-ea"/>
                          <a:cs typeface="Times New Roman"/>
                        </a:rPr>
                        <a:t>)</a:t>
                      </a:r>
                      <a:endParaRPr lang="ja-JP" sz="1800" b="1" kern="100" dirty="0">
                        <a:solidFill>
                          <a:srgbClr val="FF0000"/>
                        </a:solidFill>
                        <a:effectLst/>
                        <a:latin typeface="+mn-ea"/>
                        <a:ea typeface="+mn-ea"/>
                        <a:cs typeface="Times New Roman"/>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algn="just">
                        <a:spcAft>
                          <a:spcPts val="0"/>
                        </a:spcAft>
                      </a:pPr>
                      <a:r>
                        <a:rPr lang="ja-JP" sz="1600" b="1" kern="100" dirty="0">
                          <a:solidFill>
                            <a:srgbClr val="FF0000"/>
                          </a:solidFill>
                          <a:effectLst/>
                          <a:latin typeface="+mn-ea"/>
                          <a:ea typeface="+mn-ea"/>
                          <a:cs typeface="Times New Roman"/>
                        </a:rPr>
                        <a:t>治具</a:t>
                      </a: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algn="just">
                        <a:spcAft>
                          <a:spcPts val="0"/>
                        </a:spcAft>
                      </a:pPr>
                      <a:r>
                        <a:rPr lang="ja-JP" sz="1600" b="1" kern="100" dirty="0">
                          <a:solidFill>
                            <a:srgbClr val="FF0000"/>
                          </a:solidFill>
                          <a:effectLst/>
                          <a:latin typeface="+mn-ea"/>
                          <a:ea typeface="+mn-ea"/>
                          <a:cs typeface="Times New Roman"/>
                        </a:rPr>
                        <a:t>コンベア</a:t>
                      </a: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638">
                <a:tc>
                  <a:txBody>
                    <a:bodyPr/>
                    <a:lstStyle/>
                    <a:p>
                      <a:pPr algn="just">
                        <a:spcAft>
                          <a:spcPts val="0"/>
                        </a:spcAft>
                      </a:pPr>
                      <a:r>
                        <a:rPr lang="ja-JP" sz="1600" b="1" kern="100" dirty="0">
                          <a:solidFill>
                            <a:srgbClr val="FF0000"/>
                          </a:solidFill>
                          <a:effectLst/>
                          <a:latin typeface="+mn-ea"/>
                          <a:ea typeface="+mn-ea"/>
                          <a:cs typeface="Times New Roman"/>
                        </a:rPr>
                        <a:t>配線</a:t>
                      </a: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7163">
                <a:tc>
                  <a:txBody>
                    <a:bodyPr/>
                    <a:lstStyle/>
                    <a:p>
                      <a:pPr algn="just">
                        <a:spcAft>
                          <a:spcPts val="0"/>
                        </a:spcAft>
                      </a:pPr>
                      <a:r>
                        <a:rPr lang="ja-JP" sz="1600" b="1" kern="100" dirty="0">
                          <a:solidFill>
                            <a:srgbClr val="FF0000"/>
                          </a:solidFill>
                          <a:effectLst/>
                          <a:latin typeface="+mn-ea"/>
                          <a:ea typeface="+mn-ea"/>
                          <a:cs typeface="Times New Roman"/>
                        </a:rPr>
                        <a:t>制御機器</a:t>
                      </a: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475">
                <a:tc>
                  <a:txBody>
                    <a:bodyPr/>
                    <a:lstStyle/>
                    <a:p>
                      <a:pPr algn="just">
                        <a:spcAft>
                          <a:spcPts val="0"/>
                        </a:spcAft>
                      </a:pPr>
                      <a:r>
                        <a:rPr lang="ja-JP" sz="1600" b="1" kern="100" dirty="0">
                          <a:solidFill>
                            <a:srgbClr val="FF0000"/>
                          </a:solidFill>
                          <a:effectLst/>
                          <a:latin typeface="+mn-ea"/>
                          <a:ea typeface="+mn-ea"/>
                          <a:cs typeface="Times New Roman"/>
                        </a:rPr>
                        <a:t>製品</a:t>
                      </a: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475">
                <a:tc>
                  <a:txBody>
                    <a:bodyPr/>
                    <a:lstStyle/>
                    <a:p>
                      <a:pPr algn="just">
                        <a:spcAft>
                          <a:spcPts val="0"/>
                        </a:spcAft>
                      </a:pPr>
                      <a:r>
                        <a:rPr lang="ja-JP" sz="1600" b="1" kern="100" dirty="0">
                          <a:solidFill>
                            <a:srgbClr val="FF0000"/>
                          </a:solidFill>
                          <a:effectLst/>
                          <a:latin typeface="+mn-ea"/>
                          <a:ea typeface="+mn-ea"/>
                          <a:cs typeface="Times New Roman"/>
                        </a:rPr>
                        <a:t>接着剤</a:t>
                      </a: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6" name="Text Box 189"/>
          <p:cNvSpPr txBox="1">
            <a:spLocks noChangeArrowheads="1"/>
          </p:cNvSpPr>
          <p:nvPr/>
        </p:nvSpPr>
        <p:spPr bwMode="auto">
          <a:xfrm>
            <a:off x="3529366" y="4927614"/>
            <a:ext cx="3603872" cy="584775"/>
          </a:xfrm>
          <a:prstGeom prst="rect">
            <a:avLst/>
          </a:prstGeom>
          <a:extLst/>
        </p:spPr>
        <p:style>
          <a:lnRef idx="2">
            <a:schemeClr val="accent2"/>
          </a:lnRef>
          <a:fillRef idx="1">
            <a:schemeClr val="lt1"/>
          </a:fillRef>
          <a:effectRef idx="0">
            <a:schemeClr val="accent2"/>
          </a:effectRef>
          <a:fontRef idx="minor">
            <a:schemeClr val="dk1"/>
          </a:fontRef>
        </p:style>
        <p:txBody>
          <a:bodyPr wrap="none" rtlCol="0">
            <a:spAutoFit/>
          </a:bodyPr>
          <a:lstStyle>
            <a:defPPr>
              <a:defRPr lang="ja-JP"/>
            </a:defPPr>
            <a:lvl1pPr>
              <a:defRPr sz="3200">
                <a:solidFill>
                  <a:srgbClr val="0000FF"/>
                </a:solidFill>
                <a:latin typeface="+mn-ea"/>
              </a:defRPr>
            </a:lvl1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①構成要素を挙げる</a:t>
            </a:r>
          </a:p>
        </p:txBody>
      </p:sp>
      <p:sp>
        <p:nvSpPr>
          <p:cNvPr id="17" name="右中かっこ 2"/>
          <p:cNvSpPr/>
          <p:nvPr/>
        </p:nvSpPr>
        <p:spPr bwMode="auto">
          <a:xfrm>
            <a:off x="2689509" y="3875313"/>
            <a:ext cx="651801" cy="2641600"/>
          </a:xfrm>
          <a:prstGeom prst="rightBrace">
            <a:avLst>
              <a:gd name="adj1" fmla="val 25219"/>
              <a:gd name="adj2" fmla="val 50000"/>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302262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a:t>2 </a:t>
            </a:r>
            <a:r>
              <a:rPr lang="ja-JP" altLang="en-US" dirty="0"/>
              <a:t>リスクアセスメント</a:t>
            </a:r>
            <a:r>
              <a:rPr lang="en-US" altLang="ja-JP" dirty="0"/>
              <a:t/>
            </a:r>
            <a:br>
              <a:rPr lang="en-US" altLang="ja-JP" dirty="0"/>
            </a:br>
            <a:r>
              <a:rPr lang="en-US" altLang="ja-JP" dirty="0"/>
              <a:t>(3)	</a:t>
            </a:r>
            <a:r>
              <a:rPr lang="ja-JP" altLang="en-US" dirty="0"/>
              <a:t>危険源・危険状態・危険事象の同定</a:t>
            </a:r>
            <a:endParaRPr kumimoji="1" lang="ja-JP" altLang="en-US" dirty="0"/>
          </a:p>
        </p:txBody>
      </p:sp>
      <p:sp>
        <p:nvSpPr>
          <p:cNvPr id="3" name="Content Placeholder 2"/>
          <p:cNvSpPr>
            <a:spLocks noGrp="1"/>
          </p:cNvSpPr>
          <p:nvPr>
            <p:ph idx="1"/>
          </p:nvPr>
        </p:nvSpPr>
        <p:spPr/>
        <p:txBody>
          <a:bodyPr/>
          <a:lstStyle/>
          <a:p>
            <a:pPr marL="0" lvl="2" indent="0">
              <a:spcBef>
                <a:spcPts val="1000"/>
              </a:spcBef>
              <a:buNone/>
            </a:pPr>
            <a:r>
              <a:rPr lang="ja-JP" altLang="en-US" sz="2800" b="1" dirty="0">
                <a:effectLst>
                  <a:glow>
                    <a:srgbClr val="000000"/>
                  </a:glow>
                  <a:outerShdw sx="0" sy="0">
                    <a:srgbClr val="000000"/>
                  </a:outerShdw>
                  <a:reflection stA="0" endPos="0" fadeDir="0" sx="0" sy="0"/>
                </a:effectLst>
              </a:rPr>
              <a:t>ア </a:t>
            </a:r>
            <a:r>
              <a:rPr lang="ja-JP" altLang="ja-JP" sz="2800" b="1" dirty="0">
                <a:effectLst>
                  <a:glow>
                    <a:srgbClr val="000000"/>
                  </a:glow>
                  <a:outerShdw sx="0" sy="0">
                    <a:srgbClr val="000000"/>
                  </a:outerShdw>
                  <a:reflection stA="0" endPos="0" fadeDir="0" sx="0" sy="0"/>
                </a:effectLst>
              </a:rPr>
              <a:t>危険源の同定</a:t>
            </a:r>
            <a:r>
              <a:rPr lang="en-US" altLang="ja-JP" sz="2800" b="1" dirty="0">
                <a:effectLst>
                  <a:glow>
                    <a:srgbClr val="000000"/>
                  </a:glow>
                  <a:outerShdw sx="0" sy="0">
                    <a:srgbClr val="000000"/>
                  </a:outerShdw>
                  <a:reflection stA="0" endPos="0" fadeDir="0" sx="0" sy="0"/>
                </a:effectLst>
              </a:rPr>
              <a:t> - </a:t>
            </a:r>
            <a:r>
              <a:rPr lang="ja-JP" altLang="en-US" sz="2800" dirty="0"/>
              <a:t>マトリックスを使った危険源の同定</a:t>
            </a:r>
            <a:endParaRPr lang="en-US" altLang="ja-JP" sz="2400" dirty="0"/>
          </a:p>
        </p:txBody>
      </p:sp>
      <p:graphicFrame>
        <p:nvGraphicFramePr>
          <p:cNvPr id="18" name="Group 379"/>
          <p:cNvGraphicFramePr>
            <a:graphicFrameLocks noGrp="1"/>
          </p:cNvGraphicFramePr>
          <p:nvPr>
            <p:extLst>
              <p:ext uri="{D42A27DB-BD31-4B8C-83A1-F6EECF244321}">
                <p14:modId xmlns:p14="http://schemas.microsoft.com/office/powerpoint/2010/main" val="3562467789"/>
              </p:ext>
            </p:extLst>
          </p:nvPr>
        </p:nvGraphicFramePr>
        <p:xfrm>
          <a:off x="46801" y="1914540"/>
          <a:ext cx="9752938" cy="4611098"/>
        </p:xfrm>
        <a:graphic>
          <a:graphicData uri="http://schemas.openxmlformats.org/drawingml/2006/table">
            <a:tbl>
              <a:tblPr/>
              <a:tblGrid>
                <a:gridCol w="2643320"/>
                <a:gridCol w="550333"/>
                <a:gridCol w="548613"/>
                <a:gridCol w="548614"/>
                <a:gridCol w="548613"/>
                <a:gridCol w="548614"/>
                <a:gridCol w="550333"/>
                <a:gridCol w="548613"/>
                <a:gridCol w="548614"/>
                <a:gridCol w="548613"/>
                <a:gridCol w="548614"/>
                <a:gridCol w="538294"/>
                <a:gridCol w="529696"/>
                <a:gridCol w="552054"/>
              </a:tblGrid>
              <a:tr h="0">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ＭＳ Ｐゴシック" pitchFamily="50" charset="-128"/>
                          <a:ea typeface="ＭＳ Ｐゴシック" pitchFamily="50" charset="-128"/>
                        </a:rPr>
                        <a:t>　　　　　危険源</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ＭＳ Ｐゴシック" pitchFamily="50" charset="-128"/>
                          <a:ea typeface="ＭＳ Ｐゴシック" pitchFamily="50" charset="-128"/>
                        </a:rPr>
                        <a:t>構成要素</a:t>
                      </a:r>
                      <a:endPar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9060" marR="9906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bg1"/>
                    </a:solidFill>
                  </a:tcPr>
                </a:tc>
                <a:tc gridSpan="4">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機械的</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電気的</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pitchFamily="50" charset="-128"/>
                        </a:rPr>
                        <a:t>熱的</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pitchFamily="50" charset="-128"/>
                        </a:rPr>
                        <a:t>騒音</a:t>
                      </a:r>
                      <a:endParaRPr kumimoji="1" lang="ja-JP" altLang="en-US" sz="5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pitchFamily="50" charset="-128"/>
                        </a:rPr>
                        <a:t>振動</a:t>
                      </a:r>
                      <a:endParaRPr kumimoji="1" lang="ja-JP" altLang="en-US" sz="5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放射</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材料</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pitchFamily="50" charset="-128"/>
                        </a:rPr>
                        <a:t>人間工学</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環境</a:t>
                      </a:r>
                    </a:p>
                  </a:txBody>
                  <a:tcPr marL="99060" marR="99060" vert="eaVert"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021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動力（挟まれ等）</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5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重量物</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滑り・躓き・墜落</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その他（切創等）</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有害物質</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爆発・火災</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vMerge="1">
                  <a:txBody>
                    <a:bodyPr/>
                    <a:lstStyle/>
                    <a:p>
                      <a:endParaRPr kumimoji="1" lang="ja-JP" altLang="en-US"/>
                    </a:p>
                  </a:txBody>
                  <a:tcPr/>
                </a:tc>
              </a:tr>
              <a:tr h="304800">
                <a:tc>
                  <a:txBody>
                    <a:bodyPr/>
                    <a:lstStyle/>
                    <a:p>
                      <a:pPr algn="just">
                        <a:spcAft>
                          <a:spcPts val="0"/>
                        </a:spcAft>
                      </a:pPr>
                      <a:r>
                        <a:rPr lang="ja-JP" sz="1600" b="1" kern="100" dirty="0" smtClean="0">
                          <a:solidFill>
                            <a:schemeClr val="tx1"/>
                          </a:solidFill>
                          <a:effectLst/>
                          <a:latin typeface="+mn-ea"/>
                          <a:ea typeface="+mn-ea"/>
                          <a:cs typeface="Times New Roman"/>
                        </a:rPr>
                        <a:t>ロボット</a:t>
                      </a:r>
                      <a:r>
                        <a:rPr lang="en-US" altLang="ja-JP" sz="1100" b="1" kern="100" dirty="0" smtClean="0">
                          <a:solidFill>
                            <a:schemeClr val="tx1"/>
                          </a:solidFill>
                          <a:effectLst/>
                          <a:latin typeface="+mn-ea"/>
                          <a:ea typeface="+mn-ea"/>
                          <a:cs typeface="Times New Roman"/>
                        </a:rPr>
                        <a:t>(</a:t>
                      </a:r>
                      <a:r>
                        <a:rPr lang="ja-JP" altLang="en-US" sz="1100" b="1" kern="100" dirty="0" smtClean="0">
                          <a:solidFill>
                            <a:schemeClr val="tx1"/>
                          </a:solidFill>
                          <a:effectLst/>
                          <a:latin typeface="+mn-ea"/>
                          <a:ea typeface="+mn-ea"/>
                          <a:cs typeface="Times New Roman"/>
                        </a:rPr>
                        <a:t>エンドエフェクタ含む</a:t>
                      </a:r>
                      <a:r>
                        <a:rPr lang="en-US" altLang="ja-JP" sz="1100" b="1" kern="100" dirty="0" smtClean="0">
                          <a:solidFill>
                            <a:schemeClr val="tx1"/>
                          </a:solidFill>
                          <a:effectLst/>
                          <a:latin typeface="+mn-ea"/>
                          <a:ea typeface="+mn-ea"/>
                          <a:cs typeface="Times New Roman"/>
                        </a:rPr>
                        <a:t>)</a:t>
                      </a:r>
                      <a:endParaRPr lang="ja-JP" sz="1800" b="1" kern="100" dirty="0">
                        <a:solidFill>
                          <a:schemeClr val="tx1"/>
                        </a:solidFill>
                        <a:effectLst/>
                        <a:latin typeface="+mn-ea"/>
                        <a:ea typeface="+mn-ea"/>
                        <a:cs typeface="Times New Roman"/>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algn="just">
                        <a:spcAft>
                          <a:spcPts val="0"/>
                        </a:spcAft>
                      </a:pPr>
                      <a:r>
                        <a:rPr lang="ja-JP" sz="1600" b="1" kern="100" dirty="0">
                          <a:solidFill>
                            <a:schemeClr val="tx1"/>
                          </a:solidFill>
                          <a:effectLst/>
                          <a:latin typeface="+mn-ea"/>
                          <a:ea typeface="+mn-ea"/>
                          <a:cs typeface="Times New Roman"/>
                        </a:rPr>
                        <a:t>治具</a:t>
                      </a: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algn="just">
                        <a:spcAft>
                          <a:spcPts val="0"/>
                        </a:spcAft>
                      </a:pPr>
                      <a:r>
                        <a:rPr lang="ja-JP" sz="1600" b="1" kern="100" dirty="0">
                          <a:solidFill>
                            <a:schemeClr val="tx1"/>
                          </a:solidFill>
                          <a:effectLst/>
                          <a:latin typeface="+mn-ea"/>
                          <a:ea typeface="+mn-ea"/>
                          <a:cs typeface="Times New Roman"/>
                        </a:rPr>
                        <a:t>コンベア</a:t>
                      </a: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638">
                <a:tc>
                  <a:txBody>
                    <a:bodyPr/>
                    <a:lstStyle/>
                    <a:p>
                      <a:pPr algn="just">
                        <a:spcAft>
                          <a:spcPts val="0"/>
                        </a:spcAft>
                      </a:pPr>
                      <a:r>
                        <a:rPr lang="ja-JP" sz="1600" b="1" kern="100" dirty="0">
                          <a:solidFill>
                            <a:schemeClr val="tx1"/>
                          </a:solidFill>
                          <a:effectLst/>
                          <a:latin typeface="+mn-ea"/>
                          <a:ea typeface="+mn-ea"/>
                          <a:cs typeface="Times New Roman"/>
                        </a:rPr>
                        <a:t>配線</a:t>
                      </a: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7163">
                <a:tc>
                  <a:txBody>
                    <a:bodyPr/>
                    <a:lstStyle/>
                    <a:p>
                      <a:pPr algn="just">
                        <a:spcAft>
                          <a:spcPts val="0"/>
                        </a:spcAft>
                      </a:pPr>
                      <a:r>
                        <a:rPr lang="ja-JP" sz="1600" b="1" kern="100" dirty="0">
                          <a:solidFill>
                            <a:schemeClr val="tx1"/>
                          </a:solidFill>
                          <a:effectLst/>
                          <a:latin typeface="+mn-ea"/>
                          <a:ea typeface="+mn-ea"/>
                          <a:cs typeface="Times New Roman"/>
                        </a:rPr>
                        <a:t>制御機器</a:t>
                      </a: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475">
                <a:tc>
                  <a:txBody>
                    <a:bodyPr/>
                    <a:lstStyle/>
                    <a:p>
                      <a:pPr algn="just">
                        <a:spcAft>
                          <a:spcPts val="0"/>
                        </a:spcAft>
                      </a:pPr>
                      <a:r>
                        <a:rPr lang="ja-JP" sz="1600" b="1" kern="100" dirty="0">
                          <a:solidFill>
                            <a:schemeClr val="tx1"/>
                          </a:solidFill>
                          <a:effectLst/>
                          <a:latin typeface="+mn-ea"/>
                          <a:ea typeface="+mn-ea"/>
                          <a:cs typeface="Times New Roman"/>
                        </a:rPr>
                        <a:t>製品</a:t>
                      </a: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475">
                <a:tc>
                  <a:txBody>
                    <a:bodyPr/>
                    <a:lstStyle/>
                    <a:p>
                      <a:pPr algn="just">
                        <a:spcAft>
                          <a:spcPts val="0"/>
                        </a:spcAft>
                      </a:pPr>
                      <a:r>
                        <a:rPr lang="ja-JP" sz="1600" b="1" kern="100" dirty="0">
                          <a:solidFill>
                            <a:schemeClr val="tx1"/>
                          </a:solidFill>
                          <a:effectLst/>
                          <a:latin typeface="+mn-ea"/>
                          <a:ea typeface="+mn-ea"/>
                          <a:cs typeface="Times New Roman"/>
                        </a:rPr>
                        <a:t>接着剤</a:t>
                      </a: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9" name="Text Box 189"/>
          <p:cNvSpPr txBox="1">
            <a:spLocks noChangeArrowheads="1"/>
          </p:cNvSpPr>
          <p:nvPr/>
        </p:nvSpPr>
        <p:spPr bwMode="auto">
          <a:xfrm>
            <a:off x="3765476" y="4890219"/>
            <a:ext cx="4485523" cy="954107"/>
          </a:xfrm>
          <a:prstGeom prst="rect">
            <a:avLst/>
          </a:prstGeom>
          <a:extLst/>
        </p:spPr>
        <p:style>
          <a:lnRef idx="2">
            <a:schemeClr val="accent2"/>
          </a:lnRef>
          <a:fillRef idx="1">
            <a:schemeClr val="lt1"/>
          </a:fillRef>
          <a:effectRef idx="0">
            <a:schemeClr val="accent2"/>
          </a:effectRef>
          <a:fontRef idx="minor">
            <a:schemeClr val="dk1"/>
          </a:fontRef>
        </p:style>
        <p:txBody>
          <a:bodyPr wrap="none" rtlCol="0">
            <a:spAutoFit/>
          </a:bodyPr>
          <a:lstStyle>
            <a:defPPr>
              <a:defRPr lang="ja-JP"/>
            </a:defPPr>
            <a:lvl1pPr>
              <a:defRPr sz="3200">
                <a:solidFill>
                  <a:srgbClr val="0000FF"/>
                </a:solidFill>
                <a:latin typeface="+mn-ea"/>
              </a:defRPr>
            </a:lvl1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②構成要素毎に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同定</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（異常に発生する危険源も含む）</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右中かっこ 2"/>
          <p:cNvSpPr/>
          <p:nvPr/>
        </p:nvSpPr>
        <p:spPr bwMode="auto">
          <a:xfrm rot="5400000">
            <a:off x="5939741" y="1074795"/>
            <a:ext cx="601662" cy="6890590"/>
          </a:xfrm>
          <a:prstGeom prst="rightBrace">
            <a:avLst>
              <a:gd name="adj1" fmla="val 25219"/>
              <a:gd name="adj2" fmla="val 50000"/>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14674843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a:t>2 </a:t>
            </a:r>
            <a:r>
              <a:rPr lang="ja-JP" altLang="en-US" dirty="0"/>
              <a:t>リスクアセスメント</a:t>
            </a:r>
            <a:r>
              <a:rPr lang="en-US" altLang="ja-JP" dirty="0"/>
              <a:t/>
            </a:r>
            <a:br>
              <a:rPr lang="en-US" altLang="ja-JP" dirty="0"/>
            </a:br>
            <a:r>
              <a:rPr lang="en-US" altLang="ja-JP" dirty="0"/>
              <a:t>(3)	</a:t>
            </a:r>
            <a:r>
              <a:rPr lang="ja-JP" altLang="en-US" dirty="0"/>
              <a:t>危険源・危険状態・危険事象の同定</a:t>
            </a:r>
            <a:endParaRPr kumimoji="1" lang="ja-JP" altLang="en-US" dirty="0"/>
          </a:p>
        </p:txBody>
      </p:sp>
      <p:sp>
        <p:nvSpPr>
          <p:cNvPr id="3" name="Content Placeholder 2"/>
          <p:cNvSpPr>
            <a:spLocks noGrp="1"/>
          </p:cNvSpPr>
          <p:nvPr>
            <p:ph idx="1"/>
          </p:nvPr>
        </p:nvSpPr>
        <p:spPr/>
        <p:txBody>
          <a:bodyPr/>
          <a:lstStyle/>
          <a:p>
            <a:pPr marL="0" lvl="2" indent="0">
              <a:spcBef>
                <a:spcPts val="1000"/>
              </a:spcBef>
              <a:buNone/>
            </a:pPr>
            <a:r>
              <a:rPr lang="ja-JP" altLang="en-US" sz="2800" b="1" dirty="0">
                <a:effectLst>
                  <a:glow>
                    <a:srgbClr val="000000"/>
                  </a:glow>
                  <a:outerShdw sx="0" sy="0">
                    <a:srgbClr val="000000"/>
                  </a:outerShdw>
                  <a:reflection stA="0" endPos="0" fadeDir="0" sx="0" sy="0"/>
                </a:effectLst>
              </a:rPr>
              <a:t>ア </a:t>
            </a:r>
            <a:r>
              <a:rPr lang="ja-JP" altLang="ja-JP" sz="2800" b="1" dirty="0">
                <a:effectLst>
                  <a:glow>
                    <a:srgbClr val="000000"/>
                  </a:glow>
                  <a:outerShdw sx="0" sy="0">
                    <a:srgbClr val="000000"/>
                  </a:outerShdw>
                  <a:reflection stA="0" endPos="0" fadeDir="0" sx="0" sy="0"/>
                </a:effectLst>
              </a:rPr>
              <a:t>危険源の同定</a:t>
            </a:r>
            <a:r>
              <a:rPr lang="en-US" altLang="ja-JP" sz="2800" b="1" dirty="0">
                <a:effectLst>
                  <a:glow>
                    <a:srgbClr val="000000"/>
                  </a:glow>
                  <a:outerShdw sx="0" sy="0">
                    <a:srgbClr val="000000"/>
                  </a:outerShdw>
                  <a:reflection stA="0" endPos="0" fadeDir="0" sx="0" sy="0"/>
                </a:effectLst>
              </a:rPr>
              <a:t> - </a:t>
            </a:r>
            <a:r>
              <a:rPr lang="ja-JP" altLang="en-US" sz="2800" dirty="0"/>
              <a:t>マトリックスを使った危険源の同定</a:t>
            </a:r>
            <a:endParaRPr lang="en-US" altLang="ja-JP" sz="2400" dirty="0"/>
          </a:p>
        </p:txBody>
      </p:sp>
      <p:graphicFrame>
        <p:nvGraphicFramePr>
          <p:cNvPr id="21" name="Group 379"/>
          <p:cNvGraphicFramePr>
            <a:graphicFrameLocks noGrp="1"/>
          </p:cNvGraphicFramePr>
          <p:nvPr>
            <p:extLst>
              <p:ext uri="{D42A27DB-BD31-4B8C-83A1-F6EECF244321}">
                <p14:modId xmlns:p14="http://schemas.microsoft.com/office/powerpoint/2010/main" val="627247528"/>
              </p:ext>
            </p:extLst>
          </p:nvPr>
        </p:nvGraphicFramePr>
        <p:xfrm>
          <a:off x="46801" y="1919082"/>
          <a:ext cx="9752938" cy="4611098"/>
        </p:xfrm>
        <a:graphic>
          <a:graphicData uri="http://schemas.openxmlformats.org/drawingml/2006/table">
            <a:tbl>
              <a:tblPr/>
              <a:tblGrid>
                <a:gridCol w="2643320"/>
                <a:gridCol w="550333"/>
                <a:gridCol w="548613"/>
                <a:gridCol w="548614"/>
                <a:gridCol w="548613"/>
                <a:gridCol w="548614"/>
                <a:gridCol w="550333"/>
                <a:gridCol w="548613"/>
                <a:gridCol w="548614"/>
                <a:gridCol w="548613"/>
                <a:gridCol w="548614"/>
                <a:gridCol w="538294"/>
                <a:gridCol w="529696"/>
                <a:gridCol w="552054"/>
              </a:tblGrid>
              <a:tr h="0">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ＭＳ Ｐゴシック" pitchFamily="50" charset="-128"/>
                          <a:ea typeface="ＭＳ Ｐゴシック" pitchFamily="50" charset="-128"/>
                        </a:rPr>
                        <a:t>　　　　　危険源</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ＭＳ Ｐゴシック" pitchFamily="50" charset="-128"/>
                          <a:ea typeface="ＭＳ Ｐゴシック" pitchFamily="50" charset="-128"/>
                        </a:rPr>
                        <a:t>構成要素</a:t>
                      </a:r>
                      <a:endPar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9060" marR="9906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bg1"/>
                    </a:solidFill>
                  </a:tcPr>
                </a:tc>
                <a:tc gridSpan="4">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機械的</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電気的</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pitchFamily="50" charset="-128"/>
                        </a:rPr>
                        <a:t>熱的</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pitchFamily="50" charset="-128"/>
                        </a:rPr>
                        <a:t>騒音</a:t>
                      </a:r>
                      <a:endParaRPr kumimoji="1" lang="ja-JP" altLang="en-US" sz="5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振動</a:t>
                      </a:r>
                      <a:endParaRPr kumimoji="1" lang="ja-JP" altLang="en-US" sz="5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放射</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材料</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Times New Roman" pitchFamily="18" charset="0"/>
                          <a:ea typeface="ＭＳ Ｐゴシック" pitchFamily="50" charset="-128"/>
                        </a:rPr>
                        <a:t>人間工学</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環境</a:t>
                      </a:r>
                    </a:p>
                  </a:txBody>
                  <a:tcPr marL="99060" marR="99060" vert="eaVert"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021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動力（挟まれ等）</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5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重量物</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滑り・躓き・墜落</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その他（切創等）</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有害物質</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Times New Roman" pitchFamily="18" charset="0"/>
                          <a:ea typeface="ＭＳ Ｐゴシック" pitchFamily="50" charset="-128"/>
                        </a:rPr>
                        <a:t>爆発・火災</a:t>
                      </a:r>
                    </a:p>
                  </a:txBody>
                  <a:tcPr marL="99060" marR="9906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tc vMerge="1">
                  <a:txBody>
                    <a:bodyPr/>
                    <a:lstStyle/>
                    <a:p>
                      <a:endParaRPr kumimoji="1" lang="ja-JP" altLang="en-US"/>
                    </a:p>
                  </a:txBody>
                  <a:tcPr/>
                </a:tc>
              </a:tr>
              <a:tr h="304800">
                <a:tc>
                  <a:txBody>
                    <a:bodyPr/>
                    <a:lstStyle/>
                    <a:p>
                      <a:pPr algn="just">
                        <a:spcAft>
                          <a:spcPts val="0"/>
                        </a:spcAft>
                      </a:pPr>
                      <a:r>
                        <a:rPr lang="ja-JP" sz="1600" b="1" kern="100" dirty="0" smtClean="0">
                          <a:solidFill>
                            <a:schemeClr val="tx1"/>
                          </a:solidFill>
                          <a:effectLst/>
                          <a:latin typeface="+mn-ea"/>
                          <a:ea typeface="+mn-ea"/>
                          <a:cs typeface="Times New Roman"/>
                        </a:rPr>
                        <a:t>ロボット</a:t>
                      </a:r>
                      <a:r>
                        <a:rPr lang="en-US" altLang="ja-JP" sz="1100" b="1" kern="100" dirty="0" smtClean="0">
                          <a:solidFill>
                            <a:schemeClr val="tx1"/>
                          </a:solidFill>
                          <a:effectLst/>
                          <a:latin typeface="+mn-ea"/>
                          <a:ea typeface="+mn-ea"/>
                          <a:cs typeface="Times New Roman"/>
                        </a:rPr>
                        <a:t>(</a:t>
                      </a:r>
                      <a:r>
                        <a:rPr lang="ja-JP" altLang="en-US" sz="1100" b="1" kern="100" dirty="0" smtClean="0">
                          <a:solidFill>
                            <a:schemeClr val="tx1"/>
                          </a:solidFill>
                          <a:effectLst/>
                          <a:latin typeface="+mn-ea"/>
                          <a:ea typeface="+mn-ea"/>
                          <a:cs typeface="Times New Roman"/>
                        </a:rPr>
                        <a:t>エンドエフェクタ含む</a:t>
                      </a:r>
                      <a:r>
                        <a:rPr lang="en-US" altLang="ja-JP" sz="1100" b="1" kern="100" dirty="0" smtClean="0">
                          <a:solidFill>
                            <a:schemeClr val="tx1"/>
                          </a:solidFill>
                          <a:effectLst/>
                          <a:latin typeface="+mn-ea"/>
                          <a:ea typeface="+mn-ea"/>
                          <a:cs typeface="Times New Roman"/>
                        </a:rPr>
                        <a:t>)</a:t>
                      </a:r>
                      <a:endParaRPr lang="ja-JP" sz="1800" b="1" kern="100" dirty="0">
                        <a:solidFill>
                          <a:schemeClr val="tx1"/>
                        </a:solidFill>
                        <a:effectLst/>
                        <a:latin typeface="+mn-ea"/>
                        <a:ea typeface="+mn-ea"/>
                        <a:cs typeface="Times New Roman"/>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rPr>
                        <a:t>●</a:t>
                      </a: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algn="just">
                        <a:spcAft>
                          <a:spcPts val="0"/>
                        </a:spcAft>
                      </a:pPr>
                      <a:r>
                        <a:rPr lang="ja-JP" sz="1600" b="1" kern="100" dirty="0">
                          <a:solidFill>
                            <a:schemeClr val="tx1"/>
                          </a:solidFill>
                          <a:effectLst/>
                          <a:latin typeface="+mn-ea"/>
                          <a:ea typeface="+mn-ea"/>
                          <a:cs typeface="Times New Roman"/>
                        </a:rPr>
                        <a:t>治具</a:t>
                      </a: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algn="just">
                        <a:spcAft>
                          <a:spcPts val="0"/>
                        </a:spcAft>
                      </a:pPr>
                      <a:r>
                        <a:rPr lang="ja-JP" sz="1600" b="1" kern="100" dirty="0">
                          <a:solidFill>
                            <a:schemeClr val="tx1"/>
                          </a:solidFill>
                          <a:effectLst/>
                          <a:latin typeface="+mn-ea"/>
                          <a:ea typeface="+mn-ea"/>
                          <a:cs typeface="Times New Roman"/>
                        </a:rPr>
                        <a:t>コンベア</a:t>
                      </a: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638">
                <a:tc>
                  <a:txBody>
                    <a:bodyPr/>
                    <a:lstStyle/>
                    <a:p>
                      <a:pPr algn="just">
                        <a:spcAft>
                          <a:spcPts val="0"/>
                        </a:spcAft>
                      </a:pPr>
                      <a:r>
                        <a:rPr lang="ja-JP" sz="1600" b="1" kern="100" dirty="0">
                          <a:solidFill>
                            <a:schemeClr val="tx1"/>
                          </a:solidFill>
                          <a:effectLst/>
                          <a:latin typeface="+mn-ea"/>
                          <a:ea typeface="+mn-ea"/>
                          <a:cs typeface="Times New Roman"/>
                        </a:rPr>
                        <a:t>配線</a:t>
                      </a: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7163">
                <a:tc>
                  <a:txBody>
                    <a:bodyPr/>
                    <a:lstStyle/>
                    <a:p>
                      <a:pPr algn="just">
                        <a:spcAft>
                          <a:spcPts val="0"/>
                        </a:spcAft>
                      </a:pPr>
                      <a:r>
                        <a:rPr lang="ja-JP" sz="1600" b="1" kern="100" dirty="0">
                          <a:solidFill>
                            <a:schemeClr val="tx1"/>
                          </a:solidFill>
                          <a:effectLst/>
                          <a:latin typeface="+mn-ea"/>
                          <a:ea typeface="+mn-ea"/>
                          <a:cs typeface="Times New Roman"/>
                        </a:rPr>
                        <a:t>制御機器</a:t>
                      </a: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475">
                <a:tc>
                  <a:txBody>
                    <a:bodyPr/>
                    <a:lstStyle/>
                    <a:p>
                      <a:pPr algn="just">
                        <a:spcAft>
                          <a:spcPts val="0"/>
                        </a:spcAft>
                      </a:pPr>
                      <a:r>
                        <a:rPr lang="ja-JP" sz="1600" b="1" kern="100" dirty="0">
                          <a:solidFill>
                            <a:schemeClr val="tx1"/>
                          </a:solidFill>
                          <a:effectLst/>
                          <a:latin typeface="+mn-ea"/>
                          <a:ea typeface="+mn-ea"/>
                          <a:cs typeface="Times New Roman"/>
                        </a:rPr>
                        <a:t>製品</a:t>
                      </a: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475">
                <a:tc>
                  <a:txBody>
                    <a:bodyPr/>
                    <a:lstStyle/>
                    <a:p>
                      <a:pPr algn="just">
                        <a:spcAft>
                          <a:spcPts val="0"/>
                        </a:spcAft>
                      </a:pPr>
                      <a:r>
                        <a:rPr lang="ja-JP" sz="1600" b="1" kern="100" dirty="0">
                          <a:solidFill>
                            <a:schemeClr val="tx1"/>
                          </a:solidFill>
                          <a:effectLst/>
                          <a:latin typeface="+mn-ea"/>
                          <a:ea typeface="+mn-ea"/>
                          <a:cs typeface="Times New Roman"/>
                        </a:rPr>
                        <a:t>接着剤</a:t>
                      </a: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rgbClr val="FF0000"/>
                          </a:solidFill>
                          <a:effectLst/>
                          <a:latin typeface="Times New Roman" pitchFamily="18" charset="0"/>
                          <a:ea typeface="ＭＳ Ｐゴシック" pitchFamily="50" charset="-128"/>
                        </a:rPr>
                        <a:t>●</a:t>
                      </a: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rgbClr val="FF0000"/>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Times New Roman" pitchFamily="18" charset="0"/>
                          <a:ea typeface="ＭＳ Ｐゴシック" pitchFamily="50" charset="-128"/>
                        </a:defRPr>
                      </a:lvl1pPr>
                      <a:lvl2pPr>
                        <a:spcBef>
                          <a:spcPct val="20000"/>
                        </a:spcBef>
                        <a:defRPr kumimoji="1" sz="2400">
                          <a:solidFill>
                            <a:schemeClr val="tx1"/>
                          </a:solidFill>
                          <a:latin typeface="Times New Roman" pitchFamily="18" charset="0"/>
                          <a:ea typeface="ＭＳ Ｐゴシック" pitchFamily="50" charset="-128"/>
                        </a:defRPr>
                      </a:lvl2pPr>
                      <a:lvl3pPr>
                        <a:spcBef>
                          <a:spcPct val="20000"/>
                        </a:spcBef>
                        <a:defRPr kumimoji="1" sz="2000">
                          <a:solidFill>
                            <a:schemeClr val="tx1"/>
                          </a:solidFill>
                          <a:latin typeface="Times New Roman" pitchFamily="18" charset="0"/>
                          <a:ea typeface="ＭＳ Ｐゴシック" pitchFamily="50" charset="-128"/>
                        </a:defRPr>
                      </a:lvl3pPr>
                      <a:lvl4pPr>
                        <a:spcBef>
                          <a:spcPct val="20000"/>
                        </a:spcBef>
                        <a:defRPr kumimoji="1">
                          <a:solidFill>
                            <a:schemeClr val="tx1"/>
                          </a:solidFill>
                          <a:latin typeface="Times New Roman" pitchFamily="18" charset="0"/>
                          <a:ea typeface="ＭＳ Ｐゴシック" pitchFamily="50" charset="-128"/>
                        </a:defRPr>
                      </a:lvl4pPr>
                      <a:lvl5pPr>
                        <a:spcBef>
                          <a:spcPct val="20000"/>
                        </a:spcBef>
                        <a:defRPr kumimoji="1">
                          <a:solidFill>
                            <a:schemeClr val="tx1"/>
                          </a:solidFill>
                          <a:latin typeface="Times New Roman" pitchFamily="18" charset="0"/>
                          <a:ea typeface="ＭＳ Ｐゴシック" pitchFamily="50" charset="-128"/>
                        </a:defRPr>
                      </a:lvl5pPr>
                      <a:lvl6pPr fontAlgn="base">
                        <a:spcBef>
                          <a:spcPct val="20000"/>
                        </a:spcBef>
                        <a:spcAft>
                          <a:spcPct val="0"/>
                        </a:spcAft>
                        <a:defRPr kumimoji="1">
                          <a:solidFill>
                            <a:schemeClr val="tx1"/>
                          </a:solidFill>
                          <a:latin typeface="Times New Roman" pitchFamily="18" charset="0"/>
                          <a:ea typeface="ＭＳ Ｐゴシック" pitchFamily="50" charset="-128"/>
                        </a:defRPr>
                      </a:lvl6pPr>
                      <a:lvl7pPr fontAlgn="base">
                        <a:spcBef>
                          <a:spcPct val="20000"/>
                        </a:spcBef>
                        <a:spcAft>
                          <a:spcPct val="0"/>
                        </a:spcAft>
                        <a:defRPr kumimoji="1">
                          <a:solidFill>
                            <a:schemeClr val="tx1"/>
                          </a:solidFill>
                          <a:latin typeface="Times New Roman" pitchFamily="18" charset="0"/>
                          <a:ea typeface="ＭＳ Ｐゴシック" pitchFamily="50" charset="-128"/>
                        </a:defRPr>
                      </a:lvl7pPr>
                      <a:lvl8pPr fontAlgn="base">
                        <a:spcBef>
                          <a:spcPct val="20000"/>
                        </a:spcBef>
                        <a:spcAft>
                          <a:spcPct val="0"/>
                        </a:spcAft>
                        <a:defRPr kumimoji="1">
                          <a:solidFill>
                            <a:schemeClr val="tx1"/>
                          </a:solidFill>
                          <a:latin typeface="Times New Roman" pitchFamily="18" charset="0"/>
                          <a:ea typeface="ＭＳ Ｐゴシック" pitchFamily="50" charset="-128"/>
                        </a:defRPr>
                      </a:lvl8pPr>
                      <a:lvl9pPr fontAlgn="base">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0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9060" marR="990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2" name="Text Box 189"/>
          <p:cNvSpPr txBox="1">
            <a:spLocks noChangeArrowheads="1"/>
          </p:cNvSpPr>
          <p:nvPr/>
        </p:nvSpPr>
        <p:spPr bwMode="auto">
          <a:xfrm>
            <a:off x="4528173" y="3320632"/>
            <a:ext cx="4264309" cy="584775"/>
          </a:xfrm>
          <a:prstGeom prst="rect">
            <a:avLst/>
          </a:prstGeom>
          <a:extLst/>
        </p:spPr>
        <p:style>
          <a:lnRef idx="2">
            <a:schemeClr val="accent2"/>
          </a:lnRef>
          <a:fillRef idx="1">
            <a:schemeClr val="lt1"/>
          </a:fillRef>
          <a:effectRef idx="0">
            <a:schemeClr val="accent2"/>
          </a:effectRef>
          <a:fontRef idx="minor">
            <a:schemeClr val="dk1"/>
          </a:fontRef>
        </p:style>
        <p:txBody>
          <a:bodyPr wrap="none" rtlCol="0">
            <a:spAutoFit/>
          </a:bodyPr>
          <a:lstStyle>
            <a:defPPr>
              <a:defRPr lang="ja-JP"/>
            </a:defPPr>
            <a:lvl1pPr>
              <a:defRPr sz="3200">
                <a:solidFill>
                  <a:srgbClr val="0000FF"/>
                </a:solidFill>
                <a:latin typeface="+mn-ea"/>
              </a:defRPr>
            </a:lvl1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③全構成要素毎に同定</a:t>
            </a:r>
          </a:p>
        </p:txBody>
      </p:sp>
    </p:spTree>
    <p:extLst>
      <p:ext uri="{BB962C8B-B14F-4D97-AF65-F5344CB8AC3E}">
        <p14:creationId xmlns:p14="http://schemas.microsoft.com/office/powerpoint/2010/main" val="34064940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a:t>2 </a:t>
            </a:r>
            <a:r>
              <a:rPr lang="ja-JP" altLang="en-US" dirty="0"/>
              <a:t>リスクアセスメント</a:t>
            </a:r>
            <a:r>
              <a:rPr lang="en-US" altLang="ja-JP" dirty="0"/>
              <a:t/>
            </a:r>
            <a:br>
              <a:rPr lang="en-US" altLang="ja-JP" dirty="0"/>
            </a:br>
            <a:r>
              <a:rPr lang="en-US" altLang="ja-JP" dirty="0"/>
              <a:t>(3)	</a:t>
            </a:r>
            <a:r>
              <a:rPr lang="ja-JP" altLang="en-US" dirty="0"/>
              <a:t>危険源・危険状態・危険事象の同定</a:t>
            </a:r>
            <a:endParaRPr kumimoji="1" lang="ja-JP" altLang="en-US" dirty="0"/>
          </a:p>
        </p:txBody>
      </p:sp>
      <p:sp>
        <p:nvSpPr>
          <p:cNvPr id="3" name="Content Placeholder 2"/>
          <p:cNvSpPr>
            <a:spLocks noGrp="1"/>
          </p:cNvSpPr>
          <p:nvPr>
            <p:ph idx="1"/>
          </p:nvPr>
        </p:nvSpPr>
        <p:spPr/>
        <p:txBody>
          <a:bodyPr/>
          <a:lstStyle/>
          <a:p>
            <a:pPr marL="0" indent="0">
              <a:buNone/>
            </a:pPr>
            <a:r>
              <a:rPr lang="ja-JP" altLang="en-US" b="1" dirty="0" smtClean="0"/>
              <a:t>イ 危険</a:t>
            </a:r>
            <a:r>
              <a:rPr lang="ja-JP" altLang="en-US" b="1" dirty="0"/>
              <a:t>状態の</a:t>
            </a:r>
            <a:r>
              <a:rPr lang="ja-JP" altLang="en-US" b="1" dirty="0" smtClean="0"/>
              <a:t>同定</a:t>
            </a:r>
            <a:endParaRPr lang="en-US" altLang="ja-JP" b="1" dirty="0" smtClean="0"/>
          </a:p>
          <a:p>
            <a:pPr marL="0" indent="0">
              <a:buNone/>
            </a:pPr>
            <a:r>
              <a:rPr lang="ja-JP" altLang="en-US" dirty="0" smtClean="0"/>
              <a:t>人の存在＝作業の同定が必要</a:t>
            </a:r>
            <a:endParaRPr kumimoji="1" lang="en-US" altLang="ja-JP" dirty="0" smtClean="0"/>
          </a:p>
          <a:p>
            <a:pPr marL="0" indent="0">
              <a:buNone/>
            </a:pPr>
            <a:endParaRPr lang="en-US" altLang="ja-JP" dirty="0"/>
          </a:p>
        </p:txBody>
      </p:sp>
      <p:sp>
        <p:nvSpPr>
          <p:cNvPr id="5" name="円/楕円 3"/>
          <p:cNvSpPr/>
          <p:nvPr/>
        </p:nvSpPr>
        <p:spPr>
          <a:xfrm>
            <a:off x="1865503" y="2344988"/>
            <a:ext cx="3822425" cy="165618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4"/>
          <p:cNvSpPr/>
          <p:nvPr/>
        </p:nvSpPr>
        <p:spPr>
          <a:xfrm>
            <a:off x="3893728" y="2344988"/>
            <a:ext cx="3822425" cy="165618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5"/>
          <p:cNvSpPr/>
          <p:nvPr/>
        </p:nvSpPr>
        <p:spPr>
          <a:xfrm>
            <a:off x="3555455" y="5742768"/>
            <a:ext cx="2132473" cy="9061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危害・傷害</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16"/>
          <p:cNvSpPr txBox="1"/>
          <p:nvPr/>
        </p:nvSpPr>
        <p:spPr>
          <a:xfrm>
            <a:off x="2546772" y="2459976"/>
            <a:ext cx="1107996" cy="369332"/>
          </a:xfrm>
          <a:prstGeom prst="rect">
            <a:avLst/>
          </a:prstGeom>
          <a:noFill/>
        </p:spPr>
        <p:txBody>
          <a:bodyPr wrap="none" rtlCol="0">
            <a:spAutoFit/>
          </a:bodyPr>
          <a:lstStyle/>
          <a:p>
            <a:r>
              <a:rPr kumimoji="1"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人の存在</a:t>
            </a:r>
            <a:endPar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17"/>
          <p:cNvSpPr txBox="1"/>
          <p:nvPr/>
        </p:nvSpPr>
        <p:spPr>
          <a:xfrm>
            <a:off x="4200299" y="2891639"/>
            <a:ext cx="1107996" cy="646331"/>
          </a:xfrm>
          <a:prstGeom prst="rect">
            <a:avLst/>
          </a:prstGeom>
          <a:noFill/>
        </p:spPr>
        <p:txBody>
          <a:bodyPr wrap="none" rtlCol="0">
            <a:spAutoFit/>
          </a:bodyPr>
          <a:lstStyle>
            <a:defPPr>
              <a:defRPr lang="ja-JP"/>
            </a:defP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危険状態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暴露</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25"/>
          <p:cNvSpPr txBox="1"/>
          <p:nvPr/>
        </p:nvSpPr>
        <p:spPr>
          <a:xfrm>
            <a:off x="5691996" y="2375800"/>
            <a:ext cx="1107996" cy="369332"/>
          </a:xfrm>
          <a:prstGeom prst="rect">
            <a:avLst/>
          </a:prstGeom>
          <a:noFill/>
        </p:spPr>
        <p:txBody>
          <a:bodyPr wrap="non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危険区域</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1"/>
          <p:cNvSpPr/>
          <p:nvPr/>
        </p:nvSpPr>
        <p:spPr>
          <a:xfrm>
            <a:off x="5926268" y="2999158"/>
            <a:ext cx="1404156" cy="60789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危険源</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21"/>
          <p:cNvSpPr/>
          <p:nvPr/>
        </p:nvSpPr>
        <p:spPr>
          <a:xfrm>
            <a:off x="2793590" y="3038136"/>
            <a:ext cx="780087" cy="60789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下矢印 18"/>
          <p:cNvSpPr/>
          <p:nvPr/>
        </p:nvSpPr>
        <p:spPr>
          <a:xfrm>
            <a:off x="3573677" y="4022515"/>
            <a:ext cx="3054669" cy="1681132"/>
          </a:xfrm>
          <a:custGeom>
            <a:avLst/>
            <a:gdLst>
              <a:gd name="connsiteX0" fmla="*/ 0 w 1730650"/>
              <a:gd name="connsiteY0" fmla="*/ 1408454 h 2304256"/>
              <a:gd name="connsiteX1" fmla="*/ 272647 w 1730650"/>
              <a:gd name="connsiteY1" fmla="*/ 1408454 h 2304256"/>
              <a:gd name="connsiteX2" fmla="*/ 272647 w 1730650"/>
              <a:gd name="connsiteY2" fmla="*/ 0 h 2304256"/>
              <a:gd name="connsiteX3" fmla="*/ 1458003 w 1730650"/>
              <a:gd name="connsiteY3" fmla="*/ 0 h 2304256"/>
              <a:gd name="connsiteX4" fmla="*/ 1458003 w 1730650"/>
              <a:gd name="connsiteY4" fmla="*/ 1408454 h 2304256"/>
              <a:gd name="connsiteX5" fmla="*/ 1730650 w 1730650"/>
              <a:gd name="connsiteY5" fmla="*/ 1408454 h 2304256"/>
              <a:gd name="connsiteX6" fmla="*/ 865325 w 1730650"/>
              <a:gd name="connsiteY6" fmla="*/ 2304256 h 2304256"/>
              <a:gd name="connsiteX7" fmla="*/ 0 w 1730650"/>
              <a:gd name="connsiteY7" fmla="*/ 1408454 h 230425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58003 w 2181903"/>
              <a:gd name="connsiteY4" fmla="*/ 1423694 h 2319496"/>
              <a:gd name="connsiteX5" fmla="*/ 1730650 w 2181903"/>
              <a:gd name="connsiteY5" fmla="*/ 1423694 h 2319496"/>
              <a:gd name="connsiteX6" fmla="*/ 865325 w 2181903"/>
              <a:gd name="connsiteY6" fmla="*/ 2319496 h 2319496"/>
              <a:gd name="connsiteX7" fmla="*/ 0 w 2181903"/>
              <a:gd name="connsiteY7"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62341 w 2181903"/>
              <a:gd name="connsiteY4" fmla="*/ 572636 h 2319496"/>
              <a:gd name="connsiteX5" fmla="*/ 1458003 w 2181903"/>
              <a:gd name="connsiteY5" fmla="*/ 1423694 h 2319496"/>
              <a:gd name="connsiteX6" fmla="*/ 1730650 w 2181903"/>
              <a:gd name="connsiteY6" fmla="*/ 1423694 h 2319496"/>
              <a:gd name="connsiteX7" fmla="*/ 865325 w 2181903"/>
              <a:gd name="connsiteY7" fmla="*/ 2319496 h 2319496"/>
              <a:gd name="connsiteX8" fmla="*/ 0 w 2181903"/>
              <a:gd name="connsiteY8"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62341 w 2181903"/>
              <a:gd name="connsiteY4" fmla="*/ 572636 h 2319496"/>
              <a:gd name="connsiteX5" fmla="*/ 1458003 w 2181903"/>
              <a:gd name="connsiteY5" fmla="*/ 1423694 h 2319496"/>
              <a:gd name="connsiteX6" fmla="*/ 1730650 w 2181903"/>
              <a:gd name="connsiteY6" fmla="*/ 1423694 h 2319496"/>
              <a:gd name="connsiteX7" fmla="*/ 865325 w 2181903"/>
              <a:gd name="connsiteY7" fmla="*/ 2319496 h 2319496"/>
              <a:gd name="connsiteX8" fmla="*/ 0 w 2181903"/>
              <a:gd name="connsiteY8" fmla="*/ 1423694 h 2319496"/>
              <a:gd name="connsiteX0" fmla="*/ 0 w 2308132"/>
              <a:gd name="connsiteY0" fmla="*/ 1423694 h 2319496"/>
              <a:gd name="connsiteX1" fmla="*/ 272647 w 2308132"/>
              <a:gd name="connsiteY1" fmla="*/ 1423694 h 2319496"/>
              <a:gd name="connsiteX2" fmla="*/ 272647 w 2308132"/>
              <a:gd name="connsiteY2" fmla="*/ 15240 h 2319496"/>
              <a:gd name="connsiteX3" fmla="*/ 2181903 w 2308132"/>
              <a:gd name="connsiteY3" fmla="*/ 0 h 2319496"/>
              <a:gd name="connsiteX4" fmla="*/ 2110041 w 2308132"/>
              <a:gd name="connsiteY4" fmla="*/ 496436 h 2319496"/>
              <a:gd name="connsiteX5" fmla="*/ 1462341 w 2308132"/>
              <a:gd name="connsiteY5" fmla="*/ 572636 h 2319496"/>
              <a:gd name="connsiteX6" fmla="*/ 1458003 w 2308132"/>
              <a:gd name="connsiteY6" fmla="*/ 1423694 h 2319496"/>
              <a:gd name="connsiteX7" fmla="*/ 1730650 w 2308132"/>
              <a:gd name="connsiteY7" fmla="*/ 1423694 h 2319496"/>
              <a:gd name="connsiteX8" fmla="*/ 865325 w 2308132"/>
              <a:gd name="connsiteY8" fmla="*/ 2319496 h 2319496"/>
              <a:gd name="connsiteX9" fmla="*/ 0 w 2308132"/>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60311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2110041 w 2181903"/>
              <a:gd name="connsiteY4" fmla="*/ 603116 h 2319496"/>
              <a:gd name="connsiteX5" fmla="*/ 1462341 w 2181903"/>
              <a:gd name="connsiteY5" fmla="*/ 572636 h 2319496"/>
              <a:gd name="connsiteX6" fmla="*/ 1458003 w 2181903"/>
              <a:gd name="connsiteY6" fmla="*/ 1423694 h 2319496"/>
              <a:gd name="connsiteX7" fmla="*/ 1730650 w 2181903"/>
              <a:gd name="connsiteY7" fmla="*/ 1423694 h 2319496"/>
              <a:gd name="connsiteX8" fmla="*/ 865325 w 2181903"/>
              <a:gd name="connsiteY8" fmla="*/ 2319496 h 2319496"/>
              <a:gd name="connsiteX9" fmla="*/ 0 w 2181903"/>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57263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57263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79361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62341 w 2003361"/>
              <a:gd name="connsiteY5" fmla="*/ 79361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62341 w 2003361"/>
              <a:gd name="connsiteY5" fmla="*/ 79361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57578 w 2003361"/>
              <a:gd name="connsiteY5" fmla="*/ 88886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70024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2236724"/>
              <a:gd name="connsiteY0" fmla="*/ 1423694 h 2319496"/>
              <a:gd name="connsiteX1" fmla="*/ 272647 w 2236724"/>
              <a:gd name="connsiteY1" fmla="*/ 1423694 h 2319496"/>
              <a:gd name="connsiteX2" fmla="*/ 272647 w 2236724"/>
              <a:gd name="connsiteY2" fmla="*/ 15240 h 2319496"/>
              <a:gd name="connsiteX3" fmla="*/ 1999023 w 2236724"/>
              <a:gd name="connsiteY3" fmla="*/ 0 h 2319496"/>
              <a:gd name="connsiteX4" fmla="*/ 2236724 w 2236724"/>
              <a:gd name="connsiteY4" fmla="*/ 855052 h 2319496"/>
              <a:gd name="connsiteX5" fmla="*/ 1457578 w 2236724"/>
              <a:gd name="connsiteY5" fmla="*/ 888866 h 2319496"/>
              <a:gd name="connsiteX6" fmla="*/ 1458003 w 2236724"/>
              <a:gd name="connsiteY6" fmla="*/ 1423694 h 2319496"/>
              <a:gd name="connsiteX7" fmla="*/ 1730650 w 2236724"/>
              <a:gd name="connsiteY7" fmla="*/ 1423694 h 2319496"/>
              <a:gd name="connsiteX8" fmla="*/ 865325 w 2236724"/>
              <a:gd name="connsiteY8" fmla="*/ 2319496 h 2319496"/>
              <a:gd name="connsiteX9" fmla="*/ 0 w 2236724"/>
              <a:gd name="connsiteY9" fmla="*/ 1423694 h 2319496"/>
              <a:gd name="connsiteX0" fmla="*/ 0 w 2236787"/>
              <a:gd name="connsiteY0" fmla="*/ 1423694 h 2319496"/>
              <a:gd name="connsiteX1" fmla="*/ 272647 w 2236787"/>
              <a:gd name="connsiteY1" fmla="*/ 1423694 h 2319496"/>
              <a:gd name="connsiteX2" fmla="*/ 272647 w 2236787"/>
              <a:gd name="connsiteY2" fmla="*/ 15240 h 2319496"/>
              <a:gd name="connsiteX3" fmla="*/ 1999023 w 2236787"/>
              <a:gd name="connsiteY3" fmla="*/ 0 h 2319496"/>
              <a:gd name="connsiteX4" fmla="*/ 2236724 w 2236787"/>
              <a:gd name="connsiteY4" fmla="*/ 855052 h 2319496"/>
              <a:gd name="connsiteX5" fmla="*/ 1457578 w 2236787"/>
              <a:gd name="connsiteY5" fmla="*/ 888866 h 2319496"/>
              <a:gd name="connsiteX6" fmla="*/ 1458003 w 2236787"/>
              <a:gd name="connsiteY6" fmla="*/ 1423694 h 2319496"/>
              <a:gd name="connsiteX7" fmla="*/ 1730650 w 2236787"/>
              <a:gd name="connsiteY7" fmla="*/ 1423694 h 2319496"/>
              <a:gd name="connsiteX8" fmla="*/ 865325 w 2236787"/>
              <a:gd name="connsiteY8" fmla="*/ 2319496 h 2319496"/>
              <a:gd name="connsiteX9" fmla="*/ 0 w 2236787"/>
              <a:gd name="connsiteY9" fmla="*/ 1423694 h 2319496"/>
              <a:gd name="connsiteX0" fmla="*/ 0 w 2022796"/>
              <a:gd name="connsiteY0" fmla="*/ 1423694 h 2319496"/>
              <a:gd name="connsiteX1" fmla="*/ 272647 w 2022796"/>
              <a:gd name="connsiteY1" fmla="*/ 1423694 h 2319496"/>
              <a:gd name="connsiteX2" fmla="*/ 272647 w 2022796"/>
              <a:gd name="connsiteY2" fmla="*/ 15240 h 2319496"/>
              <a:gd name="connsiteX3" fmla="*/ 1999023 w 2022796"/>
              <a:gd name="connsiteY3" fmla="*/ 0 h 2319496"/>
              <a:gd name="connsiteX4" fmla="*/ 2022411 w 2022796"/>
              <a:gd name="connsiteY4" fmla="*/ 836002 h 2319496"/>
              <a:gd name="connsiteX5" fmla="*/ 1457578 w 2022796"/>
              <a:gd name="connsiteY5" fmla="*/ 888866 h 2319496"/>
              <a:gd name="connsiteX6" fmla="*/ 1458003 w 2022796"/>
              <a:gd name="connsiteY6" fmla="*/ 1423694 h 2319496"/>
              <a:gd name="connsiteX7" fmla="*/ 1730650 w 2022796"/>
              <a:gd name="connsiteY7" fmla="*/ 1423694 h 2319496"/>
              <a:gd name="connsiteX8" fmla="*/ 865325 w 2022796"/>
              <a:gd name="connsiteY8" fmla="*/ 2319496 h 2319496"/>
              <a:gd name="connsiteX9" fmla="*/ 0 w 2022796"/>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3836 w 1999023"/>
              <a:gd name="connsiteY4" fmla="*/ 836002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008548"/>
              <a:gd name="connsiteY0" fmla="*/ 1414169 h 2309971"/>
              <a:gd name="connsiteX1" fmla="*/ 272647 w 2008548"/>
              <a:gd name="connsiteY1" fmla="*/ 1414169 h 2309971"/>
              <a:gd name="connsiteX2" fmla="*/ 272647 w 2008548"/>
              <a:gd name="connsiteY2" fmla="*/ 5715 h 2309971"/>
              <a:gd name="connsiteX3" fmla="*/ 2008548 w 2008548"/>
              <a:gd name="connsiteY3" fmla="*/ 0 h 2309971"/>
              <a:gd name="connsiteX4" fmla="*/ 1993836 w 2008548"/>
              <a:gd name="connsiteY4" fmla="*/ 826477 h 2309971"/>
              <a:gd name="connsiteX5" fmla="*/ 1457578 w 2008548"/>
              <a:gd name="connsiteY5" fmla="*/ 879341 h 2309971"/>
              <a:gd name="connsiteX6" fmla="*/ 1458003 w 2008548"/>
              <a:gd name="connsiteY6" fmla="*/ 1414169 h 2309971"/>
              <a:gd name="connsiteX7" fmla="*/ 1730650 w 2008548"/>
              <a:gd name="connsiteY7" fmla="*/ 1414169 h 2309971"/>
              <a:gd name="connsiteX8" fmla="*/ 865325 w 2008548"/>
              <a:gd name="connsiteY8" fmla="*/ 2309971 h 2309971"/>
              <a:gd name="connsiteX9" fmla="*/ 0 w 2008548"/>
              <a:gd name="connsiteY9" fmla="*/ 1414169 h 2309971"/>
              <a:gd name="connsiteX0" fmla="*/ 0 w 2008548"/>
              <a:gd name="connsiteY0" fmla="*/ 1414169 h 2309971"/>
              <a:gd name="connsiteX1" fmla="*/ 272647 w 2008548"/>
              <a:gd name="connsiteY1" fmla="*/ 1414169 h 2309971"/>
              <a:gd name="connsiteX2" fmla="*/ 272647 w 2008548"/>
              <a:gd name="connsiteY2" fmla="*/ 5715 h 2309971"/>
              <a:gd name="connsiteX3" fmla="*/ 2008548 w 2008548"/>
              <a:gd name="connsiteY3" fmla="*/ 0 h 2309971"/>
              <a:gd name="connsiteX4" fmla="*/ 2005742 w 2008548"/>
              <a:gd name="connsiteY4" fmla="*/ 826477 h 2309971"/>
              <a:gd name="connsiteX5" fmla="*/ 1457578 w 2008548"/>
              <a:gd name="connsiteY5" fmla="*/ 879341 h 2309971"/>
              <a:gd name="connsiteX6" fmla="*/ 1458003 w 2008548"/>
              <a:gd name="connsiteY6" fmla="*/ 1414169 h 2309971"/>
              <a:gd name="connsiteX7" fmla="*/ 1730650 w 2008548"/>
              <a:gd name="connsiteY7" fmla="*/ 1414169 h 2309971"/>
              <a:gd name="connsiteX8" fmla="*/ 865325 w 2008548"/>
              <a:gd name="connsiteY8" fmla="*/ 2309971 h 2309971"/>
              <a:gd name="connsiteX9" fmla="*/ 0 w 2008548"/>
              <a:gd name="connsiteY9" fmla="*/ 1414169 h 2309971"/>
              <a:gd name="connsiteX0" fmla="*/ 0 w 2008548"/>
              <a:gd name="connsiteY0" fmla="*/ 1414169 h 1995646"/>
              <a:gd name="connsiteX1" fmla="*/ 272647 w 2008548"/>
              <a:gd name="connsiteY1" fmla="*/ 1414169 h 1995646"/>
              <a:gd name="connsiteX2" fmla="*/ 272647 w 2008548"/>
              <a:gd name="connsiteY2" fmla="*/ 5715 h 1995646"/>
              <a:gd name="connsiteX3" fmla="*/ 2008548 w 2008548"/>
              <a:gd name="connsiteY3" fmla="*/ 0 h 1995646"/>
              <a:gd name="connsiteX4" fmla="*/ 2005742 w 2008548"/>
              <a:gd name="connsiteY4" fmla="*/ 826477 h 1995646"/>
              <a:gd name="connsiteX5" fmla="*/ 1457578 w 2008548"/>
              <a:gd name="connsiteY5" fmla="*/ 879341 h 1995646"/>
              <a:gd name="connsiteX6" fmla="*/ 1458003 w 2008548"/>
              <a:gd name="connsiteY6" fmla="*/ 1414169 h 1995646"/>
              <a:gd name="connsiteX7" fmla="*/ 1730650 w 2008548"/>
              <a:gd name="connsiteY7" fmla="*/ 1414169 h 1995646"/>
              <a:gd name="connsiteX8" fmla="*/ 895587 w 2008548"/>
              <a:gd name="connsiteY8" fmla="*/ 1995646 h 1995646"/>
              <a:gd name="connsiteX9" fmla="*/ 0 w 2008548"/>
              <a:gd name="connsiteY9" fmla="*/ 1414169 h 1995646"/>
              <a:gd name="connsiteX0" fmla="*/ 0 w 2008548"/>
              <a:gd name="connsiteY0" fmla="*/ 1409406 h 1990883"/>
              <a:gd name="connsiteX1" fmla="*/ 272647 w 2008548"/>
              <a:gd name="connsiteY1" fmla="*/ 1409406 h 1990883"/>
              <a:gd name="connsiteX2" fmla="*/ 272647 w 2008548"/>
              <a:gd name="connsiteY2" fmla="*/ 952 h 1990883"/>
              <a:gd name="connsiteX3" fmla="*/ 2008548 w 2008548"/>
              <a:gd name="connsiteY3" fmla="*/ 0 h 1990883"/>
              <a:gd name="connsiteX4" fmla="*/ 2005742 w 2008548"/>
              <a:gd name="connsiteY4" fmla="*/ 821714 h 1990883"/>
              <a:gd name="connsiteX5" fmla="*/ 1457578 w 2008548"/>
              <a:gd name="connsiteY5" fmla="*/ 874578 h 1990883"/>
              <a:gd name="connsiteX6" fmla="*/ 1458003 w 2008548"/>
              <a:gd name="connsiteY6" fmla="*/ 1409406 h 1990883"/>
              <a:gd name="connsiteX7" fmla="*/ 1730650 w 2008548"/>
              <a:gd name="connsiteY7" fmla="*/ 1409406 h 1990883"/>
              <a:gd name="connsiteX8" fmla="*/ 895587 w 2008548"/>
              <a:gd name="connsiteY8" fmla="*/ 1990883 h 1990883"/>
              <a:gd name="connsiteX9" fmla="*/ 0 w 2008548"/>
              <a:gd name="connsiteY9" fmla="*/ 1409406 h 1990883"/>
              <a:gd name="connsiteX0" fmla="*/ 0 w 2008548"/>
              <a:gd name="connsiteY0" fmla="*/ 1409406 h 1990883"/>
              <a:gd name="connsiteX1" fmla="*/ 272647 w 2008548"/>
              <a:gd name="connsiteY1" fmla="*/ 1409406 h 1990883"/>
              <a:gd name="connsiteX2" fmla="*/ 272647 w 2008548"/>
              <a:gd name="connsiteY2" fmla="*/ 952 h 1990883"/>
              <a:gd name="connsiteX3" fmla="*/ 2008548 w 2008548"/>
              <a:gd name="connsiteY3" fmla="*/ 0 h 1990883"/>
              <a:gd name="connsiteX4" fmla="*/ 2005742 w 2008548"/>
              <a:gd name="connsiteY4" fmla="*/ 821714 h 1990883"/>
              <a:gd name="connsiteX5" fmla="*/ 1457578 w 2008548"/>
              <a:gd name="connsiteY5" fmla="*/ 874578 h 1990883"/>
              <a:gd name="connsiteX6" fmla="*/ 1458003 w 2008548"/>
              <a:gd name="connsiteY6" fmla="*/ 1409406 h 1990883"/>
              <a:gd name="connsiteX7" fmla="*/ 1730650 w 2008548"/>
              <a:gd name="connsiteY7" fmla="*/ 1409406 h 1990883"/>
              <a:gd name="connsiteX8" fmla="*/ 895587 w 2008548"/>
              <a:gd name="connsiteY8" fmla="*/ 1990883 h 1990883"/>
              <a:gd name="connsiteX9" fmla="*/ 0 w 2008548"/>
              <a:gd name="connsiteY9"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457578 w 2226822"/>
              <a:gd name="connsiteY6" fmla="*/ 874578 h 1990883"/>
              <a:gd name="connsiteX7" fmla="*/ 1458003 w 2226822"/>
              <a:gd name="connsiteY7" fmla="*/ 1409406 h 1990883"/>
              <a:gd name="connsiteX8" fmla="*/ 1730650 w 2226822"/>
              <a:gd name="connsiteY8" fmla="*/ 1409406 h 1990883"/>
              <a:gd name="connsiteX9" fmla="*/ 895587 w 2226822"/>
              <a:gd name="connsiteY9" fmla="*/ 1990883 h 1990883"/>
              <a:gd name="connsiteX10" fmla="*/ 0 w 2226822"/>
              <a:gd name="connsiteY10"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57578 w 2226822"/>
              <a:gd name="connsiteY7" fmla="*/ 87457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57578 w 2226822"/>
              <a:gd name="connsiteY7" fmla="*/ 87457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94587 w 2226822"/>
              <a:gd name="connsiteY6" fmla="*/ 1264607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94587 w 2226822"/>
              <a:gd name="connsiteY6" fmla="*/ 1264607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94587 w 2363216"/>
              <a:gd name="connsiteY7" fmla="*/ 1264607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94587 w 2363216"/>
              <a:gd name="connsiteY7" fmla="*/ 1264607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7797"/>
              <a:gd name="connsiteY0" fmla="*/ 1409406 h 1990883"/>
              <a:gd name="connsiteX1" fmla="*/ 272647 w 2367797"/>
              <a:gd name="connsiteY1" fmla="*/ 1409406 h 1990883"/>
              <a:gd name="connsiteX2" fmla="*/ 272647 w 2367797"/>
              <a:gd name="connsiteY2" fmla="*/ 952 h 1990883"/>
              <a:gd name="connsiteX3" fmla="*/ 2008548 w 2367797"/>
              <a:gd name="connsiteY3" fmla="*/ 0 h 1990883"/>
              <a:gd name="connsiteX4" fmla="*/ 2005742 w 2367797"/>
              <a:gd name="connsiteY4" fmla="*/ 821714 h 1990883"/>
              <a:gd name="connsiteX5" fmla="*/ 2209922 w 2367797"/>
              <a:gd name="connsiteY5" fmla="*/ 954795 h 1990883"/>
              <a:gd name="connsiteX6" fmla="*/ 2341057 w 2367797"/>
              <a:gd name="connsiteY6" fmla="*/ 1281057 h 1990883"/>
              <a:gd name="connsiteX7" fmla="*/ 1897210 w 2367797"/>
              <a:gd name="connsiteY7" fmla="*/ 1322182 h 1990883"/>
              <a:gd name="connsiteX8" fmla="*/ 1576935 w 2367797"/>
              <a:gd name="connsiteY8" fmla="*/ 1261865 h 1990883"/>
              <a:gd name="connsiteX9" fmla="*/ 1470187 w 2367797"/>
              <a:gd name="connsiteY9" fmla="*/ 745718 h 1990883"/>
              <a:gd name="connsiteX10" fmla="*/ 1458003 w 2367797"/>
              <a:gd name="connsiteY10" fmla="*/ 1409406 h 1990883"/>
              <a:gd name="connsiteX11" fmla="*/ 1730650 w 2367797"/>
              <a:gd name="connsiteY11" fmla="*/ 1409406 h 1990883"/>
              <a:gd name="connsiteX12" fmla="*/ 895587 w 2367797"/>
              <a:gd name="connsiteY12" fmla="*/ 1990883 h 1990883"/>
              <a:gd name="connsiteX13" fmla="*/ 0 w 2367797"/>
              <a:gd name="connsiteY13" fmla="*/ 1409406 h 1990883"/>
              <a:gd name="connsiteX0" fmla="*/ 0 w 2367797"/>
              <a:gd name="connsiteY0" fmla="*/ 1409406 h 1990883"/>
              <a:gd name="connsiteX1" fmla="*/ 272647 w 2367797"/>
              <a:gd name="connsiteY1" fmla="*/ 1409406 h 1990883"/>
              <a:gd name="connsiteX2" fmla="*/ 272647 w 2367797"/>
              <a:gd name="connsiteY2" fmla="*/ 952 h 1990883"/>
              <a:gd name="connsiteX3" fmla="*/ 2008548 w 2367797"/>
              <a:gd name="connsiteY3" fmla="*/ 0 h 1990883"/>
              <a:gd name="connsiteX4" fmla="*/ 2005742 w 2367797"/>
              <a:gd name="connsiteY4" fmla="*/ 821714 h 1990883"/>
              <a:gd name="connsiteX5" fmla="*/ 2209922 w 2367797"/>
              <a:gd name="connsiteY5" fmla="*/ 954795 h 1990883"/>
              <a:gd name="connsiteX6" fmla="*/ 2341057 w 2367797"/>
              <a:gd name="connsiteY6" fmla="*/ 1281057 h 1990883"/>
              <a:gd name="connsiteX7" fmla="*/ 1897210 w 2367797"/>
              <a:gd name="connsiteY7" fmla="*/ 1322182 h 1990883"/>
              <a:gd name="connsiteX8" fmla="*/ 1576935 w 2367797"/>
              <a:gd name="connsiteY8" fmla="*/ 1261865 h 1990883"/>
              <a:gd name="connsiteX9" fmla="*/ 1470187 w 2367797"/>
              <a:gd name="connsiteY9" fmla="*/ 745718 h 1990883"/>
              <a:gd name="connsiteX10" fmla="*/ 1458003 w 2367797"/>
              <a:gd name="connsiteY10" fmla="*/ 1409406 h 1990883"/>
              <a:gd name="connsiteX11" fmla="*/ 1730650 w 2367797"/>
              <a:gd name="connsiteY11" fmla="*/ 1409406 h 1990883"/>
              <a:gd name="connsiteX12" fmla="*/ 895587 w 2367797"/>
              <a:gd name="connsiteY12" fmla="*/ 1990883 h 1990883"/>
              <a:gd name="connsiteX13" fmla="*/ 0 w 2367797"/>
              <a:gd name="connsiteY13" fmla="*/ 1409406 h 1990883"/>
              <a:gd name="connsiteX0" fmla="*/ 0 w 2370094"/>
              <a:gd name="connsiteY0" fmla="*/ 1409406 h 1990883"/>
              <a:gd name="connsiteX1" fmla="*/ 272647 w 2370094"/>
              <a:gd name="connsiteY1" fmla="*/ 1409406 h 1990883"/>
              <a:gd name="connsiteX2" fmla="*/ 272647 w 2370094"/>
              <a:gd name="connsiteY2" fmla="*/ 952 h 1990883"/>
              <a:gd name="connsiteX3" fmla="*/ 2008548 w 2370094"/>
              <a:gd name="connsiteY3" fmla="*/ 0 h 1990883"/>
              <a:gd name="connsiteX4" fmla="*/ 2005742 w 2370094"/>
              <a:gd name="connsiteY4" fmla="*/ 821714 h 1990883"/>
              <a:gd name="connsiteX5" fmla="*/ 2209922 w 2370094"/>
              <a:gd name="connsiteY5" fmla="*/ 954795 h 1990883"/>
              <a:gd name="connsiteX6" fmla="*/ 2343579 w 2370094"/>
              <a:gd name="connsiteY6" fmla="*/ 1311216 h 1990883"/>
              <a:gd name="connsiteX7" fmla="*/ 1897210 w 2370094"/>
              <a:gd name="connsiteY7" fmla="*/ 1322182 h 1990883"/>
              <a:gd name="connsiteX8" fmla="*/ 1576935 w 2370094"/>
              <a:gd name="connsiteY8" fmla="*/ 1261865 h 1990883"/>
              <a:gd name="connsiteX9" fmla="*/ 1470187 w 2370094"/>
              <a:gd name="connsiteY9" fmla="*/ 745718 h 1990883"/>
              <a:gd name="connsiteX10" fmla="*/ 1458003 w 2370094"/>
              <a:gd name="connsiteY10" fmla="*/ 1409406 h 1990883"/>
              <a:gd name="connsiteX11" fmla="*/ 1730650 w 2370094"/>
              <a:gd name="connsiteY11" fmla="*/ 1409406 h 1990883"/>
              <a:gd name="connsiteX12" fmla="*/ 895587 w 2370094"/>
              <a:gd name="connsiteY12" fmla="*/ 1990883 h 1990883"/>
              <a:gd name="connsiteX13" fmla="*/ 0 w 2370094"/>
              <a:gd name="connsiteY13" fmla="*/ 1409406 h 1990883"/>
              <a:gd name="connsiteX0" fmla="*/ 0 w 2382354"/>
              <a:gd name="connsiteY0" fmla="*/ 1409406 h 1990883"/>
              <a:gd name="connsiteX1" fmla="*/ 272647 w 2382354"/>
              <a:gd name="connsiteY1" fmla="*/ 1409406 h 1990883"/>
              <a:gd name="connsiteX2" fmla="*/ 272647 w 2382354"/>
              <a:gd name="connsiteY2" fmla="*/ 952 h 1990883"/>
              <a:gd name="connsiteX3" fmla="*/ 2008548 w 2382354"/>
              <a:gd name="connsiteY3" fmla="*/ 0 h 1990883"/>
              <a:gd name="connsiteX4" fmla="*/ 2005742 w 2382354"/>
              <a:gd name="connsiteY4" fmla="*/ 821714 h 1990883"/>
              <a:gd name="connsiteX5" fmla="*/ 2209922 w 2382354"/>
              <a:gd name="connsiteY5" fmla="*/ 954795 h 1990883"/>
              <a:gd name="connsiteX6" fmla="*/ 2343579 w 2382354"/>
              <a:gd name="connsiteY6" fmla="*/ 1415400 h 1990883"/>
              <a:gd name="connsiteX7" fmla="*/ 2343579 w 2382354"/>
              <a:gd name="connsiteY7" fmla="*/ 1311216 h 1990883"/>
              <a:gd name="connsiteX8" fmla="*/ 1897210 w 2382354"/>
              <a:gd name="connsiteY8" fmla="*/ 1322182 h 1990883"/>
              <a:gd name="connsiteX9" fmla="*/ 1576935 w 2382354"/>
              <a:gd name="connsiteY9" fmla="*/ 1261865 h 1990883"/>
              <a:gd name="connsiteX10" fmla="*/ 1470187 w 2382354"/>
              <a:gd name="connsiteY10" fmla="*/ 745718 h 1990883"/>
              <a:gd name="connsiteX11" fmla="*/ 1458003 w 2382354"/>
              <a:gd name="connsiteY11" fmla="*/ 1409406 h 1990883"/>
              <a:gd name="connsiteX12" fmla="*/ 1730650 w 2382354"/>
              <a:gd name="connsiteY12" fmla="*/ 1409406 h 1990883"/>
              <a:gd name="connsiteX13" fmla="*/ 895587 w 2382354"/>
              <a:gd name="connsiteY13" fmla="*/ 1990883 h 1990883"/>
              <a:gd name="connsiteX14" fmla="*/ 0 w 2382354"/>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79443"/>
              <a:gd name="connsiteY0" fmla="*/ 1409406 h 1990883"/>
              <a:gd name="connsiteX1" fmla="*/ 272647 w 2379443"/>
              <a:gd name="connsiteY1" fmla="*/ 1409406 h 1990883"/>
              <a:gd name="connsiteX2" fmla="*/ 272647 w 2379443"/>
              <a:gd name="connsiteY2" fmla="*/ 952 h 1990883"/>
              <a:gd name="connsiteX3" fmla="*/ 2008548 w 2379443"/>
              <a:gd name="connsiteY3" fmla="*/ 0 h 1990883"/>
              <a:gd name="connsiteX4" fmla="*/ 2005742 w 2379443"/>
              <a:gd name="connsiteY4" fmla="*/ 821714 h 1990883"/>
              <a:gd name="connsiteX5" fmla="*/ 2209922 w 2379443"/>
              <a:gd name="connsiteY5" fmla="*/ 954795 h 1990883"/>
              <a:gd name="connsiteX6" fmla="*/ 2343579 w 2379443"/>
              <a:gd name="connsiteY6" fmla="*/ 1415400 h 1990883"/>
              <a:gd name="connsiteX7" fmla="*/ 2343579 w 2379443"/>
              <a:gd name="connsiteY7" fmla="*/ 1311216 h 1990883"/>
              <a:gd name="connsiteX8" fmla="*/ 1897210 w 2379443"/>
              <a:gd name="connsiteY8" fmla="*/ 1322182 h 1990883"/>
              <a:gd name="connsiteX9" fmla="*/ 1576935 w 2379443"/>
              <a:gd name="connsiteY9" fmla="*/ 1261865 h 1990883"/>
              <a:gd name="connsiteX10" fmla="*/ 1470187 w 2379443"/>
              <a:gd name="connsiteY10" fmla="*/ 745718 h 1990883"/>
              <a:gd name="connsiteX11" fmla="*/ 1458003 w 2379443"/>
              <a:gd name="connsiteY11" fmla="*/ 1409406 h 1990883"/>
              <a:gd name="connsiteX12" fmla="*/ 1730650 w 2379443"/>
              <a:gd name="connsiteY12" fmla="*/ 1409406 h 1990883"/>
              <a:gd name="connsiteX13" fmla="*/ 895587 w 2379443"/>
              <a:gd name="connsiteY13" fmla="*/ 1990883 h 1990883"/>
              <a:gd name="connsiteX14" fmla="*/ 0 w 2379443"/>
              <a:gd name="connsiteY14" fmla="*/ 1409406 h 1990883"/>
              <a:gd name="connsiteX0" fmla="*/ 0 w 2379443"/>
              <a:gd name="connsiteY0" fmla="*/ 1409406 h 1990883"/>
              <a:gd name="connsiteX1" fmla="*/ 272647 w 2379443"/>
              <a:gd name="connsiteY1" fmla="*/ 1409406 h 1990883"/>
              <a:gd name="connsiteX2" fmla="*/ 272647 w 2379443"/>
              <a:gd name="connsiteY2" fmla="*/ 952 h 1990883"/>
              <a:gd name="connsiteX3" fmla="*/ 2008548 w 2379443"/>
              <a:gd name="connsiteY3" fmla="*/ 0 h 1990883"/>
              <a:gd name="connsiteX4" fmla="*/ 2005742 w 2379443"/>
              <a:gd name="connsiteY4" fmla="*/ 821714 h 1990883"/>
              <a:gd name="connsiteX5" fmla="*/ 2209922 w 2379443"/>
              <a:gd name="connsiteY5" fmla="*/ 954795 h 1990883"/>
              <a:gd name="connsiteX6" fmla="*/ 2343579 w 2379443"/>
              <a:gd name="connsiteY6" fmla="*/ 1415400 h 1990883"/>
              <a:gd name="connsiteX7" fmla="*/ 2343579 w 2379443"/>
              <a:gd name="connsiteY7" fmla="*/ 1311216 h 1990883"/>
              <a:gd name="connsiteX8" fmla="*/ 1897210 w 2379443"/>
              <a:gd name="connsiteY8" fmla="*/ 1322182 h 1990883"/>
              <a:gd name="connsiteX9" fmla="*/ 1576935 w 2379443"/>
              <a:gd name="connsiteY9" fmla="*/ 1261865 h 1990883"/>
              <a:gd name="connsiteX10" fmla="*/ 1470187 w 2379443"/>
              <a:gd name="connsiteY10" fmla="*/ 745718 h 1990883"/>
              <a:gd name="connsiteX11" fmla="*/ 1458003 w 2379443"/>
              <a:gd name="connsiteY11" fmla="*/ 1409406 h 1990883"/>
              <a:gd name="connsiteX12" fmla="*/ 1730650 w 2379443"/>
              <a:gd name="connsiteY12" fmla="*/ 1409406 h 1990883"/>
              <a:gd name="connsiteX13" fmla="*/ 895587 w 2379443"/>
              <a:gd name="connsiteY13" fmla="*/ 1990883 h 1990883"/>
              <a:gd name="connsiteX14" fmla="*/ 0 w 2379443"/>
              <a:gd name="connsiteY14" fmla="*/ 1409406 h 1990883"/>
              <a:gd name="connsiteX0" fmla="*/ 0 w 2354710"/>
              <a:gd name="connsiteY0" fmla="*/ 1409406 h 1990883"/>
              <a:gd name="connsiteX1" fmla="*/ 272647 w 2354710"/>
              <a:gd name="connsiteY1" fmla="*/ 1409406 h 1990883"/>
              <a:gd name="connsiteX2" fmla="*/ 272647 w 2354710"/>
              <a:gd name="connsiteY2" fmla="*/ 952 h 1990883"/>
              <a:gd name="connsiteX3" fmla="*/ 2008548 w 2354710"/>
              <a:gd name="connsiteY3" fmla="*/ 0 h 1990883"/>
              <a:gd name="connsiteX4" fmla="*/ 2005742 w 2354710"/>
              <a:gd name="connsiteY4" fmla="*/ 821714 h 1990883"/>
              <a:gd name="connsiteX5" fmla="*/ 2209922 w 2354710"/>
              <a:gd name="connsiteY5" fmla="*/ 954795 h 1990883"/>
              <a:gd name="connsiteX6" fmla="*/ 2343579 w 2354710"/>
              <a:gd name="connsiteY6" fmla="*/ 1415400 h 1990883"/>
              <a:gd name="connsiteX7" fmla="*/ 2343579 w 2354710"/>
              <a:gd name="connsiteY7" fmla="*/ 1311216 h 1990883"/>
              <a:gd name="connsiteX8" fmla="*/ 1897210 w 2354710"/>
              <a:gd name="connsiteY8" fmla="*/ 1322182 h 1990883"/>
              <a:gd name="connsiteX9" fmla="*/ 1576935 w 2354710"/>
              <a:gd name="connsiteY9" fmla="*/ 1261865 h 1990883"/>
              <a:gd name="connsiteX10" fmla="*/ 1470187 w 2354710"/>
              <a:gd name="connsiteY10" fmla="*/ 745718 h 1990883"/>
              <a:gd name="connsiteX11" fmla="*/ 1458003 w 2354710"/>
              <a:gd name="connsiteY11" fmla="*/ 1409406 h 1990883"/>
              <a:gd name="connsiteX12" fmla="*/ 1730650 w 2354710"/>
              <a:gd name="connsiteY12" fmla="*/ 1409406 h 1990883"/>
              <a:gd name="connsiteX13" fmla="*/ 895587 w 2354710"/>
              <a:gd name="connsiteY13" fmla="*/ 1990883 h 1990883"/>
              <a:gd name="connsiteX14" fmla="*/ 0 w 2354710"/>
              <a:gd name="connsiteY14" fmla="*/ 1409406 h 1990883"/>
              <a:gd name="connsiteX0" fmla="*/ 0 w 2504274"/>
              <a:gd name="connsiteY0" fmla="*/ 1409406 h 1990883"/>
              <a:gd name="connsiteX1" fmla="*/ 272647 w 2504274"/>
              <a:gd name="connsiteY1" fmla="*/ 1409406 h 1990883"/>
              <a:gd name="connsiteX2" fmla="*/ 272647 w 2504274"/>
              <a:gd name="connsiteY2" fmla="*/ 952 h 1990883"/>
              <a:gd name="connsiteX3" fmla="*/ 2008548 w 2504274"/>
              <a:gd name="connsiteY3" fmla="*/ 0 h 1990883"/>
              <a:gd name="connsiteX4" fmla="*/ 2005742 w 2504274"/>
              <a:gd name="connsiteY4" fmla="*/ 821714 h 1990883"/>
              <a:gd name="connsiteX5" fmla="*/ 2209922 w 2504274"/>
              <a:gd name="connsiteY5" fmla="*/ 954795 h 1990883"/>
              <a:gd name="connsiteX6" fmla="*/ 2502458 w 2504274"/>
              <a:gd name="connsiteY6" fmla="*/ 1174131 h 1990883"/>
              <a:gd name="connsiteX7" fmla="*/ 2343579 w 2504274"/>
              <a:gd name="connsiteY7" fmla="*/ 1415400 h 1990883"/>
              <a:gd name="connsiteX8" fmla="*/ 2343579 w 2504274"/>
              <a:gd name="connsiteY8" fmla="*/ 1311216 h 1990883"/>
              <a:gd name="connsiteX9" fmla="*/ 1897210 w 2504274"/>
              <a:gd name="connsiteY9" fmla="*/ 1322182 h 1990883"/>
              <a:gd name="connsiteX10" fmla="*/ 1576935 w 2504274"/>
              <a:gd name="connsiteY10" fmla="*/ 1261865 h 1990883"/>
              <a:gd name="connsiteX11" fmla="*/ 1470187 w 2504274"/>
              <a:gd name="connsiteY11" fmla="*/ 745718 h 1990883"/>
              <a:gd name="connsiteX12" fmla="*/ 1458003 w 2504274"/>
              <a:gd name="connsiteY12" fmla="*/ 1409406 h 1990883"/>
              <a:gd name="connsiteX13" fmla="*/ 1730650 w 2504274"/>
              <a:gd name="connsiteY13" fmla="*/ 1409406 h 1990883"/>
              <a:gd name="connsiteX14" fmla="*/ 895587 w 2504274"/>
              <a:gd name="connsiteY14" fmla="*/ 1990883 h 1990883"/>
              <a:gd name="connsiteX15" fmla="*/ 0 w 2504274"/>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44354 w 2504275"/>
              <a:gd name="connsiteY5" fmla="*/ 1061721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2471"/>
              <a:gd name="connsiteY0" fmla="*/ 1409406 h 1990883"/>
              <a:gd name="connsiteX1" fmla="*/ 272647 w 2502471"/>
              <a:gd name="connsiteY1" fmla="*/ 1409406 h 1990883"/>
              <a:gd name="connsiteX2" fmla="*/ 272647 w 2502471"/>
              <a:gd name="connsiteY2" fmla="*/ 952 h 1990883"/>
              <a:gd name="connsiteX3" fmla="*/ 2008548 w 2502471"/>
              <a:gd name="connsiteY3" fmla="*/ 0 h 1990883"/>
              <a:gd name="connsiteX4" fmla="*/ 2005742 w 2502471"/>
              <a:gd name="connsiteY4" fmla="*/ 821714 h 1990883"/>
              <a:gd name="connsiteX5" fmla="*/ 2144354 w 2502471"/>
              <a:gd name="connsiteY5" fmla="*/ 1061721 h 1990883"/>
              <a:gd name="connsiteX6" fmla="*/ 2353666 w 2502471"/>
              <a:gd name="connsiteY6" fmla="*/ 946569 h 1990883"/>
              <a:gd name="connsiteX7" fmla="*/ 2502458 w 2502471"/>
              <a:gd name="connsiteY7" fmla="*/ 1174131 h 1990883"/>
              <a:gd name="connsiteX8" fmla="*/ 2343579 w 2502471"/>
              <a:gd name="connsiteY8" fmla="*/ 1415400 h 1990883"/>
              <a:gd name="connsiteX9" fmla="*/ 2343579 w 2502471"/>
              <a:gd name="connsiteY9" fmla="*/ 1311216 h 1990883"/>
              <a:gd name="connsiteX10" fmla="*/ 1897210 w 2502471"/>
              <a:gd name="connsiteY10" fmla="*/ 1322182 h 1990883"/>
              <a:gd name="connsiteX11" fmla="*/ 1576935 w 2502471"/>
              <a:gd name="connsiteY11" fmla="*/ 1261865 h 1990883"/>
              <a:gd name="connsiteX12" fmla="*/ 1470187 w 2502471"/>
              <a:gd name="connsiteY12" fmla="*/ 745718 h 1990883"/>
              <a:gd name="connsiteX13" fmla="*/ 1458003 w 2502471"/>
              <a:gd name="connsiteY13" fmla="*/ 1409406 h 1990883"/>
              <a:gd name="connsiteX14" fmla="*/ 1730650 w 2502471"/>
              <a:gd name="connsiteY14" fmla="*/ 1409406 h 1990883"/>
              <a:gd name="connsiteX15" fmla="*/ 895587 w 2502471"/>
              <a:gd name="connsiteY15" fmla="*/ 1990883 h 1990883"/>
              <a:gd name="connsiteX16" fmla="*/ 0 w 2502471"/>
              <a:gd name="connsiteY16" fmla="*/ 1409406 h 1990883"/>
              <a:gd name="connsiteX0" fmla="*/ 0 w 2502468"/>
              <a:gd name="connsiteY0" fmla="*/ 1409406 h 1990883"/>
              <a:gd name="connsiteX1" fmla="*/ 272647 w 2502468"/>
              <a:gd name="connsiteY1" fmla="*/ 1409406 h 1990883"/>
              <a:gd name="connsiteX2" fmla="*/ 272647 w 2502468"/>
              <a:gd name="connsiteY2" fmla="*/ 952 h 1990883"/>
              <a:gd name="connsiteX3" fmla="*/ 2008548 w 2502468"/>
              <a:gd name="connsiteY3" fmla="*/ 0 h 1990883"/>
              <a:gd name="connsiteX4" fmla="*/ 2005742 w 2502468"/>
              <a:gd name="connsiteY4" fmla="*/ 821714 h 1990883"/>
              <a:gd name="connsiteX5" fmla="*/ 2144354 w 2502468"/>
              <a:gd name="connsiteY5" fmla="*/ 1061721 h 1990883"/>
              <a:gd name="connsiteX6" fmla="*/ 2341057 w 2502468"/>
              <a:gd name="connsiteY6" fmla="*/ 1061720 h 1990883"/>
              <a:gd name="connsiteX7" fmla="*/ 2353666 w 2502468"/>
              <a:gd name="connsiteY7" fmla="*/ 946569 h 1990883"/>
              <a:gd name="connsiteX8" fmla="*/ 2502458 w 2502468"/>
              <a:gd name="connsiteY8" fmla="*/ 1174131 h 1990883"/>
              <a:gd name="connsiteX9" fmla="*/ 2343579 w 2502468"/>
              <a:gd name="connsiteY9" fmla="*/ 1415400 h 1990883"/>
              <a:gd name="connsiteX10" fmla="*/ 2343579 w 2502468"/>
              <a:gd name="connsiteY10" fmla="*/ 1311216 h 1990883"/>
              <a:gd name="connsiteX11" fmla="*/ 1897210 w 2502468"/>
              <a:gd name="connsiteY11" fmla="*/ 1322182 h 1990883"/>
              <a:gd name="connsiteX12" fmla="*/ 1576935 w 2502468"/>
              <a:gd name="connsiteY12" fmla="*/ 1261865 h 1990883"/>
              <a:gd name="connsiteX13" fmla="*/ 1470187 w 2502468"/>
              <a:gd name="connsiteY13" fmla="*/ 745718 h 1990883"/>
              <a:gd name="connsiteX14" fmla="*/ 1458003 w 2502468"/>
              <a:gd name="connsiteY14" fmla="*/ 1409406 h 1990883"/>
              <a:gd name="connsiteX15" fmla="*/ 1730650 w 2502468"/>
              <a:gd name="connsiteY15" fmla="*/ 1409406 h 1990883"/>
              <a:gd name="connsiteX16" fmla="*/ 895587 w 2502468"/>
              <a:gd name="connsiteY16" fmla="*/ 1990883 h 1990883"/>
              <a:gd name="connsiteX17" fmla="*/ 0 w 2502468"/>
              <a:gd name="connsiteY17" fmla="*/ 1409406 h 1990883"/>
              <a:gd name="connsiteX0" fmla="*/ 0 w 2502468"/>
              <a:gd name="connsiteY0" fmla="*/ 1409406 h 1990883"/>
              <a:gd name="connsiteX1" fmla="*/ 272647 w 2502468"/>
              <a:gd name="connsiteY1" fmla="*/ 1409406 h 1990883"/>
              <a:gd name="connsiteX2" fmla="*/ 272647 w 2502468"/>
              <a:gd name="connsiteY2" fmla="*/ 952 h 1990883"/>
              <a:gd name="connsiteX3" fmla="*/ 2008548 w 2502468"/>
              <a:gd name="connsiteY3" fmla="*/ 0 h 1990883"/>
              <a:gd name="connsiteX4" fmla="*/ 2005742 w 2502468"/>
              <a:gd name="connsiteY4" fmla="*/ 821714 h 1990883"/>
              <a:gd name="connsiteX5" fmla="*/ 2144354 w 2502468"/>
              <a:gd name="connsiteY5" fmla="*/ 1061721 h 1990883"/>
              <a:gd name="connsiteX6" fmla="*/ 2341057 w 2502468"/>
              <a:gd name="connsiteY6" fmla="*/ 1061720 h 1990883"/>
              <a:gd name="connsiteX7" fmla="*/ 2353666 w 2502468"/>
              <a:gd name="connsiteY7" fmla="*/ 946569 h 1990883"/>
              <a:gd name="connsiteX8" fmla="*/ 2502458 w 2502468"/>
              <a:gd name="connsiteY8" fmla="*/ 1174131 h 1990883"/>
              <a:gd name="connsiteX9" fmla="*/ 2343579 w 2502468"/>
              <a:gd name="connsiteY9" fmla="*/ 1415400 h 1990883"/>
              <a:gd name="connsiteX10" fmla="*/ 2343579 w 2502468"/>
              <a:gd name="connsiteY10" fmla="*/ 1311216 h 1990883"/>
              <a:gd name="connsiteX11" fmla="*/ 1897210 w 2502468"/>
              <a:gd name="connsiteY11" fmla="*/ 1322182 h 1990883"/>
              <a:gd name="connsiteX12" fmla="*/ 1576935 w 2502468"/>
              <a:gd name="connsiteY12" fmla="*/ 1261865 h 1990883"/>
              <a:gd name="connsiteX13" fmla="*/ 1470187 w 2502468"/>
              <a:gd name="connsiteY13" fmla="*/ 745718 h 1990883"/>
              <a:gd name="connsiteX14" fmla="*/ 1458003 w 2502468"/>
              <a:gd name="connsiteY14" fmla="*/ 1409406 h 1990883"/>
              <a:gd name="connsiteX15" fmla="*/ 1730650 w 2502468"/>
              <a:gd name="connsiteY15" fmla="*/ 1409406 h 1990883"/>
              <a:gd name="connsiteX16" fmla="*/ 895587 w 2502468"/>
              <a:gd name="connsiteY16" fmla="*/ 1990883 h 1990883"/>
              <a:gd name="connsiteX17" fmla="*/ 0 w 250246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81307 w 2502458"/>
              <a:gd name="connsiteY5" fmla="*/ 1042530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7207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3097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8793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8793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4684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4684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8702 w 2506567"/>
              <a:gd name="connsiteY4" fmla="*/ 37803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8702 w 2506567"/>
              <a:gd name="connsiteY4" fmla="*/ 378034 h 1990883"/>
              <a:gd name="connsiteX5" fmla="*/ 2049080 w 2506567"/>
              <a:gd name="connsiteY5" fmla="*/ 755753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91"/>
              <a:gd name="connsiteY0" fmla="*/ 1409406 h 1990883"/>
              <a:gd name="connsiteX1" fmla="*/ 272647 w 2506591"/>
              <a:gd name="connsiteY1" fmla="*/ 1409406 h 1990883"/>
              <a:gd name="connsiteX2" fmla="*/ 272647 w 2506591"/>
              <a:gd name="connsiteY2" fmla="*/ 952 h 1990883"/>
              <a:gd name="connsiteX3" fmla="*/ 2008548 w 2506591"/>
              <a:gd name="connsiteY3" fmla="*/ 0 h 1990883"/>
              <a:gd name="connsiteX4" fmla="*/ 2008702 w 2506591"/>
              <a:gd name="connsiteY4" fmla="*/ 378034 h 1990883"/>
              <a:gd name="connsiteX5" fmla="*/ 2049080 w 2506591"/>
              <a:gd name="connsiteY5" fmla="*/ 755753 h 1990883"/>
              <a:gd name="connsiteX6" fmla="*/ 2366738 w 2506591"/>
              <a:gd name="connsiteY6" fmla="*/ 1068421 h 1990883"/>
              <a:gd name="connsiteX7" fmla="*/ 2366830 w 2506591"/>
              <a:gd name="connsiteY7" fmla="*/ 967381 h 1990883"/>
              <a:gd name="connsiteX8" fmla="*/ 2381119 w 2506591"/>
              <a:gd name="connsiteY8" fmla="*/ 608008 h 1990883"/>
              <a:gd name="connsiteX9" fmla="*/ 2506567 w 2506591"/>
              <a:gd name="connsiteY9" fmla="*/ 1180832 h 1990883"/>
              <a:gd name="connsiteX10" fmla="*/ 2364124 w 2506591"/>
              <a:gd name="connsiteY10" fmla="*/ 1395298 h 1990883"/>
              <a:gd name="connsiteX11" fmla="*/ 2364125 w 2506591"/>
              <a:gd name="connsiteY11" fmla="*/ 1292230 h 1990883"/>
              <a:gd name="connsiteX12" fmla="*/ 1899265 w 2506591"/>
              <a:gd name="connsiteY12" fmla="*/ 1298729 h 1990883"/>
              <a:gd name="connsiteX13" fmla="*/ 1546118 w 2506591"/>
              <a:gd name="connsiteY13" fmla="*/ 1226127 h 1990883"/>
              <a:gd name="connsiteX14" fmla="*/ 1470187 w 2506591"/>
              <a:gd name="connsiteY14" fmla="*/ 745718 h 1990883"/>
              <a:gd name="connsiteX15" fmla="*/ 1458003 w 2506591"/>
              <a:gd name="connsiteY15" fmla="*/ 1409406 h 1990883"/>
              <a:gd name="connsiteX16" fmla="*/ 1730650 w 2506591"/>
              <a:gd name="connsiteY16" fmla="*/ 1409406 h 1990883"/>
              <a:gd name="connsiteX17" fmla="*/ 895587 w 2506591"/>
              <a:gd name="connsiteY17" fmla="*/ 1990883 h 1990883"/>
              <a:gd name="connsiteX18" fmla="*/ 0 w 2506591"/>
              <a:gd name="connsiteY18"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6738 w 2550982"/>
              <a:gd name="connsiteY6" fmla="*/ 1068421 h 1990883"/>
              <a:gd name="connsiteX7" fmla="*/ 2366830 w 2550982"/>
              <a:gd name="connsiteY7" fmla="*/ 967381 h 1990883"/>
              <a:gd name="connsiteX8" fmla="*/ 2381119 w 2550982"/>
              <a:gd name="connsiteY8" fmla="*/ 608008 h 1990883"/>
              <a:gd name="connsiteX9" fmla="*/ 2550965 w 2550982"/>
              <a:gd name="connsiteY9" fmla="*/ 981553 h 1990883"/>
              <a:gd name="connsiteX10" fmla="*/ 2364124 w 2550982"/>
              <a:gd name="connsiteY10" fmla="*/ 1395298 h 1990883"/>
              <a:gd name="connsiteX11" fmla="*/ 2364125 w 2550982"/>
              <a:gd name="connsiteY11" fmla="*/ 1292230 h 1990883"/>
              <a:gd name="connsiteX12" fmla="*/ 1899265 w 2550982"/>
              <a:gd name="connsiteY12" fmla="*/ 1298729 h 1990883"/>
              <a:gd name="connsiteX13" fmla="*/ 1546118 w 2550982"/>
              <a:gd name="connsiteY13" fmla="*/ 1226127 h 1990883"/>
              <a:gd name="connsiteX14" fmla="*/ 1470187 w 2550982"/>
              <a:gd name="connsiteY14" fmla="*/ 745718 h 1990883"/>
              <a:gd name="connsiteX15" fmla="*/ 1458003 w 2550982"/>
              <a:gd name="connsiteY15" fmla="*/ 1409406 h 1990883"/>
              <a:gd name="connsiteX16" fmla="*/ 1730650 w 2550982"/>
              <a:gd name="connsiteY16" fmla="*/ 1409406 h 1990883"/>
              <a:gd name="connsiteX17" fmla="*/ 895587 w 2550982"/>
              <a:gd name="connsiteY17" fmla="*/ 1990883 h 1990883"/>
              <a:gd name="connsiteX18" fmla="*/ 0 w 2550982"/>
              <a:gd name="connsiteY18"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6738 w 2550982"/>
              <a:gd name="connsiteY6" fmla="*/ 10684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37139 w 2550982"/>
              <a:gd name="connsiteY6" fmla="*/ 82026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37139 w 2550982"/>
              <a:gd name="connsiteY6" fmla="*/ 82026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8240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8240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79394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3779 w 2550982"/>
              <a:gd name="connsiteY6" fmla="*/ 79394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3779 w 2550982"/>
              <a:gd name="connsiteY6" fmla="*/ 793941 h 1990883"/>
              <a:gd name="connsiteX7" fmla="*/ 2381119 w 2550982"/>
              <a:gd name="connsiteY7" fmla="*/ 608008 h 1990883"/>
              <a:gd name="connsiteX8" fmla="*/ 2550965 w 2550982"/>
              <a:gd name="connsiteY8" fmla="*/ 981553 h 1990883"/>
              <a:gd name="connsiteX9" fmla="*/ 2375224 w 2550982"/>
              <a:gd name="connsiteY9" fmla="*/ 1446059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628674"/>
              <a:gd name="connsiteY0" fmla="*/ 1409406 h 1990883"/>
              <a:gd name="connsiteX1" fmla="*/ 272647 w 2628674"/>
              <a:gd name="connsiteY1" fmla="*/ 1409406 h 1990883"/>
              <a:gd name="connsiteX2" fmla="*/ 272647 w 2628674"/>
              <a:gd name="connsiteY2" fmla="*/ 952 h 1990883"/>
              <a:gd name="connsiteX3" fmla="*/ 2008548 w 2628674"/>
              <a:gd name="connsiteY3" fmla="*/ 0 h 1990883"/>
              <a:gd name="connsiteX4" fmla="*/ 2008702 w 2628674"/>
              <a:gd name="connsiteY4" fmla="*/ 378034 h 1990883"/>
              <a:gd name="connsiteX5" fmla="*/ 2049080 w 2628674"/>
              <a:gd name="connsiteY5" fmla="*/ 755753 h 1990883"/>
              <a:gd name="connsiteX6" fmla="*/ 2363779 w 2628674"/>
              <a:gd name="connsiteY6" fmla="*/ 793941 h 1990883"/>
              <a:gd name="connsiteX7" fmla="*/ 2381119 w 2628674"/>
              <a:gd name="connsiteY7" fmla="*/ 608008 h 1990883"/>
              <a:gd name="connsiteX8" fmla="*/ 2628663 w 2628674"/>
              <a:gd name="connsiteY8" fmla="*/ 1060513 h 1990883"/>
              <a:gd name="connsiteX9" fmla="*/ 2375224 w 2628674"/>
              <a:gd name="connsiteY9" fmla="*/ 1446059 h 1990883"/>
              <a:gd name="connsiteX10" fmla="*/ 2364125 w 2628674"/>
              <a:gd name="connsiteY10" fmla="*/ 1292230 h 1990883"/>
              <a:gd name="connsiteX11" fmla="*/ 1899265 w 2628674"/>
              <a:gd name="connsiteY11" fmla="*/ 1298729 h 1990883"/>
              <a:gd name="connsiteX12" fmla="*/ 1546118 w 2628674"/>
              <a:gd name="connsiteY12" fmla="*/ 1226127 h 1990883"/>
              <a:gd name="connsiteX13" fmla="*/ 1470187 w 2628674"/>
              <a:gd name="connsiteY13" fmla="*/ 745718 h 1990883"/>
              <a:gd name="connsiteX14" fmla="*/ 1458003 w 2628674"/>
              <a:gd name="connsiteY14" fmla="*/ 1409406 h 1990883"/>
              <a:gd name="connsiteX15" fmla="*/ 1730650 w 2628674"/>
              <a:gd name="connsiteY15" fmla="*/ 1409406 h 1990883"/>
              <a:gd name="connsiteX16" fmla="*/ 895587 w 2628674"/>
              <a:gd name="connsiteY16" fmla="*/ 1990883 h 1990883"/>
              <a:gd name="connsiteX17" fmla="*/ 0 w 2628674"/>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81119 w 2628663"/>
              <a:gd name="connsiteY7" fmla="*/ 608008 h 1990883"/>
              <a:gd name="connsiteX8" fmla="*/ 2628663 w 2628663"/>
              <a:gd name="connsiteY8" fmla="*/ 1060513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81119 w 2628663"/>
              <a:gd name="connsiteY7" fmla="*/ 60800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28663" h="1990883">
                <a:moveTo>
                  <a:pt x="0" y="1409406"/>
                </a:moveTo>
                <a:lnTo>
                  <a:pt x="272647" y="1409406"/>
                </a:lnTo>
                <a:lnTo>
                  <a:pt x="272647" y="952"/>
                </a:lnTo>
                <a:lnTo>
                  <a:pt x="2008548" y="0"/>
                </a:lnTo>
                <a:cubicBezTo>
                  <a:pt x="2007709" y="241774"/>
                  <a:pt x="2009718" y="249957"/>
                  <a:pt x="2008702" y="378034"/>
                </a:cubicBezTo>
                <a:cubicBezTo>
                  <a:pt x="2007688" y="505873"/>
                  <a:pt x="1995081" y="693485"/>
                  <a:pt x="2055740" y="767033"/>
                </a:cubicBezTo>
                <a:cubicBezTo>
                  <a:pt x="2116399" y="840581"/>
                  <a:pt x="2216723" y="813838"/>
                  <a:pt x="2372658" y="819321"/>
                </a:cubicBezTo>
                <a:cubicBezTo>
                  <a:pt x="2374720" y="689417"/>
                  <a:pt x="2374832" y="893206"/>
                  <a:pt x="2376678" y="661588"/>
                </a:cubicBezTo>
                <a:cubicBezTo>
                  <a:pt x="2399968" y="697163"/>
                  <a:pt x="2532832" y="893264"/>
                  <a:pt x="2628663" y="1052052"/>
                </a:cubicBezTo>
                <a:cubicBezTo>
                  <a:pt x="2566489" y="1150725"/>
                  <a:pt x="2445497" y="1341787"/>
                  <a:pt x="2375224" y="1446059"/>
                </a:cubicBezTo>
                <a:cubicBezTo>
                  <a:pt x="2375832" y="1367175"/>
                  <a:pt x="2373985" y="1359872"/>
                  <a:pt x="2373004" y="1283771"/>
                </a:cubicBezTo>
                <a:lnTo>
                  <a:pt x="1903704" y="1287449"/>
                </a:lnTo>
                <a:cubicBezTo>
                  <a:pt x="1766557" y="1287685"/>
                  <a:pt x="1625031" y="1307955"/>
                  <a:pt x="1552778" y="1217667"/>
                </a:cubicBezTo>
                <a:cubicBezTo>
                  <a:pt x="1480525" y="1127379"/>
                  <a:pt x="1468151" y="1011292"/>
                  <a:pt x="1470187" y="745718"/>
                </a:cubicBezTo>
                <a:cubicBezTo>
                  <a:pt x="1470329" y="923994"/>
                  <a:pt x="1457861" y="1231130"/>
                  <a:pt x="1458003" y="1409406"/>
                </a:cubicBezTo>
                <a:lnTo>
                  <a:pt x="1730650" y="1409406"/>
                </a:lnTo>
                <a:lnTo>
                  <a:pt x="895587" y="1990883"/>
                </a:lnTo>
                <a:lnTo>
                  <a:pt x="0" y="1409406"/>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29"/>
          <p:cNvSpPr txBox="1"/>
          <p:nvPr/>
        </p:nvSpPr>
        <p:spPr>
          <a:xfrm>
            <a:off x="4329950" y="4034127"/>
            <a:ext cx="1107996" cy="646331"/>
          </a:xfrm>
          <a:prstGeom prst="rect">
            <a:avLst/>
          </a:prstGeom>
          <a:noFill/>
        </p:spPr>
        <p:txBody>
          <a:bodyPr wrap="non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危険事象</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暴露</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33"/>
          <p:cNvSpPr/>
          <p:nvPr/>
        </p:nvSpPr>
        <p:spPr>
          <a:xfrm>
            <a:off x="6603308" y="4646742"/>
            <a:ext cx="1141576" cy="52725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ヒヤリ</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34"/>
          <p:cNvSpPr/>
          <p:nvPr/>
        </p:nvSpPr>
        <p:spPr>
          <a:xfrm>
            <a:off x="5422670" y="4718202"/>
            <a:ext cx="897100" cy="36004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回避</a:t>
            </a:r>
          </a:p>
        </p:txBody>
      </p:sp>
      <p:sp>
        <p:nvSpPr>
          <p:cNvPr id="17" name="Freeform 1029"/>
          <p:cNvSpPr>
            <a:spLocks/>
          </p:cNvSpPr>
          <p:nvPr/>
        </p:nvSpPr>
        <p:spPr bwMode="auto">
          <a:xfrm flipH="1">
            <a:off x="1979558" y="5585401"/>
            <a:ext cx="809133" cy="9338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19709" y="2067591"/>
            <a:ext cx="1911947" cy="217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46227" y="5203546"/>
            <a:ext cx="1193760" cy="1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Explosion 1 19"/>
          <p:cNvSpPr/>
          <p:nvPr/>
        </p:nvSpPr>
        <p:spPr bwMode="auto">
          <a:xfrm>
            <a:off x="2375941" y="5433001"/>
            <a:ext cx="242490" cy="252412"/>
          </a:xfrm>
          <a:prstGeom prst="irregularSeal1">
            <a:avLst/>
          </a:prstGeom>
          <a:solidFill>
            <a:srgbClr val="FF0000"/>
          </a:solidFill>
          <a:ln w="6350" cap="flat" cmpd="sng" algn="ctr">
            <a:solidFill>
              <a:srgbClr val="FF0000"/>
            </a:solidFill>
            <a:prstDash val="solid"/>
            <a:round/>
            <a:headEnd type="none" w="med" len="med"/>
            <a:tailEnd type="none" w="med" len="med"/>
          </a:ln>
          <a:effectLst/>
          <a:ex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Freeform 1029"/>
          <p:cNvSpPr>
            <a:spLocks/>
          </p:cNvSpPr>
          <p:nvPr/>
        </p:nvSpPr>
        <p:spPr bwMode="auto">
          <a:xfrm flipH="1">
            <a:off x="641653" y="2363229"/>
            <a:ext cx="1282229" cy="15886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96972" y="4711875"/>
            <a:ext cx="1193760" cy="1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Freeform 1029"/>
          <p:cNvSpPr>
            <a:spLocks/>
          </p:cNvSpPr>
          <p:nvPr/>
        </p:nvSpPr>
        <p:spPr bwMode="auto">
          <a:xfrm rot="19281564" flipH="1">
            <a:off x="7529080" y="5043837"/>
            <a:ext cx="809133" cy="9338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720526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2 </a:t>
            </a:r>
            <a:r>
              <a:rPr lang="ja-JP" altLang="en-US" dirty="0"/>
              <a:t>リスクアセスメント</a:t>
            </a:r>
            <a:r>
              <a:rPr lang="en-US" altLang="ja-JP" dirty="0"/>
              <a:t/>
            </a:r>
            <a:br>
              <a:rPr lang="en-US" altLang="ja-JP" dirty="0"/>
            </a:br>
            <a:r>
              <a:rPr lang="en-US" altLang="ja-JP" dirty="0"/>
              <a:t>(3)	</a:t>
            </a:r>
            <a:r>
              <a:rPr lang="ja-JP" altLang="en-US" dirty="0"/>
              <a:t>危険源・危険状態・危険事象の同定</a:t>
            </a:r>
            <a:endParaRPr kumimoji="1" lang="ja-JP" altLang="en-US" dirty="0"/>
          </a:p>
        </p:txBody>
      </p:sp>
      <p:sp>
        <p:nvSpPr>
          <p:cNvPr id="3" name="Content Placeholder 2"/>
          <p:cNvSpPr>
            <a:spLocks noGrp="1"/>
          </p:cNvSpPr>
          <p:nvPr>
            <p:ph idx="1"/>
          </p:nvPr>
        </p:nvSpPr>
        <p:spPr/>
        <p:txBody>
          <a:bodyPr/>
          <a:lstStyle/>
          <a:p>
            <a:pPr marL="0" indent="0">
              <a:buNone/>
            </a:pPr>
            <a:r>
              <a:rPr lang="ja-JP" altLang="en-US" b="1" dirty="0"/>
              <a:t>イ 危険状態の同定</a:t>
            </a:r>
            <a:endParaRPr lang="en-US" altLang="ja-JP" b="1" dirty="0"/>
          </a:p>
          <a:p>
            <a:endParaRPr kumimoji="1" lang="ja-JP" altLang="en-US" dirty="0"/>
          </a:p>
        </p:txBody>
      </p:sp>
      <p:sp>
        <p:nvSpPr>
          <p:cNvPr id="6" name="Text Box 1063"/>
          <p:cNvSpPr txBox="1">
            <a:spLocks noChangeArrowheads="1"/>
          </p:cNvSpPr>
          <p:nvPr/>
        </p:nvSpPr>
        <p:spPr bwMode="auto">
          <a:xfrm>
            <a:off x="5546574" y="2506798"/>
            <a:ext cx="3302000" cy="1496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a:lnSpc>
                <a:spcPct val="80000"/>
              </a:lnSpc>
              <a:spcBef>
                <a:spcPct val="50000"/>
              </a:spcBef>
            </a:pPr>
            <a:endParaRPr lang="en-US" altLang="ja-JP" sz="2400" b="1">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50000"/>
              </a:lnSpc>
              <a:spcBef>
                <a:spcPct val="50000"/>
              </a:spcBef>
            </a:pPr>
            <a:endParaRPr lang="en-US" altLang="ja-JP" sz="2400" b="1">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50000"/>
              </a:lnSpc>
              <a:spcBef>
                <a:spcPct val="50000"/>
              </a:spcBef>
            </a:pPr>
            <a:endParaRPr lang="en-US" altLang="ja-JP" sz="2400" b="1">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50000"/>
              </a:lnSpc>
              <a:spcBef>
                <a:spcPct val="50000"/>
              </a:spcBef>
            </a:pPr>
            <a:endParaRPr lang="en-US" altLang="ja-JP" sz="2400" b="1">
              <a:effectLst>
                <a:outerShdw blurRad="38100" dist="38100" dir="2700000" algn="tl">
                  <a:srgbClr val="C0C0C0"/>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Text Box 1064"/>
          <p:cNvSpPr txBox="1">
            <a:spLocks noChangeArrowheads="1"/>
          </p:cNvSpPr>
          <p:nvPr/>
        </p:nvSpPr>
        <p:spPr bwMode="auto">
          <a:xfrm>
            <a:off x="5711674" y="2735398"/>
            <a:ext cx="2559050" cy="101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a:spcBef>
                <a:spcPct val="50000"/>
              </a:spcBef>
            </a:pPr>
            <a:endParaRPr lang="en-US" altLang="ja-JP" sz="2400" b="1">
              <a:effectLst/>
              <a:latin typeface="Meiryo UI" panose="020B0604030504040204" pitchFamily="50" charset="-128"/>
              <a:ea typeface="Meiryo UI" panose="020B0604030504040204" pitchFamily="50" charset="-128"/>
              <a:cs typeface="Meiryo UI" panose="020B0604030504040204" pitchFamily="50" charset="-128"/>
            </a:endParaRPr>
          </a:p>
          <a:p>
            <a:pPr algn="just">
              <a:spcBef>
                <a:spcPct val="50000"/>
              </a:spcBef>
            </a:pPr>
            <a:endParaRPr lang="en-US" altLang="ja-JP" sz="2400" b="1">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065"/>
          <p:cNvSpPr>
            <a:spLocks noChangeArrowheads="1"/>
          </p:cNvSpPr>
          <p:nvPr/>
        </p:nvSpPr>
        <p:spPr bwMode="auto">
          <a:xfrm>
            <a:off x="485409" y="1917837"/>
            <a:ext cx="111408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ja-JP" sz="2400" b="1" dirty="0">
                <a:effectLst/>
                <a:latin typeface="Meiryo UI" panose="020B0604030504040204" pitchFamily="50" charset="-128"/>
                <a:ea typeface="Meiryo UI" panose="020B0604030504040204" pitchFamily="50" charset="-128"/>
                <a:cs typeface="Meiryo UI" panose="020B0604030504040204" pitchFamily="50" charset="-128"/>
              </a:rPr>
              <a:t>①</a:t>
            </a:r>
            <a:r>
              <a:rPr lang="ja-JP" altLang="en-US" sz="2400" b="1" dirty="0">
                <a:effectLst/>
                <a:latin typeface="Meiryo UI" panose="020B0604030504040204" pitchFamily="50" charset="-128"/>
                <a:ea typeface="Meiryo UI" panose="020B0604030504040204" pitchFamily="50" charset="-128"/>
                <a:cs typeface="Meiryo UI" panose="020B0604030504040204" pitchFamily="50" charset="-128"/>
              </a:rPr>
              <a:t>運搬</a:t>
            </a:r>
          </a:p>
        </p:txBody>
      </p:sp>
      <p:sp>
        <p:nvSpPr>
          <p:cNvPr id="9" name="Rectangle 1066"/>
          <p:cNvSpPr>
            <a:spLocks noChangeArrowheads="1"/>
          </p:cNvSpPr>
          <p:nvPr/>
        </p:nvSpPr>
        <p:spPr bwMode="auto">
          <a:xfrm>
            <a:off x="2329048" y="1917837"/>
            <a:ext cx="2657779"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ja-JP" sz="2400" b="1" dirty="0">
                <a:effectLst/>
                <a:latin typeface="Meiryo UI" panose="020B0604030504040204" pitchFamily="50" charset="-128"/>
                <a:ea typeface="Meiryo UI" panose="020B0604030504040204" pitchFamily="50" charset="-128"/>
                <a:cs typeface="Meiryo UI" panose="020B0604030504040204" pitchFamily="50" charset="-128"/>
              </a:rPr>
              <a:t>②</a:t>
            </a:r>
            <a:r>
              <a:rPr lang="ja-JP" altLang="en-US" sz="2400" b="1" dirty="0">
                <a:effectLst/>
                <a:latin typeface="Meiryo UI" panose="020B0604030504040204" pitchFamily="50" charset="-128"/>
                <a:ea typeface="Meiryo UI" panose="020B0604030504040204" pitchFamily="50" charset="-128"/>
                <a:cs typeface="Meiryo UI" panose="020B0604030504040204" pitchFamily="50" charset="-128"/>
              </a:rPr>
              <a:t>組立</a:t>
            </a:r>
            <a:r>
              <a:rPr lang="en-US" altLang="ja-JP" sz="2400" b="1"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effectLst/>
                <a:latin typeface="Meiryo UI" panose="020B0604030504040204" pitchFamily="50" charset="-128"/>
                <a:ea typeface="Meiryo UI" panose="020B0604030504040204" pitchFamily="50" charset="-128"/>
                <a:cs typeface="Meiryo UI" panose="020B0604030504040204" pitchFamily="50" charset="-128"/>
              </a:rPr>
              <a:t>据付</a:t>
            </a:r>
            <a:r>
              <a:rPr lang="en-US" altLang="ja-JP" sz="2400" b="1"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effectLst/>
                <a:latin typeface="Meiryo UI" panose="020B0604030504040204" pitchFamily="50" charset="-128"/>
                <a:ea typeface="Meiryo UI" panose="020B0604030504040204" pitchFamily="50" charset="-128"/>
                <a:cs typeface="Meiryo UI" panose="020B0604030504040204" pitchFamily="50" charset="-128"/>
              </a:rPr>
              <a:t>検査 </a:t>
            </a:r>
          </a:p>
        </p:txBody>
      </p:sp>
      <p:sp>
        <p:nvSpPr>
          <p:cNvPr id="10" name="Rectangle 1067"/>
          <p:cNvSpPr>
            <a:spLocks noChangeArrowheads="1"/>
          </p:cNvSpPr>
          <p:nvPr/>
        </p:nvSpPr>
        <p:spPr bwMode="auto">
          <a:xfrm>
            <a:off x="5153620" y="1917837"/>
            <a:ext cx="2107949"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ja-JP" sz="2400" b="1" dirty="0">
                <a:effectLst/>
                <a:latin typeface="Meiryo UI" panose="020B0604030504040204" pitchFamily="50" charset="-128"/>
                <a:ea typeface="Meiryo UI" panose="020B0604030504040204" pitchFamily="50" charset="-128"/>
                <a:cs typeface="Meiryo UI" panose="020B0604030504040204" pitchFamily="50" charset="-128"/>
              </a:rPr>
              <a:t>③</a:t>
            </a:r>
            <a:r>
              <a:rPr lang="ja-JP" altLang="en-US" sz="2400" b="1" dirty="0">
                <a:effectLst/>
                <a:latin typeface="Meiryo UI" panose="020B0604030504040204" pitchFamily="50" charset="-128"/>
                <a:ea typeface="Meiryo UI" panose="020B0604030504040204" pitchFamily="50" charset="-128"/>
                <a:cs typeface="Meiryo UI" panose="020B0604030504040204" pitchFamily="50" charset="-128"/>
              </a:rPr>
              <a:t>準備</a:t>
            </a:r>
            <a:r>
              <a:rPr lang="en-US" altLang="ja-JP" sz="2400" b="1"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effectLst/>
                <a:latin typeface="Meiryo UI" panose="020B0604030504040204" pitchFamily="50" charset="-128"/>
                <a:ea typeface="Meiryo UI" panose="020B0604030504040204" pitchFamily="50" charset="-128"/>
                <a:cs typeface="Meiryo UI" panose="020B0604030504040204" pitchFamily="50" charset="-128"/>
              </a:rPr>
              <a:t>段取り</a:t>
            </a:r>
            <a:endParaRPr lang="ja-JP" altLang="en-US" sz="2400" b="1"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1068"/>
          <p:cNvSpPr>
            <a:spLocks noChangeArrowheads="1"/>
          </p:cNvSpPr>
          <p:nvPr/>
        </p:nvSpPr>
        <p:spPr bwMode="auto">
          <a:xfrm>
            <a:off x="7821097" y="1914661"/>
            <a:ext cx="1732847"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ja-JP" sz="2400" b="1" dirty="0">
                <a:effectLst/>
                <a:latin typeface="Meiryo UI" panose="020B0604030504040204" pitchFamily="50" charset="-128"/>
                <a:ea typeface="Meiryo UI" panose="020B0604030504040204" pitchFamily="50" charset="-128"/>
                <a:cs typeface="Meiryo UI" panose="020B0604030504040204" pitchFamily="50" charset="-128"/>
              </a:rPr>
              <a:t>④</a:t>
            </a:r>
            <a:r>
              <a:rPr lang="ja-JP" altLang="en-US" sz="2400" b="1" dirty="0">
                <a:effectLst/>
                <a:latin typeface="Meiryo UI" panose="020B0604030504040204" pitchFamily="50" charset="-128"/>
                <a:ea typeface="Meiryo UI" panose="020B0604030504040204" pitchFamily="50" charset="-128"/>
                <a:cs typeface="Meiryo UI" panose="020B0604030504040204" pitchFamily="50" charset="-128"/>
              </a:rPr>
              <a:t>定常作業</a:t>
            </a:r>
          </a:p>
        </p:txBody>
      </p:sp>
      <p:sp>
        <p:nvSpPr>
          <p:cNvPr id="12" name="Rectangle 1069"/>
          <p:cNvSpPr>
            <a:spLocks noChangeArrowheads="1"/>
          </p:cNvSpPr>
          <p:nvPr/>
        </p:nvSpPr>
        <p:spPr bwMode="auto">
          <a:xfrm>
            <a:off x="7585699" y="4407949"/>
            <a:ext cx="111408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ja-JP" sz="2400" b="1" dirty="0" smtClean="0">
                <a:effectLst/>
                <a:latin typeface="Meiryo UI" panose="020B0604030504040204" pitchFamily="50" charset="-128"/>
                <a:ea typeface="Meiryo UI" panose="020B0604030504040204" pitchFamily="50" charset="-128"/>
                <a:cs typeface="Meiryo UI" panose="020B0604030504040204" pitchFamily="50" charset="-128"/>
              </a:rPr>
              <a:t>⑤</a:t>
            </a:r>
            <a:r>
              <a:rPr lang="ja-JP" altLang="en-US" sz="2400" b="1" dirty="0" smtClean="0">
                <a:effectLst/>
                <a:latin typeface="Meiryo UI" panose="020B0604030504040204" pitchFamily="50" charset="-128"/>
                <a:ea typeface="Meiryo UI" panose="020B0604030504040204" pitchFamily="50" charset="-128"/>
                <a:cs typeface="Meiryo UI" panose="020B0604030504040204" pitchFamily="50" charset="-128"/>
              </a:rPr>
              <a:t>保全</a:t>
            </a:r>
            <a:endParaRPr lang="ja-JP" altLang="en-US" sz="2400" b="1"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1070"/>
          <p:cNvSpPr>
            <a:spLocks noChangeArrowheads="1"/>
          </p:cNvSpPr>
          <p:nvPr/>
        </p:nvSpPr>
        <p:spPr bwMode="auto">
          <a:xfrm>
            <a:off x="3722574" y="4431988"/>
            <a:ext cx="2475037"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ja-JP" sz="2400" b="1" dirty="0" smtClean="0">
                <a:effectLst/>
                <a:latin typeface="Meiryo UI" panose="020B0604030504040204" pitchFamily="50" charset="-128"/>
                <a:ea typeface="Meiryo UI" panose="020B0604030504040204" pitchFamily="50" charset="-128"/>
                <a:cs typeface="Meiryo UI" panose="020B0604030504040204" pitchFamily="50" charset="-128"/>
              </a:rPr>
              <a:t>⑥</a:t>
            </a:r>
            <a:r>
              <a:rPr lang="ja-JP" altLang="en-US" sz="2400" b="1" dirty="0" smtClean="0">
                <a:effectLst/>
                <a:latin typeface="Meiryo UI" panose="020B0604030504040204" pitchFamily="50" charset="-128"/>
                <a:ea typeface="Meiryo UI" panose="020B0604030504040204" pitchFamily="50" charset="-128"/>
                <a:cs typeface="Meiryo UI" panose="020B0604030504040204" pitchFamily="50" charset="-128"/>
              </a:rPr>
              <a:t>トラブルシュート</a:t>
            </a:r>
            <a:endParaRPr lang="ja-JP" altLang="en-US" sz="2400" b="1"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1071"/>
          <p:cNvSpPr>
            <a:spLocks noChangeArrowheads="1"/>
          </p:cNvSpPr>
          <p:nvPr/>
        </p:nvSpPr>
        <p:spPr bwMode="auto">
          <a:xfrm>
            <a:off x="773038" y="4408175"/>
            <a:ext cx="2447786"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ja-JP" altLang="en-US" sz="2400" b="1" dirty="0">
                <a:effectLst/>
                <a:latin typeface="Meiryo UI" panose="020B0604030504040204" pitchFamily="50" charset="-128"/>
                <a:ea typeface="Meiryo UI" panose="020B0604030504040204" pitchFamily="50" charset="-128"/>
                <a:cs typeface="Meiryo UI" panose="020B0604030504040204" pitchFamily="50" charset="-128"/>
              </a:rPr>
              <a:t>⑦</a:t>
            </a:r>
            <a:r>
              <a:rPr lang="ja-JP" altLang="en-US" sz="2400" b="1" dirty="0" smtClean="0">
                <a:effectLst/>
                <a:latin typeface="Meiryo UI" panose="020B0604030504040204" pitchFamily="50" charset="-128"/>
                <a:ea typeface="Meiryo UI" panose="020B0604030504040204" pitchFamily="50" charset="-128"/>
                <a:cs typeface="Meiryo UI" panose="020B0604030504040204" pitchFamily="50" charset="-128"/>
              </a:rPr>
              <a:t>使用</a:t>
            </a:r>
            <a:r>
              <a:rPr lang="ja-JP" altLang="en-US" sz="2400" b="1" dirty="0">
                <a:effectLst/>
                <a:latin typeface="Meiryo UI" panose="020B0604030504040204" pitchFamily="50" charset="-128"/>
                <a:ea typeface="Meiryo UI" panose="020B0604030504040204" pitchFamily="50" charset="-128"/>
                <a:cs typeface="Meiryo UI" panose="020B0604030504040204" pitchFamily="50" charset="-128"/>
              </a:rPr>
              <a:t>停止</a:t>
            </a:r>
            <a:r>
              <a:rPr lang="en-US" altLang="ja-JP" sz="2400" b="1"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effectLst/>
                <a:latin typeface="Meiryo UI" panose="020B0604030504040204" pitchFamily="50" charset="-128"/>
                <a:ea typeface="Meiryo UI" panose="020B0604030504040204" pitchFamily="50" charset="-128"/>
                <a:cs typeface="Meiryo UI" panose="020B0604030504040204" pitchFamily="50" charset="-128"/>
              </a:rPr>
              <a:t>撤去</a:t>
            </a:r>
          </a:p>
        </p:txBody>
      </p:sp>
      <p:sp>
        <p:nvSpPr>
          <p:cNvPr id="18" name="AutoShape 1075"/>
          <p:cNvSpPr>
            <a:spLocks noChangeArrowheads="1"/>
          </p:cNvSpPr>
          <p:nvPr/>
        </p:nvSpPr>
        <p:spPr bwMode="auto">
          <a:xfrm>
            <a:off x="7342037" y="2825129"/>
            <a:ext cx="361156" cy="734939"/>
          </a:xfrm>
          <a:prstGeom prst="rightArrow">
            <a:avLst>
              <a:gd name="adj1" fmla="val 50000"/>
              <a:gd name="adj2" fmla="val 64583"/>
            </a:avLst>
          </a:prstGeom>
          <a:solidFill>
            <a:srgbClr val="339933"/>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Picture 1083" descr="s40103_01"/>
          <p:cNvPicPr>
            <a:picLocks noChangeAspect="1" noChangeArrowheads="1"/>
          </p:cNvPicPr>
          <p:nvPr/>
        </p:nvPicPr>
        <p:blipFill>
          <a:blip r:embed="rId3" cstate="screen">
            <a:extLst>
              <a:ext uri="{28A0092B-C50C-407E-A947-70E740481C1C}">
                <a14:useLocalDpi xmlns:a14="http://schemas.microsoft.com/office/drawing/2010/main"/>
              </a:ext>
            </a:extLst>
          </a:blip>
          <a:srcRect t="11111" b="11111"/>
          <a:stretch>
            <a:fillRect/>
          </a:stretch>
        </p:blipFill>
        <p:spPr bwMode="auto">
          <a:xfrm>
            <a:off x="2763951" y="2506800"/>
            <a:ext cx="1898650" cy="13636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86" descr="s40103_0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5924" y="2468698"/>
            <a:ext cx="156845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87" descr="s40103_03"/>
          <p:cNvPicPr>
            <a:picLocks noChangeAspect="1" noChangeArrowheads="1"/>
          </p:cNvPicPr>
          <p:nvPr/>
        </p:nvPicPr>
        <p:blipFill>
          <a:blip r:embed="rId5" cstate="screen">
            <a:extLst>
              <a:ext uri="{28A0092B-C50C-407E-A947-70E740481C1C}">
                <a14:useLocalDpi xmlns:a14="http://schemas.microsoft.com/office/drawing/2010/main"/>
              </a:ext>
            </a:extLst>
          </a:blip>
          <a:srcRect t="4878" b="7317"/>
          <a:stretch>
            <a:fillRect/>
          </a:stretch>
        </p:blipFill>
        <p:spPr bwMode="auto">
          <a:xfrm>
            <a:off x="7940524" y="2506798"/>
            <a:ext cx="169227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90" descr="s40103_0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96699" y="2506800"/>
            <a:ext cx="1527175" cy="14097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93" descr="s40103_0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440748" y="4984437"/>
            <a:ext cx="156845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96" descr="s40103_07"/>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520894" y="4966748"/>
            <a:ext cx="156845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99" descr="s40103_08"/>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382958" y="4979674"/>
            <a:ext cx="1568450" cy="1447800"/>
          </a:xfrm>
          <a:prstGeom prst="rect">
            <a:avLst/>
          </a:prstGeom>
          <a:noFill/>
          <a:extLst>
            <a:ext uri="{909E8E84-426E-40DD-AFC4-6F175D3DCCD1}">
              <a14:hiddenFill xmlns:a14="http://schemas.microsoft.com/office/drawing/2010/main">
                <a:solidFill>
                  <a:srgbClr val="FFFFFF"/>
                </a:solidFill>
              </a14:hiddenFill>
            </a:ext>
          </a:extLst>
        </p:spPr>
      </p:pic>
      <p:sp>
        <p:nvSpPr>
          <p:cNvPr id="43" name="AutoShape 1075"/>
          <p:cNvSpPr>
            <a:spLocks noChangeArrowheads="1"/>
          </p:cNvSpPr>
          <p:nvPr/>
        </p:nvSpPr>
        <p:spPr bwMode="auto">
          <a:xfrm rot="5400000">
            <a:off x="8620748" y="3910077"/>
            <a:ext cx="351971" cy="734939"/>
          </a:xfrm>
          <a:prstGeom prst="rightArrow">
            <a:avLst>
              <a:gd name="adj1" fmla="val 50000"/>
              <a:gd name="adj2" fmla="val 64583"/>
            </a:avLst>
          </a:prstGeom>
          <a:solidFill>
            <a:srgbClr val="339933"/>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1075"/>
          <p:cNvSpPr>
            <a:spLocks noChangeArrowheads="1"/>
          </p:cNvSpPr>
          <p:nvPr/>
        </p:nvSpPr>
        <p:spPr bwMode="auto">
          <a:xfrm>
            <a:off x="4824262" y="2825129"/>
            <a:ext cx="361156" cy="734939"/>
          </a:xfrm>
          <a:prstGeom prst="rightArrow">
            <a:avLst>
              <a:gd name="adj1" fmla="val 50000"/>
              <a:gd name="adj2" fmla="val 64583"/>
            </a:avLst>
          </a:prstGeom>
          <a:solidFill>
            <a:srgbClr val="339933"/>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AutoShape 1075"/>
          <p:cNvSpPr>
            <a:spLocks noChangeArrowheads="1"/>
          </p:cNvSpPr>
          <p:nvPr/>
        </p:nvSpPr>
        <p:spPr bwMode="auto">
          <a:xfrm>
            <a:off x="2275530" y="2825129"/>
            <a:ext cx="361156" cy="734939"/>
          </a:xfrm>
          <a:prstGeom prst="rightArrow">
            <a:avLst>
              <a:gd name="adj1" fmla="val 50000"/>
              <a:gd name="adj2" fmla="val 64583"/>
            </a:avLst>
          </a:prstGeom>
          <a:solidFill>
            <a:srgbClr val="339933"/>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AutoShape 1075"/>
          <p:cNvSpPr>
            <a:spLocks noChangeArrowheads="1"/>
          </p:cNvSpPr>
          <p:nvPr/>
        </p:nvSpPr>
        <p:spPr bwMode="auto">
          <a:xfrm rot="10800000">
            <a:off x="6500813" y="5288480"/>
            <a:ext cx="361156" cy="734939"/>
          </a:xfrm>
          <a:prstGeom prst="rightArrow">
            <a:avLst>
              <a:gd name="adj1" fmla="val 50000"/>
              <a:gd name="adj2" fmla="val 64583"/>
            </a:avLst>
          </a:prstGeom>
          <a:solidFill>
            <a:srgbClr val="339933"/>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AutoShape 1075"/>
          <p:cNvSpPr>
            <a:spLocks noChangeArrowheads="1"/>
          </p:cNvSpPr>
          <p:nvPr/>
        </p:nvSpPr>
        <p:spPr bwMode="auto">
          <a:xfrm rot="10800000">
            <a:off x="3502971" y="5288480"/>
            <a:ext cx="361156" cy="734939"/>
          </a:xfrm>
          <a:prstGeom prst="rightArrow">
            <a:avLst>
              <a:gd name="adj1" fmla="val 50000"/>
              <a:gd name="adj2" fmla="val 64583"/>
            </a:avLst>
          </a:prstGeom>
          <a:solidFill>
            <a:srgbClr val="339933"/>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nchor="ctr">
            <a:spAutoFit/>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964978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2 </a:t>
            </a:r>
            <a:r>
              <a:rPr lang="ja-JP" altLang="en-US" dirty="0"/>
              <a:t>リスクアセスメント</a:t>
            </a:r>
            <a:r>
              <a:rPr lang="en-US" altLang="ja-JP" dirty="0"/>
              <a:t/>
            </a:r>
            <a:br>
              <a:rPr lang="en-US" altLang="ja-JP" dirty="0"/>
            </a:br>
            <a:r>
              <a:rPr lang="en-US" altLang="ja-JP" dirty="0"/>
              <a:t>(3)	</a:t>
            </a:r>
            <a:r>
              <a:rPr lang="ja-JP" altLang="en-US" dirty="0"/>
              <a:t>危険源・危険状態・危険事象の同定</a:t>
            </a:r>
            <a:endParaRPr kumimoji="1" lang="ja-JP" altLang="en-US" dirty="0"/>
          </a:p>
        </p:txBody>
      </p:sp>
      <p:sp>
        <p:nvSpPr>
          <p:cNvPr id="3" name="Content Placeholder 2"/>
          <p:cNvSpPr>
            <a:spLocks noGrp="1"/>
          </p:cNvSpPr>
          <p:nvPr>
            <p:ph idx="1"/>
          </p:nvPr>
        </p:nvSpPr>
        <p:spPr/>
        <p:txBody>
          <a:bodyPr/>
          <a:lstStyle/>
          <a:p>
            <a:pPr marL="0" indent="0">
              <a:buNone/>
            </a:pPr>
            <a:r>
              <a:rPr lang="ja-JP" altLang="en-US" b="1" dirty="0"/>
              <a:t>イ 危険状態の</a:t>
            </a:r>
            <a:r>
              <a:rPr lang="ja-JP" altLang="en-US" b="1" dirty="0" smtClean="0"/>
              <a:t>同定</a:t>
            </a:r>
            <a:endParaRPr lang="en-US" altLang="ja-JP" b="1" dirty="0"/>
          </a:p>
        </p:txBody>
      </p:sp>
      <p:sp>
        <p:nvSpPr>
          <p:cNvPr id="5" name="円/楕円 3"/>
          <p:cNvSpPr/>
          <p:nvPr/>
        </p:nvSpPr>
        <p:spPr>
          <a:xfrm>
            <a:off x="1808353" y="2107662"/>
            <a:ext cx="3822425" cy="165618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4"/>
          <p:cNvSpPr/>
          <p:nvPr/>
        </p:nvSpPr>
        <p:spPr>
          <a:xfrm>
            <a:off x="3836578" y="2107662"/>
            <a:ext cx="3822425" cy="165618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5"/>
          <p:cNvSpPr/>
          <p:nvPr/>
        </p:nvSpPr>
        <p:spPr>
          <a:xfrm>
            <a:off x="3498305" y="5505442"/>
            <a:ext cx="2132473" cy="9061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危害・傷害</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16"/>
          <p:cNvSpPr txBox="1"/>
          <p:nvPr/>
        </p:nvSpPr>
        <p:spPr>
          <a:xfrm>
            <a:off x="2329965" y="2251679"/>
            <a:ext cx="1107996" cy="369332"/>
          </a:xfrm>
          <a:prstGeom prst="rect">
            <a:avLst/>
          </a:prstGeom>
          <a:noFill/>
        </p:spPr>
        <p:txBody>
          <a:bodyPr wrap="none" rtlCol="0">
            <a:spAutoFit/>
          </a:bodyPr>
          <a:lstStyle/>
          <a:p>
            <a:r>
              <a:rPr kumimoji="1"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人の存在</a:t>
            </a:r>
            <a:endPar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17"/>
          <p:cNvSpPr txBox="1"/>
          <p:nvPr/>
        </p:nvSpPr>
        <p:spPr>
          <a:xfrm>
            <a:off x="4156296" y="2436599"/>
            <a:ext cx="1107996" cy="646331"/>
          </a:xfrm>
          <a:prstGeom prst="rect">
            <a:avLst/>
          </a:prstGeom>
          <a:noFill/>
        </p:spPr>
        <p:txBody>
          <a:bodyPr wrap="non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危険状態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暴露</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25"/>
          <p:cNvSpPr txBox="1"/>
          <p:nvPr/>
        </p:nvSpPr>
        <p:spPr>
          <a:xfrm>
            <a:off x="5910617" y="2283617"/>
            <a:ext cx="1107996" cy="369332"/>
          </a:xfrm>
          <a:prstGeom prst="rect">
            <a:avLst/>
          </a:prstGeom>
          <a:noFill/>
        </p:spPr>
        <p:txBody>
          <a:bodyPr wrap="non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危険区域</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1"/>
          <p:cNvSpPr/>
          <p:nvPr/>
        </p:nvSpPr>
        <p:spPr>
          <a:xfrm>
            <a:off x="5869118" y="2761832"/>
            <a:ext cx="1404156" cy="60789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危険源</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21"/>
          <p:cNvSpPr/>
          <p:nvPr/>
        </p:nvSpPr>
        <p:spPr>
          <a:xfrm>
            <a:off x="2736440" y="2800810"/>
            <a:ext cx="780087" cy="60789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下矢印 18"/>
          <p:cNvSpPr/>
          <p:nvPr/>
        </p:nvSpPr>
        <p:spPr>
          <a:xfrm>
            <a:off x="3516527" y="3785189"/>
            <a:ext cx="3054669" cy="1681132"/>
          </a:xfrm>
          <a:custGeom>
            <a:avLst/>
            <a:gdLst>
              <a:gd name="connsiteX0" fmla="*/ 0 w 1730650"/>
              <a:gd name="connsiteY0" fmla="*/ 1408454 h 2304256"/>
              <a:gd name="connsiteX1" fmla="*/ 272647 w 1730650"/>
              <a:gd name="connsiteY1" fmla="*/ 1408454 h 2304256"/>
              <a:gd name="connsiteX2" fmla="*/ 272647 w 1730650"/>
              <a:gd name="connsiteY2" fmla="*/ 0 h 2304256"/>
              <a:gd name="connsiteX3" fmla="*/ 1458003 w 1730650"/>
              <a:gd name="connsiteY3" fmla="*/ 0 h 2304256"/>
              <a:gd name="connsiteX4" fmla="*/ 1458003 w 1730650"/>
              <a:gd name="connsiteY4" fmla="*/ 1408454 h 2304256"/>
              <a:gd name="connsiteX5" fmla="*/ 1730650 w 1730650"/>
              <a:gd name="connsiteY5" fmla="*/ 1408454 h 2304256"/>
              <a:gd name="connsiteX6" fmla="*/ 865325 w 1730650"/>
              <a:gd name="connsiteY6" fmla="*/ 2304256 h 2304256"/>
              <a:gd name="connsiteX7" fmla="*/ 0 w 1730650"/>
              <a:gd name="connsiteY7" fmla="*/ 1408454 h 230425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58003 w 2181903"/>
              <a:gd name="connsiteY4" fmla="*/ 1423694 h 2319496"/>
              <a:gd name="connsiteX5" fmla="*/ 1730650 w 2181903"/>
              <a:gd name="connsiteY5" fmla="*/ 1423694 h 2319496"/>
              <a:gd name="connsiteX6" fmla="*/ 865325 w 2181903"/>
              <a:gd name="connsiteY6" fmla="*/ 2319496 h 2319496"/>
              <a:gd name="connsiteX7" fmla="*/ 0 w 2181903"/>
              <a:gd name="connsiteY7"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62341 w 2181903"/>
              <a:gd name="connsiteY4" fmla="*/ 572636 h 2319496"/>
              <a:gd name="connsiteX5" fmla="*/ 1458003 w 2181903"/>
              <a:gd name="connsiteY5" fmla="*/ 1423694 h 2319496"/>
              <a:gd name="connsiteX6" fmla="*/ 1730650 w 2181903"/>
              <a:gd name="connsiteY6" fmla="*/ 1423694 h 2319496"/>
              <a:gd name="connsiteX7" fmla="*/ 865325 w 2181903"/>
              <a:gd name="connsiteY7" fmla="*/ 2319496 h 2319496"/>
              <a:gd name="connsiteX8" fmla="*/ 0 w 2181903"/>
              <a:gd name="connsiteY8"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62341 w 2181903"/>
              <a:gd name="connsiteY4" fmla="*/ 572636 h 2319496"/>
              <a:gd name="connsiteX5" fmla="*/ 1458003 w 2181903"/>
              <a:gd name="connsiteY5" fmla="*/ 1423694 h 2319496"/>
              <a:gd name="connsiteX6" fmla="*/ 1730650 w 2181903"/>
              <a:gd name="connsiteY6" fmla="*/ 1423694 h 2319496"/>
              <a:gd name="connsiteX7" fmla="*/ 865325 w 2181903"/>
              <a:gd name="connsiteY7" fmla="*/ 2319496 h 2319496"/>
              <a:gd name="connsiteX8" fmla="*/ 0 w 2181903"/>
              <a:gd name="connsiteY8" fmla="*/ 1423694 h 2319496"/>
              <a:gd name="connsiteX0" fmla="*/ 0 w 2308132"/>
              <a:gd name="connsiteY0" fmla="*/ 1423694 h 2319496"/>
              <a:gd name="connsiteX1" fmla="*/ 272647 w 2308132"/>
              <a:gd name="connsiteY1" fmla="*/ 1423694 h 2319496"/>
              <a:gd name="connsiteX2" fmla="*/ 272647 w 2308132"/>
              <a:gd name="connsiteY2" fmla="*/ 15240 h 2319496"/>
              <a:gd name="connsiteX3" fmla="*/ 2181903 w 2308132"/>
              <a:gd name="connsiteY3" fmla="*/ 0 h 2319496"/>
              <a:gd name="connsiteX4" fmla="*/ 2110041 w 2308132"/>
              <a:gd name="connsiteY4" fmla="*/ 496436 h 2319496"/>
              <a:gd name="connsiteX5" fmla="*/ 1462341 w 2308132"/>
              <a:gd name="connsiteY5" fmla="*/ 572636 h 2319496"/>
              <a:gd name="connsiteX6" fmla="*/ 1458003 w 2308132"/>
              <a:gd name="connsiteY6" fmla="*/ 1423694 h 2319496"/>
              <a:gd name="connsiteX7" fmla="*/ 1730650 w 2308132"/>
              <a:gd name="connsiteY7" fmla="*/ 1423694 h 2319496"/>
              <a:gd name="connsiteX8" fmla="*/ 865325 w 2308132"/>
              <a:gd name="connsiteY8" fmla="*/ 2319496 h 2319496"/>
              <a:gd name="connsiteX9" fmla="*/ 0 w 2308132"/>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60311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2110041 w 2181903"/>
              <a:gd name="connsiteY4" fmla="*/ 603116 h 2319496"/>
              <a:gd name="connsiteX5" fmla="*/ 1462341 w 2181903"/>
              <a:gd name="connsiteY5" fmla="*/ 572636 h 2319496"/>
              <a:gd name="connsiteX6" fmla="*/ 1458003 w 2181903"/>
              <a:gd name="connsiteY6" fmla="*/ 1423694 h 2319496"/>
              <a:gd name="connsiteX7" fmla="*/ 1730650 w 2181903"/>
              <a:gd name="connsiteY7" fmla="*/ 1423694 h 2319496"/>
              <a:gd name="connsiteX8" fmla="*/ 865325 w 2181903"/>
              <a:gd name="connsiteY8" fmla="*/ 2319496 h 2319496"/>
              <a:gd name="connsiteX9" fmla="*/ 0 w 2181903"/>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57263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57263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79361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62341 w 2003361"/>
              <a:gd name="connsiteY5" fmla="*/ 79361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62341 w 2003361"/>
              <a:gd name="connsiteY5" fmla="*/ 79361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57578 w 2003361"/>
              <a:gd name="connsiteY5" fmla="*/ 88886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70024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2236724"/>
              <a:gd name="connsiteY0" fmla="*/ 1423694 h 2319496"/>
              <a:gd name="connsiteX1" fmla="*/ 272647 w 2236724"/>
              <a:gd name="connsiteY1" fmla="*/ 1423694 h 2319496"/>
              <a:gd name="connsiteX2" fmla="*/ 272647 w 2236724"/>
              <a:gd name="connsiteY2" fmla="*/ 15240 h 2319496"/>
              <a:gd name="connsiteX3" fmla="*/ 1999023 w 2236724"/>
              <a:gd name="connsiteY3" fmla="*/ 0 h 2319496"/>
              <a:gd name="connsiteX4" fmla="*/ 2236724 w 2236724"/>
              <a:gd name="connsiteY4" fmla="*/ 855052 h 2319496"/>
              <a:gd name="connsiteX5" fmla="*/ 1457578 w 2236724"/>
              <a:gd name="connsiteY5" fmla="*/ 888866 h 2319496"/>
              <a:gd name="connsiteX6" fmla="*/ 1458003 w 2236724"/>
              <a:gd name="connsiteY6" fmla="*/ 1423694 h 2319496"/>
              <a:gd name="connsiteX7" fmla="*/ 1730650 w 2236724"/>
              <a:gd name="connsiteY7" fmla="*/ 1423694 h 2319496"/>
              <a:gd name="connsiteX8" fmla="*/ 865325 w 2236724"/>
              <a:gd name="connsiteY8" fmla="*/ 2319496 h 2319496"/>
              <a:gd name="connsiteX9" fmla="*/ 0 w 2236724"/>
              <a:gd name="connsiteY9" fmla="*/ 1423694 h 2319496"/>
              <a:gd name="connsiteX0" fmla="*/ 0 w 2236787"/>
              <a:gd name="connsiteY0" fmla="*/ 1423694 h 2319496"/>
              <a:gd name="connsiteX1" fmla="*/ 272647 w 2236787"/>
              <a:gd name="connsiteY1" fmla="*/ 1423694 h 2319496"/>
              <a:gd name="connsiteX2" fmla="*/ 272647 w 2236787"/>
              <a:gd name="connsiteY2" fmla="*/ 15240 h 2319496"/>
              <a:gd name="connsiteX3" fmla="*/ 1999023 w 2236787"/>
              <a:gd name="connsiteY3" fmla="*/ 0 h 2319496"/>
              <a:gd name="connsiteX4" fmla="*/ 2236724 w 2236787"/>
              <a:gd name="connsiteY4" fmla="*/ 855052 h 2319496"/>
              <a:gd name="connsiteX5" fmla="*/ 1457578 w 2236787"/>
              <a:gd name="connsiteY5" fmla="*/ 888866 h 2319496"/>
              <a:gd name="connsiteX6" fmla="*/ 1458003 w 2236787"/>
              <a:gd name="connsiteY6" fmla="*/ 1423694 h 2319496"/>
              <a:gd name="connsiteX7" fmla="*/ 1730650 w 2236787"/>
              <a:gd name="connsiteY7" fmla="*/ 1423694 h 2319496"/>
              <a:gd name="connsiteX8" fmla="*/ 865325 w 2236787"/>
              <a:gd name="connsiteY8" fmla="*/ 2319496 h 2319496"/>
              <a:gd name="connsiteX9" fmla="*/ 0 w 2236787"/>
              <a:gd name="connsiteY9" fmla="*/ 1423694 h 2319496"/>
              <a:gd name="connsiteX0" fmla="*/ 0 w 2022796"/>
              <a:gd name="connsiteY0" fmla="*/ 1423694 h 2319496"/>
              <a:gd name="connsiteX1" fmla="*/ 272647 w 2022796"/>
              <a:gd name="connsiteY1" fmla="*/ 1423694 h 2319496"/>
              <a:gd name="connsiteX2" fmla="*/ 272647 w 2022796"/>
              <a:gd name="connsiteY2" fmla="*/ 15240 h 2319496"/>
              <a:gd name="connsiteX3" fmla="*/ 1999023 w 2022796"/>
              <a:gd name="connsiteY3" fmla="*/ 0 h 2319496"/>
              <a:gd name="connsiteX4" fmla="*/ 2022411 w 2022796"/>
              <a:gd name="connsiteY4" fmla="*/ 836002 h 2319496"/>
              <a:gd name="connsiteX5" fmla="*/ 1457578 w 2022796"/>
              <a:gd name="connsiteY5" fmla="*/ 888866 h 2319496"/>
              <a:gd name="connsiteX6" fmla="*/ 1458003 w 2022796"/>
              <a:gd name="connsiteY6" fmla="*/ 1423694 h 2319496"/>
              <a:gd name="connsiteX7" fmla="*/ 1730650 w 2022796"/>
              <a:gd name="connsiteY7" fmla="*/ 1423694 h 2319496"/>
              <a:gd name="connsiteX8" fmla="*/ 865325 w 2022796"/>
              <a:gd name="connsiteY8" fmla="*/ 2319496 h 2319496"/>
              <a:gd name="connsiteX9" fmla="*/ 0 w 2022796"/>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3836 w 1999023"/>
              <a:gd name="connsiteY4" fmla="*/ 836002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008548"/>
              <a:gd name="connsiteY0" fmla="*/ 1414169 h 2309971"/>
              <a:gd name="connsiteX1" fmla="*/ 272647 w 2008548"/>
              <a:gd name="connsiteY1" fmla="*/ 1414169 h 2309971"/>
              <a:gd name="connsiteX2" fmla="*/ 272647 w 2008548"/>
              <a:gd name="connsiteY2" fmla="*/ 5715 h 2309971"/>
              <a:gd name="connsiteX3" fmla="*/ 2008548 w 2008548"/>
              <a:gd name="connsiteY3" fmla="*/ 0 h 2309971"/>
              <a:gd name="connsiteX4" fmla="*/ 1993836 w 2008548"/>
              <a:gd name="connsiteY4" fmla="*/ 826477 h 2309971"/>
              <a:gd name="connsiteX5" fmla="*/ 1457578 w 2008548"/>
              <a:gd name="connsiteY5" fmla="*/ 879341 h 2309971"/>
              <a:gd name="connsiteX6" fmla="*/ 1458003 w 2008548"/>
              <a:gd name="connsiteY6" fmla="*/ 1414169 h 2309971"/>
              <a:gd name="connsiteX7" fmla="*/ 1730650 w 2008548"/>
              <a:gd name="connsiteY7" fmla="*/ 1414169 h 2309971"/>
              <a:gd name="connsiteX8" fmla="*/ 865325 w 2008548"/>
              <a:gd name="connsiteY8" fmla="*/ 2309971 h 2309971"/>
              <a:gd name="connsiteX9" fmla="*/ 0 w 2008548"/>
              <a:gd name="connsiteY9" fmla="*/ 1414169 h 2309971"/>
              <a:gd name="connsiteX0" fmla="*/ 0 w 2008548"/>
              <a:gd name="connsiteY0" fmla="*/ 1414169 h 2309971"/>
              <a:gd name="connsiteX1" fmla="*/ 272647 w 2008548"/>
              <a:gd name="connsiteY1" fmla="*/ 1414169 h 2309971"/>
              <a:gd name="connsiteX2" fmla="*/ 272647 w 2008548"/>
              <a:gd name="connsiteY2" fmla="*/ 5715 h 2309971"/>
              <a:gd name="connsiteX3" fmla="*/ 2008548 w 2008548"/>
              <a:gd name="connsiteY3" fmla="*/ 0 h 2309971"/>
              <a:gd name="connsiteX4" fmla="*/ 2005742 w 2008548"/>
              <a:gd name="connsiteY4" fmla="*/ 826477 h 2309971"/>
              <a:gd name="connsiteX5" fmla="*/ 1457578 w 2008548"/>
              <a:gd name="connsiteY5" fmla="*/ 879341 h 2309971"/>
              <a:gd name="connsiteX6" fmla="*/ 1458003 w 2008548"/>
              <a:gd name="connsiteY6" fmla="*/ 1414169 h 2309971"/>
              <a:gd name="connsiteX7" fmla="*/ 1730650 w 2008548"/>
              <a:gd name="connsiteY7" fmla="*/ 1414169 h 2309971"/>
              <a:gd name="connsiteX8" fmla="*/ 865325 w 2008548"/>
              <a:gd name="connsiteY8" fmla="*/ 2309971 h 2309971"/>
              <a:gd name="connsiteX9" fmla="*/ 0 w 2008548"/>
              <a:gd name="connsiteY9" fmla="*/ 1414169 h 2309971"/>
              <a:gd name="connsiteX0" fmla="*/ 0 w 2008548"/>
              <a:gd name="connsiteY0" fmla="*/ 1414169 h 1995646"/>
              <a:gd name="connsiteX1" fmla="*/ 272647 w 2008548"/>
              <a:gd name="connsiteY1" fmla="*/ 1414169 h 1995646"/>
              <a:gd name="connsiteX2" fmla="*/ 272647 w 2008548"/>
              <a:gd name="connsiteY2" fmla="*/ 5715 h 1995646"/>
              <a:gd name="connsiteX3" fmla="*/ 2008548 w 2008548"/>
              <a:gd name="connsiteY3" fmla="*/ 0 h 1995646"/>
              <a:gd name="connsiteX4" fmla="*/ 2005742 w 2008548"/>
              <a:gd name="connsiteY4" fmla="*/ 826477 h 1995646"/>
              <a:gd name="connsiteX5" fmla="*/ 1457578 w 2008548"/>
              <a:gd name="connsiteY5" fmla="*/ 879341 h 1995646"/>
              <a:gd name="connsiteX6" fmla="*/ 1458003 w 2008548"/>
              <a:gd name="connsiteY6" fmla="*/ 1414169 h 1995646"/>
              <a:gd name="connsiteX7" fmla="*/ 1730650 w 2008548"/>
              <a:gd name="connsiteY7" fmla="*/ 1414169 h 1995646"/>
              <a:gd name="connsiteX8" fmla="*/ 895587 w 2008548"/>
              <a:gd name="connsiteY8" fmla="*/ 1995646 h 1995646"/>
              <a:gd name="connsiteX9" fmla="*/ 0 w 2008548"/>
              <a:gd name="connsiteY9" fmla="*/ 1414169 h 1995646"/>
              <a:gd name="connsiteX0" fmla="*/ 0 w 2008548"/>
              <a:gd name="connsiteY0" fmla="*/ 1409406 h 1990883"/>
              <a:gd name="connsiteX1" fmla="*/ 272647 w 2008548"/>
              <a:gd name="connsiteY1" fmla="*/ 1409406 h 1990883"/>
              <a:gd name="connsiteX2" fmla="*/ 272647 w 2008548"/>
              <a:gd name="connsiteY2" fmla="*/ 952 h 1990883"/>
              <a:gd name="connsiteX3" fmla="*/ 2008548 w 2008548"/>
              <a:gd name="connsiteY3" fmla="*/ 0 h 1990883"/>
              <a:gd name="connsiteX4" fmla="*/ 2005742 w 2008548"/>
              <a:gd name="connsiteY4" fmla="*/ 821714 h 1990883"/>
              <a:gd name="connsiteX5" fmla="*/ 1457578 w 2008548"/>
              <a:gd name="connsiteY5" fmla="*/ 874578 h 1990883"/>
              <a:gd name="connsiteX6" fmla="*/ 1458003 w 2008548"/>
              <a:gd name="connsiteY6" fmla="*/ 1409406 h 1990883"/>
              <a:gd name="connsiteX7" fmla="*/ 1730650 w 2008548"/>
              <a:gd name="connsiteY7" fmla="*/ 1409406 h 1990883"/>
              <a:gd name="connsiteX8" fmla="*/ 895587 w 2008548"/>
              <a:gd name="connsiteY8" fmla="*/ 1990883 h 1990883"/>
              <a:gd name="connsiteX9" fmla="*/ 0 w 2008548"/>
              <a:gd name="connsiteY9" fmla="*/ 1409406 h 1990883"/>
              <a:gd name="connsiteX0" fmla="*/ 0 w 2008548"/>
              <a:gd name="connsiteY0" fmla="*/ 1409406 h 1990883"/>
              <a:gd name="connsiteX1" fmla="*/ 272647 w 2008548"/>
              <a:gd name="connsiteY1" fmla="*/ 1409406 h 1990883"/>
              <a:gd name="connsiteX2" fmla="*/ 272647 w 2008548"/>
              <a:gd name="connsiteY2" fmla="*/ 952 h 1990883"/>
              <a:gd name="connsiteX3" fmla="*/ 2008548 w 2008548"/>
              <a:gd name="connsiteY3" fmla="*/ 0 h 1990883"/>
              <a:gd name="connsiteX4" fmla="*/ 2005742 w 2008548"/>
              <a:gd name="connsiteY4" fmla="*/ 821714 h 1990883"/>
              <a:gd name="connsiteX5" fmla="*/ 1457578 w 2008548"/>
              <a:gd name="connsiteY5" fmla="*/ 874578 h 1990883"/>
              <a:gd name="connsiteX6" fmla="*/ 1458003 w 2008548"/>
              <a:gd name="connsiteY6" fmla="*/ 1409406 h 1990883"/>
              <a:gd name="connsiteX7" fmla="*/ 1730650 w 2008548"/>
              <a:gd name="connsiteY7" fmla="*/ 1409406 h 1990883"/>
              <a:gd name="connsiteX8" fmla="*/ 895587 w 2008548"/>
              <a:gd name="connsiteY8" fmla="*/ 1990883 h 1990883"/>
              <a:gd name="connsiteX9" fmla="*/ 0 w 2008548"/>
              <a:gd name="connsiteY9"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457578 w 2226822"/>
              <a:gd name="connsiteY6" fmla="*/ 874578 h 1990883"/>
              <a:gd name="connsiteX7" fmla="*/ 1458003 w 2226822"/>
              <a:gd name="connsiteY7" fmla="*/ 1409406 h 1990883"/>
              <a:gd name="connsiteX8" fmla="*/ 1730650 w 2226822"/>
              <a:gd name="connsiteY8" fmla="*/ 1409406 h 1990883"/>
              <a:gd name="connsiteX9" fmla="*/ 895587 w 2226822"/>
              <a:gd name="connsiteY9" fmla="*/ 1990883 h 1990883"/>
              <a:gd name="connsiteX10" fmla="*/ 0 w 2226822"/>
              <a:gd name="connsiteY10"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57578 w 2226822"/>
              <a:gd name="connsiteY7" fmla="*/ 87457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57578 w 2226822"/>
              <a:gd name="connsiteY7" fmla="*/ 87457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94587 w 2226822"/>
              <a:gd name="connsiteY6" fmla="*/ 1264607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94587 w 2226822"/>
              <a:gd name="connsiteY6" fmla="*/ 1264607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94587 w 2363216"/>
              <a:gd name="connsiteY7" fmla="*/ 1264607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94587 w 2363216"/>
              <a:gd name="connsiteY7" fmla="*/ 1264607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7797"/>
              <a:gd name="connsiteY0" fmla="*/ 1409406 h 1990883"/>
              <a:gd name="connsiteX1" fmla="*/ 272647 w 2367797"/>
              <a:gd name="connsiteY1" fmla="*/ 1409406 h 1990883"/>
              <a:gd name="connsiteX2" fmla="*/ 272647 w 2367797"/>
              <a:gd name="connsiteY2" fmla="*/ 952 h 1990883"/>
              <a:gd name="connsiteX3" fmla="*/ 2008548 w 2367797"/>
              <a:gd name="connsiteY3" fmla="*/ 0 h 1990883"/>
              <a:gd name="connsiteX4" fmla="*/ 2005742 w 2367797"/>
              <a:gd name="connsiteY4" fmla="*/ 821714 h 1990883"/>
              <a:gd name="connsiteX5" fmla="*/ 2209922 w 2367797"/>
              <a:gd name="connsiteY5" fmla="*/ 954795 h 1990883"/>
              <a:gd name="connsiteX6" fmla="*/ 2341057 w 2367797"/>
              <a:gd name="connsiteY6" fmla="*/ 1281057 h 1990883"/>
              <a:gd name="connsiteX7" fmla="*/ 1897210 w 2367797"/>
              <a:gd name="connsiteY7" fmla="*/ 1322182 h 1990883"/>
              <a:gd name="connsiteX8" fmla="*/ 1576935 w 2367797"/>
              <a:gd name="connsiteY8" fmla="*/ 1261865 h 1990883"/>
              <a:gd name="connsiteX9" fmla="*/ 1470187 w 2367797"/>
              <a:gd name="connsiteY9" fmla="*/ 745718 h 1990883"/>
              <a:gd name="connsiteX10" fmla="*/ 1458003 w 2367797"/>
              <a:gd name="connsiteY10" fmla="*/ 1409406 h 1990883"/>
              <a:gd name="connsiteX11" fmla="*/ 1730650 w 2367797"/>
              <a:gd name="connsiteY11" fmla="*/ 1409406 h 1990883"/>
              <a:gd name="connsiteX12" fmla="*/ 895587 w 2367797"/>
              <a:gd name="connsiteY12" fmla="*/ 1990883 h 1990883"/>
              <a:gd name="connsiteX13" fmla="*/ 0 w 2367797"/>
              <a:gd name="connsiteY13" fmla="*/ 1409406 h 1990883"/>
              <a:gd name="connsiteX0" fmla="*/ 0 w 2367797"/>
              <a:gd name="connsiteY0" fmla="*/ 1409406 h 1990883"/>
              <a:gd name="connsiteX1" fmla="*/ 272647 w 2367797"/>
              <a:gd name="connsiteY1" fmla="*/ 1409406 h 1990883"/>
              <a:gd name="connsiteX2" fmla="*/ 272647 w 2367797"/>
              <a:gd name="connsiteY2" fmla="*/ 952 h 1990883"/>
              <a:gd name="connsiteX3" fmla="*/ 2008548 w 2367797"/>
              <a:gd name="connsiteY3" fmla="*/ 0 h 1990883"/>
              <a:gd name="connsiteX4" fmla="*/ 2005742 w 2367797"/>
              <a:gd name="connsiteY4" fmla="*/ 821714 h 1990883"/>
              <a:gd name="connsiteX5" fmla="*/ 2209922 w 2367797"/>
              <a:gd name="connsiteY5" fmla="*/ 954795 h 1990883"/>
              <a:gd name="connsiteX6" fmla="*/ 2341057 w 2367797"/>
              <a:gd name="connsiteY6" fmla="*/ 1281057 h 1990883"/>
              <a:gd name="connsiteX7" fmla="*/ 1897210 w 2367797"/>
              <a:gd name="connsiteY7" fmla="*/ 1322182 h 1990883"/>
              <a:gd name="connsiteX8" fmla="*/ 1576935 w 2367797"/>
              <a:gd name="connsiteY8" fmla="*/ 1261865 h 1990883"/>
              <a:gd name="connsiteX9" fmla="*/ 1470187 w 2367797"/>
              <a:gd name="connsiteY9" fmla="*/ 745718 h 1990883"/>
              <a:gd name="connsiteX10" fmla="*/ 1458003 w 2367797"/>
              <a:gd name="connsiteY10" fmla="*/ 1409406 h 1990883"/>
              <a:gd name="connsiteX11" fmla="*/ 1730650 w 2367797"/>
              <a:gd name="connsiteY11" fmla="*/ 1409406 h 1990883"/>
              <a:gd name="connsiteX12" fmla="*/ 895587 w 2367797"/>
              <a:gd name="connsiteY12" fmla="*/ 1990883 h 1990883"/>
              <a:gd name="connsiteX13" fmla="*/ 0 w 2367797"/>
              <a:gd name="connsiteY13" fmla="*/ 1409406 h 1990883"/>
              <a:gd name="connsiteX0" fmla="*/ 0 w 2370094"/>
              <a:gd name="connsiteY0" fmla="*/ 1409406 h 1990883"/>
              <a:gd name="connsiteX1" fmla="*/ 272647 w 2370094"/>
              <a:gd name="connsiteY1" fmla="*/ 1409406 h 1990883"/>
              <a:gd name="connsiteX2" fmla="*/ 272647 w 2370094"/>
              <a:gd name="connsiteY2" fmla="*/ 952 h 1990883"/>
              <a:gd name="connsiteX3" fmla="*/ 2008548 w 2370094"/>
              <a:gd name="connsiteY3" fmla="*/ 0 h 1990883"/>
              <a:gd name="connsiteX4" fmla="*/ 2005742 w 2370094"/>
              <a:gd name="connsiteY4" fmla="*/ 821714 h 1990883"/>
              <a:gd name="connsiteX5" fmla="*/ 2209922 w 2370094"/>
              <a:gd name="connsiteY5" fmla="*/ 954795 h 1990883"/>
              <a:gd name="connsiteX6" fmla="*/ 2343579 w 2370094"/>
              <a:gd name="connsiteY6" fmla="*/ 1311216 h 1990883"/>
              <a:gd name="connsiteX7" fmla="*/ 1897210 w 2370094"/>
              <a:gd name="connsiteY7" fmla="*/ 1322182 h 1990883"/>
              <a:gd name="connsiteX8" fmla="*/ 1576935 w 2370094"/>
              <a:gd name="connsiteY8" fmla="*/ 1261865 h 1990883"/>
              <a:gd name="connsiteX9" fmla="*/ 1470187 w 2370094"/>
              <a:gd name="connsiteY9" fmla="*/ 745718 h 1990883"/>
              <a:gd name="connsiteX10" fmla="*/ 1458003 w 2370094"/>
              <a:gd name="connsiteY10" fmla="*/ 1409406 h 1990883"/>
              <a:gd name="connsiteX11" fmla="*/ 1730650 w 2370094"/>
              <a:gd name="connsiteY11" fmla="*/ 1409406 h 1990883"/>
              <a:gd name="connsiteX12" fmla="*/ 895587 w 2370094"/>
              <a:gd name="connsiteY12" fmla="*/ 1990883 h 1990883"/>
              <a:gd name="connsiteX13" fmla="*/ 0 w 2370094"/>
              <a:gd name="connsiteY13" fmla="*/ 1409406 h 1990883"/>
              <a:gd name="connsiteX0" fmla="*/ 0 w 2382354"/>
              <a:gd name="connsiteY0" fmla="*/ 1409406 h 1990883"/>
              <a:gd name="connsiteX1" fmla="*/ 272647 w 2382354"/>
              <a:gd name="connsiteY1" fmla="*/ 1409406 h 1990883"/>
              <a:gd name="connsiteX2" fmla="*/ 272647 w 2382354"/>
              <a:gd name="connsiteY2" fmla="*/ 952 h 1990883"/>
              <a:gd name="connsiteX3" fmla="*/ 2008548 w 2382354"/>
              <a:gd name="connsiteY3" fmla="*/ 0 h 1990883"/>
              <a:gd name="connsiteX4" fmla="*/ 2005742 w 2382354"/>
              <a:gd name="connsiteY4" fmla="*/ 821714 h 1990883"/>
              <a:gd name="connsiteX5" fmla="*/ 2209922 w 2382354"/>
              <a:gd name="connsiteY5" fmla="*/ 954795 h 1990883"/>
              <a:gd name="connsiteX6" fmla="*/ 2343579 w 2382354"/>
              <a:gd name="connsiteY6" fmla="*/ 1415400 h 1990883"/>
              <a:gd name="connsiteX7" fmla="*/ 2343579 w 2382354"/>
              <a:gd name="connsiteY7" fmla="*/ 1311216 h 1990883"/>
              <a:gd name="connsiteX8" fmla="*/ 1897210 w 2382354"/>
              <a:gd name="connsiteY8" fmla="*/ 1322182 h 1990883"/>
              <a:gd name="connsiteX9" fmla="*/ 1576935 w 2382354"/>
              <a:gd name="connsiteY9" fmla="*/ 1261865 h 1990883"/>
              <a:gd name="connsiteX10" fmla="*/ 1470187 w 2382354"/>
              <a:gd name="connsiteY10" fmla="*/ 745718 h 1990883"/>
              <a:gd name="connsiteX11" fmla="*/ 1458003 w 2382354"/>
              <a:gd name="connsiteY11" fmla="*/ 1409406 h 1990883"/>
              <a:gd name="connsiteX12" fmla="*/ 1730650 w 2382354"/>
              <a:gd name="connsiteY12" fmla="*/ 1409406 h 1990883"/>
              <a:gd name="connsiteX13" fmla="*/ 895587 w 2382354"/>
              <a:gd name="connsiteY13" fmla="*/ 1990883 h 1990883"/>
              <a:gd name="connsiteX14" fmla="*/ 0 w 2382354"/>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79443"/>
              <a:gd name="connsiteY0" fmla="*/ 1409406 h 1990883"/>
              <a:gd name="connsiteX1" fmla="*/ 272647 w 2379443"/>
              <a:gd name="connsiteY1" fmla="*/ 1409406 h 1990883"/>
              <a:gd name="connsiteX2" fmla="*/ 272647 w 2379443"/>
              <a:gd name="connsiteY2" fmla="*/ 952 h 1990883"/>
              <a:gd name="connsiteX3" fmla="*/ 2008548 w 2379443"/>
              <a:gd name="connsiteY3" fmla="*/ 0 h 1990883"/>
              <a:gd name="connsiteX4" fmla="*/ 2005742 w 2379443"/>
              <a:gd name="connsiteY4" fmla="*/ 821714 h 1990883"/>
              <a:gd name="connsiteX5" fmla="*/ 2209922 w 2379443"/>
              <a:gd name="connsiteY5" fmla="*/ 954795 h 1990883"/>
              <a:gd name="connsiteX6" fmla="*/ 2343579 w 2379443"/>
              <a:gd name="connsiteY6" fmla="*/ 1415400 h 1990883"/>
              <a:gd name="connsiteX7" fmla="*/ 2343579 w 2379443"/>
              <a:gd name="connsiteY7" fmla="*/ 1311216 h 1990883"/>
              <a:gd name="connsiteX8" fmla="*/ 1897210 w 2379443"/>
              <a:gd name="connsiteY8" fmla="*/ 1322182 h 1990883"/>
              <a:gd name="connsiteX9" fmla="*/ 1576935 w 2379443"/>
              <a:gd name="connsiteY9" fmla="*/ 1261865 h 1990883"/>
              <a:gd name="connsiteX10" fmla="*/ 1470187 w 2379443"/>
              <a:gd name="connsiteY10" fmla="*/ 745718 h 1990883"/>
              <a:gd name="connsiteX11" fmla="*/ 1458003 w 2379443"/>
              <a:gd name="connsiteY11" fmla="*/ 1409406 h 1990883"/>
              <a:gd name="connsiteX12" fmla="*/ 1730650 w 2379443"/>
              <a:gd name="connsiteY12" fmla="*/ 1409406 h 1990883"/>
              <a:gd name="connsiteX13" fmla="*/ 895587 w 2379443"/>
              <a:gd name="connsiteY13" fmla="*/ 1990883 h 1990883"/>
              <a:gd name="connsiteX14" fmla="*/ 0 w 2379443"/>
              <a:gd name="connsiteY14" fmla="*/ 1409406 h 1990883"/>
              <a:gd name="connsiteX0" fmla="*/ 0 w 2379443"/>
              <a:gd name="connsiteY0" fmla="*/ 1409406 h 1990883"/>
              <a:gd name="connsiteX1" fmla="*/ 272647 w 2379443"/>
              <a:gd name="connsiteY1" fmla="*/ 1409406 h 1990883"/>
              <a:gd name="connsiteX2" fmla="*/ 272647 w 2379443"/>
              <a:gd name="connsiteY2" fmla="*/ 952 h 1990883"/>
              <a:gd name="connsiteX3" fmla="*/ 2008548 w 2379443"/>
              <a:gd name="connsiteY3" fmla="*/ 0 h 1990883"/>
              <a:gd name="connsiteX4" fmla="*/ 2005742 w 2379443"/>
              <a:gd name="connsiteY4" fmla="*/ 821714 h 1990883"/>
              <a:gd name="connsiteX5" fmla="*/ 2209922 w 2379443"/>
              <a:gd name="connsiteY5" fmla="*/ 954795 h 1990883"/>
              <a:gd name="connsiteX6" fmla="*/ 2343579 w 2379443"/>
              <a:gd name="connsiteY6" fmla="*/ 1415400 h 1990883"/>
              <a:gd name="connsiteX7" fmla="*/ 2343579 w 2379443"/>
              <a:gd name="connsiteY7" fmla="*/ 1311216 h 1990883"/>
              <a:gd name="connsiteX8" fmla="*/ 1897210 w 2379443"/>
              <a:gd name="connsiteY8" fmla="*/ 1322182 h 1990883"/>
              <a:gd name="connsiteX9" fmla="*/ 1576935 w 2379443"/>
              <a:gd name="connsiteY9" fmla="*/ 1261865 h 1990883"/>
              <a:gd name="connsiteX10" fmla="*/ 1470187 w 2379443"/>
              <a:gd name="connsiteY10" fmla="*/ 745718 h 1990883"/>
              <a:gd name="connsiteX11" fmla="*/ 1458003 w 2379443"/>
              <a:gd name="connsiteY11" fmla="*/ 1409406 h 1990883"/>
              <a:gd name="connsiteX12" fmla="*/ 1730650 w 2379443"/>
              <a:gd name="connsiteY12" fmla="*/ 1409406 h 1990883"/>
              <a:gd name="connsiteX13" fmla="*/ 895587 w 2379443"/>
              <a:gd name="connsiteY13" fmla="*/ 1990883 h 1990883"/>
              <a:gd name="connsiteX14" fmla="*/ 0 w 2379443"/>
              <a:gd name="connsiteY14" fmla="*/ 1409406 h 1990883"/>
              <a:gd name="connsiteX0" fmla="*/ 0 w 2354710"/>
              <a:gd name="connsiteY0" fmla="*/ 1409406 h 1990883"/>
              <a:gd name="connsiteX1" fmla="*/ 272647 w 2354710"/>
              <a:gd name="connsiteY1" fmla="*/ 1409406 h 1990883"/>
              <a:gd name="connsiteX2" fmla="*/ 272647 w 2354710"/>
              <a:gd name="connsiteY2" fmla="*/ 952 h 1990883"/>
              <a:gd name="connsiteX3" fmla="*/ 2008548 w 2354710"/>
              <a:gd name="connsiteY3" fmla="*/ 0 h 1990883"/>
              <a:gd name="connsiteX4" fmla="*/ 2005742 w 2354710"/>
              <a:gd name="connsiteY4" fmla="*/ 821714 h 1990883"/>
              <a:gd name="connsiteX5" fmla="*/ 2209922 w 2354710"/>
              <a:gd name="connsiteY5" fmla="*/ 954795 h 1990883"/>
              <a:gd name="connsiteX6" fmla="*/ 2343579 w 2354710"/>
              <a:gd name="connsiteY6" fmla="*/ 1415400 h 1990883"/>
              <a:gd name="connsiteX7" fmla="*/ 2343579 w 2354710"/>
              <a:gd name="connsiteY7" fmla="*/ 1311216 h 1990883"/>
              <a:gd name="connsiteX8" fmla="*/ 1897210 w 2354710"/>
              <a:gd name="connsiteY8" fmla="*/ 1322182 h 1990883"/>
              <a:gd name="connsiteX9" fmla="*/ 1576935 w 2354710"/>
              <a:gd name="connsiteY9" fmla="*/ 1261865 h 1990883"/>
              <a:gd name="connsiteX10" fmla="*/ 1470187 w 2354710"/>
              <a:gd name="connsiteY10" fmla="*/ 745718 h 1990883"/>
              <a:gd name="connsiteX11" fmla="*/ 1458003 w 2354710"/>
              <a:gd name="connsiteY11" fmla="*/ 1409406 h 1990883"/>
              <a:gd name="connsiteX12" fmla="*/ 1730650 w 2354710"/>
              <a:gd name="connsiteY12" fmla="*/ 1409406 h 1990883"/>
              <a:gd name="connsiteX13" fmla="*/ 895587 w 2354710"/>
              <a:gd name="connsiteY13" fmla="*/ 1990883 h 1990883"/>
              <a:gd name="connsiteX14" fmla="*/ 0 w 2354710"/>
              <a:gd name="connsiteY14" fmla="*/ 1409406 h 1990883"/>
              <a:gd name="connsiteX0" fmla="*/ 0 w 2504274"/>
              <a:gd name="connsiteY0" fmla="*/ 1409406 h 1990883"/>
              <a:gd name="connsiteX1" fmla="*/ 272647 w 2504274"/>
              <a:gd name="connsiteY1" fmla="*/ 1409406 h 1990883"/>
              <a:gd name="connsiteX2" fmla="*/ 272647 w 2504274"/>
              <a:gd name="connsiteY2" fmla="*/ 952 h 1990883"/>
              <a:gd name="connsiteX3" fmla="*/ 2008548 w 2504274"/>
              <a:gd name="connsiteY3" fmla="*/ 0 h 1990883"/>
              <a:gd name="connsiteX4" fmla="*/ 2005742 w 2504274"/>
              <a:gd name="connsiteY4" fmla="*/ 821714 h 1990883"/>
              <a:gd name="connsiteX5" fmla="*/ 2209922 w 2504274"/>
              <a:gd name="connsiteY5" fmla="*/ 954795 h 1990883"/>
              <a:gd name="connsiteX6" fmla="*/ 2502458 w 2504274"/>
              <a:gd name="connsiteY6" fmla="*/ 1174131 h 1990883"/>
              <a:gd name="connsiteX7" fmla="*/ 2343579 w 2504274"/>
              <a:gd name="connsiteY7" fmla="*/ 1415400 h 1990883"/>
              <a:gd name="connsiteX8" fmla="*/ 2343579 w 2504274"/>
              <a:gd name="connsiteY8" fmla="*/ 1311216 h 1990883"/>
              <a:gd name="connsiteX9" fmla="*/ 1897210 w 2504274"/>
              <a:gd name="connsiteY9" fmla="*/ 1322182 h 1990883"/>
              <a:gd name="connsiteX10" fmla="*/ 1576935 w 2504274"/>
              <a:gd name="connsiteY10" fmla="*/ 1261865 h 1990883"/>
              <a:gd name="connsiteX11" fmla="*/ 1470187 w 2504274"/>
              <a:gd name="connsiteY11" fmla="*/ 745718 h 1990883"/>
              <a:gd name="connsiteX12" fmla="*/ 1458003 w 2504274"/>
              <a:gd name="connsiteY12" fmla="*/ 1409406 h 1990883"/>
              <a:gd name="connsiteX13" fmla="*/ 1730650 w 2504274"/>
              <a:gd name="connsiteY13" fmla="*/ 1409406 h 1990883"/>
              <a:gd name="connsiteX14" fmla="*/ 895587 w 2504274"/>
              <a:gd name="connsiteY14" fmla="*/ 1990883 h 1990883"/>
              <a:gd name="connsiteX15" fmla="*/ 0 w 2504274"/>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44354 w 2504275"/>
              <a:gd name="connsiteY5" fmla="*/ 1061721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2471"/>
              <a:gd name="connsiteY0" fmla="*/ 1409406 h 1990883"/>
              <a:gd name="connsiteX1" fmla="*/ 272647 w 2502471"/>
              <a:gd name="connsiteY1" fmla="*/ 1409406 h 1990883"/>
              <a:gd name="connsiteX2" fmla="*/ 272647 w 2502471"/>
              <a:gd name="connsiteY2" fmla="*/ 952 h 1990883"/>
              <a:gd name="connsiteX3" fmla="*/ 2008548 w 2502471"/>
              <a:gd name="connsiteY3" fmla="*/ 0 h 1990883"/>
              <a:gd name="connsiteX4" fmla="*/ 2005742 w 2502471"/>
              <a:gd name="connsiteY4" fmla="*/ 821714 h 1990883"/>
              <a:gd name="connsiteX5" fmla="*/ 2144354 w 2502471"/>
              <a:gd name="connsiteY5" fmla="*/ 1061721 h 1990883"/>
              <a:gd name="connsiteX6" fmla="*/ 2353666 w 2502471"/>
              <a:gd name="connsiteY6" fmla="*/ 946569 h 1990883"/>
              <a:gd name="connsiteX7" fmla="*/ 2502458 w 2502471"/>
              <a:gd name="connsiteY7" fmla="*/ 1174131 h 1990883"/>
              <a:gd name="connsiteX8" fmla="*/ 2343579 w 2502471"/>
              <a:gd name="connsiteY8" fmla="*/ 1415400 h 1990883"/>
              <a:gd name="connsiteX9" fmla="*/ 2343579 w 2502471"/>
              <a:gd name="connsiteY9" fmla="*/ 1311216 h 1990883"/>
              <a:gd name="connsiteX10" fmla="*/ 1897210 w 2502471"/>
              <a:gd name="connsiteY10" fmla="*/ 1322182 h 1990883"/>
              <a:gd name="connsiteX11" fmla="*/ 1576935 w 2502471"/>
              <a:gd name="connsiteY11" fmla="*/ 1261865 h 1990883"/>
              <a:gd name="connsiteX12" fmla="*/ 1470187 w 2502471"/>
              <a:gd name="connsiteY12" fmla="*/ 745718 h 1990883"/>
              <a:gd name="connsiteX13" fmla="*/ 1458003 w 2502471"/>
              <a:gd name="connsiteY13" fmla="*/ 1409406 h 1990883"/>
              <a:gd name="connsiteX14" fmla="*/ 1730650 w 2502471"/>
              <a:gd name="connsiteY14" fmla="*/ 1409406 h 1990883"/>
              <a:gd name="connsiteX15" fmla="*/ 895587 w 2502471"/>
              <a:gd name="connsiteY15" fmla="*/ 1990883 h 1990883"/>
              <a:gd name="connsiteX16" fmla="*/ 0 w 2502471"/>
              <a:gd name="connsiteY16" fmla="*/ 1409406 h 1990883"/>
              <a:gd name="connsiteX0" fmla="*/ 0 w 2502468"/>
              <a:gd name="connsiteY0" fmla="*/ 1409406 h 1990883"/>
              <a:gd name="connsiteX1" fmla="*/ 272647 w 2502468"/>
              <a:gd name="connsiteY1" fmla="*/ 1409406 h 1990883"/>
              <a:gd name="connsiteX2" fmla="*/ 272647 w 2502468"/>
              <a:gd name="connsiteY2" fmla="*/ 952 h 1990883"/>
              <a:gd name="connsiteX3" fmla="*/ 2008548 w 2502468"/>
              <a:gd name="connsiteY3" fmla="*/ 0 h 1990883"/>
              <a:gd name="connsiteX4" fmla="*/ 2005742 w 2502468"/>
              <a:gd name="connsiteY4" fmla="*/ 821714 h 1990883"/>
              <a:gd name="connsiteX5" fmla="*/ 2144354 w 2502468"/>
              <a:gd name="connsiteY5" fmla="*/ 1061721 h 1990883"/>
              <a:gd name="connsiteX6" fmla="*/ 2341057 w 2502468"/>
              <a:gd name="connsiteY6" fmla="*/ 1061720 h 1990883"/>
              <a:gd name="connsiteX7" fmla="*/ 2353666 w 2502468"/>
              <a:gd name="connsiteY7" fmla="*/ 946569 h 1990883"/>
              <a:gd name="connsiteX8" fmla="*/ 2502458 w 2502468"/>
              <a:gd name="connsiteY8" fmla="*/ 1174131 h 1990883"/>
              <a:gd name="connsiteX9" fmla="*/ 2343579 w 2502468"/>
              <a:gd name="connsiteY9" fmla="*/ 1415400 h 1990883"/>
              <a:gd name="connsiteX10" fmla="*/ 2343579 w 2502468"/>
              <a:gd name="connsiteY10" fmla="*/ 1311216 h 1990883"/>
              <a:gd name="connsiteX11" fmla="*/ 1897210 w 2502468"/>
              <a:gd name="connsiteY11" fmla="*/ 1322182 h 1990883"/>
              <a:gd name="connsiteX12" fmla="*/ 1576935 w 2502468"/>
              <a:gd name="connsiteY12" fmla="*/ 1261865 h 1990883"/>
              <a:gd name="connsiteX13" fmla="*/ 1470187 w 2502468"/>
              <a:gd name="connsiteY13" fmla="*/ 745718 h 1990883"/>
              <a:gd name="connsiteX14" fmla="*/ 1458003 w 2502468"/>
              <a:gd name="connsiteY14" fmla="*/ 1409406 h 1990883"/>
              <a:gd name="connsiteX15" fmla="*/ 1730650 w 2502468"/>
              <a:gd name="connsiteY15" fmla="*/ 1409406 h 1990883"/>
              <a:gd name="connsiteX16" fmla="*/ 895587 w 2502468"/>
              <a:gd name="connsiteY16" fmla="*/ 1990883 h 1990883"/>
              <a:gd name="connsiteX17" fmla="*/ 0 w 2502468"/>
              <a:gd name="connsiteY17" fmla="*/ 1409406 h 1990883"/>
              <a:gd name="connsiteX0" fmla="*/ 0 w 2502468"/>
              <a:gd name="connsiteY0" fmla="*/ 1409406 h 1990883"/>
              <a:gd name="connsiteX1" fmla="*/ 272647 w 2502468"/>
              <a:gd name="connsiteY1" fmla="*/ 1409406 h 1990883"/>
              <a:gd name="connsiteX2" fmla="*/ 272647 w 2502468"/>
              <a:gd name="connsiteY2" fmla="*/ 952 h 1990883"/>
              <a:gd name="connsiteX3" fmla="*/ 2008548 w 2502468"/>
              <a:gd name="connsiteY3" fmla="*/ 0 h 1990883"/>
              <a:gd name="connsiteX4" fmla="*/ 2005742 w 2502468"/>
              <a:gd name="connsiteY4" fmla="*/ 821714 h 1990883"/>
              <a:gd name="connsiteX5" fmla="*/ 2144354 w 2502468"/>
              <a:gd name="connsiteY5" fmla="*/ 1061721 h 1990883"/>
              <a:gd name="connsiteX6" fmla="*/ 2341057 w 2502468"/>
              <a:gd name="connsiteY6" fmla="*/ 1061720 h 1990883"/>
              <a:gd name="connsiteX7" fmla="*/ 2353666 w 2502468"/>
              <a:gd name="connsiteY7" fmla="*/ 946569 h 1990883"/>
              <a:gd name="connsiteX8" fmla="*/ 2502458 w 2502468"/>
              <a:gd name="connsiteY8" fmla="*/ 1174131 h 1990883"/>
              <a:gd name="connsiteX9" fmla="*/ 2343579 w 2502468"/>
              <a:gd name="connsiteY9" fmla="*/ 1415400 h 1990883"/>
              <a:gd name="connsiteX10" fmla="*/ 2343579 w 2502468"/>
              <a:gd name="connsiteY10" fmla="*/ 1311216 h 1990883"/>
              <a:gd name="connsiteX11" fmla="*/ 1897210 w 2502468"/>
              <a:gd name="connsiteY11" fmla="*/ 1322182 h 1990883"/>
              <a:gd name="connsiteX12" fmla="*/ 1576935 w 2502468"/>
              <a:gd name="connsiteY12" fmla="*/ 1261865 h 1990883"/>
              <a:gd name="connsiteX13" fmla="*/ 1470187 w 2502468"/>
              <a:gd name="connsiteY13" fmla="*/ 745718 h 1990883"/>
              <a:gd name="connsiteX14" fmla="*/ 1458003 w 2502468"/>
              <a:gd name="connsiteY14" fmla="*/ 1409406 h 1990883"/>
              <a:gd name="connsiteX15" fmla="*/ 1730650 w 2502468"/>
              <a:gd name="connsiteY15" fmla="*/ 1409406 h 1990883"/>
              <a:gd name="connsiteX16" fmla="*/ 895587 w 2502468"/>
              <a:gd name="connsiteY16" fmla="*/ 1990883 h 1990883"/>
              <a:gd name="connsiteX17" fmla="*/ 0 w 250246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81307 w 2502458"/>
              <a:gd name="connsiteY5" fmla="*/ 1042530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7207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3097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8793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8793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4684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4684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8702 w 2506567"/>
              <a:gd name="connsiteY4" fmla="*/ 37803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8702 w 2506567"/>
              <a:gd name="connsiteY4" fmla="*/ 378034 h 1990883"/>
              <a:gd name="connsiteX5" fmla="*/ 2049080 w 2506567"/>
              <a:gd name="connsiteY5" fmla="*/ 755753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91"/>
              <a:gd name="connsiteY0" fmla="*/ 1409406 h 1990883"/>
              <a:gd name="connsiteX1" fmla="*/ 272647 w 2506591"/>
              <a:gd name="connsiteY1" fmla="*/ 1409406 h 1990883"/>
              <a:gd name="connsiteX2" fmla="*/ 272647 w 2506591"/>
              <a:gd name="connsiteY2" fmla="*/ 952 h 1990883"/>
              <a:gd name="connsiteX3" fmla="*/ 2008548 w 2506591"/>
              <a:gd name="connsiteY3" fmla="*/ 0 h 1990883"/>
              <a:gd name="connsiteX4" fmla="*/ 2008702 w 2506591"/>
              <a:gd name="connsiteY4" fmla="*/ 378034 h 1990883"/>
              <a:gd name="connsiteX5" fmla="*/ 2049080 w 2506591"/>
              <a:gd name="connsiteY5" fmla="*/ 755753 h 1990883"/>
              <a:gd name="connsiteX6" fmla="*/ 2366738 w 2506591"/>
              <a:gd name="connsiteY6" fmla="*/ 1068421 h 1990883"/>
              <a:gd name="connsiteX7" fmla="*/ 2366830 w 2506591"/>
              <a:gd name="connsiteY7" fmla="*/ 967381 h 1990883"/>
              <a:gd name="connsiteX8" fmla="*/ 2381119 w 2506591"/>
              <a:gd name="connsiteY8" fmla="*/ 608008 h 1990883"/>
              <a:gd name="connsiteX9" fmla="*/ 2506567 w 2506591"/>
              <a:gd name="connsiteY9" fmla="*/ 1180832 h 1990883"/>
              <a:gd name="connsiteX10" fmla="*/ 2364124 w 2506591"/>
              <a:gd name="connsiteY10" fmla="*/ 1395298 h 1990883"/>
              <a:gd name="connsiteX11" fmla="*/ 2364125 w 2506591"/>
              <a:gd name="connsiteY11" fmla="*/ 1292230 h 1990883"/>
              <a:gd name="connsiteX12" fmla="*/ 1899265 w 2506591"/>
              <a:gd name="connsiteY12" fmla="*/ 1298729 h 1990883"/>
              <a:gd name="connsiteX13" fmla="*/ 1546118 w 2506591"/>
              <a:gd name="connsiteY13" fmla="*/ 1226127 h 1990883"/>
              <a:gd name="connsiteX14" fmla="*/ 1470187 w 2506591"/>
              <a:gd name="connsiteY14" fmla="*/ 745718 h 1990883"/>
              <a:gd name="connsiteX15" fmla="*/ 1458003 w 2506591"/>
              <a:gd name="connsiteY15" fmla="*/ 1409406 h 1990883"/>
              <a:gd name="connsiteX16" fmla="*/ 1730650 w 2506591"/>
              <a:gd name="connsiteY16" fmla="*/ 1409406 h 1990883"/>
              <a:gd name="connsiteX17" fmla="*/ 895587 w 2506591"/>
              <a:gd name="connsiteY17" fmla="*/ 1990883 h 1990883"/>
              <a:gd name="connsiteX18" fmla="*/ 0 w 2506591"/>
              <a:gd name="connsiteY18"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6738 w 2550982"/>
              <a:gd name="connsiteY6" fmla="*/ 1068421 h 1990883"/>
              <a:gd name="connsiteX7" fmla="*/ 2366830 w 2550982"/>
              <a:gd name="connsiteY7" fmla="*/ 967381 h 1990883"/>
              <a:gd name="connsiteX8" fmla="*/ 2381119 w 2550982"/>
              <a:gd name="connsiteY8" fmla="*/ 608008 h 1990883"/>
              <a:gd name="connsiteX9" fmla="*/ 2550965 w 2550982"/>
              <a:gd name="connsiteY9" fmla="*/ 981553 h 1990883"/>
              <a:gd name="connsiteX10" fmla="*/ 2364124 w 2550982"/>
              <a:gd name="connsiteY10" fmla="*/ 1395298 h 1990883"/>
              <a:gd name="connsiteX11" fmla="*/ 2364125 w 2550982"/>
              <a:gd name="connsiteY11" fmla="*/ 1292230 h 1990883"/>
              <a:gd name="connsiteX12" fmla="*/ 1899265 w 2550982"/>
              <a:gd name="connsiteY12" fmla="*/ 1298729 h 1990883"/>
              <a:gd name="connsiteX13" fmla="*/ 1546118 w 2550982"/>
              <a:gd name="connsiteY13" fmla="*/ 1226127 h 1990883"/>
              <a:gd name="connsiteX14" fmla="*/ 1470187 w 2550982"/>
              <a:gd name="connsiteY14" fmla="*/ 745718 h 1990883"/>
              <a:gd name="connsiteX15" fmla="*/ 1458003 w 2550982"/>
              <a:gd name="connsiteY15" fmla="*/ 1409406 h 1990883"/>
              <a:gd name="connsiteX16" fmla="*/ 1730650 w 2550982"/>
              <a:gd name="connsiteY16" fmla="*/ 1409406 h 1990883"/>
              <a:gd name="connsiteX17" fmla="*/ 895587 w 2550982"/>
              <a:gd name="connsiteY17" fmla="*/ 1990883 h 1990883"/>
              <a:gd name="connsiteX18" fmla="*/ 0 w 2550982"/>
              <a:gd name="connsiteY18"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6738 w 2550982"/>
              <a:gd name="connsiteY6" fmla="*/ 10684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37139 w 2550982"/>
              <a:gd name="connsiteY6" fmla="*/ 82026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37139 w 2550982"/>
              <a:gd name="connsiteY6" fmla="*/ 82026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8240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8240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79394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3779 w 2550982"/>
              <a:gd name="connsiteY6" fmla="*/ 79394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3779 w 2550982"/>
              <a:gd name="connsiteY6" fmla="*/ 793941 h 1990883"/>
              <a:gd name="connsiteX7" fmla="*/ 2381119 w 2550982"/>
              <a:gd name="connsiteY7" fmla="*/ 608008 h 1990883"/>
              <a:gd name="connsiteX8" fmla="*/ 2550965 w 2550982"/>
              <a:gd name="connsiteY8" fmla="*/ 981553 h 1990883"/>
              <a:gd name="connsiteX9" fmla="*/ 2375224 w 2550982"/>
              <a:gd name="connsiteY9" fmla="*/ 1446059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628674"/>
              <a:gd name="connsiteY0" fmla="*/ 1409406 h 1990883"/>
              <a:gd name="connsiteX1" fmla="*/ 272647 w 2628674"/>
              <a:gd name="connsiteY1" fmla="*/ 1409406 h 1990883"/>
              <a:gd name="connsiteX2" fmla="*/ 272647 w 2628674"/>
              <a:gd name="connsiteY2" fmla="*/ 952 h 1990883"/>
              <a:gd name="connsiteX3" fmla="*/ 2008548 w 2628674"/>
              <a:gd name="connsiteY3" fmla="*/ 0 h 1990883"/>
              <a:gd name="connsiteX4" fmla="*/ 2008702 w 2628674"/>
              <a:gd name="connsiteY4" fmla="*/ 378034 h 1990883"/>
              <a:gd name="connsiteX5" fmla="*/ 2049080 w 2628674"/>
              <a:gd name="connsiteY5" fmla="*/ 755753 h 1990883"/>
              <a:gd name="connsiteX6" fmla="*/ 2363779 w 2628674"/>
              <a:gd name="connsiteY6" fmla="*/ 793941 h 1990883"/>
              <a:gd name="connsiteX7" fmla="*/ 2381119 w 2628674"/>
              <a:gd name="connsiteY7" fmla="*/ 608008 h 1990883"/>
              <a:gd name="connsiteX8" fmla="*/ 2628663 w 2628674"/>
              <a:gd name="connsiteY8" fmla="*/ 1060513 h 1990883"/>
              <a:gd name="connsiteX9" fmla="*/ 2375224 w 2628674"/>
              <a:gd name="connsiteY9" fmla="*/ 1446059 h 1990883"/>
              <a:gd name="connsiteX10" fmla="*/ 2364125 w 2628674"/>
              <a:gd name="connsiteY10" fmla="*/ 1292230 h 1990883"/>
              <a:gd name="connsiteX11" fmla="*/ 1899265 w 2628674"/>
              <a:gd name="connsiteY11" fmla="*/ 1298729 h 1990883"/>
              <a:gd name="connsiteX12" fmla="*/ 1546118 w 2628674"/>
              <a:gd name="connsiteY12" fmla="*/ 1226127 h 1990883"/>
              <a:gd name="connsiteX13" fmla="*/ 1470187 w 2628674"/>
              <a:gd name="connsiteY13" fmla="*/ 745718 h 1990883"/>
              <a:gd name="connsiteX14" fmla="*/ 1458003 w 2628674"/>
              <a:gd name="connsiteY14" fmla="*/ 1409406 h 1990883"/>
              <a:gd name="connsiteX15" fmla="*/ 1730650 w 2628674"/>
              <a:gd name="connsiteY15" fmla="*/ 1409406 h 1990883"/>
              <a:gd name="connsiteX16" fmla="*/ 895587 w 2628674"/>
              <a:gd name="connsiteY16" fmla="*/ 1990883 h 1990883"/>
              <a:gd name="connsiteX17" fmla="*/ 0 w 2628674"/>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81119 w 2628663"/>
              <a:gd name="connsiteY7" fmla="*/ 608008 h 1990883"/>
              <a:gd name="connsiteX8" fmla="*/ 2628663 w 2628663"/>
              <a:gd name="connsiteY8" fmla="*/ 1060513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81119 w 2628663"/>
              <a:gd name="connsiteY7" fmla="*/ 60800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28663" h="1990883">
                <a:moveTo>
                  <a:pt x="0" y="1409406"/>
                </a:moveTo>
                <a:lnTo>
                  <a:pt x="272647" y="1409406"/>
                </a:lnTo>
                <a:lnTo>
                  <a:pt x="272647" y="952"/>
                </a:lnTo>
                <a:lnTo>
                  <a:pt x="2008548" y="0"/>
                </a:lnTo>
                <a:cubicBezTo>
                  <a:pt x="2007709" y="241774"/>
                  <a:pt x="2009718" y="249957"/>
                  <a:pt x="2008702" y="378034"/>
                </a:cubicBezTo>
                <a:cubicBezTo>
                  <a:pt x="2007688" y="505873"/>
                  <a:pt x="1995081" y="693485"/>
                  <a:pt x="2055740" y="767033"/>
                </a:cubicBezTo>
                <a:cubicBezTo>
                  <a:pt x="2116399" y="840581"/>
                  <a:pt x="2216723" y="813838"/>
                  <a:pt x="2372658" y="819321"/>
                </a:cubicBezTo>
                <a:cubicBezTo>
                  <a:pt x="2374720" y="689417"/>
                  <a:pt x="2374832" y="893206"/>
                  <a:pt x="2376678" y="661588"/>
                </a:cubicBezTo>
                <a:cubicBezTo>
                  <a:pt x="2399968" y="697163"/>
                  <a:pt x="2532832" y="893264"/>
                  <a:pt x="2628663" y="1052052"/>
                </a:cubicBezTo>
                <a:cubicBezTo>
                  <a:pt x="2566489" y="1150725"/>
                  <a:pt x="2445497" y="1341787"/>
                  <a:pt x="2375224" y="1446059"/>
                </a:cubicBezTo>
                <a:cubicBezTo>
                  <a:pt x="2375832" y="1367175"/>
                  <a:pt x="2373985" y="1359872"/>
                  <a:pt x="2373004" y="1283771"/>
                </a:cubicBezTo>
                <a:lnTo>
                  <a:pt x="1903704" y="1287449"/>
                </a:lnTo>
                <a:cubicBezTo>
                  <a:pt x="1766557" y="1287685"/>
                  <a:pt x="1625031" y="1307955"/>
                  <a:pt x="1552778" y="1217667"/>
                </a:cubicBezTo>
                <a:cubicBezTo>
                  <a:pt x="1480525" y="1127379"/>
                  <a:pt x="1468151" y="1011292"/>
                  <a:pt x="1470187" y="745718"/>
                </a:cubicBezTo>
                <a:cubicBezTo>
                  <a:pt x="1470329" y="923994"/>
                  <a:pt x="1457861" y="1231130"/>
                  <a:pt x="1458003" y="1409406"/>
                </a:cubicBezTo>
                <a:lnTo>
                  <a:pt x="1730650" y="1409406"/>
                </a:lnTo>
                <a:lnTo>
                  <a:pt x="895587" y="1990883"/>
                </a:lnTo>
                <a:lnTo>
                  <a:pt x="0" y="1409406"/>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29"/>
          <p:cNvSpPr txBox="1"/>
          <p:nvPr/>
        </p:nvSpPr>
        <p:spPr>
          <a:xfrm>
            <a:off x="4272800" y="3796801"/>
            <a:ext cx="1107996" cy="646331"/>
          </a:xfrm>
          <a:prstGeom prst="rect">
            <a:avLst/>
          </a:prstGeom>
          <a:noFill/>
        </p:spPr>
        <p:txBody>
          <a:bodyPr wrap="non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危険事象</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暴露</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33"/>
          <p:cNvSpPr/>
          <p:nvPr/>
        </p:nvSpPr>
        <p:spPr>
          <a:xfrm>
            <a:off x="6546158" y="4409416"/>
            <a:ext cx="1141576" cy="52725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ヒヤリ</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34"/>
          <p:cNvSpPr/>
          <p:nvPr/>
        </p:nvSpPr>
        <p:spPr>
          <a:xfrm>
            <a:off x="5365520" y="4480876"/>
            <a:ext cx="897100" cy="36004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回避</a:t>
            </a:r>
          </a:p>
        </p:txBody>
      </p:sp>
      <p:sp>
        <p:nvSpPr>
          <p:cNvPr id="17" name="Freeform 1029"/>
          <p:cNvSpPr>
            <a:spLocks/>
          </p:cNvSpPr>
          <p:nvPr/>
        </p:nvSpPr>
        <p:spPr bwMode="auto">
          <a:xfrm flipH="1">
            <a:off x="1922408" y="5348075"/>
            <a:ext cx="809133" cy="9338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62559" y="1830265"/>
            <a:ext cx="1911947" cy="217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89077" y="4966220"/>
            <a:ext cx="1193760" cy="1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Explosion 1 19"/>
          <p:cNvSpPr/>
          <p:nvPr/>
        </p:nvSpPr>
        <p:spPr bwMode="auto">
          <a:xfrm>
            <a:off x="2318791" y="5195675"/>
            <a:ext cx="242490" cy="252412"/>
          </a:xfrm>
          <a:prstGeom prst="irregularSeal1">
            <a:avLst/>
          </a:prstGeom>
          <a:solidFill>
            <a:srgbClr val="FF0000"/>
          </a:solidFill>
          <a:ln w="6350" cap="flat" cmpd="sng" algn="ctr">
            <a:solidFill>
              <a:srgbClr val="FF0000"/>
            </a:solidFill>
            <a:prstDash val="solid"/>
            <a:round/>
            <a:headEnd type="none" w="med" len="med"/>
            <a:tailEnd type="none" w="med" len="med"/>
          </a:ln>
          <a:effectLst/>
          <a:ex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Freeform 1029"/>
          <p:cNvSpPr>
            <a:spLocks/>
          </p:cNvSpPr>
          <p:nvPr/>
        </p:nvSpPr>
        <p:spPr bwMode="auto">
          <a:xfrm flipH="1">
            <a:off x="584503" y="2125903"/>
            <a:ext cx="1282229" cy="15886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39822" y="4474549"/>
            <a:ext cx="1193760" cy="1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Freeform 1029"/>
          <p:cNvSpPr>
            <a:spLocks/>
          </p:cNvSpPr>
          <p:nvPr/>
        </p:nvSpPr>
        <p:spPr bwMode="auto">
          <a:xfrm rot="19281564" flipH="1">
            <a:off x="7471930" y="4806511"/>
            <a:ext cx="809133" cy="9338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Rectangle 24"/>
          <p:cNvSpPr/>
          <p:nvPr/>
        </p:nvSpPr>
        <p:spPr bwMode="auto">
          <a:xfrm>
            <a:off x="2360306" y="3293840"/>
            <a:ext cx="1530401" cy="646331"/>
          </a:xfrm>
          <a:prstGeom prst="rect">
            <a:avLst/>
          </a:prstGeom>
          <a:solidFill>
            <a:schemeClr val="bg1"/>
          </a:solidFill>
          <a:ln w="38100" cap="flat" cmpd="sng" algn="ctr">
            <a:solidFill>
              <a:srgbClr val="FF0000"/>
            </a:solidFill>
            <a:prstDash val="solid"/>
            <a:round/>
            <a:headEnd type="none" w="med" len="med"/>
            <a:tailEnd type="none" w="med" len="med"/>
          </a:ln>
          <a:effectLst/>
          <a:extLst/>
        </p:spPr>
        <p:txBody>
          <a:bodyPr vert="horz" wrap="none" lIns="72000" tIns="45720" rIns="72000" bIns="45720" numCol="1" rtlCol="0" anchor="ctr" anchorCtr="0" compatLnSpc="1">
            <a:prstTxWarp prst="textNoShape">
              <a:avLst/>
            </a:prstTxWarp>
            <a:spAutoFit/>
          </a:bodyPr>
          <a:lstStyle/>
          <a:p>
            <a:r>
              <a:rPr lang="ja-JP" altLang="ja-JP" sz="3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誤使用</a:t>
            </a:r>
            <a:endParaRPr lang="ja-JP" altLang="en-US" sz="36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76900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2 </a:t>
            </a:r>
            <a:r>
              <a:rPr lang="ja-JP" altLang="en-US" dirty="0"/>
              <a:t>リスクアセスメント</a:t>
            </a:r>
            <a:r>
              <a:rPr lang="en-US" altLang="ja-JP" dirty="0"/>
              <a:t/>
            </a:r>
            <a:br>
              <a:rPr lang="en-US" altLang="ja-JP" dirty="0"/>
            </a:br>
            <a:r>
              <a:rPr lang="en-US" altLang="ja-JP" dirty="0"/>
              <a:t>(3)	</a:t>
            </a:r>
            <a:r>
              <a:rPr lang="ja-JP" altLang="en-US" dirty="0"/>
              <a:t>危険源・危険状態・危険事象の同定</a:t>
            </a:r>
            <a:endParaRPr kumimoji="1" lang="ja-JP" altLang="en-US" dirty="0"/>
          </a:p>
        </p:txBody>
      </p:sp>
      <p:sp>
        <p:nvSpPr>
          <p:cNvPr id="3" name="Content Placeholder 2"/>
          <p:cNvSpPr>
            <a:spLocks noGrp="1"/>
          </p:cNvSpPr>
          <p:nvPr>
            <p:ph idx="1"/>
          </p:nvPr>
        </p:nvSpPr>
        <p:spPr/>
        <p:txBody>
          <a:bodyPr/>
          <a:lstStyle/>
          <a:p>
            <a:pPr marL="0" indent="0">
              <a:buNone/>
            </a:pPr>
            <a:r>
              <a:rPr lang="ja-JP" altLang="en-US" b="1" dirty="0"/>
              <a:t>イ 危険状態の</a:t>
            </a:r>
            <a:r>
              <a:rPr lang="ja-JP" altLang="en-US" b="1" dirty="0" smtClean="0"/>
              <a:t>同定 － </a:t>
            </a:r>
            <a:r>
              <a:rPr lang="ja-JP" altLang="en-US" dirty="0" smtClean="0"/>
              <a:t>合理的に予見可能な誤使用</a:t>
            </a:r>
            <a:endParaRPr kumimoji="1" lang="en-US" altLang="ja-JP" dirty="0" smtClean="0"/>
          </a:p>
          <a:p>
            <a:pPr marL="0" indent="0">
              <a:buNone/>
            </a:pPr>
            <a:endParaRPr lang="en-US" altLang="ja-JP" dirty="0"/>
          </a:p>
        </p:txBody>
      </p:sp>
      <p:graphicFrame>
        <p:nvGraphicFramePr>
          <p:cNvPr id="25" name="Table 24"/>
          <p:cNvGraphicFramePr>
            <a:graphicFrameLocks noGrp="1"/>
          </p:cNvGraphicFramePr>
          <p:nvPr>
            <p:extLst>
              <p:ext uri="{D42A27DB-BD31-4B8C-83A1-F6EECF244321}">
                <p14:modId xmlns:p14="http://schemas.microsoft.com/office/powerpoint/2010/main" val="474934908"/>
              </p:ext>
            </p:extLst>
          </p:nvPr>
        </p:nvGraphicFramePr>
        <p:xfrm>
          <a:off x="157239" y="1903252"/>
          <a:ext cx="9560078" cy="3657600"/>
        </p:xfrm>
        <a:graphic>
          <a:graphicData uri="http://schemas.openxmlformats.org/drawingml/2006/table">
            <a:tbl>
              <a:tblPr firstRow="1">
                <a:tableStyleId>{3C2FFA5D-87B4-456A-9821-1D502468CF0F}</a:tableStyleId>
              </a:tblPr>
              <a:tblGrid>
                <a:gridCol w="4669972"/>
                <a:gridCol w="4890106"/>
              </a:tblGrid>
              <a:tr h="0">
                <a:tc>
                  <a:txBody>
                    <a:bodyPr/>
                    <a:lstStyle/>
                    <a:p>
                      <a:pPr algn="ctr">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合理的に予見可能な誤使用</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具体例</a:t>
                      </a:r>
                      <a:endPar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marL="261938" indent="-261938" algn="just">
                        <a:lnSpc>
                          <a:spcPts val="2400"/>
                        </a:lnSpc>
                        <a:spcBef>
                          <a:spcPts val="1200"/>
                        </a:spcBef>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	機械の使用中に、機能不良、事故又は故障が生じた時の人の反射的な行動</a:t>
                      </a:r>
                    </a:p>
                    <a:p>
                      <a:pPr marL="261938" indent="-261938" algn="just">
                        <a:lnSpc>
                          <a:spcPts val="2400"/>
                        </a:lnSpc>
                        <a:spcBef>
                          <a:spcPts val="1200"/>
                        </a:spcBef>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	集中力の欠如又は不注意から生じる</a:t>
                      </a: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故意の誤使用でない</a:t>
                      </a: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誤った行動</a:t>
                      </a:r>
                    </a:p>
                    <a:p>
                      <a:pPr marL="261938" indent="-261938" algn="just">
                        <a:lnSpc>
                          <a:spcPts val="2400"/>
                        </a:lnSpc>
                        <a:spcBef>
                          <a:spcPts val="1200"/>
                        </a:spcBef>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	“近道反応”、”省略行動”等の行動</a:t>
                      </a:r>
                    </a:p>
                    <a:p>
                      <a:pPr marL="261938" indent="-261938" algn="just">
                        <a:lnSpc>
                          <a:spcPts val="2400"/>
                        </a:lnSpc>
                        <a:spcBef>
                          <a:spcPts val="1200"/>
                        </a:spcBef>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	機械の運転を継続させようという動機から生じる不適切な行動</a:t>
                      </a:r>
                    </a:p>
                    <a:p>
                      <a:pPr marL="261938" indent="-261938" algn="just">
                        <a:lnSpc>
                          <a:spcPts val="2400"/>
                        </a:lnSpc>
                        <a:spcBef>
                          <a:spcPts val="1200"/>
                        </a:spcBef>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	意図する使用目的、用途、使用方法を正しく知らない労働者がとりがちな行動</a:t>
                      </a:r>
                    </a:p>
                  </a:txBody>
                  <a:tcPr marL="74295" marR="74295" marT="0" marB="0"/>
                </a:tc>
                <a:tc>
                  <a:txBody>
                    <a:bodyPr/>
                    <a:lstStyle/>
                    <a:p>
                      <a:pPr algn="just">
                        <a:lnSpc>
                          <a:spcPct val="100000"/>
                        </a:lnSpc>
                        <a:spcBef>
                          <a:spcPts val="600"/>
                        </a:spcBef>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－落下しそうになった製品を掴もうとする</a:t>
                      </a:r>
                    </a:p>
                    <a:p>
                      <a:pPr algn="just">
                        <a:lnSpc>
                          <a:spcPct val="100000"/>
                        </a:lnSpc>
                        <a:spcBef>
                          <a:spcPts val="600"/>
                        </a:spcBef>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－荷ブレした荷を手で止めようとする</a:t>
                      </a:r>
                    </a:p>
                    <a:p>
                      <a:pPr algn="just">
                        <a:lnSpc>
                          <a:spcPct val="100000"/>
                        </a:lnSpc>
                        <a:spcBef>
                          <a:spcPts val="600"/>
                        </a:spcBef>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－脇見運転，居眠り運転</a:t>
                      </a:r>
                      <a:endPar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Bef>
                          <a:spcPts val="600"/>
                        </a:spcBef>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－斜め横断，横断歩道外車道横断</a:t>
                      </a:r>
                      <a:endPar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just" defTabSz="914400" rtl="0" eaLnBrk="1" fontAlgn="auto" latinLnBrk="0" hangingPunct="1">
                        <a:lnSpc>
                          <a:spcPct val="100000"/>
                        </a:lnSpc>
                        <a:spcBef>
                          <a:spcPts val="600"/>
                        </a:spcBef>
                        <a:spcAft>
                          <a:spcPts val="0"/>
                        </a:spcAft>
                        <a:buClrTx/>
                        <a:buSzTx/>
                        <a:buFontTx/>
                        <a:buNone/>
                        <a:tabLst/>
                        <a:defRPr/>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－機械内の通行（ショートカット）</a:t>
                      </a:r>
                    </a:p>
                    <a:p>
                      <a:pPr algn="just">
                        <a:lnSpc>
                          <a:spcPct val="100000"/>
                        </a:lnSpc>
                        <a:spcBef>
                          <a:spcPts val="600"/>
                        </a:spcBef>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－製品セットミス（ズレ）の修正</a:t>
                      </a:r>
                    </a:p>
                    <a:p>
                      <a:pPr algn="just">
                        <a:lnSpc>
                          <a:spcPct val="100000"/>
                        </a:lnSpc>
                        <a:spcBef>
                          <a:spcPts val="600"/>
                        </a:spcBef>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－機械内のゴミ・汚れ等の除去</a:t>
                      </a:r>
                      <a:endPar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Bef>
                          <a:spcPts val="600"/>
                        </a:spcBef>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－作業遅れによる後工程への進入</a:t>
                      </a:r>
                      <a:endPar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Bef>
                          <a:spcPts val="600"/>
                        </a:spcBef>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－先取り作業による前工程への進入</a:t>
                      </a:r>
                    </a:p>
                  </a:txBody>
                  <a:tcPr marL="74295" marR="74295" marT="0" marB="0"/>
                </a:tc>
              </a:tr>
            </a:tbl>
          </a:graphicData>
        </a:graphic>
      </p:graphicFrame>
      <p:sp>
        <p:nvSpPr>
          <p:cNvPr id="5" name="TextBox 4"/>
          <p:cNvSpPr txBox="1"/>
          <p:nvPr/>
        </p:nvSpPr>
        <p:spPr>
          <a:xfrm>
            <a:off x="2357335" y="5848351"/>
            <a:ext cx="5139548" cy="584775"/>
          </a:xfrm>
          <a:prstGeom prst="rect">
            <a:avLst/>
          </a:prstGeom>
          <a:noFill/>
        </p:spPr>
        <p:style>
          <a:lnRef idx="2">
            <a:schemeClr val="accent2"/>
          </a:lnRef>
          <a:fillRef idx="1">
            <a:schemeClr val="lt1"/>
          </a:fillRef>
          <a:effectRef idx="0">
            <a:schemeClr val="accent2"/>
          </a:effectRef>
          <a:fontRef idx="minor">
            <a:schemeClr val="dk1"/>
          </a:fontRef>
        </p:style>
        <p:txBody>
          <a:bodyPr wrap="none" rtlCol="0">
            <a:spAutoFit/>
          </a:bodyPr>
          <a:lstStyle>
            <a:defPPr>
              <a:defRPr lang="ja-JP"/>
            </a:defPPr>
            <a:lvl1pPr>
              <a:defRPr sz="3600">
                <a:solidFill>
                  <a:srgbClr val="FF0000"/>
                </a:solidFill>
                <a:latin typeface="+mn-ea"/>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ケガの発生は誤使用時が大半</a:t>
            </a:r>
            <a:endParaRPr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3373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
          </p:nvPr>
        </p:nvSpPr>
        <p:spPr>
          <a:xfrm>
            <a:off x="350763" y="1363229"/>
            <a:ext cx="5021338" cy="4911720"/>
          </a:xfrm>
          <a:ln>
            <a:solidFill>
              <a:schemeClr val="accent6">
                <a:lumMod val="40000"/>
                <a:lumOff val="60000"/>
              </a:schemeClr>
            </a:solidFill>
          </a:ln>
        </p:spPr>
        <p:txBody>
          <a:bodyPr>
            <a:noAutofit/>
          </a:bodyPr>
          <a:lstStyle/>
          <a:p>
            <a:pPr marL="712788" indent="-712788">
              <a:lnSpc>
                <a:spcPct val="100000"/>
              </a:lnSpc>
              <a:buNone/>
            </a:pPr>
            <a:r>
              <a:rPr lang="ja-JP" altLang="en-US" dirty="0"/>
              <a:t>状況：車のシリンダーヘッド鋳造ラインの工程で、半製品を搬送する搬送用油圧ロボット</a:t>
            </a:r>
            <a:r>
              <a:rPr lang="en-US" altLang="ja-JP" dirty="0"/>
              <a:t>(</a:t>
            </a:r>
            <a:r>
              <a:rPr lang="ja-JP" altLang="en-US" dirty="0"/>
              <a:t>ローダー</a:t>
            </a:r>
            <a:r>
              <a:rPr lang="en-US" altLang="ja-JP" dirty="0"/>
              <a:t>)</a:t>
            </a:r>
            <a:r>
              <a:rPr lang="ja-JP" altLang="en-US" dirty="0"/>
              <a:t>の把持部に、被災者が挟まれて死亡した。</a:t>
            </a:r>
            <a:endParaRPr lang="en-US" altLang="ja-JP" dirty="0"/>
          </a:p>
          <a:p>
            <a:pPr marL="804863" indent="-804863">
              <a:lnSpc>
                <a:spcPct val="100000"/>
              </a:lnSpc>
              <a:buNone/>
            </a:pPr>
            <a:r>
              <a:rPr lang="ja-JP" altLang="en-US" dirty="0"/>
              <a:t>原因：ローダー異常時に、動力源を切らずに開口部のドアを開けて入った。ドアのインタロック機構が機能しなかった。</a:t>
            </a:r>
            <a:endParaRPr lang="en-US" altLang="ja-JP" dirty="0"/>
          </a:p>
        </p:txBody>
      </p:sp>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txBox="1">
            <a:spLocks/>
          </p:cNvSpPr>
          <p:nvPr/>
        </p:nvSpPr>
        <p:spPr>
          <a:xfrm>
            <a:off x="350763" y="100721"/>
            <a:ext cx="9216148" cy="1207422"/>
          </a:xfrm>
          <a:prstGeom prst="rect">
            <a:avLst/>
          </a:prstGeom>
          <a:ln>
            <a:solidFill>
              <a:schemeClr val="accent4">
                <a:lumMod val="40000"/>
                <a:lumOff val="6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714375" indent="-714375"/>
            <a:r>
              <a:rPr lang="en-US" altLang="ja-JP" dirty="0"/>
              <a:t>(2)</a:t>
            </a:r>
            <a:r>
              <a:rPr lang="ja-JP" altLang="en-US" dirty="0"/>
              <a:t>産業用ロボットに起因した死亡災害事例</a:t>
            </a:r>
            <a:r>
              <a:rPr lang="ja-JP" altLang="ja-JP" dirty="0"/>
              <a:t> </a:t>
            </a:r>
            <a:endParaRPr lang="ja-JP" altLang="en-US" dirty="0"/>
          </a:p>
        </p:txBody>
      </p:sp>
      <p:sp>
        <p:nvSpPr>
          <p:cNvPr id="3" name="テキスト ボックス 2"/>
          <p:cNvSpPr txBox="1"/>
          <p:nvPr/>
        </p:nvSpPr>
        <p:spPr>
          <a:xfrm>
            <a:off x="5692502" y="4823653"/>
            <a:ext cx="3634016"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機械の異常等により</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人が近接したとき、機械が不意に起動して被災する</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フッター プレースホルダー 3"/>
          <p:cNvSpPr>
            <a:spLocks noGrp="1"/>
          </p:cNvSpPr>
          <p:nvPr>
            <p:ph type="ftr" sz="quarter" idx="4294967295"/>
          </p:nvPr>
        </p:nvSpPr>
        <p:spPr>
          <a:xfrm>
            <a:off x="509592" y="6511768"/>
            <a:ext cx="8308797" cy="249029"/>
          </a:xfrm>
          <a:prstGeom prst="rect">
            <a:avLst/>
          </a:prstGeom>
        </p:spPr>
        <p:txBody>
          <a:bodyPr/>
          <a:lstStyle/>
          <a:p>
            <a:pPr algn="l"/>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298"/>
          <p:cNvGrpSpPr>
            <a:grpSpLocks/>
          </p:cNvGrpSpPr>
          <p:nvPr/>
        </p:nvGrpSpPr>
        <p:grpSpPr bwMode="auto">
          <a:xfrm>
            <a:off x="5773220" y="1448197"/>
            <a:ext cx="3553298" cy="3235402"/>
            <a:chOff x="1849438" y="979488"/>
            <a:chExt cx="4897437" cy="4459287"/>
          </a:xfrm>
        </p:grpSpPr>
        <p:grpSp>
          <p:nvGrpSpPr>
            <p:cNvPr id="12" name="グループ化 269"/>
            <p:cNvGrpSpPr>
              <a:grpSpLocks/>
            </p:cNvGrpSpPr>
            <p:nvPr/>
          </p:nvGrpSpPr>
          <p:grpSpPr bwMode="auto">
            <a:xfrm rot="-417417">
              <a:off x="5383213" y="4019550"/>
              <a:ext cx="533400" cy="401638"/>
              <a:chOff x="4687648" y="3885876"/>
              <a:chExt cx="533833" cy="401875"/>
            </a:xfrm>
          </p:grpSpPr>
          <p:sp>
            <p:nvSpPr>
              <p:cNvPr id="295" name="円弧 294"/>
              <p:cNvSpPr/>
              <p:nvPr/>
            </p:nvSpPr>
            <p:spPr>
              <a:xfrm rot="19752978">
                <a:off x="4813352" y="3944703"/>
                <a:ext cx="257384" cy="279565"/>
              </a:xfrm>
              <a:prstGeom prst="arc">
                <a:avLst>
                  <a:gd name="adj1" fmla="val 12901588"/>
                  <a:gd name="adj2" fmla="val 1613899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96" name="円弧 295"/>
              <p:cNvSpPr/>
              <p:nvPr/>
            </p:nvSpPr>
            <p:spPr>
              <a:xfrm rot="19752978">
                <a:off x="4805985" y="3951812"/>
                <a:ext cx="257384" cy="281153"/>
              </a:xfrm>
              <a:prstGeom prst="arc">
                <a:avLst>
                  <a:gd name="adj1" fmla="val 5340774"/>
                  <a:gd name="adj2" fmla="val 849792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7" name="直線コネクタ 296"/>
              <p:cNvCxnSpPr>
                <a:stCxn id="284" idx="2"/>
                <a:endCxn id="283" idx="0"/>
              </p:cNvCxnSpPr>
              <p:nvPr/>
            </p:nvCxnSpPr>
            <p:spPr>
              <a:xfrm flipV="1">
                <a:off x="4712602" y="4046750"/>
                <a:ext cx="149346" cy="937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円弧 297"/>
              <p:cNvSpPr/>
              <p:nvPr/>
            </p:nvSpPr>
            <p:spPr>
              <a:xfrm rot="19631897">
                <a:off x="4840009" y="4037715"/>
                <a:ext cx="136636" cy="147724"/>
              </a:xfrm>
              <a:prstGeom prst="arc">
                <a:avLst>
                  <a:gd name="adj1" fmla="val 16200000"/>
                  <a:gd name="adj2" fmla="val 545934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99" name="円弧 298"/>
              <p:cNvSpPr/>
              <p:nvPr/>
            </p:nvSpPr>
            <p:spPr>
              <a:xfrm rot="19752978">
                <a:off x="4687159" y="4132997"/>
                <a:ext cx="141402" cy="154079"/>
              </a:xfrm>
              <a:prstGeom prst="arc">
                <a:avLst>
                  <a:gd name="adj1" fmla="val 5504606"/>
                  <a:gd name="adj2" fmla="val 1621693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00" name="円弧 299"/>
              <p:cNvSpPr/>
              <p:nvPr/>
            </p:nvSpPr>
            <p:spPr>
              <a:xfrm rot="19752978">
                <a:off x="5087186" y="3879923"/>
                <a:ext cx="125514" cy="136606"/>
              </a:xfrm>
              <a:prstGeom prst="arc">
                <a:avLst>
                  <a:gd name="adj1" fmla="val 16172517"/>
                  <a:gd name="adj2" fmla="val 547540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01" name="円弧 300"/>
              <p:cNvSpPr/>
              <p:nvPr/>
            </p:nvSpPr>
            <p:spPr>
              <a:xfrm rot="19752978">
                <a:off x="4810813" y="3952395"/>
                <a:ext cx="257384" cy="279565"/>
              </a:xfrm>
              <a:prstGeom prst="arc">
                <a:avLst>
                  <a:gd name="adj1" fmla="val 16159054"/>
                  <a:gd name="adj2" fmla="val 5478092"/>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02" name="円弧 301"/>
              <p:cNvSpPr/>
              <p:nvPr/>
            </p:nvSpPr>
            <p:spPr>
              <a:xfrm rot="19752978">
                <a:off x="4839414" y="3927086"/>
                <a:ext cx="257384" cy="281153"/>
              </a:xfrm>
              <a:prstGeom prst="arc">
                <a:avLst>
                  <a:gd name="adj1" fmla="val 16159054"/>
                  <a:gd name="adj2" fmla="val 547809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03" name="直線コネクタ 302"/>
              <p:cNvCxnSpPr>
                <a:stCxn id="280" idx="2"/>
                <a:endCxn id="287" idx="0"/>
              </p:cNvCxnSpPr>
              <p:nvPr/>
            </p:nvCxnSpPr>
            <p:spPr>
              <a:xfrm flipV="1">
                <a:off x="4862836" y="3951912"/>
                <a:ext cx="30187" cy="174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直線コネクタ 303"/>
              <p:cNvCxnSpPr>
                <a:stCxn id="281" idx="0"/>
                <a:endCxn id="287" idx="2"/>
              </p:cNvCxnSpPr>
              <p:nvPr/>
            </p:nvCxnSpPr>
            <p:spPr>
              <a:xfrm flipV="1">
                <a:off x="5007719" y="4194921"/>
                <a:ext cx="25421"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直線コネクタ 304"/>
              <p:cNvCxnSpPr>
                <a:stCxn id="284" idx="0"/>
                <a:endCxn id="283" idx="2"/>
              </p:cNvCxnSpPr>
              <p:nvPr/>
            </p:nvCxnSpPr>
            <p:spPr>
              <a:xfrm flipV="1">
                <a:off x="4788437" y="4168246"/>
                <a:ext cx="152524" cy="103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直線コネクタ 305"/>
              <p:cNvCxnSpPr>
                <a:endCxn id="285" idx="0"/>
              </p:cNvCxnSpPr>
              <p:nvPr/>
            </p:nvCxnSpPr>
            <p:spPr>
              <a:xfrm flipV="1">
                <a:off x="5022079" y="3885865"/>
                <a:ext cx="95327" cy="61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直線コネクタ 306"/>
              <p:cNvCxnSpPr>
                <a:endCxn id="285" idx="2"/>
              </p:cNvCxnSpPr>
              <p:nvPr/>
            </p:nvCxnSpPr>
            <p:spPr>
              <a:xfrm flipV="1">
                <a:off x="5102264" y="4005554"/>
                <a:ext cx="87383" cy="555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8" name="円弧 307"/>
              <p:cNvSpPr/>
              <p:nvPr/>
            </p:nvSpPr>
            <p:spPr>
              <a:xfrm rot="19752978">
                <a:off x="4688928" y="4131613"/>
                <a:ext cx="141403" cy="154078"/>
              </a:xfrm>
              <a:prstGeom prst="arc">
                <a:avLst>
                  <a:gd name="adj1" fmla="val 16251294"/>
                  <a:gd name="adj2" fmla="val 541698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フリーフォーム 12"/>
            <p:cNvSpPr/>
            <p:nvPr/>
          </p:nvSpPr>
          <p:spPr>
            <a:xfrm>
              <a:off x="5305425" y="4156075"/>
              <a:ext cx="460375" cy="496888"/>
            </a:xfrm>
            <a:custGeom>
              <a:avLst/>
              <a:gdLst>
                <a:gd name="connsiteX0" fmla="*/ 0 w 459740"/>
                <a:gd name="connsiteY0" fmla="*/ 63500 h 497840"/>
                <a:gd name="connsiteX1" fmla="*/ 91440 w 459740"/>
                <a:gd name="connsiteY1" fmla="*/ 0 h 497840"/>
                <a:gd name="connsiteX2" fmla="*/ 457200 w 459740"/>
                <a:gd name="connsiteY2" fmla="*/ 60960 h 497840"/>
                <a:gd name="connsiteX3" fmla="*/ 459740 w 459740"/>
                <a:gd name="connsiteY3" fmla="*/ 421640 h 497840"/>
                <a:gd name="connsiteX4" fmla="*/ 365760 w 459740"/>
                <a:gd name="connsiteY4" fmla="*/ 497840 h 497840"/>
                <a:gd name="connsiteX5" fmla="*/ 0 w 459740"/>
                <a:gd name="connsiteY5" fmla="*/ 431800 h 497840"/>
                <a:gd name="connsiteX6" fmla="*/ 0 w 459740"/>
                <a:gd name="connsiteY6" fmla="*/ 63500 h 49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40" h="497840">
                  <a:moveTo>
                    <a:pt x="0" y="63500"/>
                  </a:moveTo>
                  <a:lnTo>
                    <a:pt x="91440" y="0"/>
                  </a:lnTo>
                  <a:lnTo>
                    <a:pt x="457200" y="60960"/>
                  </a:lnTo>
                  <a:cubicBezTo>
                    <a:pt x="458047" y="181187"/>
                    <a:pt x="458893" y="301413"/>
                    <a:pt x="459740" y="421640"/>
                  </a:cubicBezTo>
                  <a:lnTo>
                    <a:pt x="365760" y="497840"/>
                  </a:lnTo>
                  <a:lnTo>
                    <a:pt x="0" y="431800"/>
                  </a:lnTo>
                  <a:lnTo>
                    <a:pt x="0" y="6350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フリーフォーム 13"/>
            <p:cNvSpPr/>
            <p:nvPr/>
          </p:nvSpPr>
          <p:spPr>
            <a:xfrm>
              <a:off x="5480050" y="4619625"/>
              <a:ext cx="93663" cy="742950"/>
            </a:xfrm>
            <a:custGeom>
              <a:avLst/>
              <a:gdLst>
                <a:gd name="connsiteX0" fmla="*/ 0 w 88900"/>
                <a:gd name="connsiteY0" fmla="*/ 0 h 746760"/>
                <a:gd name="connsiteX1" fmla="*/ 88900 w 88900"/>
                <a:gd name="connsiteY1" fmla="*/ 0 h 746760"/>
                <a:gd name="connsiteX2" fmla="*/ 88900 w 88900"/>
                <a:gd name="connsiteY2" fmla="*/ 746760 h 746760"/>
                <a:gd name="connsiteX3" fmla="*/ 0 w 88900"/>
                <a:gd name="connsiteY3" fmla="*/ 746760 h 746760"/>
                <a:gd name="connsiteX4" fmla="*/ 0 w 88900"/>
                <a:gd name="connsiteY4" fmla="*/ 0 h 746760"/>
                <a:gd name="connsiteX0" fmla="*/ 88900 w 180340"/>
                <a:gd name="connsiteY0" fmla="*/ 0 h 746760"/>
                <a:gd name="connsiteX1" fmla="*/ 88900 w 180340"/>
                <a:gd name="connsiteY1" fmla="*/ 746760 h 746760"/>
                <a:gd name="connsiteX2" fmla="*/ 0 w 180340"/>
                <a:gd name="connsiteY2" fmla="*/ 746760 h 746760"/>
                <a:gd name="connsiteX3" fmla="*/ 0 w 180340"/>
                <a:gd name="connsiteY3" fmla="*/ 0 h 746760"/>
                <a:gd name="connsiteX4" fmla="*/ 180340 w 180340"/>
                <a:gd name="connsiteY4" fmla="*/ 91440 h 746760"/>
                <a:gd name="connsiteX0" fmla="*/ 88900 w 88900"/>
                <a:gd name="connsiteY0" fmla="*/ 0 h 746760"/>
                <a:gd name="connsiteX1" fmla="*/ 88900 w 88900"/>
                <a:gd name="connsiteY1" fmla="*/ 746760 h 746760"/>
                <a:gd name="connsiteX2" fmla="*/ 0 w 88900"/>
                <a:gd name="connsiteY2" fmla="*/ 746760 h 746760"/>
                <a:gd name="connsiteX3" fmla="*/ 0 w 88900"/>
                <a:gd name="connsiteY3" fmla="*/ 0 h 746760"/>
                <a:gd name="connsiteX0" fmla="*/ 88900 w 88900"/>
                <a:gd name="connsiteY0" fmla="*/ 0 h 746760"/>
                <a:gd name="connsiteX1" fmla="*/ 88900 w 88900"/>
                <a:gd name="connsiteY1" fmla="*/ 746760 h 746760"/>
                <a:gd name="connsiteX2" fmla="*/ 0 w 88900"/>
                <a:gd name="connsiteY2" fmla="*/ 746760 h 746760"/>
                <a:gd name="connsiteX3" fmla="*/ 2540 w 88900"/>
                <a:gd name="connsiteY3" fmla="*/ 38100 h 746760"/>
                <a:gd name="connsiteX0" fmla="*/ 86360 w 88900"/>
                <a:gd name="connsiteY0" fmla="*/ 20320 h 708660"/>
                <a:gd name="connsiteX1" fmla="*/ 88900 w 88900"/>
                <a:gd name="connsiteY1" fmla="*/ 708660 h 708660"/>
                <a:gd name="connsiteX2" fmla="*/ 0 w 88900"/>
                <a:gd name="connsiteY2" fmla="*/ 708660 h 708660"/>
                <a:gd name="connsiteX3" fmla="*/ 2540 w 88900"/>
                <a:gd name="connsiteY3" fmla="*/ 0 h 708660"/>
                <a:gd name="connsiteX0" fmla="*/ 87207 w 89747"/>
                <a:gd name="connsiteY0" fmla="*/ 20320 h 741680"/>
                <a:gd name="connsiteX1" fmla="*/ 89747 w 89747"/>
                <a:gd name="connsiteY1" fmla="*/ 708660 h 741680"/>
                <a:gd name="connsiteX2" fmla="*/ 847 w 89747"/>
                <a:gd name="connsiteY2" fmla="*/ 708660 h 741680"/>
                <a:gd name="connsiteX3" fmla="*/ 3387 w 89747"/>
                <a:gd name="connsiteY3" fmla="*/ 0 h 741680"/>
                <a:gd name="connsiteX0" fmla="*/ 87207 w 93134"/>
                <a:gd name="connsiteY0" fmla="*/ 20320 h 741680"/>
                <a:gd name="connsiteX1" fmla="*/ 89747 w 93134"/>
                <a:gd name="connsiteY1" fmla="*/ 708660 h 741680"/>
                <a:gd name="connsiteX2" fmla="*/ 847 w 93134"/>
                <a:gd name="connsiteY2" fmla="*/ 708660 h 741680"/>
                <a:gd name="connsiteX3" fmla="*/ 3387 w 93134"/>
                <a:gd name="connsiteY3" fmla="*/ 0 h 741680"/>
                <a:gd name="connsiteX0" fmla="*/ 87207 w 93134"/>
                <a:gd name="connsiteY0" fmla="*/ 20320 h 741680"/>
                <a:gd name="connsiteX1" fmla="*/ 89747 w 93134"/>
                <a:gd name="connsiteY1" fmla="*/ 708660 h 741680"/>
                <a:gd name="connsiteX2" fmla="*/ 847 w 93134"/>
                <a:gd name="connsiteY2" fmla="*/ 708660 h 741680"/>
                <a:gd name="connsiteX3" fmla="*/ 3387 w 93134"/>
                <a:gd name="connsiteY3" fmla="*/ 0 h 741680"/>
              </a:gdLst>
              <a:ahLst/>
              <a:cxnLst>
                <a:cxn ang="0">
                  <a:pos x="connsiteX0" y="connsiteY0"/>
                </a:cxn>
                <a:cxn ang="0">
                  <a:pos x="connsiteX1" y="connsiteY1"/>
                </a:cxn>
                <a:cxn ang="0">
                  <a:pos x="connsiteX2" y="connsiteY2"/>
                </a:cxn>
                <a:cxn ang="0">
                  <a:pos x="connsiteX3" y="connsiteY3"/>
                </a:cxn>
              </a:cxnLst>
              <a:rect l="l" t="t" r="r" b="b"/>
              <a:pathLst>
                <a:path w="93134" h="741680">
                  <a:moveTo>
                    <a:pt x="87207" y="20320"/>
                  </a:moveTo>
                  <a:cubicBezTo>
                    <a:pt x="88054" y="249767"/>
                    <a:pt x="88900" y="479213"/>
                    <a:pt x="89747" y="708660"/>
                  </a:cubicBezTo>
                  <a:cubicBezTo>
                    <a:pt x="93134" y="739140"/>
                    <a:pt x="0" y="741680"/>
                    <a:pt x="847" y="708660"/>
                  </a:cubicBezTo>
                  <a:cubicBezTo>
                    <a:pt x="1694" y="472440"/>
                    <a:pt x="2540" y="236220"/>
                    <a:pt x="3387"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弧 14"/>
            <p:cNvSpPr/>
            <p:nvPr/>
          </p:nvSpPr>
          <p:spPr>
            <a:xfrm>
              <a:off x="5414963" y="5280025"/>
              <a:ext cx="220662" cy="158750"/>
            </a:xfrm>
            <a:prstGeom prst="arc">
              <a:avLst>
                <a:gd name="adj1" fmla="val 125183"/>
                <a:gd name="adj2" fmla="val 1071034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弧 15"/>
            <p:cNvSpPr/>
            <p:nvPr/>
          </p:nvSpPr>
          <p:spPr>
            <a:xfrm>
              <a:off x="5414963" y="5237163"/>
              <a:ext cx="220662" cy="157162"/>
            </a:xfrm>
            <a:prstGeom prst="arc">
              <a:avLst>
                <a:gd name="adj1" fmla="val 125183"/>
                <a:gd name="adj2" fmla="val 1071034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弧 16"/>
            <p:cNvSpPr/>
            <p:nvPr/>
          </p:nvSpPr>
          <p:spPr>
            <a:xfrm>
              <a:off x="5418138" y="5248275"/>
              <a:ext cx="220662" cy="157163"/>
            </a:xfrm>
            <a:prstGeom prst="arc">
              <a:avLst>
                <a:gd name="adj1" fmla="val 10799411"/>
                <a:gd name="adj2" fmla="val 1378868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弧 17"/>
            <p:cNvSpPr/>
            <p:nvPr/>
          </p:nvSpPr>
          <p:spPr>
            <a:xfrm flipH="1">
              <a:off x="5413375" y="5245100"/>
              <a:ext cx="220663" cy="157163"/>
            </a:xfrm>
            <a:prstGeom prst="arc">
              <a:avLst>
                <a:gd name="adj1" fmla="val 10799411"/>
                <a:gd name="adj2" fmla="val 1378868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p:cNvCxnSpPr>
              <a:stCxn id="60" idx="2"/>
              <a:endCxn id="61" idx="2"/>
            </p:cNvCxnSpPr>
            <p:nvPr/>
          </p:nvCxnSpPr>
          <p:spPr>
            <a:xfrm flipV="1">
              <a:off x="5414963" y="5319713"/>
              <a:ext cx="0" cy="428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60" idx="0"/>
              <a:endCxn id="63" idx="0"/>
            </p:cNvCxnSpPr>
            <p:nvPr/>
          </p:nvCxnSpPr>
          <p:spPr>
            <a:xfrm flipH="1" flipV="1">
              <a:off x="5634038" y="5324475"/>
              <a:ext cx="1587" cy="396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グループ化 117"/>
            <p:cNvGrpSpPr>
              <a:grpSpLocks/>
            </p:cNvGrpSpPr>
            <p:nvPr/>
          </p:nvGrpSpPr>
          <p:grpSpPr bwMode="auto">
            <a:xfrm>
              <a:off x="4700588" y="3892550"/>
              <a:ext cx="533400" cy="401638"/>
              <a:chOff x="4687648" y="3885876"/>
              <a:chExt cx="533833" cy="401875"/>
            </a:xfrm>
          </p:grpSpPr>
          <p:sp>
            <p:nvSpPr>
              <p:cNvPr id="283" name="円弧 282"/>
              <p:cNvSpPr/>
              <p:nvPr/>
            </p:nvSpPr>
            <p:spPr>
              <a:xfrm rot="19752978">
                <a:off x="4814751" y="3954179"/>
                <a:ext cx="257384" cy="279565"/>
              </a:xfrm>
              <a:prstGeom prst="arc">
                <a:avLst>
                  <a:gd name="adj1" fmla="val 12901588"/>
                  <a:gd name="adj2" fmla="val 1484411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84" name="円弧 283"/>
              <p:cNvSpPr/>
              <p:nvPr/>
            </p:nvSpPr>
            <p:spPr>
              <a:xfrm rot="19752978">
                <a:off x="4814751" y="3955767"/>
                <a:ext cx="257384" cy="281154"/>
              </a:xfrm>
              <a:prstGeom prst="arc">
                <a:avLst>
                  <a:gd name="adj1" fmla="val 5340774"/>
                  <a:gd name="adj2" fmla="val 849792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5" name="直線コネクタ 284"/>
              <p:cNvCxnSpPr>
                <a:stCxn id="132" idx="2"/>
              </p:cNvCxnSpPr>
              <p:nvPr/>
            </p:nvCxnSpPr>
            <p:spPr>
              <a:xfrm flipV="1">
                <a:off x="4719424" y="4071724"/>
                <a:ext cx="114393" cy="730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6" name="円弧 285"/>
              <p:cNvSpPr/>
              <p:nvPr/>
            </p:nvSpPr>
            <p:spPr>
              <a:xfrm rot="19752978">
                <a:off x="4687648" y="4133672"/>
                <a:ext cx="141402" cy="154079"/>
              </a:xfrm>
              <a:prstGeom prst="arc">
                <a:avLst>
                  <a:gd name="adj1" fmla="val 5504606"/>
                  <a:gd name="adj2" fmla="val 1621693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87" name="円弧 286"/>
              <p:cNvSpPr/>
              <p:nvPr/>
            </p:nvSpPr>
            <p:spPr>
              <a:xfrm rot="19752978">
                <a:off x="5095966" y="3885876"/>
                <a:ext cx="125515" cy="136606"/>
              </a:xfrm>
              <a:prstGeom prst="arc">
                <a:avLst>
                  <a:gd name="adj1" fmla="val 16172517"/>
                  <a:gd name="adj2" fmla="val 547540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88" name="円弧 287"/>
              <p:cNvSpPr/>
              <p:nvPr/>
            </p:nvSpPr>
            <p:spPr>
              <a:xfrm rot="19752978">
                <a:off x="4811574" y="3952590"/>
                <a:ext cx="257384" cy="279565"/>
              </a:xfrm>
              <a:prstGeom prst="arc">
                <a:avLst>
                  <a:gd name="adj1" fmla="val 16159054"/>
                  <a:gd name="adj2" fmla="val 5478092"/>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89" name="円弧 288"/>
              <p:cNvSpPr/>
              <p:nvPr/>
            </p:nvSpPr>
            <p:spPr>
              <a:xfrm rot="19752978">
                <a:off x="4844938" y="3936706"/>
                <a:ext cx="257384" cy="281154"/>
              </a:xfrm>
              <a:prstGeom prst="arc">
                <a:avLst>
                  <a:gd name="adj1" fmla="val 16159054"/>
                  <a:gd name="adj2" fmla="val 547809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0" name="直線コネクタ 289"/>
              <p:cNvCxnSpPr>
                <a:stCxn id="129" idx="0"/>
                <a:endCxn id="135" idx="2"/>
              </p:cNvCxnSpPr>
              <p:nvPr/>
            </p:nvCxnSpPr>
            <p:spPr>
              <a:xfrm flipV="1">
                <a:off x="5016527" y="4198799"/>
                <a:ext cx="25421"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a:stCxn id="132" idx="0"/>
              </p:cNvCxnSpPr>
              <p:nvPr/>
            </p:nvCxnSpPr>
            <p:spPr>
              <a:xfrm flipV="1">
                <a:off x="4795686" y="4174971"/>
                <a:ext cx="152524" cy="103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直線コネクタ 291"/>
              <p:cNvCxnSpPr/>
              <p:nvPr/>
            </p:nvCxnSpPr>
            <p:spPr>
              <a:xfrm flipV="1">
                <a:off x="5092789" y="3896996"/>
                <a:ext cx="28598" cy="190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直線コネクタ 292"/>
              <p:cNvCxnSpPr>
                <a:endCxn id="133" idx="2"/>
              </p:cNvCxnSpPr>
              <p:nvPr/>
            </p:nvCxnSpPr>
            <p:spPr>
              <a:xfrm flipV="1">
                <a:off x="5105499" y="4012951"/>
                <a:ext cx="87384" cy="555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4" name="円弧 293"/>
              <p:cNvSpPr/>
              <p:nvPr/>
            </p:nvSpPr>
            <p:spPr>
              <a:xfrm rot="19752978">
                <a:off x="4689236" y="4132084"/>
                <a:ext cx="141403" cy="154078"/>
              </a:xfrm>
              <a:prstGeom prst="arc">
                <a:avLst>
                  <a:gd name="adj1" fmla="val 16251294"/>
                  <a:gd name="adj2" fmla="val 541698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 name="グループ化 132"/>
            <p:cNvGrpSpPr>
              <a:grpSpLocks/>
            </p:cNvGrpSpPr>
            <p:nvPr/>
          </p:nvGrpSpPr>
          <p:grpSpPr bwMode="auto">
            <a:xfrm>
              <a:off x="4378325" y="3841750"/>
              <a:ext cx="534988" cy="401638"/>
              <a:chOff x="4687648" y="3885876"/>
              <a:chExt cx="533833" cy="401875"/>
            </a:xfrm>
          </p:grpSpPr>
          <p:sp>
            <p:nvSpPr>
              <p:cNvPr id="271" name="円弧 270"/>
              <p:cNvSpPr/>
              <p:nvPr/>
            </p:nvSpPr>
            <p:spPr>
              <a:xfrm rot="19752978">
                <a:off x="4814374" y="3954179"/>
                <a:ext cx="258204" cy="279565"/>
              </a:xfrm>
              <a:prstGeom prst="arc">
                <a:avLst>
                  <a:gd name="adj1" fmla="val 12901588"/>
                  <a:gd name="adj2" fmla="val 1613899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72" name="円弧 271"/>
              <p:cNvSpPr/>
              <p:nvPr/>
            </p:nvSpPr>
            <p:spPr>
              <a:xfrm rot="19752978">
                <a:off x="4814374" y="3955767"/>
                <a:ext cx="258204" cy="281154"/>
              </a:xfrm>
              <a:prstGeom prst="arc">
                <a:avLst>
                  <a:gd name="adj1" fmla="val 5340774"/>
                  <a:gd name="adj2" fmla="val 849792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73" name="円弧 272"/>
              <p:cNvSpPr/>
              <p:nvPr/>
            </p:nvSpPr>
            <p:spPr>
              <a:xfrm rot="19631897">
                <a:off x="4841304" y="4038366"/>
                <a:ext cx="134646" cy="147725"/>
              </a:xfrm>
              <a:prstGeom prst="arc">
                <a:avLst>
                  <a:gd name="adj1" fmla="val 16200000"/>
                  <a:gd name="adj2" fmla="val 545934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74" name="円弧 273"/>
              <p:cNvSpPr/>
              <p:nvPr/>
            </p:nvSpPr>
            <p:spPr>
              <a:xfrm rot="19752978">
                <a:off x="4687648" y="4133672"/>
                <a:ext cx="140983" cy="154079"/>
              </a:xfrm>
              <a:prstGeom prst="arc">
                <a:avLst>
                  <a:gd name="adj1" fmla="val 5504606"/>
                  <a:gd name="adj2" fmla="val 1621693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75" name="円弧 274"/>
              <p:cNvSpPr/>
              <p:nvPr/>
            </p:nvSpPr>
            <p:spPr>
              <a:xfrm rot="19752978">
                <a:off x="5096339" y="3885876"/>
                <a:ext cx="125142" cy="136606"/>
              </a:xfrm>
              <a:prstGeom prst="arc">
                <a:avLst>
                  <a:gd name="adj1" fmla="val 16172517"/>
                  <a:gd name="adj2" fmla="val 547540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76" name="円弧 275"/>
              <p:cNvSpPr/>
              <p:nvPr/>
            </p:nvSpPr>
            <p:spPr>
              <a:xfrm rot="19752978">
                <a:off x="4811206" y="3952590"/>
                <a:ext cx="256620" cy="279565"/>
              </a:xfrm>
              <a:prstGeom prst="arc">
                <a:avLst>
                  <a:gd name="adj1" fmla="val 16159054"/>
                  <a:gd name="adj2" fmla="val 5478092"/>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77" name="円弧 276"/>
              <p:cNvSpPr/>
              <p:nvPr/>
            </p:nvSpPr>
            <p:spPr>
              <a:xfrm rot="19752978">
                <a:off x="4844472" y="3936706"/>
                <a:ext cx="258203" cy="281154"/>
              </a:xfrm>
              <a:prstGeom prst="arc">
                <a:avLst>
                  <a:gd name="adj1" fmla="val 16159054"/>
                  <a:gd name="adj2" fmla="val 547809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8" name="直線コネクタ 277"/>
              <p:cNvCxnSpPr>
                <a:stCxn id="143" idx="2"/>
                <a:endCxn id="150" idx="0"/>
              </p:cNvCxnSpPr>
              <p:nvPr/>
            </p:nvCxnSpPr>
            <p:spPr>
              <a:xfrm flipV="1">
                <a:off x="4869817" y="3957356"/>
                <a:ext cx="31681" cy="174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直線コネクタ 278"/>
              <p:cNvCxnSpPr>
                <a:stCxn id="144" idx="0"/>
                <a:endCxn id="150" idx="2"/>
              </p:cNvCxnSpPr>
              <p:nvPr/>
            </p:nvCxnSpPr>
            <p:spPr>
              <a:xfrm flipV="1">
                <a:off x="5017135" y="4198799"/>
                <a:ext cx="2534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直線コネクタ 279"/>
              <p:cNvCxnSpPr>
                <a:stCxn id="147" idx="0"/>
                <a:endCxn id="146" idx="2"/>
              </p:cNvCxnSpPr>
              <p:nvPr/>
            </p:nvCxnSpPr>
            <p:spPr>
              <a:xfrm flipV="1">
                <a:off x="4795365" y="4174971"/>
                <a:ext cx="152071" cy="103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a:endCxn id="148" idx="0"/>
              </p:cNvCxnSpPr>
              <p:nvPr/>
            </p:nvCxnSpPr>
            <p:spPr>
              <a:xfrm flipV="1">
                <a:off x="5028224" y="3895407"/>
                <a:ext cx="95044" cy="61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直線コネクタ 281"/>
              <p:cNvCxnSpPr/>
              <p:nvPr/>
            </p:nvCxnSpPr>
            <p:spPr>
              <a:xfrm flipV="1">
                <a:off x="5102675" y="4035189"/>
                <a:ext cx="25345" cy="14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グループ化 148"/>
            <p:cNvGrpSpPr>
              <a:grpSpLocks/>
            </p:cNvGrpSpPr>
            <p:nvPr/>
          </p:nvGrpSpPr>
          <p:grpSpPr bwMode="auto">
            <a:xfrm rot="160740">
              <a:off x="4059238" y="3776663"/>
              <a:ext cx="534987" cy="401637"/>
              <a:chOff x="4687648" y="3885876"/>
              <a:chExt cx="533833" cy="401875"/>
            </a:xfrm>
          </p:grpSpPr>
          <p:sp>
            <p:nvSpPr>
              <p:cNvPr id="257" name="円弧 256"/>
              <p:cNvSpPr/>
              <p:nvPr/>
            </p:nvSpPr>
            <p:spPr>
              <a:xfrm rot="19752978">
                <a:off x="4804929" y="3948789"/>
                <a:ext cx="258204" cy="279566"/>
              </a:xfrm>
              <a:prstGeom prst="arc">
                <a:avLst>
                  <a:gd name="adj1" fmla="val 12901588"/>
                  <a:gd name="adj2" fmla="val 1613899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58" name="円弧 257"/>
              <p:cNvSpPr/>
              <p:nvPr/>
            </p:nvSpPr>
            <p:spPr>
              <a:xfrm rot="19752978">
                <a:off x="4805040" y="3950375"/>
                <a:ext cx="258204" cy="281154"/>
              </a:xfrm>
              <a:prstGeom prst="arc">
                <a:avLst>
                  <a:gd name="adj1" fmla="val 5340774"/>
                  <a:gd name="adj2" fmla="val 849792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9" name="直線コネクタ 258"/>
              <p:cNvCxnSpPr>
                <a:stCxn id="163" idx="2"/>
                <a:endCxn id="162" idx="0"/>
              </p:cNvCxnSpPr>
              <p:nvPr/>
            </p:nvCxnSpPr>
            <p:spPr>
              <a:xfrm flipV="1">
                <a:off x="4710085" y="4049523"/>
                <a:ext cx="148903" cy="937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円弧 259"/>
              <p:cNvSpPr/>
              <p:nvPr/>
            </p:nvSpPr>
            <p:spPr>
              <a:xfrm rot="19631897">
                <a:off x="4840438" y="4029458"/>
                <a:ext cx="134646" cy="147725"/>
              </a:xfrm>
              <a:prstGeom prst="arc">
                <a:avLst>
                  <a:gd name="adj1" fmla="val 16200000"/>
                  <a:gd name="adj2" fmla="val 545934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61" name="円弧 260"/>
              <p:cNvSpPr/>
              <p:nvPr/>
            </p:nvSpPr>
            <p:spPr>
              <a:xfrm rot="19752978">
                <a:off x="4686864" y="4133520"/>
                <a:ext cx="140982" cy="154078"/>
              </a:xfrm>
              <a:prstGeom prst="arc">
                <a:avLst>
                  <a:gd name="adj1" fmla="val 5504606"/>
                  <a:gd name="adj2" fmla="val 1621693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62" name="円弧 261"/>
              <p:cNvSpPr/>
              <p:nvPr/>
            </p:nvSpPr>
            <p:spPr>
              <a:xfrm rot="19752978">
                <a:off x="5086991" y="3881352"/>
                <a:ext cx="125141" cy="136606"/>
              </a:xfrm>
              <a:prstGeom prst="arc">
                <a:avLst>
                  <a:gd name="adj1" fmla="val 16172517"/>
                  <a:gd name="adj2" fmla="val 547540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63" name="円弧 262"/>
              <p:cNvSpPr/>
              <p:nvPr/>
            </p:nvSpPr>
            <p:spPr>
              <a:xfrm rot="19752978">
                <a:off x="4801839" y="3950562"/>
                <a:ext cx="256620" cy="279566"/>
              </a:xfrm>
              <a:prstGeom prst="arc">
                <a:avLst>
                  <a:gd name="adj1" fmla="val 16159054"/>
                  <a:gd name="adj2" fmla="val 5478092"/>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64" name="円弧 263"/>
              <p:cNvSpPr/>
              <p:nvPr/>
            </p:nvSpPr>
            <p:spPr>
              <a:xfrm rot="19752978">
                <a:off x="4843636" y="3927892"/>
                <a:ext cx="258205" cy="281155"/>
              </a:xfrm>
              <a:prstGeom prst="arc">
                <a:avLst>
                  <a:gd name="adj1" fmla="val 16159054"/>
                  <a:gd name="adj2" fmla="val 547809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65" name="直線コネクタ 264"/>
              <p:cNvCxnSpPr>
                <a:stCxn id="159" idx="2"/>
                <a:endCxn id="166" idx="0"/>
              </p:cNvCxnSpPr>
              <p:nvPr/>
            </p:nvCxnSpPr>
            <p:spPr>
              <a:xfrm flipV="1">
                <a:off x="4860581" y="3949759"/>
                <a:ext cx="31682" cy="174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a:stCxn id="160" idx="0"/>
                <a:endCxn id="166" idx="2"/>
              </p:cNvCxnSpPr>
              <p:nvPr/>
            </p:nvCxnSpPr>
            <p:spPr>
              <a:xfrm flipV="1">
                <a:off x="5016462" y="4198611"/>
                <a:ext cx="2534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a:stCxn id="163" idx="0"/>
                <a:endCxn id="162" idx="2"/>
              </p:cNvCxnSpPr>
              <p:nvPr/>
            </p:nvCxnSpPr>
            <p:spPr>
              <a:xfrm flipV="1">
                <a:off x="4785926" y="4174699"/>
                <a:ext cx="152071" cy="103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直線コネクタ 267"/>
              <p:cNvCxnSpPr>
                <a:endCxn id="164" idx="0"/>
              </p:cNvCxnSpPr>
              <p:nvPr/>
            </p:nvCxnSpPr>
            <p:spPr>
              <a:xfrm flipV="1">
                <a:off x="5018957" y="3888389"/>
                <a:ext cx="95045" cy="619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直線コネクタ 268"/>
              <p:cNvCxnSpPr>
                <a:endCxn id="164" idx="2"/>
              </p:cNvCxnSpPr>
              <p:nvPr/>
            </p:nvCxnSpPr>
            <p:spPr>
              <a:xfrm flipV="1">
                <a:off x="5105066" y="4003795"/>
                <a:ext cx="87125" cy="555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円弧 269"/>
              <p:cNvSpPr/>
              <p:nvPr/>
            </p:nvSpPr>
            <p:spPr>
              <a:xfrm rot="19752978">
                <a:off x="4680313" y="4129057"/>
                <a:ext cx="140982" cy="154079"/>
              </a:xfrm>
              <a:prstGeom prst="arc">
                <a:avLst>
                  <a:gd name="adj1" fmla="val 16251294"/>
                  <a:gd name="adj2" fmla="val 541698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4" name="グループ化 163"/>
            <p:cNvGrpSpPr>
              <a:grpSpLocks/>
            </p:cNvGrpSpPr>
            <p:nvPr/>
          </p:nvGrpSpPr>
          <p:grpSpPr bwMode="auto">
            <a:xfrm rot="152798">
              <a:off x="3754438" y="3717925"/>
              <a:ext cx="517525" cy="388938"/>
              <a:chOff x="4687648" y="3885876"/>
              <a:chExt cx="533833" cy="401875"/>
            </a:xfrm>
          </p:grpSpPr>
          <p:sp>
            <p:nvSpPr>
              <p:cNvPr id="243" name="円弧 242"/>
              <p:cNvSpPr/>
              <p:nvPr/>
            </p:nvSpPr>
            <p:spPr>
              <a:xfrm rot="19752978">
                <a:off x="4808733" y="3945695"/>
                <a:ext cx="257091" cy="278852"/>
              </a:xfrm>
              <a:prstGeom prst="arc">
                <a:avLst>
                  <a:gd name="adj1" fmla="val 12901588"/>
                  <a:gd name="adj2" fmla="val 1613899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44" name="円弧 243"/>
              <p:cNvSpPr/>
              <p:nvPr/>
            </p:nvSpPr>
            <p:spPr>
              <a:xfrm rot="19752978">
                <a:off x="4805643" y="3949117"/>
                <a:ext cx="257091" cy="280493"/>
              </a:xfrm>
              <a:prstGeom prst="arc">
                <a:avLst>
                  <a:gd name="adj1" fmla="val 5340774"/>
                  <a:gd name="adj2" fmla="val 849792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5" name="直線コネクタ 244"/>
              <p:cNvCxnSpPr>
                <a:stCxn id="178" idx="2"/>
                <a:endCxn id="177" idx="0"/>
              </p:cNvCxnSpPr>
              <p:nvPr/>
            </p:nvCxnSpPr>
            <p:spPr>
              <a:xfrm flipV="1">
                <a:off x="4708994" y="4044366"/>
                <a:ext cx="150652" cy="951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円弧 245"/>
              <p:cNvSpPr/>
              <p:nvPr/>
            </p:nvSpPr>
            <p:spPr>
              <a:xfrm rot="19631897">
                <a:off x="4835695" y="4029224"/>
                <a:ext cx="135914" cy="147627"/>
              </a:xfrm>
              <a:prstGeom prst="arc">
                <a:avLst>
                  <a:gd name="adj1" fmla="val 16200000"/>
                  <a:gd name="adj2" fmla="val 545934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47" name="円弧 246"/>
              <p:cNvSpPr/>
              <p:nvPr/>
            </p:nvSpPr>
            <p:spPr>
              <a:xfrm rot="19752978">
                <a:off x="4678030" y="4129733"/>
                <a:ext cx="140827" cy="154189"/>
              </a:xfrm>
              <a:prstGeom prst="arc">
                <a:avLst>
                  <a:gd name="adj1" fmla="val 5504606"/>
                  <a:gd name="adj2" fmla="val 1621693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48" name="円弧 247"/>
              <p:cNvSpPr/>
              <p:nvPr/>
            </p:nvSpPr>
            <p:spPr>
              <a:xfrm rot="19752978">
                <a:off x="5086243" y="3881996"/>
                <a:ext cx="126090" cy="136145"/>
              </a:xfrm>
              <a:prstGeom prst="arc">
                <a:avLst>
                  <a:gd name="adj1" fmla="val 16172517"/>
                  <a:gd name="adj2" fmla="val 547540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49" name="円弧 248"/>
              <p:cNvSpPr/>
              <p:nvPr/>
            </p:nvSpPr>
            <p:spPr>
              <a:xfrm rot="19752978">
                <a:off x="4800771" y="3950976"/>
                <a:ext cx="257092" cy="278852"/>
              </a:xfrm>
              <a:prstGeom prst="arc">
                <a:avLst>
                  <a:gd name="adj1" fmla="val 16159054"/>
                  <a:gd name="adj2" fmla="val 5478092"/>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50" name="円弧 249"/>
              <p:cNvSpPr/>
              <p:nvPr/>
            </p:nvSpPr>
            <p:spPr>
              <a:xfrm rot="19752978">
                <a:off x="4844031" y="3927704"/>
                <a:ext cx="257091" cy="280493"/>
              </a:xfrm>
              <a:prstGeom prst="arc">
                <a:avLst>
                  <a:gd name="adj1" fmla="val 16159054"/>
                  <a:gd name="adj2" fmla="val 547809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1" name="直線コネクタ 250"/>
              <p:cNvCxnSpPr>
                <a:stCxn id="174" idx="2"/>
                <a:endCxn id="181" idx="0"/>
              </p:cNvCxnSpPr>
              <p:nvPr/>
            </p:nvCxnSpPr>
            <p:spPr>
              <a:xfrm flipV="1">
                <a:off x="4868933" y="3957769"/>
                <a:ext cx="31112" cy="18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a:stCxn id="175" idx="0"/>
                <a:endCxn id="181" idx="2"/>
              </p:cNvCxnSpPr>
              <p:nvPr/>
            </p:nvCxnSpPr>
            <p:spPr>
              <a:xfrm flipV="1">
                <a:off x="5007050" y="4189804"/>
                <a:ext cx="26200" cy="164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直線コネクタ 252"/>
              <p:cNvCxnSpPr>
                <a:stCxn id="178" idx="0"/>
                <a:endCxn id="177" idx="2"/>
              </p:cNvCxnSpPr>
              <p:nvPr/>
            </p:nvCxnSpPr>
            <p:spPr>
              <a:xfrm flipV="1">
                <a:off x="4794902" y="4166934"/>
                <a:ext cx="152289" cy="1016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直線コネクタ 253"/>
              <p:cNvCxnSpPr>
                <a:endCxn id="179" idx="0"/>
              </p:cNvCxnSpPr>
              <p:nvPr/>
            </p:nvCxnSpPr>
            <p:spPr>
              <a:xfrm flipV="1">
                <a:off x="5027801" y="3895107"/>
                <a:ext cx="94976" cy="62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直線コネクタ 254"/>
              <p:cNvCxnSpPr>
                <a:endCxn id="179" idx="2"/>
              </p:cNvCxnSpPr>
              <p:nvPr/>
            </p:nvCxnSpPr>
            <p:spPr>
              <a:xfrm flipV="1">
                <a:off x="5104988" y="4013350"/>
                <a:ext cx="86788" cy="541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6" name="円弧 255"/>
              <p:cNvSpPr/>
              <p:nvPr/>
            </p:nvSpPr>
            <p:spPr>
              <a:xfrm rot="19752978">
                <a:off x="4679521" y="4126382"/>
                <a:ext cx="140827" cy="154189"/>
              </a:xfrm>
              <a:prstGeom prst="arc">
                <a:avLst>
                  <a:gd name="adj1" fmla="val 16251294"/>
                  <a:gd name="adj2" fmla="val 541698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5" name="グループ化 178"/>
            <p:cNvGrpSpPr>
              <a:grpSpLocks/>
            </p:cNvGrpSpPr>
            <p:nvPr/>
          </p:nvGrpSpPr>
          <p:grpSpPr bwMode="auto">
            <a:xfrm rot="155253">
              <a:off x="3427413" y="3654425"/>
              <a:ext cx="525462" cy="401638"/>
              <a:chOff x="4681739" y="3880043"/>
              <a:chExt cx="533673" cy="407272"/>
            </a:xfrm>
          </p:grpSpPr>
          <p:sp>
            <p:nvSpPr>
              <p:cNvPr id="230" name="円弧 229"/>
              <p:cNvSpPr/>
              <p:nvPr/>
            </p:nvSpPr>
            <p:spPr>
              <a:xfrm rot="19752978">
                <a:off x="4806010" y="3946696"/>
                <a:ext cx="256357" cy="280100"/>
              </a:xfrm>
              <a:prstGeom prst="arc">
                <a:avLst>
                  <a:gd name="adj1" fmla="val 12901588"/>
                  <a:gd name="adj2" fmla="val 1613899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31" name="円弧 230"/>
              <p:cNvSpPr/>
              <p:nvPr/>
            </p:nvSpPr>
            <p:spPr>
              <a:xfrm rot="19752978">
                <a:off x="4806083" y="3948303"/>
                <a:ext cx="256357" cy="280100"/>
              </a:xfrm>
              <a:prstGeom prst="arc">
                <a:avLst>
                  <a:gd name="adj1" fmla="val 5340774"/>
                  <a:gd name="adj2" fmla="val 849792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2" name="直線コネクタ 231"/>
              <p:cNvCxnSpPr>
                <a:stCxn id="193" idx="2"/>
                <a:endCxn id="192" idx="0"/>
              </p:cNvCxnSpPr>
              <p:nvPr/>
            </p:nvCxnSpPr>
            <p:spPr>
              <a:xfrm flipV="1">
                <a:off x="4711146" y="4048391"/>
                <a:ext cx="148332" cy="949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円弧 232"/>
              <p:cNvSpPr/>
              <p:nvPr/>
            </p:nvSpPr>
            <p:spPr>
              <a:xfrm rot="19631897">
                <a:off x="4839013" y="4030049"/>
                <a:ext cx="135434" cy="148099"/>
              </a:xfrm>
              <a:prstGeom prst="arc">
                <a:avLst>
                  <a:gd name="adj1" fmla="val 16200000"/>
                  <a:gd name="adj2" fmla="val 545934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34" name="円弧 233"/>
              <p:cNvSpPr/>
              <p:nvPr/>
            </p:nvSpPr>
            <p:spPr>
              <a:xfrm rot="19752978">
                <a:off x="4679162" y="4132193"/>
                <a:ext cx="141883" cy="154538"/>
              </a:xfrm>
              <a:prstGeom prst="arc">
                <a:avLst>
                  <a:gd name="adj1" fmla="val 5504606"/>
                  <a:gd name="adj2" fmla="val 1621693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35" name="円弧 234"/>
              <p:cNvSpPr/>
              <p:nvPr/>
            </p:nvSpPr>
            <p:spPr>
              <a:xfrm rot="19752978">
                <a:off x="5086842" y="3877275"/>
                <a:ext cx="125760" cy="136831"/>
              </a:xfrm>
              <a:prstGeom prst="arc">
                <a:avLst>
                  <a:gd name="adj1" fmla="val 16172517"/>
                  <a:gd name="adj2" fmla="val 547540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36" name="円弧 235"/>
              <p:cNvSpPr/>
              <p:nvPr/>
            </p:nvSpPr>
            <p:spPr>
              <a:xfrm rot="19752978">
                <a:off x="4801214" y="3946876"/>
                <a:ext cx="257969" cy="281709"/>
              </a:xfrm>
              <a:prstGeom prst="arc">
                <a:avLst>
                  <a:gd name="adj1" fmla="val 16159054"/>
                  <a:gd name="adj2" fmla="val 5478092"/>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37" name="円弧 236"/>
              <p:cNvSpPr/>
              <p:nvPr/>
            </p:nvSpPr>
            <p:spPr>
              <a:xfrm rot="19752978">
                <a:off x="4843938" y="3928870"/>
                <a:ext cx="256357" cy="280100"/>
              </a:xfrm>
              <a:prstGeom prst="arc">
                <a:avLst>
                  <a:gd name="adj1" fmla="val 16159054"/>
                  <a:gd name="adj2" fmla="val 36500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8" name="直線コネクタ 237"/>
              <p:cNvCxnSpPr>
                <a:stCxn id="189" idx="2"/>
                <a:endCxn id="196" idx="0"/>
              </p:cNvCxnSpPr>
              <p:nvPr/>
            </p:nvCxnSpPr>
            <p:spPr>
              <a:xfrm rot="21444747" flipV="1">
                <a:off x="4861540" y="3952190"/>
                <a:ext cx="38695" cy="177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直線コネクタ 238"/>
              <p:cNvCxnSpPr>
                <a:stCxn id="193" idx="0"/>
                <a:endCxn id="192" idx="2"/>
              </p:cNvCxnSpPr>
              <p:nvPr/>
            </p:nvCxnSpPr>
            <p:spPr>
              <a:xfrm flipV="1">
                <a:off x="4794170" y="4167044"/>
                <a:ext cx="151557" cy="103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直線コネクタ 239"/>
              <p:cNvCxnSpPr>
                <a:endCxn id="194" idx="0"/>
              </p:cNvCxnSpPr>
              <p:nvPr/>
            </p:nvCxnSpPr>
            <p:spPr>
              <a:xfrm flipV="1">
                <a:off x="5026099" y="3891949"/>
                <a:ext cx="95126" cy="62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直線コネクタ 240"/>
              <p:cNvCxnSpPr>
                <a:endCxn id="194" idx="2"/>
              </p:cNvCxnSpPr>
              <p:nvPr/>
            </p:nvCxnSpPr>
            <p:spPr>
              <a:xfrm flipV="1">
                <a:off x="5105508" y="4009400"/>
                <a:ext cx="87065" cy="563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2" name="円弧 241"/>
              <p:cNvSpPr/>
              <p:nvPr/>
            </p:nvSpPr>
            <p:spPr>
              <a:xfrm rot="19752978">
                <a:off x="4680700" y="4130512"/>
                <a:ext cx="141883" cy="154538"/>
              </a:xfrm>
              <a:prstGeom prst="arc">
                <a:avLst>
                  <a:gd name="adj1" fmla="val 16251294"/>
                  <a:gd name="adj2" fmla="val 541698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 name="グループ化 193"/>
            <p:cNvGrpSpPr>
              <a:grpSpLocks/>
            </p:cNvGrpSpPr>
            <p:nvPr/>
          </p:nvGrpSpPr>
          <p:grpSpPr bwMode="auto">
            <a:xfrm rot="206672">
              <a:off x="3138488" y="3609975"/>
              <a:ext cx="541337" cy="371475"/>
              <a:chOff x="4681435" y="3879215"/>
              <a:chExt cx="537584" cy="408268"/>
            </a:xfrm>
          </p:grpSpPr>
          <p:sp>
            <p:nvSpPr>
              <p:cNvPr id="218" name="円弧 217"/>
              <p:cNvSpPr/>
              <p:nvPr/>
            </p:nvSpPr>
            <p:spPr>
              <a:xfrm rot="19752978">
                <a:off x="4806338" y="3950042"/>
                <a:ext cx="256969" cy="280903"/>
              </a:xfrm>
              <a:prstGeom prst="arc">
                <a:avLst>
                  <a:gd name="adj1" fmla="val 12901588"/>
                  <a:gd name="adj2" fmla="val 1613899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19" name="円弧 218"/>
              <p:cNvSpPr/>
              <p:nvPr/>
            </p:nvSpPr>
            <p:spPr>
              <a:xfrm rot="19752978">
                <a:off x="4806480" y="3953526"/>
                <a:ext cx="256969" cy="279158"/>
              </a:xfrm>
              <a:prstGeom prst="arc">
                <a:avLst>
                  <a:gd name="adj1" fmla="val 5340774"/>
                  <a:gd name="adj2" fmla="val 849792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0" name="直線コネクタ 219"/>
              <p:cNvCxnSpPr>
                <a:stCxn id="208" idx="2"/>
                <a:endCxn id="207" idx="0"/>
              </p:cNvCxnSpPr>
              <p:nvPr/>
            </p:nvCxnSpPr>
            <p:spPr>
              <a:xfrm rot="21393328" flipV="1">
                <a:off x="4711770" y="4053805"/>
                <a:ext cx="159226" cy="837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円弧 220"/>
              <p:cNvSpPr/>
              <p:nvPr/>
            </p:nvSpPr>
            <p:spPr>
              <a:xfrm rot="19631897">
                <a:off x="4840536" y="4037334"/>
                <a:ext cx="135578" cy="148302"/>
              </a:xfrm>
              <a:prstGeom prst="arc">
                <a:avLst>
                  <a:gd name="adj1" fmla="val 16200000"/>
                  <a:gd name="adj2" fmla="val 545934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22" name="円弧 221"/>
              <p:cNvSpPr/>
              <p:nvPr/>
            </p:nvSpPr>
            <p:spPr>
              <a:xfrm rot="19752978">
                <a:off x="4678507" y="4133568"/>
                <a:ext cx="141884" cy="153537"/>
              </a:xfrm>
              <a:prstGeom prst="arc">
                <a:avLst>
                  <a:gd name="adj1" fmla="val 5504606"/>
                  <a:gd name="adj2" fmla="val 1621693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23" name="円弧 222"/>
              <p:cNvSpPr/>
              <p:nvPr/>
            </p:nvSpPr>
            <p:spPr>
              <a:xfrm rot="19752978">
                <a:off x="5092050" y="3875809"/>
                <a:ext cx="126120" cy="137835"/>
              </a:xfrm>
              <a:prstGeom prst="arc">
                <a:avLst>
                  <a:gd name="adj1" fmla="val 16172517"/>
                  <a:gd name="adj2" fmla="val 245124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24" name="円弧 223"/>
              <p:cNvSpPr/>
              <p:nvPr/>
            </p:nvSpPr>
            <p:spPr>
              <a:xfrm rot="19752978">
                <a:off x="4801663" y="3952047"/>
                <a:ext cx="258545" cy="279158"/>
              </a:xfrm>
              <a:prstGeom prst="arc">
                <a:avLst>
                  <a:gd name="adj1" fmla="val 16159054"/>
                  <a:gd name="adj2" fmla="val 375903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25" name="円弧 224"/>
              <p:cNvSpPr/>
              <p:nvPr/>
            </p:nvSpPr>
            <p:spPr>
              <a:xfrm rot="19752978">
                <a:off x="4836579" y="3925305"/>
                <a:ext cx="256969" cy="280902"/>
              </a:xfrm>
              <a:prstGeom prst="arc">
                <a:avLst>
                  <a:gd name="adj1" fmla="val 16159054"/>
                  <a:gd name="adj2" fmla="val 364667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6" name="直線コネクタ 225"/>
              <p:cNvCxnSpPr>
                <a:stCxn id="204" idx="2"/>
                <a:endCxn id="211" idx="0"/>
              </p:cNvCxnSpPr>
              <p:nvPr/>
            </p:nvCxnSpPr>
            <p:spPr>
              <a:xfrm rot="21393328" flipV="1">
                <a:off x="4870015" y="3947830"/>
                <a:ext cx="31530" cy="209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a:stCxn id="208" idx="0"/>
                <a:endCxn id="207" idx="2"/>
              </p:cNvCxnSpPr>
              <p:nvPr/>
            </p:nvCxnSpPr>
            <p:spPr>
              <a:xfrm flipV="1">
                <a:off x="4794180" y="4165704"/>
                <a:ext cx="151343" cy="1029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直線コネクタ 227"/>
              <p:cNvCxnSpPr>
                <a:endCxn id="209" idx="0"/>
              </p:cNvCxnSpPr>
              <p:nvPr/>
            </p:nvCxnSpPr>
            <p:spPr>
              <a:xfrm rot="21393328" flipV="1">
                <a:off x="5021031" y="3889992"/>
                <a:ext cx="102473" cy="540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9" name="円弧 228"/>
              <p:cNvSpPr/>
              <p:nvPr/>
            </p:nvSpPr>
            <p:spPr>
              <a:xfrm rot="19752978">
                <a:off x="4686186" y="4129561"/>
                <a:ext cx="141884" cy="153537"/>
              </a:xfrm>
              <a:prstGeom prst="arc">
                <a:avLst>
                  <a:gd name="adj1" fmla="val 16251294"/>
                  <a:gd name="adj2" fmla="val 541698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7" name="グループ化 208"/>
            <p:cNvGrpSpPr>
              <a:grpSpLocks/>
            </p:cNvGrpSpPr>
            <p:nvPr/>
          </p:nvGrpSpPr>
          <p:grpSpPr bwMode="auto">
            <a:xfrm rot="329780">
              <a:off x="2879725" y="3557588"/>
              <a:ext cx="515938" cy="373062"/>
              <a:chOff x="4681483" y="3884337"/>
              <a:chExt cx="533419" cy="400234"/>
            </a:xfrm>
          </p:grpSpPr>
          <p:sp>
            <p:nvSpPr>
              <p:cNvPr id="206" name="円弧 205"/>
              <p:cNvSpPr/>
              <p:nvPr/>
            </p:nvSpPr>
            <p:spPr>
              <a:xfrm rot="19752978">
                <a:off x="4807067" y="3953728"/>
                <a:ext cx="257683" cy="281015"/>
              </a:xfrm>
              <a:prstGeom prst="arc">
                <a:avLst>
                  <a:gd name="adj1" fmla="val 12901588"/>
                  <a:gd name="adj2" fmla="val 1613899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07" name="円弧 206"/>
              <p:cNvSpPr/>
              <p:nvPr/>
            </p:nvSpPr>
            <p:spPr>
              <a:xfrm rot="19752978">
                <a:off x="4807224" y="3955423"/>
                <a:ext cx="257683" cy="281016"/>
              </a:xfrm>
              <a:prstGeom prst="arc">
                <a:avLst>
                  <a:gd name="adj1" fmla="val 5340774"/>
                  <a:gd name="adj2" fmla="val 849792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8" name="直線コネクタ 207"/>
              <p:cNvCxnSpPr>
                <a:stCxn id="223" idx="2"/>
                <a:endCxn id="222" idx="0"/>
              </p:cNvCxnSpPr>
              <p:nvPr/>
            </p:nvCxnSpPr>
            <p:spPr>
              <a:xfrm flipV="1">
                <a:off x="4709511" y="4047150"/>
                <a:ext cx="149357" cy="936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円弧 208"/>
              <p:cNvSpPr/>
              <p:nvPr/>
            </p:nvSpPr>
            <p:spPr>
              <a:xfrm rot="19631897">
                <a:off x="4831476" y="4037464"/>
                <a:ext cx="136227" cy="148172"/>
              </a:xfrm>
              <a:prstGeom prst="arc">
                <a:avLst>
                  <a:gd name="adj1" fmla="val 16200000"/>
                  <a:gd name="adj2" fmla="val 545934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10" name="円弧 209"/>
              <p:cNvSpPr/>
              <p:nvPr/>
            </p:nvSpPr>
            <p:spPr>
              <a:xfrm rot="19752978">
                <a:off x="4678826" y="4131177"/>
                <a:ext cx="141151" cy="153281"/>
              </a:xfrm>
              <a:prstGeom prst="arc">
                <a:avLst>
                  <a:gd name="adj1" fmla="val 5504606"/>
                  <a:gd name="adj2" fmla="val 1621693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11" name="円弧 210"/>
              <p:cNvSpPr/>
              <p:nvPr/>
            </p:nvSpPr>
            <p:spPr>
              <a:xfrm rot="19752978">
                <a:off x="5087096" y="3884162"/>
                <a:ext cx="124738" cy="136250"/>
              </a:xfrm>
              <a:prstGeom prst="arc">
                <a:avLst>
                  <a:gd name="adj1" fmla="val 16172517"/>
                  <a:gd name="adj2" fmla="val 216443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12" name="円弧 211"/>
              <p:cNvSpPr/>
              <p:nvPr/>
            </p:nvSpPr>
            <p:spPr>
              <a:xfrm rot="19752978">
                <a:off x="4801695" y="3949131"/>
                <a:ext cx="257682" cy="281016"/>
              </a:xfrm>
              <a:prstGeom prst="arc">
                <a:avLst>
                  <a:gd name="adj1" fmla="val 16159054"/>
                  <a:gd name="adj2" fmla="val 277880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13" name="円弧 212"/>
              <p:cNvSpPr/>
              <p:nvPr/>
            </p:nvSpPr>
            <p:spPr>
              <a:xfrm rot="19752978">
                <a:off x="4843386" y="3936414"/>
                <a:ext cx="257682" cy="281015"/>
              </a:xfrm>
              <a:prstGeom prst="arc">
                <a:avLst>
                  <a:gd name="adj1" fmla="val 16159054"/>
                  <a:gd name="adj2" fmla="val 119561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4" name="直線コネクタ 213"/>
              <p:cNvCxnSpPr>
                <a:stCxn id="219" idx="2"/>
                <a:endCxn id="226" idx="0"/>
              </p:cNvCxnSpPr>
              <p:nvPr/>
            </p:nvCxnSpPr>
            <p:spPr>
              <a:xfrm rot="21270220" flipV="1">
                <a:off x="4862059" y="3956888"/>
                <a:ext cx="37749" cy="13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a:stCxn id="223" idx="0"/>
                <a:endCxn id="222" idx="2"/>
              </p:cNvCxnSpPr>
              <p:nvPr/>
            </p:nvCxnSpPr>
            <p:spPr>
              <a:xfrm flipV="1">
                <a:off x="4788517" y="4165812"/>
                <a:ext cx="150998" cy="1021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直線コネクタ 215"/>
              <p:cNvCxnSpPr>
                <a:endCxn id="224" idx="0"/>
              </p:cNvCxnSpPr>
              <p:nvPr/>
            </p:nvCxnSpPr>
            <p:spPr>
              <a:xfrm rot="21270220" flipV="1">
                <a:off x="5016786" y="3897270"/>
                <a:ext cx="101760" cy="527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円弧 216"/>
              <p:cNvSpPr/>
              <p:nvPr/>
            </p:nvSpPr>
            <p:spPr>
              <a:xfrm rot="19752978">
                <a:off x="4680460" y="4131014"/>
                <a:ext cx="141151" cy="153281"/>
              </a:xfrm>
              <a:prstGeom prst="arc">
                <a:avLst>
                  <a:gd name="adj1" fmla="val 16251294"/>
                  <a:gd name="adj2" fmla="val 541698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8" name="グループ化 254"/>
            <p:cNvGrpSpPr>
              <a:grpSpLocks/>
            </p:cNvGrpSpPr>
            <p:nvPr/>
          </p:nvGrpSpPr>
          <p:grpSpPr bwMode="auto">
            <a:xfrm rot="-249599">
              <a:off x="5111750" y="3943350"/>
              <a:ext cx="458788" cy="349250"/>
              <a:chOff x="4760716" y="3879516"/>
              <a:chExt cx="458672" cy="348650"/>
            </a:xfrm>
          </p:grpSpPr>
          <p:sp>
            <p:nvSpPr>
              <p:cNvPr id="197" name="円弧 196"/>
              <p:cNvSpPr/>
              <p:nvPr/>
            </p:nvSpPr>
            <p:spPr>
              <a:xfrm rot="19752978">
                <a:off x="4812038" y="3948924"/>
                <a:ext cx="257110" cy="278920"/>
              </a:xfrm>
              <a:prstGeom prst="arc">
                <a:avLst>
                  <a:gd name="adj1" fmla="val 12901588"/>
                  <a:gd name="adj2" fmla="val 1613899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8" name="直線コネクタ 197"/>
              <p:cNvCxnSpPr>
                <a:endCxn id="268" idx="0"/>
              </p:cNvCxnSpPr>
              <p:nvPr/>
            </p:nvCxnSpPr>
            <p:spPr>
              <a:xfrm rot="249599" flipV="1">
                <a:off x="4758246" y="4045671"/>
                <a:ext cx="104749" cy="713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円弧 198"/>
              <p:cNvSpPr/>
              <p:nvPr/>
            </p:nvSpPr>
            <p:spPr>
              <a:xfrm rot="19631897">
                <a:off x="4837437" y="4035197"/>
                <a:ext cx="136490" cy="147384"/>
              </a:xfrm>
              <a:prstGeom prst="arc">
                <a:avLst>
                  <a:gd name="adj1" fmla="val 16200000"/>
                  <a:gd name="adj2" fmla="val 253973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00" name="円弧 199"/>
              <p:cNvSpPr/>
              <p:nvPr/>
            </p:nvSpPr>
            <p:spPr>
              <a:xfrm rot="19752978">
                <a:off x="5091238" y="3876837"/>
                <a:ext cx="125380" cy="136290"/>
              </a:xfrm>
              <a:prstGeom prst="arc">
                <a:avLst>
                  <a:gd name="adj1" fmla="val 16172517"/>
                  <a:gd name="adj2" fmla="val 547540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01" name="円弧 200"/>
              <p:cNvSpPr/>
              <p:nvPr/>
            </p:nvSpPr>
            <p:spPr>
              <a:xfrm rot="19752978">
                <a:off x="4809044" y="3945531"/>
                <a:ext cx="257110" cy="280505"/>
              </a:xfrm>
              <a:prstGeom prst="arc">
                <a:avLst>
                  <a:gd name="adj1" fmla="val 16159054"/>
                  <a:gd name="adj2" fmla="val 2149896"/>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02" name="円弧 201"/>
              <p:cNvSpPr/>
              <p:nvPr/>
            </p:nvSpPr>
            <p:spPr>
              <a:xfrm rot="19752978">
                <a:off x="4840157" y="3933490"/>
                <a:ext cx="257110" cy="280504"/>
              </a:xfrm>
              <a:prstGeom prst="arc">
                <a:avLst>
                  <a:gd name="adj1" fmla="val 16159054"/>
                  <a:gd name="adj2" fmla="val 263727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3" name="直線コネクタ 202"/>
              <p:cNvCxnSpPr>
                <a:stCxn id="265" idx="2"/>
                <a:endCxn id="272" idx="0"/>
              </p:cNvCxnSpPr>
              <p:nvPr/>
            </p:nvCxnSpPr>
            <p:spPr>
              <a:xfrm rot="249599" flipV="1">
                <a:off x="4870223" y="3955451"/>
                <a:ext cx="23806" cy="142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直線コネクタ 203"/>
              <p:cNvCxnSpPr>
                <a:endCxn id="270" idx="0"/>
              </p:cNvCxnSpPr>
              <p:nvPr/>
            </p:nvCxnSpPr>
            <p:spPr>
              <a:xfrm flipV="1">
                <a:off x="5024651" y="3888286"/>
                <a:ext cx="95226" cy="618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p:cNvCxnSpPr>
                <a:endCxn id="270" idx="2"/>
              </p:cNvCxnSpPr>
              <p:nvPr/>
            </p:nvCxnSpPr>
            <p:spPr>
              <a:xfrm flipV="1">
                <a:off x="5100382" y="4009484"/>
                <a:ext cx="87290" cy="554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4"/>
            <p:cNvGrpSpPr>
              <a:grpSpLocks/>
            </p:cNvGrpSpPr>
            <p:nvPr/>
          </p:nvGrpSpPr>
          <p:grpSpPr bwMode="auto">
            <a:xfrm rot="-421674">
              <a:off x="5816600" y="4073525"/>
              <a:ext cx="438150" cy="349250"/>
              <a:chOff x="4777985" y="3882227"/>
              <a:chExt cx="437857" cy="349617"/>
            </a:xfrm>
          </p:grpSpPr>
          <p:sp>
            <p:nvSpPr>
              <p:cNvPr id="188" name="円弧 187"/>
              <p:cNvSpPr/>
              <p:nvPr/>
            </p:nvSpPr>
            <p:spPr>
              <a:xfrm rot="19752978">
                <a:off x="4813946" y="3944186"/>
                <a:ext cx="258589" cy="279694"/>
              </a:xfrm>
              <a:prstGeom prst="arc">
                <a:avLst>
                  <a:gd name="adj1" fmla="val 12901588"/>
                  <a:gd name="adj2" fmla="val 1613899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9" name="直線コネクタ 188"/>
              <p:cNvCxnSpPr>
                <a:endCxn id="298" idx="0"/>
              </p:cNvCxnSpPr>
              <p:nvPr/>
            </p:nvCxnSpPr>
            <p:spPr>
              <a:xfrm rot="421674" flipV="1">
                <a:off x="4777307" y="4043569"/>
                <a:ext cx="87255" cy="683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円弧 189"/>
              <p:cNvSpPr/>
              <p:nvPr/>
            </p:nvSpPr>
            <p:spPr>
              <a:xfrm rot="19631897">
                <a:off x="4839161" y="4035232"/>
                <a:ext cx="134847" cy="147792"/>
              </a:xfrm>
              <a:prstGeom prst="arc">
                <a:avLst>
                  <a:gd name="adj1" fmla="val 16200000"/>
                  <a:gd name="adj2" fmla="val 545934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91" name="円弧 190"/>
              <p:cNvSpPr/>
              <p:nvPr/>
            </p:nvSpPr>
            <p:spPr>
              <a:xfrm rot="19752978">
                <a:off x="5090503" y="3881503"/>
                <a:ext cx="125329" cy="136668"/>
              </a:xfrm>
              <a:prstGeom prst="arc">
                <a:avLst>
                  <a:gd name="adj1" fmla="val 16172517"/>
                  <a:gd name="adj2" fmla="val 547540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92" name="円弧 191"/>
              <p:cNvSpPr/>
              <p:nvPr/>
            </p:nvSpPr>
            <p:spPr>
              <a:xfrm rot="19752978">
                <a:off x="4806683" y="3951197"/>
                <a:ext cx="257003" cy="279694"/>
              </a:xfrm>
              <a:prstGeom prst="arc">
                <a:avLst>
                  <a:gd name="adj1" fmla="val 16159054"/>
                  <a:gd name="adj2" fmla="val 4516936"/>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93" name="円弧 192"/>
              <p:cNvSpPr/>
              <p:nvPr/>
            </p:nvSpPr>
            <p:spPr>
              <a:xfrm rot="19752978">
                <a:off x="4841564" y="3926787"/>
                <a:ext cx="258589" cy="281283"/>
              </a:xfrm>
              <a:prstGeom prst="arc">
                <a:avLst>
                  <a:gd name="adj1" fmla="val 16159054"/>
                  <a:gd name="adj2" fmla="val 547809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4" name="直線コネクタ 193"/>
              <p:cNvCxnSpPr>
                <a:stCxn id="295" idx="2"/>
                <a:endCxn id="302" idx="0"/>
              </p:cNvCxnSpPr>
              <p:nvPr/>
            </p:nvCxnSpPr>
            <p:spPr>
              <a:xfrm flipV="1">
                <a:off x="4864890" y="3953090"/>
                <a:ext cx="31729" cy="17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a:endCxn id="300" idx="0"/>
              </p:cNvCxnSpPr>
              <p:nvPr/>
            </p:nvCxnSpPr>
            <p:spPr>
              <a:xfrm flipV="1">
                <a:off x="5028099" y="3892468"/>
                <a:ext cx="95186" cy="619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a:endCxn id="300" idx="2"/>
              </p:cNvCxnSpPr>
              <p:nvPr/>
            </p:nvCxnSpPr>
            <p:spPr>
              <a:xfrm flipV="1">
                <a:off x="5101916" y="4009952"/>
                <a:ext cx="87255" cy="556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グループ化 299"/>
            <p:cNvGrpSpPr>
              <a:grpSpLocks/>
            </p:cNvGrpSpPr>
            <p:nvPr/>
          </p:nvGrpSpPr>
          <p:grpSpPr bwMode="auto">
            <a:xfrm rot="-544091">
              <a:off x="6181725" y="4141788"/>
              <a:ext cx="425450" cy="352425"/>
              <a:chOff x="4791275" y="3880689"/>
              <a:chExt cx="425832" cy="352032"/>
            </a:xfrm>
          </p:grpSpPr>
          <p:sp>
            <p:nvSpPr>
              <p:cNvPr id="178" name="円弧 177"/>
              <p:cNvSpPr/>
              <p:nvPr/>
            </p:nvSpPr>
            <p:spPr>
              <a:xfrm rot="19752978">
                <a:off x="4808602" y="3953075"/>
                <a:ext cx="257406" cy="279088"/>
              </a:xfrm>
              <a:prstGeom prst="arc">
                <a:avLst>
                  <a:gd name="adj1" fmla="val 12901588"/>
                  <a:gd name="adj2" fmla="val 1613899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9" name="直線コネクタ 178"/>
              <p:cNvCxnSpPr/>
              <p:nvPr/>
            </p:nvCxnSpPr>
            <p:spPr>
              <a:xfrm rot="544091" flipV="1">
                <a:off x="4790878" y="4035100"/>
                <a:ext cx="69913" cy="602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円弧 179"/>
              <p:cNvSpPr/>
              <p:nvPr/>
            </p:nvSpPr>
            <p:spPr>
              <a:xfrm rot="19631897">
                <a:off x="4833400" y="4030076"/>
                <a:ext cx="136648" cy="147472"/>
              </a:xfrm>
              <a:prstGeom prst="arc">
                <a:avLst>
                  <a:gd name="adj1" fmla="val 16200000"/>
                  <a:gd name="adj2" fmla="val 545934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1" name="円弧 180"/>
              <p:cNvSpPr/>
              <p:nvPr/>
            </p:nvSpPr>
            <p:spPr>
              <a:xfrm rot="19752978">
                <a:off x="5090343" y="3877351"/>
                <a:ext cx="125526" cy="136373"/>
              </a:xfrm>
              <a:prstGeom prst="arc">
                <a:avLst>
                  <a:gd name="adj1" fmla="val 16172517"/>
                  <a:gd name="adj2" fmla="val 547540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円弧 181"/>
              <p:cNvSpPr/>
              <p:nvPr/>
            </p:nvSpPr>
            <p:spPr>
              <a:xfrm rot="19752978">
                <a:off x="4806215" y="3947877"/>
                <a:ext cx="257406" cy="279088"/>
              </a:xfrm>
              <a:prstGeom prst="arc">
                <a:avLst>
                  <a:gd name="adj1" fmla="val 16159054"/>
                  <a:gd name="adj2" fmla="val 5478092"/>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円弧 182"/>
              <p:cNvSpPr/>
              <p:nvPr/>
            </p:nvSpPr>
            <p:spPr>
              <a:xfrm rot="19752978">
                <a:off x="4838906" y="3933825"/>
                <a:ext cx="257406" cy="280675"/>
              </a:xfrm>
              <a:prstGeom prst="arc">
                <a:avLst>
                  <a:gd name="adj1" fmla="val 16159054"/>
                  <a:gd name="adj2" fmla="val 547809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4" name="直線コネクタ 183"/>
              <p:cNvCxnSpPr/>
              <p:nvPr/>
            </p:nvCxnSpPr>
            <p:spPr>
              <a:xfrm flipV="1">
                <a:off x="4870601" y="3948026"/>
                <a:ext cx="30189" cy="19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直線コネクタ 184"/>
              <p:cNvCxnSpPr/>
              <p:nvPr/>
            </p:nvCxnSpPr>
            <p:spPr>
              <a:xfrm flipV="1">
                <a:off x="5013876" y="4190443"/>
                <a:ext cx="25423" cy="158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直線コネクタ 185"/>
              <p:cNvCxnSpPr/>
              <p:nvPr/>
            </p:nvCxnSpPr>
            <p:spPr>
              <a:xfrm flipV="1">
                <a:off x="5027829" y="3891816"/>
                <a:ext cx="95336" cy="618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flipV="1">
                <a:off x="5099468" y="4010143"/>
                <a:ext cx="87390" cy="55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14"/>
            <p:cNvGrpSpPr>
              <a:grpSpLocks/>
            </p:cNvGrpSpPr>
            <p:nvPr/>
          </p:nvGrpSpPr>
          <p:grpSpPr bwMode="auto">
            <a:xfrm rot="329780">
              <a:off x="2663825" y="3517900"/>
              <a:ext cx="509588" cy="373063"/>
              <a:chOff x="4681576" y="3882839"/>
              <a:chExt cx="533284" cy="404967"/>
            </a:xfrm>
          </p:grpSpPr>
          <p:sp>
            <p:nvSpPr>
              <p:cNvPr id="166" name="円弧 165"/>
              <p:cNvSpPr/>
              <p:nvPr/>
            </p:nvSpPr>
            <p:spPr>
              <a:xfrm rot="19752978">
                <a:off x="4806953" y="3954778"/>
                <a:ext cx="257504" cy="279168"/>
              </a:xfrm>
              <a:prstGeom prst="arc">
                <a:avLst>
                  <a:gd name="adj1" fmla="val 12901588"/>
                  <a:gd name="adj2" fmla="val 1613899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67" name="円弧 166"/>
              <p:cNvSpPr/>
              <p:nvPr/>
            </p:nvSpPr>
            <p:spPr>
              <a:xfrm rot="19752978">
                <a:off x="4808765" y="3956328"/>
                <a:ext cx="257505" cy="279168"/>
              </a:xfrm>
              <a:prstGeom prst="arc">
                <a:avLst>
                  <a:gd name="adj1" fmla="val 5340774"/>
                  <a:gd name="adj2" fmla="val 849792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8" name="直線コネクタ 167"/>
              <p:cNvCxnSpPr/>
              <p:nvPr/>
            </p:nvCxnSpPr>
            <p:spPr>
              <a:xfrm flipV="1">
                <a:off x="4709859" y="4047416"/>
                <a:ext cx="147857" cy="93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円弧 168"/>
              <p:cNvSpPr/>
              <p:nvPr/>
            </p:nvSpPr>
            <p:spPr>
              <a:xfrm rot="19631897">
                <a:off x="4831576" y="4037702"/>
                <a:ext cx="136228" cy="146477"/>
              </a:xfrm>
              <a:prstGeom prst="arc">
                <a:avLst>
                  <a:gd name="adj1" fmla="val 16200000"/>
                  <a:gd name="adj2" fmla="val 545934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70" name="円弧 169"/>
              <p:cNvSpPr/>
              <p:nvPr/>
            </p:nvSpPr>
            <p:spPr>
              <a:xfrm rot="19752978">
                <a:off x="4678954" y="4134070"/>
                <a:ext cx="141213" cy="153371"/>
              </a:xfrm>
              <a:prstGeom prst="arc">
                <a:avLst>
                  <a:gd name="adj1" fmla="val 5504606"/>
                  <a:gd name="adj2" fmla="val 1621693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71" name="円弧 170"/>
              <p:cNvSpPr/>
              <p:nvPr/>
            </p:nvSpPr>
            <p:spPr>
              <a:xfrm rot="19752978">
                <a:off x="5085271" y="3881281"/>
                <a:ext cx="126260" cy="136137"/>
              </a:xfrm>
              <a:prstGeom prst="arc">
                <a:avLst>
                  <a:gd name="adj1" fmla="val 16172517"/>
                  <a:gd name="adj2" fmla="val 174275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72" name="円弧 171"/>
              <p:cNvSpPr/>
              <p:nvPr/>
            </p:nvSpPr>
            <p:spPr>
              <a:xfrm rot="19752978">
                <a:off x="4801514" y="3950127"/>
                <a:ext cx="257505" cy="279168"/>
              </a:xfrm>
              <a:prstGeom prst="arc">
                <a:avLst>
                  <a:gd name="adj1" fmla="val 16159054"/>
                  <a:gd name="adj2" fmla="val 43514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73" name="円弧 172"/>
              <p:cNvSpPr/>
              <p:nvPr/>
            </p:nvSpPr>
            <p:spPr>
              <a:xfrm rot="19752978">
                <a:off x="4843714" y="3937259"/>
                <a:ext cx="257505" cy="279168"/>
              </a:xfrm>
              <a:prstGeom prst="arc">
                <a:avLst>
                  <a:gd name="adj1" fmla="val 16159054"/>
                  <a:gd name="adj2" fmla="val 2149517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4" name="直線コネクタ 173"/>
              <p:cNvCxnSpPr/>
              <p:nvPr/>
            </p:nvCxnSpPr>
            <p:spPr>
              <a:xfrm rot="21270220" flipV="1">
                <a:off x="4862845" y="3957799"/>
                <a:ext cx="38211" cy="137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V="1">
                <a:off x="4786355" y="4165931"/>
                <a:ext cx="152841" cy="101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rot="21270220" flipV="1">
                <a:off x="5016237" y="3897884"/>
                <a:ext cx="101341" cy="551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円弧 176"/>
              <p:cNvSpPr/>
              <p:nvPr/>
            </p:nvSpPr>
            <p:spPr>
              <a:xfrm rot="19752978">
                <a:off x="4680450" y="4132190"/>
                <a:ext cx="141212" cy="153370"/>
              </a:xfrm>
              <a:prstGeom prst="arc">
                <a:avLst>
                  <a:gd name="adj1" fmla="val 16251294"/>
                  <a:gd name="adj2" fmla="val 541698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2" name="フリーフォーム 31"/>
            <p:cNvSpPr/>
            <p:nvPr/>
          </p:nvSpPr>
          <p:spPr>
            <a:xfrm>
              <a:off x="2473325" y="3760788"/>
              <a:ext cx="2119313" cy="585787"/>
            </a:xfrm>
            <a:custGeom>
              <a:avLst/>
              <a:gdLst>
                <a:gd name="connsiteX0" fmla="*/ 12192 w 2048256"/>
                <a:gd name="connsiteY0" fmla="*/ 121920 h 597408"/>
                <a:gd name="connsiteX1" fmla="*/ 0 w 2048256"/>
                <a:gd name="connsiteY1" fmla="*/ 30480 h 597408"/>
                <a:gd name="connsiteX2" fmla="*/ 0 w 2048256"/>
                <a:gd name="connsiteY2" fmla="*/ 30480 h 597408"/>
                <a:gd name="connsiteX3" fmla="*/ 54864 w 2048256"/>
                <a:gd name="connsiteY3" fmla="*/ 0 h 597408"/>
                <a:gd name="connsiteX4" fmla="*/ 2048256 w 2048256"/>
                <a:gd name="connsiteY4" fmla="*/ 365760 h 597408"/>
                <a:gd name="connsiteX5" fmla="*/ 2048256 w 2048256"/>
                <a:gd name="connsiteY5" fmla="*/ 512064 h 597408"/>
                <a:gd name="connsiteX6" fmla="*/ 1920240 w 2048256"/>
                <a:gd name="connsiteY6" fmla="*/ 597408 h 597408"/>
                <a:gd name="connsiteX7" fmla="*/ 1018032 w 2048256"/>
                <a:gd name="connsiteY7" fmla="*/ 420624 h 597408"/>
                <a:gd name="connsiteX0" fmla="*/ 12192 w 2048256"/>
                <a:gd name="connsiteY0" fmla="*/ 121920 h 597408"/>
                <a:gd name="connsiteX1" fmla="*/ 0 w 2048256"/>
                <a:gd name="connsiteY1" fmla="*/ 30480 h 597408"/>
                <a:gd name="connsiteX2" fmla="*/ 0 w 2048256"/>
                <a:gd name="connsiteY2" fmla="*/ 30480 h 597408"/>
                <a:gd name="connsiteX3" fmla="*/ 54864 w 2048256"/>
                <a:gd name="connsiteY3" fmla="*/ 0 h 597408"/>
                <a:gd name="connsiteX4" fmla="*/ 2048256 w 2048256"/>
                <a:gd name="connsiteY4" fmla="*/ 365760 h 597408"/>
                <a:gd name="connsiteX5" fmla="*/ 2048256 w 2048256"/>
                <a:gd name="connsiteY5" fmla="*/ 512064 h 597408"/>
                <a:gd name="connsiteX6" fmla="*/ 1920240 w 2048256"/>
                <a:gd name="connsiteY6" fmla="*/ 597408 h 597408"/>
                <a:gd name="connsiteX7" fmla="*/ 1018032 w 2048256"/>
                <a:gd name="connsiteY7" fmla="*/ 420624 h 597408"/>
                <a:gd name="connsiteX8" fmla="*/ 12192 w 2048256"/>
                <a:gd name="connsiteY8" fmla="*/ 121920 h 597408"/>
                <a:gd name="connsiteX0" fmla="*/ 73152 w 2109216"/>
                <a:gd name="connsiteY0" fmla="*/ 121920 h 597408"/>
                <a:gd name="connsiteX1" fmla="*/ 60960 w 2109216"/>
                <a:gd name="connsiteY1" fmla="*/ 30480 h 597408"/>
                <a:gd name="connsiteX2" fmla="*/ 60960 w 2109216"/>
                <a:gd name="connsiteY2" fmla="*/ 30480 h 597408"/>
                <a:gd name="connsiteX3" fmla="*/ 115824 w 2109216"/>
                <a:gd name="connsiteY3" fmla="*/ 0 h 597408"/>
                <a:gd name="connsiteX4" fmla="*/ 2109216 w 2109216"/>
                <a:gd name="connsiteY4" fmla="*/ 365760 h 597408"/>
                <a:gd name="connsiteX5" fmla="*/ 2109216 w 2109216"/>
                <a:gd name="connsiteY5" fmla="*/ 512064 h 597408"/>
                <a:gd name="connsiteX6" fmla="*/ 1981200 w 2109216"/>
                <a:gd name="connsiteY6" fmla="*/ 597408 h 597408"/>
                <a:gd name="connsiteX7" fmla="*/ 1078992 w 2109216"/>
                <a:gd name="connsiteY7" fmla="*/ 420624 h 597408"/>
                <a:gd name="connsiteX8" fmla="*/ 0 w 2109216"/>
                <a:gd name="connsiteY8" fmla="*/ 164592 h 597408"/>
                <a:gd name="connsiteX9" fmla="*/ 73152 w 2109216"/>
                <a:gd name="connsiteY9" fmla="*/ 121920 h 597408"/>
                <a:gd name="connsiteX0" fmla="*/ 79248 w 2115312"/>
                <a:gd name="connsiteY0" fmla="*/ 121920 h 597408"/>
                <a:gd name="connsiteX1" fmla="*/ 67056 w 2115312"/>
                <a:gd name="connsiteY1" fmla="*/ 30480 h 597408"/>
                <a:gd name="connsiteX2" fmla="*/ 67056 w 2115312"/>
                <a:gd name="connsiteY2" fmla="*/ 30480 h 597408"/>
                <a:gd name="connsiteX3" fmla="*/ 121920 w 2115312"/>
                <a:gd name="connsiteY3" fmla="*/ 0 h 597408"/>
                <a:gd name="connsiteX4" fmla="*/ 2115312 w 2115312"/>
                <a:gd name="connsiteY4" fmla="*/ 365760 h 597408"/>
                <a:gd name="connsiteX5" fmla="*/ 2115312 w 2115312"/>
                <a:gd name="connsiteY5" fmla="*/ 512064 h 597408"/>
                <a:gd name="connsiteX6" fmla="*/ 1987296 w 2115312"/>
                <a:gd name="connsiteY6" fmla="*/ 597408 h 597408"/>
                <a:gd name="connsiteX7" fmla="*/ 1085088 w 2115312"/>
                <a:gd name="connsiteY7" fmla="*/ 420624 h 597408"/>
                <a:gd name="connsiteX8" fmla="*/ 0 w 2115312"/>
                <a:gd name="connsiteY8" fmla="*/ 213360 h 597408"/>
                <a:gd name="connsiteX9" fmla="*/ 6096 w 2115312"/>
                <a:gd name="connsiteY9" fmla="*/ 164592 h 597408"/>
                <a:gd name="connsiteX10" fmla="*/ 79248 w 2115312"/>
                <a:gd name="connsiteY10" fmla="*/ 121920 h 597408"/>
                <a:gd name="connsiteX0" fmla="*/ 79248 w 2115312"/>
                <a:gd name="connsiteY0" fmla="*/ 121920 h 597408"/>
                <a:gd name="connsiteX1" fmla="*/ 67056 w 2115312"/>
                <a:gd name="connsiteY1" fmla="*/ 30480 h 597408"/>
                <a:gd name="connsiteX2" fmla="*/ 67056 w 2115312"/>
                <a:gd name="connsiteY2" fmla="*/ 30480 h 597408"/>
                <a:gd name="connsiteX3" fmla="*/ 121920 w 2115312"/>
                <a:gd name="connsiteY3" fmla="*/ 0 h 597408"/>
                <a:gd name="connsiteX4" fmla="*/ 2115312 w 2115312"/>
                <a:gd name="connsiteY4" fmla="*/ 365760 h 597408"/>
                <a:gd name="connsiteX5" fmla="*/ 2115312 w 2115312"/>
                <a:gd name="connsiteY5" fmla="*/ 512064 h 597408"/>
                <a:gd name="connsiteX6" fmla="*/ 1987296 w 2115312"/>
                <a:gd name="connsiteY6" fmla="*/ 597408 h 597408"/>
                <a:gd name="connsiteX7" fmla="*/ 1085088 w 2115312"/>
                <a:gd name="connsiteY7" fmla="*/ 420624 h 597408"/>
                <a:gd name="connsiteX8" fmla="*/ 749808 w 2115312"/>
                <a:gd name="connsiteY8" fmla="*/ 353568 h 597408"/>
                <a:gd name="connsiteX9" fmla="*/ 0 w 2115312"/>
                <a:gd name="connsiteY9" fmla="*/ 213360 h 597408"/>
                <a:gd name="connsiteX10" fmla="*/ 6096 w 2115312"/>
                <a:gd name="connsiteY10" fmla="*/ 164592 h 597408"/>
                <a:gd name="connsiteX11" fmla="*/ 79248 w 2115312"/>
                <a:gd name="connsiteY11" fmla="*/ 121920 h 597408"/>
                <a:gd name="connsiteX0" fmla="*/ 79248 w 2115312"/>
                <a:gd name="connsiteY0" fmla="*/ 121920 h 597408"/>
                <a:gd name="connsiteX1" fmla="*/ 67056 w 2115312"/>
                <a:gd name="connsiteY1" fmla="*/ 30480 h 597408"/>
                <a:gd name="connsiteX2" fmla="*/ 86106 w 2115312"/>
                <a:gd name="connsiteY2" fmla="*/ 15240 h 597408"/>
                <a:gd name="connsiteX3" fmla="*/ 121920 w 2115312"/>
                <a:gd name="connsiteY3" fmla="*/ 0 h 597408"/>
                <a:gd name="connsiteX4" fmla="*/ 2115312 w 2115312"/>
                <a:gd name="connsiteY4" fmla="*/ 365760 h 597408"/>
                <a:gd name="connsiteX5" fmla="*/ 2115312 w 2115312"/>
                <a:gd name="connsiteY5" fmla="*/ 512064 h 597408"/>
                <a:gd name="connsiteX6" fmla="*/ 1987296 w 2115312"/>
                <a:gd name="connsiteY6" fmla="*/ 597408 h 597408"/>
                <a:gd name="connsiteX7" fmla="*/ 1085088 w 2115312"/>
                <a:gd name="connsiteY7" fmla="*/ 420624 h 597408"/>
                <a:gd name="connsiteX8" fmla="*/ 749808 w 2115312"/>
                <a:gd name="connsiteY8" fmla="*/ 353568 h 597408"/>
                <a:gd name="connsiteX9" fmla="*/ 0 w 2115312"/>
                <a:gd name="connsiteY9" fmla="*/ 213360 h 597408"/>
                <a:gd name="connsiteX10" fmla="*/ 6096 w 2115312"/>
                <a:gd name="connsiteY10" fmla="*/ 164592 h 597408"/>
                <a:gd name="connsiteX11" fmla="*/ 79248 w 2115312"/>
                <a:gd name="connsiteY11" fmla="*/ 121920 h 597408"/>
                <a:gd name="connsiteX0" fmla="*/ 79248 w 2115312"/>
                <a:gd name="connsiteY0" fmla="*/ 121920 h 597408"/>
                <a:gd name="connsiteX1" fmla="*/ 67056 w 2115312"/>
                <a:gd name="connsiteY1" fmla="*/ 30480 h 597408"/>
                <a:gd name="connsiteX2" fmla="*/ 121920 w 2115312"/>
                <a:gd name="connsiteY2" fmla="*/ 0 h 597408"/>
                <a:gd name="connsiteX3" fmla="*/ 2115312 w 2115312"/>
                <a:gd name="connsiteY3" fmla="*/ 365760 h 597408"/>
                <a:gd name="connsiteX4" fmla="*/ 2115312 w 2115312"/>
                <a:gd name="connsiteY4" fmla="*/ 512064 h 597408"/>
                <a:gd name="connsiteX5" fmla="*/ 1987296 w 2115312"/>
                <a:gd name="connsiteY5" fmla="*/ 597408 h 597408"/>
                <a:gd name="connsiteX6" fmla="*/ 1085088 w 2115312"/>
                <a:gd name="connsiteY6" fmla="*/ 420624 h 597408"/>
                <a:gd name="connsiteX7" fmla="*/ 749808 w 2115312"/>
                <a:gd name="connsiteY7" fmla="*/ 353568 h 597408"/>
                <a:gd name="connsiteX8" fmla="*/ 0 w 2115312"/>
                <a:gd name="connsiteY8" fmla="*/ 213360 h 597408"/>
                <a:gd name="connsiteX9" fmla="*/ 6096 w 2115312"/>
                <a:gd name="connsiteY9" fmla="*/ 164592 h 597408"/>
                <a:gd name="connsiteX10" fmla="*/ 79248 w 2115312"/>
                <a:gd name="connsiteY10" fmla="*/ 121920 h 597408"/>
                <a:gd name="connsiteX0" fmla="*/ 79248 w 2115312"/>
                <a:gd name="connsiteY0" fmla="*/ 121920 h 597408"/>
                <a:gd name="connsiteX1" fmla="*/ 78486 w 2115312"/>
                <a:gd name="connsiteY1" fmla="*/ 17145 h 597408"/>
                <a:gd name="connsiteX2" fmla="*/ 121920 w 2115312"/>
                <a:gd name="connsiteY2" fmla="*/ 0 h 597408"/>
                <a:gd name="connsiteX3" fmla="*/ 2115312 w 2115312"/>
                <a:gd name="connsiteY3" fmla="*/ 365760 h 597408"/>
                <a:gd name="connsiteX4" fmla="*/ 2115312 w 2115312"/>
                <a:gd name="connsiteY4" fmla="*/ 512064 h 597408"/>
                <a:gd name="connsiteX5" fmla="*/ 1987296 w 2115312"/>
                <a:gd name="connsiteY5" fmla="*/ 597408 h 597408"/>
                <a:gd name="connsiteX6" fmla="*/ 1085088 w 2115312"/>
                <a:gd name="connsiteY6" fmla="*/ 420624 h 597408"/>
                <a:gd name="connsiteX7" fmla="*/ 749808 w 2115312"/>
                <a:gd name="connsiteY7" fmla="*/ 353568 h 597408"/>
                <a:gd name="connsiteX8" fmla="*/ 0 w 2115312"/>
                <a:gd name="connsiteY8" fmla="*/ 213360 h 597408"/>
                <a:gd name="connsiteX9" fmla="*/ 6096 w 2115312"/>
                <a:gd name="connsiteY9" fmla="*/ 164592 h 597408"/>
                <a:gd name="connsiteX10" fmla="*/ 79248 w 2115312"/>
                <a:gd name="connsiteY10" fmla="*/ 121920 h 597408"/>
                <a:gd name="connsiteX0" fmla="*/ 80772 w 2116836"/>
                <a:gd name="connsiteY0" fmla="*/ 121920 h 597408"/>
                <a:gd name="connsiteX1" fmla="*/ 80010 w 2116836"/>
                <a:gd name="connsiteY1" fmla="*/ 17145 h 597408"/>
                <a:gd name="connsiteX2" fmla="*/ 123444 w 2116836"/>
                <a:gd name="connsiteY2" fmla="*/ 0 h 597408"/>
                <a:gd name="connsiteX3" fmla="*/ 2116836 w 2116836"/>
                <a:gd name="connsiteY3" fmla="*/ 365760 h 597408"/>
                <a:gd name="connsiteX4" fmla="*/ 2116836 w 2116836"/>
                <a:gd name="connsiteY4" fmla="*/ 512064 h 597408"/>
                <a:gd name="connsiteX5" fmla="*/ 1988820 w 2116836"/>
                <a:gd name="connsiteY5" fmla="*/ 597408 h 597408"/>
                <a:gd name="connsiteX6" fmla="*/ 1086612 w 2116836"/>
                <a:gd name="connsiteY6" fmla="*/ 420624 h 597408"/>
                <a:gd name="connsiteX7" fmla="*/ 751332 w 2116836"/>
                <a:gd name="connsiteY7" fmla="*/ 353568 h 597408"/>
                <a:gd name="connsiteX8" fmla="*/ 1524 w 2116836"/>
                <a:gd name="connsiteY8" fmla="*/ 213360 h 597408"/>
                <a:gd name="connsiteX9" fmla="*/ 0 w 2116836"/>
                <a:gd name="connsiteY9" fmla="*/ 160782 h 597408"/>
                <a:gd name="connsiteX10" fmla="*/ 80772 w 2116836"/>
                <a:gd name="connsiteY10" fmla="*/ 121920 h 597408"/>
                <a:gd name="connsiteX0" fmla="*/ 80772 w 2116836"/>
                <a:gd name="connsiteY0" fmla="*/ 121920 h 585978"/>
                <a:gd name="connsiteX1" fmla="*/ 80010 w 2116836"/>
                <a:gd name="connsiteY1" fmla="*/ 17145 h 585978"/>
                <a:gd name="connsiteX2" fmla="*/ 123444 w 2116836"/>
                <a:gd name="connsiteY2" fmla="*/ 0 h 585978"/>
                <a:gd name="connsiteX3" fmla="*/ 2116836 w 2116836"/>
                <a:gd name="connsiteY3" fmla="*/ 365760 h 585978"/>
                <a:gd name="connsiteX4" fmla="*/ 2116836 w 2116836"/>
                <a:gd name="connsiteY4" fmla="*/ 512064 h 585978"/>
                <a:gd name="connsiteX5" fmla="*/ 1990725 w 2116836"/>
                <a:gd name="connsiteY5" fmla="*/ 585978 h 585978"/>
                <a:gd name="connsiteX6" fmla="*/ 1086612 w 2116836"/>
                <a:gd name="connsiteY6" fmla="*/ 420624 h 585978"/>
                <a:gd name="connsiteX7" fmla="*/ 751332 w 2116836"/>
                <a:gd name="connsiteY7" fmla="*/ 353568 h 585978"/>
                <a:gd name="connsiteX8" fmla="*/ 1524 w 2116836"/>
                <a:gd name="connsiteY8" fmla="*/ 213360 h 585978"/>
                <a:gd name="connsiteX9" fmla="*/ 0 w 2116836"/>
                <a:gd name="connsiteY9" fmla="*/ 160782 h 585978"/>
                <a:gd name="connsiteX10" fmla="*/ 80772 w 2116836"/>
                <a:gd name="connsiteY10" fmla="*/ 121920 h 585978"/>
                <a:gd name="connsiteX0" fmla="*/ 80772 w 2118741"/>
                <a:gd name="connsiteY0" fmla="*/ 121920 h 585978"/>
                <a:gd name="connsiteX1" fmla="*/ 80010 w 2118741"/>
                <a:gd name="connsiteY1" fmla="*/ 17145 h 585978"/>
                <a:gd name="connsiteX2" fmla="*/ 123444 w 2118741"/>
                <a:gd name="connsiteY2" fmla="*/ 0 h 585978"/>
                <a:gd name="connsiteX3" fmla="*/ 2116836 w 2118741"/>
                <a:gd name="connsiteY3" fmla="*/ 365760 h 585978"/>
                <a:gd name="connsiteX4" fmla="*/ 2118741 w 2118741"/>
                <a:gd name="connsiteY4" fmla="*/ 496824 h 585978"/>
                <a:gd name="connsiteX5" fmla="*/ 1990725 w 2118741"/>
                <a:gd name="connsiteY5" fmla="*/ 585978 h 585978"/>
                <a:gd name="connsiteX6" fmla="*/ 1086612 w 2118741"/>
                <a:gd name="connsiteY6" fmla="*/ 420624 h 585978"/>
                <a:gd name="connsiteX7" fmla="*/ 751332 w 2118741"/>
                <a:gd name="connsiteY7" fmla="*/ 353568 h 585978"/>
                <a:gd name="connsiteX8" fmla="*/ 1524 w 2118741"/>
                <a:gd name="connsiteY8" fmla="*/ 213360 h 585978"/>
                <a:gd name="connsiteX9" fmla="*/ 0 w 2118741"/>
                <a:gd name="connsiteY9" fmla="*/ 160782 h 585978"/>
                <a:gd name="connsiteX10" fmla="*/ 80772 w 2118741"/>
                <a:gd name="connsiteY10" fmla="*/ 121920 h 58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8741" h="585978">
                  <a:moveTo>
                    <a:pt x="80772" y="121920"/>
                  </a:moveTo>
                  <a:lnTo>
                    <a:pt x="80010" y="17145"/>
                  </a:lnTo>
                  <a:lnTo>
                    <a:pt x="123444" y="0"/>
                  </a:lnTo>
                  <a:lnTo>
                    <a:pt x="2116836" y="365760"/>
                  </a:lnTo>
                  <a:lnTo>
                    <a:pt x="2118741" y="496824"/>
                  </a:lnTo>
                  <a:lnTo>
                    <a:pt x="1990725" y="585978"/>
                  </a:lnTo>
                  <a:lnTo>
                    <a:pt x="1086612" y="420624"/>
                  </a:lnTo>
                  <a:lnTo>
                    <a:pt x="751332" y="353568"/>
                  </a:lnTo>
                  <a:lnTo>
                    <a:pt x="1524" y="213360"/>
                  </a:lnTo>
                  <a:lnTo>
                    <a:pt x="0" y="160782"/>
                  </a:lnTo>
                  <a:lnTo>
                    <a:pt x="80772" y="121920"/>
                  </a:lnTo>
                  <a:close/>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フリーフォーム 32"/>
            <p:cNvSpPr/>
            <p:nvPr/>
          </p:nvSpPr>
          <p:spPr>
            <a:xfrm>
              <a:off x="3076575" y="3446463"/>
              <a:ext cx="2036763" cy="468312"/>
            </a:xfrm>
            <a:custGeom>
              <a:avLst/>
              <a:gdLst>
                <a:gd name="connsiteX0" fmla="*/ 12192 w 2048256"/>
                <a:gd name="connsiteY0" fmla="*/ 121920 h 597408"/>
                <a:gd name="connsiteX1" fmla="*/ 0 w 2048256"/>
                <a:gd name="connsiteY1" fmla="*/ 30480 h 597408"/>
                <a:gd name="connsiteX2" fmla="*/ 0 w 2048256"/>
                <a:gd name="connsiteY2" fmla="*/ 30480 h 597408"/>
                <a:gd name="connsiteX3" fmla="*/ 54864 w 2048256"/>
                <a:gd name="connsiteY3" fmla="*/ 0 h 597408"/>
                <a:gd name="connsiteX4" fmla="*/ 2048256 w 2048256"/>
                <a:gd name="connsiteY4" fmla="*/ 365760 h 597408"/>
                <a:gd name="connsiteX5" fmla="*/ 2048256 w 2048256"/>
                <a:gd name="connsiteY5" fmla="*/ 512064 h 597408"/>
                <a:gd name="connsiteX6" fmla="*/ 1920240 w 2048256"/>
                <a:gd name="connsiteY6" fmla="*/ 597408 h 597408"/>
                <a:gd name="connsiteX7" fmla="*/ 1018032 w 2048256"/>
                <a:gd name="connsiteY7" fmla="*/ 420624 h 597408"/>
                <a:gd name="connsiteX0" fmla="*/ 12192 w 2048256"/>
                <a:gd name="connsiteY0" fmla="*/ 121920 h 597408"/>
                <a:gd name="connsiteX1" fmla="*/ 0 w 2048256"/>
                <a:gd name="connsiteY1" fmla="*/ 30480 h 597408"/>
                <a:gd name="connsiteX2" fmla="*/ 0 w 2048256"/>
                <a:gd name="connsiteY2" fmla="*/ 30480 h 597408"/>
                <a:gd name="connsiteX3" fmla="*/ 54864 w 2048256"/>
                <a:gd name="connsiteY3" fmla="*/ 0 h 597408"/>
                <a:gd name="connsiteX4" fmla="*/ 2048256 w 2048256"/>
                <a:gd name="connsiteY4" fmla="*/ 365760 h 597408"/>
                <a:gd name="connsiteX5" fmla="*/ 2048256 w 2048256"/>
                <a:gd name="connsiteY5" fmla="*/ 512064 h 597408"/>
                <a:gd name="connsiteX6" fmla="*/ 1920240 w 2048256"/>
                <a:gd name="connsiteY6" fmla="*/ 597408 h 597408"/>
                <a:gd name="connsiteX7" fmla="*/ 1018032 w 2048256"/>
                <a:gd name="connsiteY7" fmla="*/ 420624 h 597408"/>
                <a:gd name="connsiteX8" fmla="*/ 12192 w 2048256"/>
                <a:gd name="connsiteY8" fmla="*/ 121920 h 597408"/>
                <a:gd name="connsiteX0" fmla="*/ 73152 w 2109216"/>
                <a:gd name="connsiteY0" fmla="*/ 121920 h 597408"/>
                <a:gd name="connsiteX1" fmla="*/ 60960 w 2109216"/>
                <a:gd name="connsiteY1" fmla="*/ 30480 h 597408"/>
                <a:gd name="connsiteX2" fmla="*/ 60960 w 2109216"/>
                <a:gd name="connsiteY2" fmla="*/ 30480 h 597408"/>
                <a:gd name="connsiteX3" fmla="*/ 115824 w 2109216"/>
                <a:gd name="connsiteY3" fmla="*/ 0 h 597408"/>
                <a:gd name="connsiteX4" fmla="*/ 2109216 w 2109216"/>
                <a:gd name="connsiteY4" fmla="*/ 365760 h 597408"/>
                <a:gd name="connsiteX5" fmla="*/ 2109216 w 2109216"/>
                <a:gd name="connsiteY5" fmla="*/ 512064 h 597408"/>
                <a:gd name="connsiteX6" fmla="*/ 1981200 w 2109216"/>
                <a:gd name="connsiteY6" fmla="*/ 597408 h 597408"/>
                <a:gd name="connsiteX7" fmla="*/ 1078992 w 2109216"/>
                <a:gd name="connsiteY7" fmla="*/ 420624 h 597408"/>
                <a:gd name="connsiteX8" fmla="*/ 0 w 2109216"/>
                <a:gd name="connsiteY8" fmla="*/ 164592 h 597408"/>
                <a:gd name="connsiteX9" fmla="*/ 73152 w 2109216"/>
                <a:gd name="connsiteY9" fmla="*/ 121920 h 597408"/>
                <a:gd name="connsiteX0" fmla="*/ 79248 w 2115312"/>
                <a:gd name="connsiteY0" fmla="*/ 121920 h 597408"/>
                <a:gd name="connsiteX1" fmla="*/ 67056 w 2115312"/>
                <a:gd name="connsiteY1" fmla="*/ 30480 h 597408"/>
                <a:gd name="connsiteX2" fmla="*/ 67056 w 2115312"/>
                <a:gd name="connsiteY2" fmla="*/ 30480 h 597408"/>
                <a:gd name="connsiteX3" fmla="*/ 121920 w 2115312"/>
                <a:gd name="connsiteY3" fmla="*/ 0 h 597408"/>
                <a:gd name="connsiteX4" fmla="*/ 2115312 w 2115312"/>
                <a:gd name="connsiteY4" fmla="*/ 365760 h 597408"/>
                <a:gd name="connsiteX5" fmla="*/ 2115312 w 2115312"/>
                <a:gd name="connsiteY5" fmla="*/ 512064 h 597408"/>
                <a:gd name="connsiteX6" fmla="*/ 1987296 w 2115312"/>
                <a:gd name="connsiteY6" fmla="*/ 597408 h 597408"/>
                <a:gd name="connsiteX7" fmla="*/ 1085088 w 2115312"/>
                <a:gd name="connsiteY7" fmla="*/ 420624 h 597408"/>
                <a:gd name="connsiteX8" fmla="*/ 0 w 2115312"/>
                <a:gd name="connsiteY8" fmla="*/ 213360 h 597408"/>
                <a:gd name="connsiteX9" fmla="*/ 6096 w 2115312"/>
                <a:gd name="connsiteY9" fmla="*/ 164592 h 597408"/>
                <a:gd name="connsiteX10" fmla="*/ 79248 w 2115312"/>
                <a:gd name="connsiteY10" fmla="*/ 121920 h 597408"/>
                <a:gd name="connsiteX0" fmla="*/ 79248 w 2115312"/>
                <a:gd name="connsiteY0" fmla="*/ 121920 h 597408"/>
                <a:gd name="connsiteX1" fmla="*/ 67056 w 2115312"/>
                <a:gd name="connsiteY1" fmla="*/ 30480 h 597408"/>
                <a:gd name="connsiteX2" fmla="*/ 67056 w 2115312"/>
                <a:gd name="connsiteY2" fmla="*/ 30480 h 597408"/>
                <a:gd name="connsiteX3" fmla="*/ 121920 w 2115312"/>
                <a:gd name="connsiteY3" fmla="*/ 0 h 597408"/>
                <a:gd name="connsiteX4" fmla="*/ 2115312 w 2115312"/>
                <a:gd name="connsiteY4" fmla="*/ 365760 h 597408"/>
                <a:gd name="connsiteX5" fmla="*/ 2115312 w 2115312"/>
                <a:gd name="connsiteY5" fmla="*/ 512064 h 597408"/>
                <a:gd name="connsiteX6" fmla="*/ 1987296 w 2115312"/>
                <a:gd name="connsiteY6" fmla="*/ 597408 h 597408"/>
                <a:gd name="connsiteX7" fmla="*/ 1085088 w 2115312"/>
                <a:gd name="connsiteY7" fmla="*/ 420624 h 597408"/>
                <a:gd name="connsiteX8" fmla="*/ 749808 w 2115312"/>
                <a:gd name="connsiteY8" fmla="*/ 353568 h 597408"/>
                <a:gd name="connsiteX9" fmla="*/ 0 w 2115312"/>
                <a:gd name="connsiteY9" fmla="*/ 213360 h 597408"/>
                <a:gd name="connsiteX10" fmla="*/ 6096 w 2115312"/>
                <a:gd name="connsiteY10" fmla="*/ 164592 h 597408"/>
                <a:gd name="connsiteX11" fmla="*/ 79248 w 2115312"/>
                <a:gd name="connsiteY11" fmla="*/ 121920 h 597408"/>
                <a:gd name="connsiteX0" fmla="*/ 79248 w 2115312"/>
                <a:gd name="connsiteY0" fmla="*/ 121920 h 597408"/>
                <a:gd name="connsiteX1" fmla="*/ 67056 w 2115312"/>
                <a:gd name="connsiteY1" fmla="*/ 30480 h 597408"/>
                <a:gd name="connsiteX2" fmla="*/ 86106 w 2115312"/>
                <a:gd name="connsiteY2" fmla="*/ 15240 h 597408"/>
                <a:gd name="connsiteX3" fmla="*/ 121920 w 2115312"/>
                <a:gd name="connsiteY3" fmla="*/ 0 h 597408"/>
                <a:gd name="connsiteX4" fmla="*/ 2115312 w 2115312"/>
                <a:gd name="connsiteY4" fmla="*/ 365760 h 597408"/>
                <a:gd name="connsiteX5" fmla="*/ 2115312 w 2115312"/>
                <a:gd name="connsiteY5" fmla="*/ 512064 h 597408"/>
                <a:gd name="connsiteX6" fmla="*/ 1987296 w 2115312"/>
                <a:gd name="connsiteY6" fmla="*/ 597408 h 597408"/>
                <a:gd name="connsiteX7" fmla="*/ 1085088 w 2115312"/>
                <a:gd name="connsiteY7" fmla="*/ 420624 h 597408"/>
                <a:gd name="connsiteX8" fmla="*/ 749808 w 2115312"/>
                <a:gd name="connsiteY8" fmla="*/ 353568 h 597408"/>
                <a:gd name="connsiteX9" fmla="*/ 0 w 2115312"/>
                <a:gd name="connsiteY9" fmla="*/ 213360 h 597408"/>
                <a:gd name="connsiteX10" fmla="*/ 6096 w 2115312"/>
                <a:gd name="connsiteY10" fmla="*/ 164592 h 597408"/>
                <a:gd name="connsiteX11" fmla="*/ 79248 w 2115312"/>
                <a:gd name="connsiteY11" fmla="*/ 121920 h 597408"/>
                <a:gd name="connsiteX0" fmla="*/ 79248 w 2115312"/>
                <a:gd name="connsiteY0" fmla="*/ 121920 h 597408"/>
                <a:gd name="connsiteX1" fmla="*/ 67056 w 2115312"/>
                <a:gd name="connsiteY1" fmla="*/ 30480 h 597408"/>
                <a:gd name="connsiteX2" fmla="*/ 121920 w 2115312"/>
                <a:gd name="connsiteY2" fmla="*/ 0 h 597408"/>
                <a:gd name="connsiteX3" fmla="*/ 2115312 w 2115312"/>
                <a:gd name="connsiteY3" fmla="*/ 365760 h 597408"/>
                <a:gd name="connsiteX4" fmla="*/ 2115312 w 2115312"/>
                <a:gd name="connsiteY4" fmla="*/ 512064 h 597408"/>
                <a:gd name="connsiteX5" fmla="*/ 1987296 w 2115312"/>
                <a:gd name="connsiteY5" fmla="*/ 597408 h 597408"/>
                <a:gd name="connsiteX6" fmla="*/ 1085088 w 2115312"/>
                <a:gd name="connsiteY6" fmla="*/ 420624 h 597408"/>
                <a:gd name="connsiteX7" fmla="*/ 749808 w 2115312"/>
                <a:gd name="connsiteY7" fmla="*/ 353568 h 597408"/>
                <a:gd name="connsiteX8" fmla="*/ 0 w 2115312"/>
                <a:gd name="connsiteY8" fmla="*/ 213360 h 597408"/>
                <a:gd name="connsiteX9" fmla="*/ 6096 w 2115312"/>
                <a:gd name="connsiteY9" fmla="*/ 164592 h 597408"/>
                <a:gd name="connsiteX10" fmla="*/ 79248 w 2115312"/>
                <a:gd name="connsiteY10" fmla="*/ 121920 h 597408"/>
                <a:gd name="connsiteX0" fmla="*/ 79248 w 2115312"/>
                <a:gd name="connsiteY0" fmla="*/ 121920 h 597408"/>
                <a:gd name="connsiteX1" fmla="*/ 78486 w 2115312"/>
                <a:gd name="connsiteY1" fmla="*/ 17145 h 597408"/>
                <a:gd name="connsiteX2" fmla="*/ 121920 w 2115312"/>
                <a:gd name="connsiteY2" fmla="*/ 0 h 597408"/>
                <a:gd name="connsiteX3" fmla="*/ 2115312 w 2115312"/>
                <a:gd name="connsiteY3" fmla="*/ 365760 h 597408"/>
                <a:gd name="connsiteX4" fmla="*/ 2115312 w 2115312"/>
                <a:gd name="connsiteY4" fmla="*/ 512064 h 597408"/>
                <a:gd name="connsiteX5" fmla="*/ 1987296 w 2115312"/>
                <a:gd name="connsiteY5" fmla="*/ 597408 h 597408"/>
                <a:gd name="connsiteX6" fmla="*/ 1085088 w 2115312"/>
                <a:gd name="connsiteY6" fmla="*/ 420624 h 597408"/>
                <a:gd name="connsiteX7" fmla="*/ 749808 w 2115312"/>
                <a:gd name="connsiteY7" fmla="*/ 353568 h 597408"/>
                <a:gd name="connsiteX8" fmla="*/ 0 w 2115312"/>
                <a:gd name="connsiteY8" fmla="*/ 213360 h 597408"/>
                <a:gd name="connsiteX9" fmla="*/ 6096 w 2115312"/>
                <a:gd name="connsiteY9" fmla="*/ 164592 h 597408"/>
                <a:gd name="connsiteX10" fmla="*/ 79248 w 2115312"/>
                <a:gd name="connsiteY10" fmla="*/ 121920 h 597408"/>
                <a:gd name="connsiteX0" fmla="*/ 80772 w 2116836"/>
                <a:gd name="connsiteY0" fmla="*/ 121920 h 597408"/>
                <a:gd name="connsiteX1" fmla="*/ 80010 w 2116836"/>
                <a:gd name="connsiteY1" fmla="*/ 17145 h 597408"/>
                <a:gd name="connsiteX2" fmla="*/ 123444 w 2116836"/>
                <a:gd name="connsiteY2" fmla="*/ 0 h 597408"/>
                <a:gd name="connsiteX3" fmla="*/ 2116836 w 2116836"/>
                <a:gd name="connsiteY3" fmla="*/ 365760 h 597408"/>
                <a:gd name="connsiteX4" fmla="*/ 2116836 w 2116836"/>
                <a:gd name="connsiteY4" fmla="*/ 512064 h 597408"/>
                <a:gd name="connsiteX5" fmla="*/ 1988820 w 2116836"/>
                <a:gd name="connsiteY5" fmla="*/ 597408 h 597408"/>
                <a:gd name="connsiteX6" fmla="*/ 1086612 w 2116836"/>
                <a:gd name="connsiteY6" fmla="*/ 420624 h 597408"/>
                <a:gd name="connsiteX7" fmla="*/ 751332 w 2116836"/>
                <a:gd name="connsiteY7" fmla="*/ 353568 h 597408"/>
                <a:gd name="connsiteX8" fmla="*/ 1524 w 2116836"/>
                <a:gd name="connsiteY8" fmla="*/ 213360 h 597408"/>
                <a:gd name="connsiteX9" fmla="*/ 0 w 2116836"/>
                <a:gd name="connsiteY9" fmla="*/ 160782 h 597408"/>
                <a:gd name="connsiteX10" fmla="*/ 80772 w 2116836"/>
                <a:gd name="connsiteY10" fmla="*/ 121920 h 597408"/>
                <a:gd name="connsiteX0" fmla="*/ 80772 w 2116836"/>
                <a:gd name="connsiteY0" fmla="*/ 121920 h 585978"/>
                <a:gd name="connsiteX1" fmla="*/ 80010 w 2116836"/>
                <a:gd name="connsiteY1" fmla="*/ 17145 h 585978"/>
                <a:gd name="connsiteX2" fmla="*/ 123444 w 2116836"/>
                <a:gd name="connsiteY2" fmla="*/ 0 h 585978"/>
                <a:gd name="connsiteX3" fmla="*/ 2116836 w 2116836"/>
                <a:gd name="connsiteY3" fmla="*/ 365760 h 585978"/>
                <a:gd name="connsiteX4" fmla="*/ 2116836 w 2116836"/>
                <a:gd name="connsiteY4" fmla="*/ 512064 h 585978"/>
                <a:gd name="connsiteX5" fmla="*/ 1990725 w 2116836"/>
                <a:gd name="connsiteY5" fmla="*/ 585978 h 585978"/>
                <a:gd name="connsiteX6" fmla="*/ 1086612 w 2116836"/>
                <a:gd name="connsiteY6" fmla="*/ 420624 h 585978"/>
                <a:gd name="connsiteX7" fmla="*/ 751332 w 2116836"/>
                <a:gd name="connsiteY7" fmla="*/ 353568 h 585978"/>
                <a:gd name="connsiteX8" fmla="*/ 1524 w 2116836"/>
                <a:gd name="connsiteY8" fmla="*/ 213360 h 585978"/>
                <a:gd name="connsiteX9" fmla="*/ 0 w 2116836"/>
                <a:gd name="connsiteY9" fmla="*/ 160782 h 585978"/>
                <a:gd name="connsiteX10" fmla="*/ 80772 w 2116836"/>
                <a:gd name="connsiteY10" fmla="*/ 121920 h 585978"/>
                <a:gd name="connsiteX0" fmla="*/ 80772 w 2118741"/>
                <a:gd name="connsiteY0" fmla="*/ 121920 h 585978"/>
                <a:gd name="connsiteX1" fmla="*/ 80010 w 2118741"/>
                <a:gd name="connsiteY1" fmla="*/ 17145 h 585978"/>
                <a:gd name="connsiteX2" fmla="*/ 123444 w 2118741"/>
                <a:gd name="connsiteY2" fmla="*/ 0 h 585978"/>
                <a:gd name="connsiteX3" fmla="*/ 2116836 w 2118741"/>
                <a:gd name="connsiteY3" fmla="*/ 365760 h 585978"/>
                <a:gd name="connsiteX4" fmla="*/ 2118741 w 2118741"/>
                <a:gd name="connsiteY4" fmla="*/ 496824 h 585978"/>
                <a:gd name="connsiteX5" fmla="*/ 1990725 w 2118741"/>
                <a:gd name="connsiteY5" fmla="*/ 585978 h 585978"/>
                <a:gd name="connsiteX6" fmla="*/ 1086612 w 2118741"/>
                <a:gd name="connsiteY6" fmla="*/ 420624 h 585978"/>
                <a:gd name="connsiteX7" fmla="*/ 751332 w 2118741"/>
                <a:gd name="connsiteY7" fmla="*/ 353568 h 585978"/>
                <a:gd name="connsiteX8" fmla="*/ 1524 w 2118741"/>
                <a:gd name="connsiteY8" fmla="*/ 213360 h 585978"/>
                <a:gd name="connsiteX9" fmla="*/ 0 w 2118741"/>
                <a:gd name="connsiteY9" fmla="*/ 160782 h 585978"/>
                <a:gd name="connsiteX10" fmla="*/ 80772 w 2118741"/>
                <a:gd name="connsiteY10" fmla="*/ 121920 h 585978"/>
                <a:gd name="connsiteX0" fmla="*/ 1990725 w 2118741"/>
                <a:gd name="connsiteY0" fmla="*/ 585978 h 677448"/>
                <a:gd name="connsiteX1" fmla="*/ 1086612 w 2118741"/>
                <a:gd name="connsiteY1" fmla="*/ 420624 h 677448"/>
                <a:gd name="connsiteX2" fmla="*/ 751332 w 2118741"/>
                <a:gd name="connsiteY2" fmla="*/ 353568 h 677448"/>
                <a:gd name="connsiteX3" fmla="*/ 1524 w 2118741"/>
                <a:gd name="connsiteY3" fmla="*/ 213360 h 677448"/>
                <a:gd name="connsiteX4" fmla="*/ 0 w 2118741"/>
                <a:gd name="connsiteY4" fmla="*/ 160782 h 677448"/>
                <a:gd name="connsiteX5" fmla="*/ 80772 w 2118741"/>
                <a:gd name="connsiteY5" fmla="*/ 121920 h 677448"/>
                <a:gd name="connsiteX6" fmla="*/ 80010 w 2118741"/>
                <a:gd name="connsiteY6" fmla="*/ 17145 h 677448"/>
                <a:gd name="connsiteX7" fmla="*/ 123444 w 2118741"/>
                <a:gd name="connsiteY7" fmla="*/ 0 h 677448"/>
                <a:gd name="connsiteX8" fmla="*/ 2116836 w 2118741"/>
                <a:gd name="connsiteY8" fmla="*/ 365760 h 677448"/>
                <a:gd name="connsiteX9" fmla="*/ 2118741 w 2118741"/>
                <a:gd name="connsiteY9" fmla="*/ 496824 h 677448"/>
                <a:gd name="connsiteX10" fmla="*/ 2082209 w 2118741"/>
                <a:gd name="connsiteY10" fmla="*/ 677448 h 677448"/>
                <a:gd name="connsiteX0" fmla="*/ 1990725 w 2118741"/>
                <a:gd name="connsiteY0" fmla="*/ 585978 h 585978"/>
                <a:gd name="connsiteX1" fmla="*/ 1086612 w 2118741"/>
                <a:gd name="connsiteY1" fmla="*/ 420624 h 585978"/>
                <a:gd name="connsiteX2" fmla="*/ 751332 w 2118741"/>
                <a:gd name="connsiteY2" fmla="*/ 353568 h 585978"/>
                <a:gd name="connsiteX3" fmla="*/ 1524 w 2118741"/>
                <a:gd name="connsiteY3" fmla="*/ 213360 h 585978"/>
                <a:gd name="connsiteX4" fmla="*/ 0 w 2118741"/>
                <a:gd name="connsiteY4" fmla="*/ 160782 h 585978"/>
                <a:gd name="connsiteX5" fmla="*/ 80772 w 2118741"/>
                <a:gd name="connsiteY5" fmla="*/ 121920 h 585978"/>
                <a:gd name="connsiteX6" fmla="*/ 80010 w 2118741"/>
                <a:gd name="connsiteY6" fmla="*/ 17145 h 585978"/>
                <a:gd name="connsiteX7" fmla="*/ 123444 w 2118741"/>
                <a:gd name="connsiteY7" fmla="*/ 0 h 585978"/>
                <a:gd name="connsiteX8" fmla="*/ 2116836 w 2118741"/>
                <a:gd name="connsiteY8" fmla="*/ 365760 h 585978"/>
                <a:gd name="connsiteX9" fmla="*/ 2118741 w 2118741"/>
                <a:gd name="connsiteY9" fmla="*/ 496824 h 585978"/>
                <a:gd name="connsiteX0" fmla="*/ 1086612 w 2118741"/>
                <a:gd name="connsiteY0" fmla="*/ 420624 h 496824"/>
                <a:gd name="connsiteX1" fmla="*/ 751332 w 2118741"/>
                <a:gd name="connsiteY1" fmla="*/ 353568 h 496824"/>
                <a:gd name="connsiteX2" fmla="*/ 1524 w 2118741"/>
                <a:gd name="connsiteY2" fmla="*/ 213360 h 496824"/>
                <a:gd name="connsiteX3" fmla="*/ 0 w 2118741"/>
                <a:gd name="connsiteY3" fmla="*/ 160782 h 496824"/>
                <a:gd name="connsiteX4" fmla="*/ 80772 w 2118741"/>
                <a:gd name="connsiteY4" fmla="*/ 121920 h 496824"/>
                <a:gd name="connsiteX5" fmla="*/ 80010 w 2118741"/>
                <a:gd name="connsiteY5" fmla="*/ 17145 h 496824"/>
                <a:gd name="connsiteX6" fmla="*/ 123444 w 2118741"/>
                <a:gd name="connsiteY6" fmla="*/ 0 h 496824"/>
                <a:gd name="connsiteX7" fmla="*/ 2116836 w 2118741"/>
                <a:gd name="connsiteY7" fmla="*/ 365760 h 496824"/>
                <a:gd name="connsiteX8" fmla="*/ 2118741 w 2118741"/>
                <a:gd name="connsiteY8" fmla="*/ 496824 h 496824"/>
                <a:gd name="connsiteX0" fmla="*/ 751332 w 2118741"/>
                <a:gd name="connsiteY0" fmla="*/ 353568 h 496824"/>
                <a:gd name="connsiteX1" fmla="*/ 1524 w 2118741"/>
                <a:gd name="connsiteY1" fmla="*/ 213360 h 496824"/>
                <a:gd name="connsiteX2" fmla="*/ 0 w 2118741"/>
                <a:gd name="connsiteY2" fmla="*/ 160782 h 496824"/>
                <a:gd name="connsiteX3" fmla="*/ 80772 w 2118741"/>
                <a:gd name="connsiteY3" fmla="*/ 121920 h 496824"/>
                <a:gd name="connsiteX4" fmla="*/ 80010 w 2118741"/>
                <a:gd name="connsiteY4" fmla="*/ 17145 h 496824"/>
                <a:gd name="connsiteX5" fmla="*/ 123444 w 2118741"/>
                <a:gd name="connsiteY5" fmla="*/ 0 h 496824"/>
                <a:gd name="connsiteX6" fmla="*/ 2116836 w 2118741"/>
                <a:gd name="connsiteY6" fmla="*/ 365760 h 496824"/>
                <a:gd name="connsiteX7" fmla="*/ 2118741 w 2118741"/>
                <a:gd name="connsiteY7" fmla="*/ 496824 h 496824"/>
                <a:gd name="connsiteX0" fmla="*/ 1524 w 2118741"/>
                <a:gd name="connsiteY0" fmla="*/ 213360 h 496824"/>
                <a:gd name="connsiteX1" fmla="*/ 0 w 2118741"/>
                <a:gd name="connsiteY1" fmla="*/ 160782 h 496824"/>
                <a:gd name="connsiteX2" fmla="*/ 80772 w 2118741"/>
                <a:gd name="connsiteY2" fmla="*/ 121920 h 496824"/>
                <a:gd name="connsiteX3" fmla="*/ 80010 w 2118741"/>
                <a:gd name="connsiteY3" fmla="*/ 17145 h 496824"/>
                <a:gd name="connsiteX4" fmla="*/ 123444 w 2118741"/>
                <a:gd name="connsiteY4" fmla="*/ 0 h 496824"/>
                <a:gd name="connsiteX5" fmla="*/ 2116836 w 2118741"/>
                <a:gd name="connsiteY5" fmla="*/ 365760 h 496824"/>
                <a:gd name="connsiteX6" fmla="*/ 2118741 w 2118741"/>
                <a:gd name="connsiteY6" fmla="*/ 496824 h 496824"/>
                <a:gd name="connsiteX0" fmla="*/ 0 w 2118741"/>
                <a:gd name="connsiteY0" fmla="*/ 160782 h 496824"/>
                <a:gd name="connsiteX1" fmla="*/ 80772 w 2118741"/>
                <a:gd name="connsiteY1" fmla="*/ 121920 h 496824"/>
                <a:gd name="connsiteX2" fmla="*/ 80010 w 2118741"/>
                <a:gd name="connsiteY2" fmla="*/ 17145 h 496824"/>
                <a:gd name="connsiteX3" fmla="*/ 123444 w 2118741"/>
                <a:gd name="connsiteY3" fmla="*/ 0 h 496824"/>
                <a:gd name="connsiteX4" fmla="*/ 2116836 w 2118741"/>
                <a:gd name="connsiteY4" fmla="*/ 365760 h 496824"/>
                <a:gd name="connsiteX5" fmla="*/ 2118741 w 2118741"/>
                <a:gd name="connsiteY5" fmla="*/ 496824 h 496824"/>
                <a:gd name="connsiteX0" fmla="*/ 762 w 2038731"/>
                <a:gd name="connsiteY0" fmla="*/ 121920 h 496824"/>
                <a:gd name="connsiteX1" fmla="*/ 0 w 2038731"/>
                <a:gd name="connsiteY1" fmla="*/ 17145 h 496824"/>
                <a:gd name="connsiteX2" fmla="*/ 43434 w 2038731"/>
                <a:gd name="connsiteY2" fmla="*/ 0 h 496824"/>
                <a:gd name="connsiteX3" fmla="*/ 2036826 w 2038731"/>
                <a:gd name="connsiteY3" fmla="*/ 365760 h 496824"/>
                <a:gd name="connsiteX4" fmla="*/ 2038731 w 2038731"/>
                <a:gd name="connsiteY4" fmla="*/ 496824 h 496824"/>
                <a:gd name="connsiteX0" fmla="*/ 0 w 2039875"/>
                <a:gd name="connsiteY0" fmla="*/ 100998 h 496824"/>
                <a:gd name="connsiteX1" fmla="*/ 1144 w 2039875"/>
                <a:gd name="connsiteY1" fmla="*/ 17145 h 496824"/>
                <a:gd name="connsiteX2" fmla="*/ 44578 w 2039875"/>
                <a:gd name="connsiteY2" fmla="*/ 0 h 496824"/>
                <a:gd name="connsiteX3" fmla="*/ 2037970 w 2039875"/>
                <a:gd name="connsiteY3" fmla="*/ 365760 h 496824"/>
                <a:gd name="connsiteX4" fmla="*/ 2039875 w 2039875"/>
                <a:gd name="connsiteY4" fmla="*/ 496824 h 496824"/>
                <a:gd name="connsiteX0" fmla="*/ 0 w 2038949"/>
                <a:gd name="connsiteY0" fmla="*/ 100998 h 468402"/>
                <a:gd name="connsiteX1" fmla="*/ 1144 w 2038949"/>
                <a:gd name="connsiteY1" fmla="*/ 17145 h 468402"/>
                <a:gd name="connsiteX2" fmla="*/ 44578 w 2038949"/>
                <a:gd name="connsiteY2" fmla="*/ 0 h 468402"/>
                <a:gd name="connsiteX3" fmla="*/ 2037970 w 2038949"/>
                <a:gd name="connsiteY3" fmla="*/ 365760 h 468402"/>
                <a:gd name="connsiteX4" fmla="*/ 2038949 w 2038949"/>
                <a:gd name="connsiteY4" fmla="*/ 468402 h 468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949" h="468402">
                  <a:moveTo>
                    <a:pt x="0" y="100998"/>
                  </a:moveTo>
                  <a:cubicBezTo>
                    <a:pt x="381" y="73047"/>
                    <a:pt x="763" y="45096"/>
                    <a:pt x="1144" y="17145"/>
                  </a:cubicBezTo>
                  <a:lnTo>
                    <a:pt x="44578" y="0"/>
                  </a:lnTo>
                  <a:lnTo>
                    <a:pt x="2037970" y="365760"/>
                  </a:lnTo>
                  <a:cubicBezTo>
                    <a:pt x="2038296" y="399974"/>
                    <a:pt x="2038623" y="434188"/>
                    <a:pt x="2038949" y="46840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フリーフォーム 33"/>
            <p:cNvSpPr/>
            <p:nvPr/>
          </p:nvSpPr>
          <p:spPr>
            <a:xfrm>
              <a:off x="3084513" y="3463925"/>
              <a:ext cx="1992312" cy="454025"/>
            </a:xfrm>
            <a:custGeom>
              <a:avLst/>
              <a:gdLst>
                <a:gd name="connsiteX0" fmla="*/ 12192 w 2048256"/>
                <a:gd name="connsiteY0" fmla="*/ 121920 h 597408"/>
                <a:gd name="connsiteX1" fmla="*/ 0 w 2048256"/>
                <a:gd name="connsiteY1" fmla="*/ 30480 h 597408"/>
                <a:gd name="connsiteX2" fmla="*/ 0 w 2048256"/>
                <a:gd name="connsiteY2" fmla="*/ 30480 h 597408"/>
                <a:gd name="connsiteX3" fmla="*/ 54864 w 2048256"/>
                <a:gd name="connsiteY3" fmla="*/ 0 h 597408"/>
                <a:gd name="connsiteX4" fmla="*/ 2048256 w 2048256"/>
                <a:gd name="connsiteY4" fmla="*/ 365760 h 597408"/>
                <a:gd name="connsiteX5" fmla="*/ 2048256 w 2048256"/>
                <a:gd name="connsiteY5" fmla="*/ 512064 h 597408"/>
                <a:gd name="connsiteX6" fmla="*/ 1920240 w 2048256"/>
                <a:gd name="connsiteY6" fmla="*/ 597408 h 597408"/>
                <a:gd name="connsiteX7" fmla="*/ 1018032 w 2048256"/>
                <a:gd name="connsiteY7" fmla="*/ 420624 h 597408"/>
                <a:gd name="connsiteX0" fmla="*/ 12192 w 2048256"/>
                <a:gd name="connsiteY0" fmla="*/ 121920 h 597408"/>
                <a:gd name="connsiteX1" fmla="*/ 0 w 2048256"/>
                <a:gd name="connsiteY1" fmla="*/ 30480 h 597408"/>
                <a:gd name="connsiteX2" fmla="*/ 0 w 2048256"/>
                <a:gd name="connsiteY2" fmla="*/ 30480 h 597408"/>
                <a:gd name="connsiteX3" fmla="*/ 54864 w 2048256"/>
                <a:gd name="connsiteY3" fmla="*/ 0 h 597408"/>
                <a:gd name="connsiteX4" fmla="*/ 2048256 w 2048256"/>
                <a:gd name="connsiteY4" fmla="*/ 365760 h 597408"/>
                <a:gd name="connsiteX5" fmla="*/ 2048256 w 2048256"/>
                <a:gd name="connsiteY5" fmla="*/ 512064 h 597408"/>
                <a:gd name="connsiteX6" fmla="*/ 1920240 w 2048256"/>
                <a:gd name="connsiteY6" fmla="*/ 597408 h 597408"/>
                <a:gd name="connsiteX7" fmla="*/ 1018032 w 2048256"/>
                <a:gd name="connsiteY7" fmla="*/ 420624 h 597408"/>
                <a:gd name="connsiteX8" fmla="*/ 12192 w 2048256"/>
                <a:gd name="connsiteY8" fmla="*/ 121920 h 597408"/>
                <a:gd name="connsiteX0" fmla="*/ 73152 w 2109216"/>
                <a:gd name="connsiteY0" fmla="*/ 121920 h 597408"/>
                <a:gd name="connsiteX1" fmla="*/ 60960 w 2109216"/>
                <a:gd name="connsiteY1" fmla="*/ 30480 h 597408"/>
                <a:gd name="connsiteX2" fmla="*/ 60960 w 2109216"/>
                <a:gd name="connsiteY2" fmla="*/ 30480 h 597408"/>
                <a:gd name="connsiteX3" fmla="*/ 115824 w 2109216"/>
                <a:gd name="connsiteY3" fmla="*/ 0 h 597408"/>
                <a:gd name="connsiteX4" fmla="*/ 2109216 w 2109216"/>
                <a:gd name="connsiteY4" fmla="*/ 365760 h 597408"/>
                <a:gd name="connsiteX5" fmla="*/ 2109216 w 2109216"/>
                <a:gd name="connsiteY5" fmla="*/ 512064 h 597408"/>
                <a:gd name="connsiteX6" fmla="*/ 1981200 w 2109216"/>
                <a:gd name="connsiteY6" fmla="*/ 597408 h 597408"/>
                <a:gd name="connsiteX7" fmla="*/ 1078992 w 2109216"/>
                <a:gd name="connsiteY7" fmla="*/ 420624 h 597408"/>
                <a:gd name="connsiteX8" fmla="*/ 0 w 2109216"/>
                <a:gd name="connsiteY8" fmla="*/ 164592 h 597408"/>
                <a:gd name="connsiteX9" fmla="*/ 73152 w 2109216"/>
                <a:gd name="connsiteY9" fmla="*/ 121920 h 597408"/>
                <a:gd name="connsiteX0" fmla="*/ 79248 w 2115312"/>
                <a:gd name="connsiteY0" fmla="*/ 121920 h 597408"/>
                <a:gd name="connsiteX1" fmla="*/ 67056 w 2115312"/>
                <a:gd name="connsiteY1" fmla="*/ 30480 h 597408"/>
                <a:gd name="connsiteX2" fmla="*/ 67056 w 2115312"/>
                <a:gd name="connsiteY2" fmla="*/ 30480 h 597408"/>
                <a:gd name="connsiteX3" fmla="*/ 121920 w 2115312"/>
                <a:gd name="connsiteY3" fmla="*/ 0 h 597408"/>
                <a:gd name="connsiteX4" fmla="*/ 2115312 w 2115312"/>
                <a:gd name="connsiteY4" fmla="*/ 365760 h 597408"/>
                <a:gd name="connsiteX5" fmla="*/ 2115312 w 2115312"/>
                <a:gd name="connsiteY5" fmla="*/ 512064 h 597408"/>
                <a:gd name="connsiteX6" fmla="*/ 1987296 w 2115312"/>
                <a:gd name="connsiteY6" fmla="*/ 597408 h 597408"/>
                <a:gd name="connsiteX7" fmla="*/ 1085088 w 2115312"/>
                <a:gd name="connsiteY7" fmla="*/ 420624 h 597408"/>
                <a:gd name="connsiteX8" fmla="*/ 0 w 2115312"/>
                <a:gd name="connsiteY8" fmla="*/ 213360 h 597408"/>
                <a:gd name="connsiteX9" fmla="*/ 6096 w 2115312"/>
                <a:gd name="connsiteY9" fmla="*/ 164592 h 597408"/>
                <a:gd name="connsiteX10" fmla="*/ 79248 w 2115312"/>
                <a:gd name="connsiteY10" fmla="*/ 121920 h 597408"/>
                <a:gd name="connsiteX0" fmla="*/ 79248 w 2115312"/>
                <a:gd name="connsiteY0" fmla="*/ 121920 h 597408"/>
                <a:gd name="connsiteX1" fmla="*/ 67056 w 2115312"/>
                <a:gd name="connsiteY1" fmla="*/ 30480 h 597408"/>
                <a:gd name="connsiteX2" fmla="*/ 67056 w 2115312"/>
                <a:gd name="connsiteY2" fmla="*/ 30480 h 597408"/>
                <a:gd name="connsiteX3" fmla="*/ 121920 w 2115312"/>
                <a:gd name="connsiteY3" fmla="*/ 0 h 597408"/>
                <a:gd name="connsiteX4" fmla="*/ 2115312 w 2115312"/>
                <a:gd name="connsiteY4" fmla="*/ 365760 h 597408"/>
                <a:gd name="connsiteX5" fmla="*/ 2115312 w 2115312"/>
                <a:gd name="connsiteY5" fmla="*/ 512064 h 597408"/>
                <a:gd name="connsiteX6" fmla="*/ 1987296 w 2115312"/>
                <a:gd name="connsiteY6" fmla="*/ 597408 h 597408"/>
                <a:gd name="connsiteX7" fmla="*/ 1085088 w 2115312"/>
                <a:gd name="connsiteY7" fmla="*/ 420624 h 597408"/>
                <a:gd name="connsiteX8" fmla="*/ 749808 w 2115312"/>
                <a:gd name="connsiteY8" fmla="*/ 353568 h 597408"/>
                <a:gd name="connsiteX9" fmla="*/ 0 w 2115312"/>
                <a:gd name="connsiteY9" fmla="*/ 213360 h 597408"/>
                <a:gd name="connsiteX10" fmla="*/ 6096 w 2115312"/>
                <a:gd name="connsiteY10" fmla="*/ 164592 h 597408"/>
                <a:gd name="connsiteX11" fmla="*/ 79248 w 2115312"/>
                <a:gd name="connsiteY11" fmla="*/ 121920 h 597408"/>
                <a:gd name="connsiteX0" fmla="*/ 79248 w 2115312"/>
                <a:gd name="connsiteY0" fmla="*/ 121920 h 597408"/>
                <a:gd name="connsiteX1" fmla="*/ 67056 w 2115312"/>
                <a:gd name="connsiteY1" fmla="*/ 30480 h 597408"/>
                <a:gd name="connsiteX2" fmla="*/ 86106 w 2115312"/>
                <a:gd name="connsiteY2" fmla="*/ 15240 h 597408"/>
                <a:gd name="connsiteX3" fmla="*/ 121920 w 2115312"/>
                <a:gd name="connsiteY3" fmla="*/ 0 h 597408"/>
                <a:gd name="connsiteX4" fmla="*/ 2115312 w 2115312"/>
                <a:gd name="connsiteY4" fmla="*/ 365760 h 597408"/>
                <a:gd name="connsiteX5" fmla="*/ 2115312 w 2115312"/>
                <a:gd name="connsiteY5" fmla="*/ 512064 h 597408"/>
                <a:gd name="connsiteX6" fmla="*/ 1987296 w 2115312"/>
                <a:gd name="connsiteY6" fmla="*/ 597408 h 597408"/>
                <a:gd name="connsiteX7" fmla="*/ 1085088 w 2115312"/>
                <a:gd name="connsiteY7" fmla="*/ 420624 h 597408"/>
                <a:gd name="connsiteX8" fmla="*/ 749808 w 2115312"/>
                <a:gd name="connsiteY8" fmla="*/ 353568 h 597408"/>
                <a:gd name="connsiteX9" fmla="*/ 0 w 2115312"/>
                <a:gd name="connsiteY9" fmla="*/ 213360 h 597408"/>
                <a:gd name="connsiteX10" fmla="*/ 6096 w 2115312"/>
                <a:gd name="connsiteY10" fmla="*/ 164592 h 597408"/>
                <a:gd name="connsiteX11" fmla="*/ 79248 w 2115312"/>
                <a:gd name="connsiteY11" fmla="*/ 121920 h 597408"/>
                <a:gd name="connsiteX0" fmla="*/ 79248 w 2115312"/>
                <a:gd name="connsiteY0" fmla="*/ 121920 h 597408"/>
                <a:gd name="connsiteX1" fmla="*/ 67056 w 2115312"/>
                <a:gd name="connsiteY1" fmla="*/ 30480 h 597408"/>
                <a:gd name="connsiteX2" fmla="*/ 121920 w 2115312"/>
                <a:gd name="connsiteY2" fmla="*/ 0 h 597408"/>
                <a:gd name="connsiteX3" fmla="*/ 2115312 w 2115312"/>
                <a:gd name="connsiteY3" fmla="*/ 365760 h 597408"/>
                <a:gd name="connsiteX4" fmla="*/ 2115312 w 2115312"/>
                <a:gd name="connsiteY4" fmla="*/ 512064 h 597408"/>
                <a:gd name="connsiteX5" fmla="*/ 1987296 w 2115312"/>
                <a:gd name="connsiteY5" fmla="*/ 597408 h 597408"/>
                <a:gd name="connsiteX6" fmla="*/ 1085088 w 2115312"/>
                <a:gd name="connsiteY6" fmla="*/ 420624 h 597408"/>
                <a:gd name="connsiteX7" fmla="*/ 749808 w 2115312"/>
                <a:gd name="connsiteY7" fmla="*/ 353568 h 597408"/>
                <a:gd name="connsiteX8" fmla="*/ 0 w 2115312"/>
                <a:gd name="connsiteY8" fmla="*/ 213360 h 597408"/>
                <a:gd name="connsiteX9" fmla="*/ 6096 w 2115312"/>
                <a:gd name="connsiteY9" fmla="*/ 164592 h 597408"/>
                <a:gd name="connsiteX10" fmla="*/ 79248 w 2115312"/>
                <a:gd name="connsiteY10" fmla="*/ 121920 h 597408"/>
                <a:gd name="connsiteX0" fmla="*/ 79248 w 2115312"/>
                <a:gd name="connsiteY0" fmla="*/ 121920 h 597408"/>
                <a:gd name="connsiteX1" fmla="*/ 78486 w 2115312"/>
                <a:gd name="connsiteY1" fmla="*/ 17145 h 597408"/>
                <a:gd name="connsiteX2" fmla="*/ 121920 w 2115312"/>
                <a:gd name="connsiteY2" fmla="*/ 0 h 597408"/>
                <a:gd name="connsiteX3" fmla="*/ 2115312 w 2115312"/>
                <a:gd name="connsiteY3" fmla="*/ 365760 h 597408"/>
                <a:gd name="connsiteX4" fmla="*/ 2115312 w 2115312"/>
                <a:gd name="connsiteY4" fmla="*/ 512064 h 597408"/>
                <a:gd name="connsiteX5" fmla="*/ 1987296 w 2115312"/>
                <a:gd name="connsiteY5" fmla="*/ 597408 h 597408"/>
                <a:gd name="connsiteX6" fmla="*/ 1085088 w 2115312"/>
                <a:gd name="connsiteY6" fmla="*/ 420624 h 597408"/>
                <a:gd name="connsiteX7" fmla="*/ 749808 w 2115312"/>
                <a:gd name="connsiteY7" fmla="*/ 353568 h 597408"/>
                <a:gd name="connsiteX8" fmla="*/ 0 w 2115312"/>
                <a:gd name="connsiteY8" fmla="*/ 213360 h 597408"/>
                <a:gd name="connsiteX9" fmla="*/ 6096 w 2115312"/>
                <a:gd name="connsiteY9" fmla="*/ 164592 h 597408"/>
                <a:gd name="connsiteX10" fmla="*/ 79248 w 2115312"/>
                <a:gd name="connsiteY10" fmla="*/ 121920 h 597408"/>
                <a:gd name="connsiteX0" fmla="*/ 80772 w 2116836"/>
                <a:gd name="connsiteY0" fmla="*/ 121920 h 597408"/>
                <a:gd name="connsiteX1" fmla="*/ 80010 w 2116836"/>
                <a:gd name="connsiteY1" fmla="*/ 17145 h 597408"/>
                <a:gd name="connsiteX2" fmla="*/ 123444 w 2116836"/>
                <a:gd name="connsiteY2" fmla="*/ 0 h 597408"/>
                <a:gd name="connsiteX3" fmla="*/ 2116836 w 2116836"/>
                <a:gd name="connsiteY3" fmla="*/ 365760 h 597408"/>
                <a:gd name="connsiteX4" fmla="*/ 2116836 w 2116836"/>
                <a:gd name="connsiteY4" fmla="*/ 512064 h 597408"/>
                <a:gd name="connsiteX5" fmla="*/ 1988820 w 2116836"/>
                <a:gd name="connsiteY5" fmla="*/ 597408 h 597408"/>
                <a:gd name="connsiteX6" fmla="*/ 1086612 w 2116836"/>
                <a:gd name="connsiteY6" fmla="*/ 420624 h 597408"/>
                <a:gd name="connsiteX7" fmla="*/ 751332 w 2116836"/>
                <a:gd name="connsiteY7" fmla="*/ 353568 h 597408"/>
                <a:gd name="connsiteX8" fmla="*/ 1524 w 2116836"/>
                <a:gd name="connsiteY8" fmla="*/ 213360 h 597408"/>
                <a:gd name="connsiteX9" fmla="*/ 0 w 2116836"/>
                <a:gd name="connsiteY9" fmla="*/ 160782 h 597408"/>
                <a:gd name="connsiteX10" fmla="*/ 80772 w 2116836"/>
                <a:gd name="connsiteY10" fmla="*/ 121920 h 597408"/>
                <a:gd name="connsiteX0" fmla="*/ 80772 w 2116836"/>
                <a:gd name="connsiteY0" fmla="*/ 121920 h 585978"/>
                <a:gd name="connsiteX1" fmla="*/ 80010 w 2116836"/>
                <a:gd name="connsiteY1" fmla="*/ 17145 h 585978"/>
                <a:gd name="connsiteX2" fmla="*/ 123444 w 2116836"/>
                <a:gd name="connsiteY2" fmla="*/ 0 h 585978"/>
                <a:gd name="connsiteX3" fmla="*/ 2116836 w 2116836"/>
                <a:gd name="connsiteY3" fmla="*/ 365760 h 585978"/>
                <a:gd name="connsiteX4" fmla="*/ 2116836 w 2116836"/>
                <a:gd name="connsiteY4" fmla="*/ 512064 h 585978"/>
                <a:gd name="connsiteX5" fmla="*/ 1990725 w 2116836"/>
                <a:gd name="connsiteY5" fmla="*/ 585978 h 585978"/>
                <a:gd name="connsiteX6" fmla="*/ 1086612 w 2116836"/>
                <a:gd name="connsiteY6" fmla="*/ 420624 h 585978"/>
                <a:gd name="connsiteX7" fmla="*/ 751332 w 2116836"/>
                <a:gd name="connsiteY7" fmla="*/ 353568 h 585978"/>
                <a:gd name="connsiteX8" fmla="*/ 1524 w 2116836"/>
                <a:gd name="connsiteY8" fmla="*/ 213360 h 585978"/>
                <a:gd name="connsiteX9" fmla="*/ 0 w 2116836"/>
                <a:gd name="connsiteY9" fmla="*/ 160782 h 585978"/>
                <a:gd name="connsiteX10" fmla="*/ 80772 w 2116836"/>
                <a:gd name="connsiteY10" fmla="*/ 121920 h 585978"/>
                <a:gd name="connsiteX0" fmla="*/ 80772 w 2118741"/>
                <a:gd name="connsiteY0" fmla="*/ 121920 h 585978"/>
                <a:gd name="connsiteX1" fmla="*/ 80010 w 2118741"/>
                <a:gd name="connsiteY1" fmla="*/ 17145 h 585978"/>
                <a:gd name="connsiteX2" fmla="*/ 123444 w 2118741"/>
                <a:gd name="connsiteY2" fmla="*/ 0 h 585978"/>
                <a:gd name="connsiteX3" fmla="*/ 2116836 w 2118741"/>
                <a:gd name="connsiteY3" fmla="*/ 365760 h 585978"/>
                <a:gd name="connsiteX4" fmla="*/ 2118741 w 2118741"/>
                <a:gd name="connsiteY4" fmla="*/ 496824 h 585978"/>
                <a:gd name="connsiteX5" fmla="*/ 1990725 w 2118741"/>
                <a:gd name="connsiteY5" fmla="*/ 585978 h 585978"/>
                <a:gd name="connsiteX6" fmla="*/ 1086612 w 2118741"/>
                <a:gd name="connsiteY6" fmla="*/ 420624 h 585978"/>
                <a:gd name="connsiteX7" fmla="*/ 751332 w 2118741"/>
                <a:gd name="connsiteY7" fmla="*/ 353568 h 585978"/>
                <a:gd name="connsiteX8" fmla="*/ 1524 w 2118741"/>
                <a:gd name="connsiteY8" fmla="*/ 213360 h 585978"/>
                <a:gd name="connsiteX9" fmla="*/ 0 w 2118741"/>
                <a:gd name="connsiteY9" fmla="*/ 160782 h 585978"/>
                <a:gd name="connsiteX10" fmla="*/ 80772 w 2118741"/>
                <a:gd name="connsiteY10" fmla="*/ 121920 h 585978"/>
                <a:gd name="connsiteX0" fmla="*/ 80772 w 2116836"/>
                <a:gd name="connsiteY0" fmla="*/ 121920 h 585978"/>
                <a:gd name="connsiteX1" fmla="*/ 80010 w 2116836"/>
                <a:gd name="connsiteY1" fmla="*/ 17145 h 585978"/>
                <a:gd name="connsiteX2" fmla="*/ 123444 w 2116836"/>
                <a:gd name="connsiteY2" fmla="*/ 0 h 585978"/>
                <a:gd name="connsiteX3" fmla="*/ 2116836 w 2116836"/>
                <a:gd name="connsiteY3" fmla="*/ 365760 h 585978"/>
                <a:gd name="connsiteX4" fmla="*/ 2114931 w 2116836"/>
                <a:gd name="connsiteY4" fmla="*/ 454914 h 585978"/>
                <a:gd name="connsiteX5" fmla="*/ 1990725 w 2116836"/>
                <a:gd name="connsiteY5" fmla="*/ 585978 h 585978"/>
                <a:gd name="connsiteX6" fmla="*/ 1086612 w 2116836"/>
                <a:gd name="connsiteY6" fmla="*/ 420624 h 585978"/>
                <a:gd name="connsiteX7" fmla="*/ 751332 w 2116836"/>
                <a:gd name="connsiteY7" fmla="*/ 353568 h 585978"/>
                <a:gd name="connsiteX8" fmla="*/ 1524 w 2116836"/>
                <a:gd name="connsiteY8" fmla="*/ 213360 h 585978"/>
                <a:gd name="connsiteX9" fmla="*/ 0 w 2116836"/>
                <a:gd name="connsiteY9" fmla="*/ 160782 h 585978"/>
                <a:gd name="connsiteX10" fmla="*/ 80772 w 2116836"/>
                <a:gd name="connsiteY10" fmla="*/ 121920 h 585978"/>
                <a:gd name="connsiteX0" fmla="*/ 80772 w 2116836"/>
                <a:gd name="connsiteY0" fmla="*/ 121920 h 515493"/>
                <a:gd name="connsiteX1" fmla="*/ 80010 w 2116836"/>
                <a:gd name="connsiteY1" fmla="*/ 17145 h 515493"/>
                <a:gd name="connsiteX2" fmla="*/ 123444 w 2116836"/>
                <a:gd name="connsiteY2" fmla="*/ 0 h 515493"/>
                <a:gd name="connsiteX3" fmla="*/ 2116836 w 2116836"/>
                <a:gd name="connsiteY3" fmla="*/ 365760 h 515493"/>
                <a:gd name="connsiteX4" fmla="*/ 2114931 w 2116836"/>
                <a:gd name="connsiteY4" fmla="*/ 454914 h 515493"/>
                <a:gd name="connsiteX5" fmla="*/ 2025015 w 2116836"/>
                <a:gd name="connsiteY5" fmla="*/ 515493 h 515493"/>
                <a:gd name="connsiteX6" fmla="*/ 1086612 w 2116836"/>
                <a:gd name="connsiteY6" fmla="*/ 420624 h 515493"/>
                <a:gd name="connsiteX7" fmla="*/ 751332 w 2116836"/>
                <a:gd name="connsiteY7" fmla="*/ 353568 h 515493"/>
                <a:gd name="connsiteX8" fmla="*/ 1524 w 2116836"/>
                <a:gd name="connsiteY8" fmla="*/ 213360 h 515493"/>
                <a:gd name="connsiteX9" fmla="*/ 0 w 2116836"/>
                <a:gd name="connsiteY9" fmla="*/ 160782 h 515493"/>
                <a:gd name="connsiteX10" fmla="*/ 80772 w 2116836"/>
                <a:gd name="connsiteY10" fmla="*/ 121920 h 515493"/>
                <a:gd name="connsiteX0" fmla="*/ 80010 w 2116836"/>
                <a:gd name="connsiteY0" fmla="*/ 17145 h 515493"/>
                <a:gd name="connsiteX1" fmla="*/ 123444 w 2116836"/>
                <a:gd name="connsiteY1" fmla="*/ 0 h 515493"/>
                <a:gd name="connsiteX2" fmla="*/ 2116836 w 2116836"/>
                <a:gd name="connsiteY2" fmla="*/ 365760 h 515493"/>
                <a:gd name="connsiteX3" fmla="*/ 2114931 w 2116836"/>
                <a:gd name="connsiteY3" fmla="*/ 454914 h 515493"/>
                <a:gd name="connsiteX4" fmla="*/ 2025015 w 2116836"/>
                <a:gd name="connsiteY4" fmla="*/ 515493 h 515493"/>
                <a:gd name="connsiteX5" fmla="*/ 1086612 w 2116836"/>
                <a:gd name="connsiteY5" fmla="*/ 420624 h 515493"/>
                <a:gd name="connsiteX6" fmla="*/ 751332 w 2116836"/>
                <a:gd name="connsiteY6" fmla="*/ 353568 h 515493"/>
                <a:gd name="connsiteX7" fmla="*/ 1524 w 2116836"/>
                <a:gd name="connsiteY7" fmla="*/ 213360 h 515493"/>
                <a:gd name="connsiteX8" fmla="*/ 0 w 2116836"/>
                <a:gd name="connsiteY8" fmla="*/ 160782 h 515493"/>
                <a:gd name="connsiteX9" fmla="*/ 80772 w 2116836"/>
                <a:gd name="connsiteY9" fmla="*/ 121920 h 515493"/>
                <a:gd name="connsiteX10" fmla="*/ 171450 w 2116836"/>
                <a:gd name="connsiteY10" fmla="*/ 108585 h 515493"/>
                <a:gd name="connsiteX0" fmla="*/ 80010 w 2116836"/>
                <a:gd name="connsiteY0" fmla="*/ 17145 h 515493"/>
                <a:gd name="connsiteX1" fmla="*/ 123444 w 2116836"/>
                <a:gd name="connsiteY1" fmla="*/ 0 h 515493"/>
                <a:gd name="connsiteX2" fmla="*/ 2116836 w 2116836"/>
                <a:gd name="connsiteY2" fmla="*/ 365760 h 515493"/>
                <a:gd name="connsiteX3" fmla="*/ 2114931 w 2116836"/>
                <a:gd name="connsiteY3" fmla="*/ 454914 h 515493"/>
                <a:gd name="connsiteX4" fmla="*/ 2025015 w 2116836"/>
                <a:gd name="connsiteY4" fmla="*/ 515493 h 515493"/>
                <a:gd name="connsiteX5" fmla="*/ 1086612 w 2116836"/>
                <a:gd name="connsiteY5" fmla="*/ 420624 h 515493"/>
                <a:gd name="connsiteX6" fmla="*/ 751332 w 2116836"/>
                <a:gd name="connsiteY6" fmla="*/ 353568 h 515493"/>
                <a:gd name="connsiteX7" fmla="*/ 1524 w 2116836"/>
                <a:gd name="connsiteY7" fmla="*/ 213360 h 515493"/>
                <a:gd name="connsiteX8" fmla="*/ 0 w 2116836"/>
                <a:gd name="connsiteY8" fmla="*/ 160782 h 515493"/>
                <a:gd name="connsiteX9" fmla="*/ 80772 w 2116836"/>
                <a:gd name="connsiteY9" fmla="*/ 121920 h 515493"/>
                <a:gd name="connsiteX0" fmla="*/ 80010 w 2116836"/>
                <a:gd name="connsiteY0" fmla="*/ 17145 h 515493"/>
                <a:gd name="connsiteX1" fmla="*/ 123444 w 2116836"/>
                <a:gd name="connsiteY1" fmla="*/ 0 h 515493"/>
                <a:gd name="connsiteX2" fmla="*/ 2116836 w 2116836"/>
                <a:gd name="connsiteY2" fmla="*/ 365760 h 515493"/>
                <a:gd name="connsiteX3" fmla="*/ 2114931 w 2116836"/>
                <a:gd name="connsiteY3" fmla="*/ 454914 h 515493"/>
                <a:gd name="connsiteX4" fmla="*/ 2025015 w 2116836"/>
                <a:gd name="connsiteY4" fmla="*/ 515493 h 515493"/>
                <a:gd name="connsiteX5" fmla="*/ 1086612 w 2116836"/>
                <a:gd name="connsiteY5" fmla="*/ 420624 h 515493"/>
                <a:gd name="connsiteX6" fmla="*/ 751332 w 2116836"/>
                <a:gd name="connsiteY6" fmla="*/ 353568 h 515493"/>
                <a:gd name="connsiteX7" fmla="*/ 1524 w 2116836"/>
                <a:gd name="connsiteY7" fmla="*/ 213360 h 515493"/>
                <a:gd name="connsiteX8" fmla="*/ 0 w 2116836"/>
                <a:gd name="connsiteY8" fmla="*/ 160782 h 515493"/>
                <a:gd name="connsiteX0" fmla="*/ 78486 w 2115312"/>
                <a:gd name="connsiteY0" fmla="*/ 17145 h 515493"/>
                <a:gd name="connsiteX1" fmla="*/ 121920 w 2115312"/>
                <a:gd name="connsiteY1" fmla="*/ 0 h 515493"/>
                <a:gd name="connsiteX2" fmla="*/ 2115312 w 2115312"/>
                <a:gd name="connsiteY2" fmla="*/ 365760 h 515493"/>
                <a:gd name="connsiteX3" fmla="*/ 2113407 w 2115312"/>
                <a:gd name="connsiteY3" fmla="*/ 454914 h 515493"/>
                <a:gd name="connsiteX4" fmla="*/ 2023491 w 2115312"/>
                <a:gd name="connsiteY4" fmla="*/ 515493 h 515493"/>
                <a:gd name="connsiteX5" fmla="*/ 1085088 w 2115312"/>
                <a:gd name="connsiteY5" fmla="*/ 420624 h 515493"/>
                <a:gd name="connsiteX6" fmla="*/ 749808 w 2115312"/>
                <a:gd name="connsiteY6" fmla="*/ 353568 h 515493"/>
                <a:gd name="connsiteX7" fmla="*/ 0 w 2115312"/>
                <a:gd name="connsiteY7" fmla="*/ 213360 h 515493"/>
                <a:gd name="connsiteX0" fmla="*/ 0 w 2036826"/>
                <a:gd name="connsiteY0" fmla="*/ 17145 h 515493"/>
                <a:gd name="connsiteX1" fmla="*/ 43434 w 2036826"/>
                <a:gd name="connsiteY1" fmla="*/ 0 h 515493"/>
                <a:gd name="connsiteX2" fmla="*/ 2036826 w 2036826"/>
                <a:gd name="connsiteY2" fmla="*/ 365760 h 515493"/>
                <a:gd name="connsiteX3" fmla="*/ 2034921 w 2036826"/>
                <a:gd name="connsiteY3" fmla="*/ 454914 h 515493"/>
                <a:gd name="connsiteX4" fmla="*/ 1945005 w 2036826"/>
                <a:gd name="connsiteY4" fmla="*/ 515493 h 515493"/>
                <a:gd name="connsiteX5" fmla="*/ 1006602 w 2036826"/>
                <a:gd name="connsiteY5" fmla="*/ 420624 h 515493"/>
                <a:gd name="connsiteX6" fmla="*/ 671322 w 2036826"/>
                <a:gd name="connsiteY6" fmla="*/ 353568 h 515493"/>
                <a:gd name="connsiteX0" fmla="*/ 0 w 2036826"/>
                <a:gd name="connsiteY0" fmla="*/ 17145 h 515493"/>
                <a:gd name="connsiteX1" fmla="*/ 43434 w 2036826"/>
                <a:gd name="connsiteY1" fmla="*/ 0 h 515493"/>
                <a:gd name="connsiteX2" fmla="*/ 2036826 w 2036826"/>
                <a:gd name="connsiteY2" fmla="*/ 365760 h 515493"/>
                <a:gd name="connsiteX3" fmla="*/ 2034921 w 2036826"/>
                <a:gd name="connsiteY3" fmla="*/ 454914 h 515493"/>
                <a:gd name="connsiteX4" fmla="*/ 1945005 w 2036826"/>
                <a:gd name="connsiteY4" fmla="*/ 515493 h 515493"/>
                <a:gd name="connsiteX5" fmla="*/ 1006602 w 2036826"/>
                <a:gd name="connsiteY5" fmla="*/ 420624 h 515493"/>
                <a:gd name="connsiteX0" fmla="*/ 0 w 2036826"/>
                <a:gd name="connsiteY0" fmla="*/ 17145 h 515493"/>
                <a:gd name="connsiteX1" fmla="*/ 43434 w 2036826"/>
                <a:gd name="connsiteY1" fmla="*/ 0 h 515493"/>
                <a:gd name="connsiteX2" fmla="*/ 2036826 w 2036826"/>
                <a:gd name="connsiteY2" fmla="*/ 365760 h 515493"/>
                <a:gd name="connsiteX3" fmla="*/ 2034921 w 2036826"/>
                <a:gd name="connsiteY3" fmla="*/ 454914 h 515493"/>
                <a:gd name="connsiteX4" fmla="*/ 1945005 w 2036826"/>
                <a:gd name="connsiteY4" fmla="*/ 515493 h 515493"/>
                <a:gd name="connsiteX5" fmla="*/ 1098042 w 2036826"/>
                <a:gd name="connsiteY5" fmla="*/ 363474 h 515493"/>
                <a:gd name="connsiteX0" fmla="*/ 0 w 1993392"/>
                <a:gd name="connsiteY0" fmla="*/ 0 h 515493"/>
                <a:gd name="connsiteX1" fmla="*/ 1993392 w 1993392"/>
                <a:gd name="connsiteY1" fmla="*/ 365760 h 515493"/>
                <a:gd name="connsiteX2" fmla="*/ 1991487 w 1993392"/>
                <a:gd name="connsiteY2" fmla="*/ 454914 h 515493"/>
                <a:gd name="connsiteX3" fmla="*/ 1901571 w 1993392"/>
                <a:gd name="connsiteY3" fmla="*/ 515493 h 515493"/>
                <a:gd name="connsiteX4" fmla="*/ 1054608 w 1993392"/>
                <a:gd name="connsiteY4" fmla="*/ 363474 h 515493"/>
                <a:gd name="connsiteX0" fmla="*/ 0 w 1993392"/>
                <a:gd name="connsiteY0" fmla="*/ 0 h 515493"/>
                <a:gd name="connsiteX1" fmla="*/ 1993392 w 1993392"/>
                <a:gd name="connsiteY1" fmla="*/ 365760 h 515493"/>
                <a:gd name="connsiteX2" fmla="*/ 1991487 w 1993392"/>
                <a:gd name="connsiteY2" fmla="*/ 454914 h 515493"/>
                <a:gd name="connsiteX3" fmla="*/ 1901571 w 1993392"/>
                <a:gd name="connsiteY3" fmla="*/ 515493 h 515493"/>
                <a:gd name="connsiteX0" fmla="*/ 0 w 1993392"/>
                <a:gd name="connsiteY0" fmla="*/ 0 h 488764"/>
                <a:gd name="connsiteX1" fmla="*/ 1993392 w 1993392"/>
                <a:gd name="connsiteY1" fmla="*/ 365760 h 488764"/>
                <a:gd name="connsiteX2" fmla="*/ 1991487 w 1993392"/>
                <a:gd name="connsiteY2" fmla="*/ 454914 h 488764"/>
                <a:gd name="connsiteX3" fmla="*/ 1943504 w 1993392"/>
                <a:gd name="connsiteY3" fmla="*/ 488764 h 488764"/>
                <a:gd name="connsiteX0" fmla="*/ 0 w 1993392"/>
                <a:gd name="connsiteY0" fmla="*/ 0 h 454914"/>
                <a:gd name="connsiteX1" fmla="*/ 1993392 w 1993392"/>
                <a:gd name="connsiteY1" fmla="*/ 365760 h 454914"/>
                <a:gd name="connsiteX2" fmla="*/ 1991487 w 1993392"/>
                <a:gd name="connsiteY2" fmla="*/ 454914 h 454914"/>
              </a:gdLst>
              <a:ahLst/>
              <a:cxnLst>
                <a:cxn ang="0">
                  <a:pos x="connsiteX0" y="connsiteY0"/>
                </a:cxn>
                <a:cxn ang="0">
                  <a:pos x="connsiteX1" y="connsiteY1"/>
                </a:cxn>
                <a:cxn ang="0">
                  <a:pos x="connsiteX2" y="connsiteY2"/>
                </a:cxn>
              </a:cxnLst>
              <a:rect l="l" t="t" r="r" b="b"/>
              <a:pathLst>
                <a:path w="1993392" h="454914">
                  <a:moveTo>
                    <a:pt x="0" y="0"/>
                  </a:moveTo>
                  <a:lnTo>
                    <a:pt x="1993392" y="365760"/>
                  </a:lnTo>
                  <a:lnTo>
                    <a:pt x="1991487" y="454914"/>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フリーフォーム 34"/>
            <p:cNvSpPr/>
            <p:nvPr/>
          </p:nvSpPr>
          <p:spPr>
            <a:xfrm>
              <a:off x="1849438" y="1635125"/>
              <a:ext cx="3997325" cy="1330325"/>
            </a:xfrm>
            <a:custGeom>
              <a:avLst/>
              <a:gdLst>
                <a:gd name="connsiteX0" fmla="*/ 4019107 w 4019107"/>
                <a:gd name="connsiteY0" fmla="*/ 106325 h 1307804"/>
                <a:gd name="connsiteX1" fmla="*/ 244549 w 4019107"/>
                <a:gd name="connsiteY1" fmla="*/ 1307804 h 1307804"/>
                <a:gd name="connsiteX2" fmla="*/ 0 w 4019107"/>
                <a:gd name="connsiteY2" fmla="*/ 1212111 h 1307804"/>
                <a:gd name="connsiteX3" fmla="*/ 10633 w 4019107"/>
                <a:gd name="connsiteY3" fmla="*/ 1095153 h 1307804"/>
                <a:gd name="connsiteX4" fmla="*/ 2700670 w 4019107"/>
                <a:gd name="connsiteY4" fmla="*/ 202018 h 1307804"/>
                <a:gd name="connsiteX5" fmla="*/ 2690037 w 4019107"/>
                <a:gd name="connsiteY5" fmla="*/ 42530 h 1307804"/>
                <a:gd name="connsiteX6" fmla="*/ 2860158 w 4019107"/>
                <a:gd name="connsiteY6" fmla="*/ 0 h 1307804"/>
                <a:gd name="connsiteX0" fmla="*/ 4019107 w 4019107"/>
                <a:gd name="connsiteY0" fmla="*/ 106325 h 1307804"/>
                <a:gd name="connsiteX1" fmla="*/ 244549 w 4019107"/>
                <a:gd name="connsiteY1" fmla="*/ 1307804 h 1307804"/>
                <a:gd name="connsiteX2" fmla="*/ 0 w 4019107"/>
                <a:gd name="connsiteY2" fmla="*/ 1212111 h 1307804"/>
                <a:gd name="connsiteX3" fmla="*/ 10633 w 4019107"/>
                <a:gd name="connsiteY3" fmla="*/ 1095153 h 1307804"/>
                <a:gd name="connsiteX4" fmla="*/ 2700670 w 4019107"/>
                <a:gd name="connsiteY4" fmla="*/ 202018 h 1307804"/>
                <a:gd name="connsiteX5" fmla="*/ 2703174 w 4019107"/>
                <a:gd name="connsiteY5" fmla="*/ 21488 h 1307804"/>
                <a:gd name="connsiteX6" fmla="*/ 2860158 w 4019107"/>
                <a:gd name="connsiteY6" fmla="*/ 0 h 1307804"/>
                <a:gd name="connsiteX0" fmla="*/ 4019107 w 4019107"/>
                <a:gd name="connsiteY0" fmla="*/ 153668 h 1355147"/>
                <a:gd name="connsiteX1" fmla="*/ 244549 w 4019107"/>
                <a:gd name="connsiteY1" fmla="*/ 1355147 h 1355147"/>
                <a:gd name="connsiteX2" fmla="*/ 0 w 4019107"/>
                <a:gd name="connsiteY2" fmla="*/ 1259454 h 1355147"/>
                <a:gd name="connsiteX3" fmla="*/ 10633 w 4019107"/>
                <a:gd name="connsiteY3" fmla="*/ 1142496 h 1355147"/>
                <a:gd name="connsiteX4" fmla="*/ 2700670 w 4019107"/>
                <a:gd name="connsiteY4" fmla="*/ 249361 h 1355147"/>
                <a:gd name="connsiteX5" fmla="*/ 2703174 w 4019107"/>
                <a:gd name="connsiteY5" fmla="*/ 68831 h 1355147"/>
                <a:gd name="connsiteX6" fmla="*/ 2870668 w 4019107"/>
                <a:gd name="connsiteY6" fmla="*/ 0 h 1355147"/>
                <a:gd name="connsiteX0" fmla="*/ 4019107 w 4019107"/>
                <a:gd name="connsiteY0" fmla="*/ 151037 h 1352516"/>
                <a:gd name="connsiteX1" fmla="*/ 244549 w 4019107"/>
                <a:gd name="connsiteY1" fmla="*/ 1352516 h 1352516"/>
                <a:gd name="connsiteX2" fmla="*/ 0 w 4019107"/>
                <a:gd name="connsiteY2" fmla="*/ 1256823 h 1352516"/>
                <a:gd name="connsiteX3" fmla="*/ 10633 w 4019107"/>
                <a:gd name="connsiteY3" fmla="*/ 1139865 h 1352516"/>
                <a:gd name="connsiteX4" fmla="*/ 2700670 w 4019107"/>
                <a:gd name="connsiteY4" fmla="*/ 246730 h 1352516"/>
                <a:gd name="connsiteX5" fmla="*/ 2703174 w 4019107"/>
                <a:gd name="connsiteY5" fmla="*/ 66200 h 1352516"/>
                <a:gd name="connsiteX6" fmla="*/ 2868041 w 4019107"/>
                <a:gd name="connsiteY6" fmla="*/ 0 h 1352516"/>
                <a:gd name="connsiteX0" fmla="*/ 4019107 w 4019107"/>
                <a:gd name="connsiteY0" fmla="*/ 148407 h 1349886"/>
                <a:gd name="connsiteX1" fmla="*/ 244549 w 4019107"/>
                <a:gd name="connsiteY1" fmla="*/ 1349886 h 1349886"/>
                <a:gd name="connsiteX2" fmla="*/ 0 w 4019107"/>
                <a:gd name="connsiteY2" fmla="*/ 1254193 h 1349886"/>
                <a:gd name="connsiteX3" fmla="*/ 10633 w 4019107"/>
                <a:gd name="connsiteY3" fmla="*/ 1137235 h 1349886"/>
                <a:gd name="connsiteX4" fmla="*/ 2700670 w 4019107"/>
                <a:gd name="connsiteY4" fmla="*/ 244100 h 1349886"/>
                <a:gd name="connsiteX5" fmla="*/ 2703174 w 4019107"/>
                <a:gd name="connsiteY5" fmla="*/ 63570 h 1349886"/>
                <a:gd name="connsiteX6" fmla="*/ 2870669 w 4019107"/>
                <a:gd name="connsiteY6" fmla="*/ 0 h 1349886"/>
                <a:gd name="connsiteX0" fmla="*/ 4019107 w 4019107"/>
                <a:gd name="connsiteY0" fmla="*/ 137887 h 1339366"/>
                <a:gd name="connsiteX1" fmla="*/ 244549 w 4019107"/>
                <a:gd name="connsiteY1" fmla="*/ 1339366 h 1339366"/>
                <a:gd name="connsiteX2" fmla="*/ 0 w 4019107"/>
                <a:gd name="connsiteY2" fmla="*/ 1243673 h 1339366"/>
                <a:gd name="connsiteX3" fmla="*/ 10633 w 4019107"/>
                <a:gd name="connsiteY3" fmla="*/ 1126715 h 1339366"/>
                <a:gd name="connsiteX4" fmla="*/ 2700670 w 4019107"/>
                <a:gd name="connsiteY4" fmla="*/ 233580 h 1339366"/>
                <a:gd name="connsiteX5" fmla="*/ 2703174 w 4019107"/>
                <a:gd name="connsiteY5" fmla="*/ 53050 h 1339366"/>
                <a:gd name="connsiteX6" fmla="*/ 2862787 w 4019107"/>
                <a:gd name="connsiteY6" fmla="*/ 0 h 1339366"/>
                <a:gd name="connsiteX0" fmla="*/ 3996250 w 3996250"/>
                <a:gd name="connsiteY0" fmla="*/ 156953 h 1339366"/>
                <a:gd name="connsiteX1" fmla="*/ 244549 w 3996250"/>
                <a:gd name="connsiteY1" fmla="*/ 1339366 h 1339366"/>
                <a:gd name="connsiteX2" fmla="*/ 0 w 3996250"/>
                <a:gd name="connsiteY2" fmla="*/ 1243673 h 1339366"/>
                <a:gd name="connsiteX3" fmla="*/ 10633 w 3996250"/>
                <a:gd name="connsiteY3" fmla="*/ 1126715 h 1339366"/>
                <a:gd name="connsiteX4" fmla="*/ 2700670 w 3996250"/>
                <a:gd name="connsiteY4" fmla="*/ 233580 h 1339366"/>
                <a:gd name="connsiteX5" fmla="*/ 2703174 w 3996250"/>
                <a:gd name="connsiteY5" fmla="*/ 53050 h 1339366"/>
                <a:gd name="connsiteX6" fmla="*/ 2862787 w 3996250"/>
                <a:gd name="connsiteY6" fmla="*/ 0 h 1339366"/>
                <a:gd name="connsiteX0" fmla="*/ 3996250 w 3996250"/>
                <a:gd name="connsiteY0" fmla="*/ 156953 h 1339366"/>
                <a:gd name="connsiteX1" fmla="*/ 3969900 w 3996250"/>
                <a:gd name="connsiteY1" fmla="*/ 144899 h 1339366"/>
                <a:gd name="connsiteX2" fmla="*/ 244549 w 3996250"/>
                <a:gd name="connsiteY2" fmla="*/ 1339366 h 1339366"/>
                <a:gd name="connsiteX3" fmla="*/ 0 w 3996250"/>
                <a:gd name="connsiteY3" fmla="*/ 1243673 h 1339366"/>
                <a:gd name="connsiteX4" fmla="*/ 10633 w 3996250"/>
                <a:gd name="connsiteY4" fmla="*/ 1126715 h 1339366"/>
                <a:gd name="connsiteX5" fmla="*/ 2700670 w 3996250"/>
                <a:gd name="connsiteY5" fmla="*/ 233580 h 1339366"/>
                <a:gd name="connsiteX6" fmla="*/ 2703174 w 3996250"/>
                <a:gd name="connsiteY6" fmla="*/ 53050 h 1339366"/>
                <a:gd name="connsiteX7" fmla="*/ 2862787 w 3996250"/>
                <a:gd name="connsiteY7" fmla="*/ 0 h 1339366"/>
                <a:gd name="connsiteX0" fmla="*/ 3996250 w 3996250"/>
                <a:gd name="connsiteY0" fmla="*/ 156953 h 1339366"/>
                <a:gd name="connsiteX1" fmla="*/ 3969900 w 3996250"/>
                <a:gd name="connsiteY1" fmla="*/ 144899 h 1339366"/>
                <a:gd name="connsiteX2" fmla="*/ 244549 w 3996250"/>
                <a:gd name="connsiteY2" fmla="*/ 1339366 h 1339366"/>
                <a:gd name="connsiteX3" fmla="*/ 0 w 3996250"/>
                <a:gd name="connsiteY3" fmla="*/ 1243673 h 1339366"/>
                <a:gd name="connsiteX4" fmla="*/ 10633 w 3996250"/>
                <a:gd name="connsiteY4" fmla="*/ 1126715 h 1339366"/>
                <a:gd name="connsiteX5" fmla="*/ 66985 w 3996250"/>
                <a:gd name="connsiteY5" fmla="*/ 1105811 h 1339366"/>
                <a:gd name="connsiteX6" fmla="*/ 2700670 w 3996250"/>
                <a:gd name="connsiteY6" fmla="*/ 233580 h 1339366"/>
                <a:gd name="connsiteX7" fmla="*/ 2703174 w 3996250"/>
                <a:gd name="connsiteY7" fmla="*/ 53050 h 1339366"/>
                <a:gd name="connsiteX8" fmla="*/ 2862787 w 3996250"/>
                <a:gd name="connsiteY8" fmla="*/ 0 h 1339366"/>
                <a:gd name="connsiteX0" fmla="*/ 3996250 w 3996250"/>
                <a:gd name="connsiteY0" fmla="*/ 156953 h 1339366"/>
                <a:gd name="connsiteX1" fmla="*/ 3969900 w 3996250"/>
                <a:gd name="connsiteY1" fmla="*/ 144899 h 1339366"/>
                <a:gd name="connsiteX2" fmla="*/ 244549 w 3996250"/>
                <a:gd name="connsiteY2" fmla="*/ 1339366 h 1339366"/>
                <a:gd name="connsiteX3" fmla="*/ 0 w 3996250"/>
                <a:gd name="connsiteY3" fmla="*/ 1243673 h 1339366"/>
                <a:gd name="connsiteX4" fmla="*/ 29681 w 3996250"/>
                <a:gd name="connsiteY4" fmla="*/ 1132435 h 1339366"/>
                <a:gd name="connsiteX5" fmla="*/ 66985 w 3996250"/>
                <a:gd name="connsiteY5" fmla="*/ 1105811 h 1339366"/>
                <a:gd name="connsiteX6" fmla="*/ 2700670 w 3996250"/>
                <a:gd name="connsiteY6" fmla="*/ 233580 h 1339366"/>
                <a:gd name="connsiteX7" fmla="*/ 2703174 w 3996250"/>
                <a:gd name="connsiteY7" fmla="*/ 53050 h 1339366"/>
                <a:gd name="connsiteX8" fmla="*/ 2862787 w 3996250"/>
                <a:gd name="connsiteY8" fmla="*/ 0 h 1339366"/>
                <a:gd name="connsiteX0" fmla="*/ 3996250 w 3996250"/>
                <a:gd name="connsiteY0" fmla="*/ 156953 h 1339366"/>
                <a:gd name="connsiteX1" fmla="*/ 3969900 w 3996250"/>
                <a:gd name="connsiteY1" fmla="*/ 144899 h 1339366"/>
                <a:gd name="connsiteX2" fmla="*/ 244549 w 3996250"/>
                <a:gd name="connsiteY2" fmla="*/ 1339366 h 1339366"/>
                <a:gd name="connsiteX3" fmla="*/ 0 w 3996250"/>
                <a:gd name="connsiteY3" fmla="*/ 1243673 h 1339366"/>
                <a:gd name="connsiteX4" fmla="*/ 23174 w 3996250"/>
                <a:gd name="connsiteY4" fmla="*/ 1163008 h 1339366"/>
                <a:gd name="connsiteX5" fmla="*/ 29681 w 3996250"/>
                <a:gd name="connsiteY5" fmla="*/ 1132435 h 1339366"/>
                <a:gd name="connsiteX6" fmla="*/ 66985 w 3996250"/>
                <a:gd name="connsiteY6" fmla="*/ 1105811 h 1339366"/>
                <a:gd name="connsiteX7" fmla="*/ 2700670 w 3996250"/>
                <a:gd name="connsiteY7" fmla="*/ 233580 h 1339366"/>
                <a:gd name="connsiteX8" fmla="*/ 2703174 w 3996250"/>
                <a:gd name="connsiteY8" fmla="*/ 53050 h 1339366"/>
                <a:gd name="connsiteX9" fmla="*/ 2862787 w 3996250"/>
                <a:gd name="connsiteY9" fmla="*/ 0 h 1339366"/>
                <a:gd name="connsiteX0" fmla="*/ 3996250 w 3996250"/>
                <a:gd name="connsiteY0" fmla="*/ 156953 h 1339366"/>
                <a:gd name="connsiteX1" fmla="*/ 3969900 w 3996250"/>
                <a:gd name="connsiteY1" fmla="*/ 144899 h 1339366"/>
                <a:gd name="connsiteX2" fmla="*/ 244549 w 3996250"/>
                <a:gd name="connsiteY2" fmla="*/ 1339366 h 1339366"/>
                <a:gd name="connsiteX3" fmla="*/ 0 w 3996250"/>
                <a:gd name="connsiteY3" fmla="*/ 1243673 h 1339366"/>
                <a:gd name="connsiteX4" fmla="*/ 317 w 3996250"/>
                <a:gd name="connsiteY4" fmla="*/ 1183980 h 1339366"/>
                <a:gd name="connsiteX5" fmla="*/ 23174 w 3996250"/>
                <a:gd name="connsiteY5" fmla="*/ 1163008 h 1339366"/>
                <a:gd name="connsiteX6" fmla="*/ 29681 w 3996250"/>
                <a:gd name="connsiteY6" fmla="*/ 1132435 h 1339366"/>
                <a:gd name="connsiteX7" fmla="*/ 66985 w 3996250"/>
                <a:gd name="connsiteY7" fmla="*/ 1105811 h 1339366"/>
                <a:gd name="connsiteX8" fmla="*/ 2700670 w 3996250"/>
                <a:gd name="connsiteY8" fmla="*/ 233580 h 1339366"/>
                <a:gd name="connsiteX9" fmla="*/ 2703174 w 3996250"/>
                <a:gd name="connsiteY9" fmla="*/ 53050 h 1339366"/>
                <a:gd name="connsiteX10" fmla="*/ 2862787 w 3996250"/>
                <a:gd name="connsiteY10" fmla="*/ 0 h 1339366"/>
                <a:gd name="connsiteX0" fmla="*/ 3996250 w 3996250"/>
                <a:gd name="connsiteY0" fmla="*/ 156953 h 1339366"/>
                <a:gd name="connsiteX1" fmla="*/ 3969900 w 3996250"/>
                <a:gd name="connsiteY1" fmla="*/ 144899 h 1339366"/>
                <a:gd name="connsiteX2" fmla="*/ 244549 w 3996250"/>
                <a:gd name="connsiteY2" fmla="*/ 1339366 h 1339366"/>
                <a:gd name="connsiteX3" fmla="*/ 28889 w 3996250"/>
                <a:gd name="connsiteY3" fmla="*/ 1264056 h 1339366"/>
                <a:gd name="connsiteX4" fmla="*/ 0 w 3996250"/>
                <a:gd name="connsiteY4" fmla="*/ 1243673 h 1339366"/>
                <a:gd name="connsiteX5" fmla="*/ 317 w 3996250"/>
                <a:gd name="connsiteY5" fmla="*/ 1183980 h 1339366"/>
                <a:gd name="connsiteX6" fmla="*/ 23174 w 3996250"/>
                <a:gd name="connsiteY6" fmla="*/ 1163008 h 1339366"/>
                <a:gd name="connsiteX7" fmla="*/ 29681 w 3996250"/>
                <a:gd name="connsiteY7" fmla="*/ 1132435 h 1339366"/>
                <a:gd name="connsiteX8" fmla="*/ 66985 w 3996250"/>
                <a:gd name="connsiteY8" fmla="*/ 1105811 h 1339366"/>
                <a:gd name="connsiteX9" fmla="*/ 2700670 w 3996250"/>
                <a:gd name="connsiteY9" fmla="*/ 233580 h 1339366"/>
                <a:gd name="connsiteX10" fmla="*/ 2703174 w 3996250"/>
                <a:gd name="connsiteY10" fmla="*/ 53050 h 1339366"/>
                <a:gd name="connsiteX11" fmla="*/ 2862787 w 3996250"/>
                <a:gd name="connsiteY11" fmla="*/ 0 h 1339366"/>
                <a:gd name="connsiteX0" fmla="*/ 3996250 w 3996250"/>
                <a:gd name="connsiteY0" fmla="*/ 156953 h 1339366"/>
                <a:gd name="connsiteX1" fmla="*/ 3969900 w 3996250"/>
                <a:gd name="connsiteY1" fmla="*/ 144899 h 1339366"/>
                <a:gd name="connsiteX2" fmla="*/ 244549 w 3996250"/>
                <a:gd name="connsiteY2" fmla="*/ 1339366 h 1339366"/>
                <a:gd name="connsiteX3" fmla="*/ 127938 w 3996250"/>
                <a:gd name="connsiteY3" fmla="*/ 1311720 h 1339366"/>
                <a:gd name="connsiteX4" fmla="*/ 28889 w 3996250"/>
                <a:gd name="connsiteY4" fmla="*/ 1264056 h 1339366"/>
                <a:gd name="connsiteX5" fmla="*/ 0 w 3996250"/>
                <a:gd name="connsiteY5" fmla="*/ 1243673 h 1339366"/>
                <a:gd name="connsiteX6" fmla="*/ 317 w 3996250"/>
                <a:gd name="connsiteY6" fmla="*/ 1183980 h 1339366"/>
                <a:gd name="connsiteX7" fmla="*/ 23174 w 3996250"/>
                <a:gd name="connsiteY7" fmla="*/ 1163008 h 1339366"/>
                <a:gd name="connsiteX8" fmla="*/ 29681 w 3996250"/>
                <a:gd name="connsiteY8" fmla="*/ 1132435 h 1339366"/>
                <a:gd name="connsiteX9" fmla="*/ 66985 w 3996250"/>
                <a:gd name="connsiteY9" fmla="*/ 1105811 h 1339366"/>
                <a:gd name="connsiteX10" fmla="*/ 2700670 w 3996250"/>
                <a:gd name="connsiteY10" fmla="*/ 233580 h 1339366"/>
                <a:gd name="connsiteX11" fmla="*/ 2703174 w 3996250"/>
                <a:gd name="connsiteY11" fmla="*/ 53050 h 1339366"/>
                <a:gd name="connsiteX12" fmla="*/ 2862787 w 3996250"/>
                <a:gd name="connsiteY12" fmla="*/ 0 h 1339366"/>
                <a:gd name="connsiteX0" fmla="*/ 3996250 w 3996250"/>
                <a:gd name="connsiteY0" fmla="*/ 156953 h 1327927"/>
                <a:gd name="connsiteX1" fmla="*/ 3969900 w 3996250"/>
                <a:gd name="connsiteY1" fmla="*/ 144899 h 1327927"/>
                <a:gd name="connsiteX2" fmla="*/ 278835 w 3996250"/>
                <a:gd name="connsiteY2" fmla="*/ 1327927 h 1327927"/>
                <a:gd name="connsiteX3" fmla="*/ 127938 w 3996250"/>
                <a:gd name="connsiteY3" fmla="*/ 1311720 h 1327927"/>
                <a:gd name="connsiteX4" fmla="*/ 28889 w 3996250"/>
                <a:gd name="connsiteY4" fmla="*/ 1264056 h 1327927"/>
                <a:gd name="connsiteX5" fmla="*/ 0 w 3996250"/>
                <a:gd name="connsiteY5" fmla="*/ 1243673 h 1327927"/>
                <a:gd name="connsiteX6" fmla="*/ 317 w 3996250"/>
                <a:gd name="connsiteY6" fmla="*/ 1183980 h 1327927"/>
                <a:gd name="connsiteX7" fmla="*/ 23174 w 3996250"/>
                <a:gd name="connsiteY7" fmla="*/ 1163008 h 1327927"/>
                <a:gd name="connsiteX8" fmla="*/ 29681 w 3996250"/>
                <a:gd name="connsiteY8" fmla="*/ 1132435 h 1327927"/>
                <a:gd name="connsiteX9" fmla="*/ 66985 w 3996250"/>
                <a:gd name="connsiteY9" fmla="*/ 1105811 h 1327927"/>
                <a:gd name="connsiteX10" fmla="*/ 2700670 w 3996250"/>
                <a:gd name="connsiteY10" fmla="*/ 233580 h 1327927"/>
                <a:gd name="connsiteX11" fmla="*/ 2703174 w 3996250"/>
                <a:gd name="connsiteY11" fmla="*/ 53050 h 1327927"/>
                <a:gd name="connsiteX12" fmla="*/ 2862787 w 3996250"/>
                <a:gd name="connsiteY12" fmla="*/ 0 h 1327927"/>
                <a:gd name="connsiteX0" fmla="*/ 3996250 w 3996250"/>
                <a:gd name="connsiteY0" fmla="*/ 156953 h 1332693"/>
                <a:gd name="connsiteX1" fmla="*/ 3969900 w 3996250"/>
                <a:gd name="connsiteY1" fmla="*/ 144899 h 1332693"/>
                <a:gd name="connsiteX2" fmla="*/ 278835 w 3996250"/>
                <a:gd name="connsiteY2" fmla="*/ 1327927 h 1332693"/>
                <a:gd name="connsiteX3" fmla="*/ 219368 w 3996250"/>
                <a:gd name="connsiteY3" fmla="*/ 1332693 h 1332693"/>
                <a:gd name="connsiteX4" fmla="*/ 127938 w 3996250"/>
                <a:gd name="connsiteY4" fmla="*/ 1311720 h 1332693"/>
                <a:gd name="connsiteX5" fmla="*/ 28889 w 3996250"/>
                <a:gd name="connsiteY5" fmla="*/ 1264056 h 1332693"/>
                <a:gd name="connsiteX6" fmla="*/ 0 w 3996250"/>
                <a:gd name="connsiteY6" fmla="*/ 1243673 h 1332693"/>
                <a:gd name="connsiteX7" fmla="*/ 317 w 3996250"/>
                <a:gd name="connsiteY7" fmla="*/ 1183980 h 1332693"/>
                <a:gd name="connsiteX8" fmla="*/ 23174 w 3996250"/>
                <a:gd name="connsiteY8" fmla="*/ 1163008 h 1332693"/>
                <a:gd name="connsiteX9" fmla="*/ 29681 w 3996250"/>
                <a:gd name="connsiteY9" fmla="*/ 1132435 h 1332693"/>
                <a:gd name="connsiteX10" fmla="*/ 66985 w 3996250"/>
                <a:gd name="connsiteY10" fmla="*/ 1105811 h 1332693"/>
                <a:gd name="connsiteX11" fmla="*/ 2700670 w 3996250"/>
                <a:gd name="connsiteY11" fmla="*/ 233580 h 1332693"/>
                <a:gd name="connsiteX12" fmla="*/ 2703174 w 3996250"/>
                <a:gd name="connsiteY12" fmla="*/ 53050 h 1332693"/>
                <a:gd name="connsiteX13" fmla="*/ 2862787 w 3996250"/>
                <a:gd name="connsiteY13" fmla="*/ 0 h 1332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6250" h="1332693">
                  <a:moveTo>
                    <a:pt x="3996250" y="156953"/>
                  </a:moveTo>
                  <a:lnTo>
                    <a:pt x="3969900" y="144899"/>
                  </a:lnTo>
                  <a:lnTo>
                    <a:pt x="278835" y="1327927"/>
                  </a:lnTo>
                  <a:lnTo>
                    <a:pt x="219368" y="1332693"/>
                  </a:lnTo>
                  <a:lnTo>
                    <a:pt x="127938" y="1311720"/>
                  </a:lnTo>
                  <a:lnTo>
                    <a:pt x="28889" y="1264056"/>
                  </a:lnTo>
                  <a:lnTo>
                    <a:pt x="0" y="1243673"/>
                  </a:lnTo>
                  <a:cubicBezTo>
                    <a:pt x="106" y="1223775"/>
                    <a:pt x="211" y="1203878"/>
                    <a:pt x="317" y="1183980"/>
                  </a:cubicBezTo>
                  <a:lnTo>
                    <a:pt x="23174" y="1163008"/>
                  </a:lnTo>
                  <a:lnTo>
                    <a:pt x="29681" y="1132435"/>
                  </a:lnTo>
                  <a:lnTo>
                    <a:pt x="66985" y="1105811"/>
                  </a:lnTo>
                  <a:lnTo>
                    <a:pt x="2700670" y="233580"/>
                  </a:lnTo>
                  <a:cubicBezTo>
                    <a:pt x="2701505" y="173403"/>
                    <a:pt x="2702339" y="113227"/>
                    <a:pt x="2703174" y="53050"/>
                  </a:cubicBezTo>
                  <a:lnTo>
                    <a:pt x="2862787"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フリーフォーム 35"/>
            <p:cNvSpPr/>
            <p:nvPr/>
          </p:nvSpPr>
          <p:spPr>
            <a:xfrm>
              <a:off x="5691188" y="1835150"/>
              <a:ext cx="7937" cy="2068513"/>
            </a:xfrm>
            <a:custGeom>
              <a:avLst/>
              <a:gdLst>
                <a:gd name="connsiteX0" fmla="*/ 0 w 10632"/>
                <a:gd name="connsiteY0" fmla="*/ 0 h 2126512"/>
                <a:gd name="connsiteX1" fmla="*/ 10632 w 10632"/>
                <a:gd name="connsiteY1" fmla="*/ 2126512 h 2126512"/>
                <a:gd name="connsiteX0" fmla="*/ 0 w 8202"/>
                <a:gd name="connsiteY0" fmla="*/ 0 h 2098582"/>
                <a:gd name="connsiteX1" fmla="*/ 8202 w 8202"/>
                <a:gd name="connsiteY1" fmla="*/ 2098582 h 2098582"/>
                <a:gd name="connsiteX0" fmla="*/ 0 w 10000"/>
                <a:gd name="connsiteY0" fmla="*/ 0 h 9800"/>
                <a:gd name="connsiteX1" fmla="*/ 10000 w 10000"/>
                <a:gd name="connsiteY1" fmla="*/ 9800 h 9800"/>
                <a:gd name="connsiteX0" fmla="*/ 0 w 10000"/>
                <a:gd name="connsiteY0" fmla="*/ 0 h 10056"/>
                <a:gd name="connsiteX1" fmla="*/ 10000 w 10000"/>
                <a:gd name="connsiteY1" fmla="*/ 10056 h 10056"/>
              </a:gdLst>
              <a:ahLst/>
              <a:cxnLst>
                <a:cxn ang="0">
                  <a:pos x="connsiteX0" y="connsiteY0"/>
                </a:cxn>
                <a:cxn ang="0">
                  <a:pos x="connsiteX1" y="connsiteY1"/>
                </a:cxn>
              </a:cxnLst>
              <a:rect l="l" t="t" r="r" b="b"/>
              <a:pathLst>
                <a:path w="10000" h="10056">
                  <a:moveTo>
                    <a:pt x="0" y="0"/>
                  </a:moveTo>
                  <a:lnTo>
                    <a:pt x="10000" y="10056"/>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7" name="グループ化 368"/>
            <p:cNvGrpSpPr>
              <a:grpSpLocks/>
            </p:cNvGrpSpPr>
            <p:nvPr/>
          </p:nvGrpSpPr>
          <p:grpSpPr bwMode="auto">
            <a:xfrm>
              <a:off x="4718050" y="1322388"/>
              <a:ext cx="176213" cy="388937"/>
              <a:chOff x="4718138" y="1321687"/>
              <a:chExt cx="175430" cy="389003"/>
            </a:xfrm>
          </p:grpSpPr>
          <p:sp>
            <p:nvSpPr>
              <p:cNvPr id="161" name="円弧 160"/>
              <p:cNvSpPr/>
              <p:nvPr/>
            </p:nvSpPr>
            <p:spPr>
              <a:xfrm>
                <a:off x="4721299" y="1321687"/>
                <a:ext cx="172269" cy="104793"/>
              </a:xfrm>
              <a:prstGeom prst="arc">
                <a:avLst>
                  <a:gd name="adj1" fmla="val 125183"/>
                  <a:gd name="adj2" fmla="val 1071034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円弧 161"/>
              <p:cNvSpPr/>
              <p:nvPr/>
            </p:nvSpPr>
            <p:spPr>
              <a:xfrm>
                <a:off x="4718138" y="1588432"/>
                <a:ext cx="172269" cy="122258"/>
              </a:xfrm>
              <a:prstGeom prst="arc">
                <a:avLst>
                  <a:gd name="adj1" fmla="val 125183"/>
                  <a:gd name="adj2" fmla="val 1071034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63" name="円弧 162"/>
              <p:cNvSpPr/>
              <p:nvPr/>
            </p:nvSpPr>
            <p:spPr>
              <a:xfrm>
                <a:off x="4721299" y="1324863"/>
                <a:ext cx="172269" cy="122258"/>
              </a:xfrm>
              <a:prstGeom prst="arc">
                <a:avLst>
                  <a:gd name="adj1" fmla="val 10830271"/>
                  <a:gd name="adj2" fmla="val 8564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4" name="直線コネクタ 163"/>
              <p:cNvCxnSpPr/>
              <p:nvPr/>
            </p:nvCxnSpPr>
            <p:spPr>
              <a:xfrm flipV="1">
                <a:off x="4718138" y="1377258"/>
                <a:ext cx="3161" cy="2746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flipV="1">
                <a:off x="4890407" y="1377258"/>
                <a:ext cx="3161" cy="2746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69"/>
            <p:cNvGrpSpPr>
              <a:grpSpLocks/>
            </p:cNvGrpSpPr>
            <p:nvPr/>
          </p:nvGrpSpPr>
          <p:grpSpPr bwMode="auto">
            <a:xfrm rot="6455649">
              <a:off x="5083969" y="1572419"/>
              <a:ext cx="231775" cy="312737"/>
              <a:chOff x="4686442" y="1400116"/>
              <a:chExt cx="231803" cy="313713"/>
            </a:xfrm>
          </p:grpSpPr>
          <p:sp>
            <p:nvSpPr>
              <p:cNvPr id="156" name="円弧 155"/>
              <p:cNvSpPr/>
              <p:nvPr/>
            </p:nvSpPr>
            <p:spPr>
              <a:xfrm>
                <a:off x="4717934" y="1405028"/>
                <a:ext cx="171471" cy="122618"/>
              </a:xfrm>
              <a:prstGeom prst="arc">
                <a:avLst>
                  <a:gd name="adj1" fmla="val 125183"/>
                  <a:gd name="adj2" fmla="val 1071034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円弧 156"/>
              <p:cNvSpPr/>
              <p:nvPr/>
            </p:nvSpPr>
            <p:spPr>
              <a:xfrm>
                <a:off x="4711148" y="1594294"/>
                <a:ext cx="171471" cy="122618"/>
              </a:xfrm>
              <a:prstGeom prst="arc">
                <a:avLst>
                  <a:gd name="adj1" fmla="val 125183"/>
                  <a:gd name="adj2" fmla="val 1071034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円弧 157"/>
              <p:cNvSpPr/>
              <p:nvPr/>
            </p:nvSpPr>
            <p:spPr>
              <a:xfrm>
                <a:off x="4716495" y="1400474"/>
                <a:ext cx="171471" cy="122619"/>
              </a:xfrm>
              <a:prstGeom prst="arc">
                <a:avLst>
                  <a:gd name="adj1" fmla="val 10830271"/>
                  <a:gd name="adj2" fmla="val 8564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9" name="直線コネクタ 158"/>
              <p:cNvCxnSpPr/>
              <p:nvPr/>
            </p:nvCxnSpPr>
            <p:spPr>
              <a:xfrm rot="15144351">
                <a:off x="4628473" y="1535620"/>
                <a:ext cx="176762" cy="60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rot="15144351">
                <a:off x="4798196" y="1532339"/>
                <a:ext cx="178355" cy="60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直線コネクタ 38"/>
            <p:cNvCxnSpPr/>
            <p:nvPr/>
          </p:nvCxnSpPr>
          <p:spPr>
            <a:xfrm>
              <a:off x="2554288" y="3883025"/>
              <a:ext cx="1997075" cy="3619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フリーフォーム 39"/>
            <p:cNvSpPr/>
            <p:nvPr/>
          </p:nvSpPr>
          <p:spPr>
            <a:xfrm>
              <a:off x="4562475" y="4265613"/>
              <a:ext cx="390525" cy="160337"/>
            </a:xfrm>
            <a:custGeom>
              <a:avLst/>
              <a:gdLst>
                <a:gd name="connsiteX0" fmla="*/ 78105 w 390525"/>
                <a:gd name="connsiteY0" fmla="*/ 0 h 160020"/>
                <a:gd name="connsiteX1" fmla="*/ 390525 w 390525"/>
                <a:gd name="connsiteY1" fmla="*/ 55245 h 160020"/>
                <a:gd name="connsiteX2" fmla="*/ 390525 w 390525"/>
                <a:gd name="connsiteY2" fmla="*/ 104775 h 160020"/>
                <a:gd name="connsiteX3" fmla="*/ 314325 w 390525"/>
                <a:gd name="connsiteY3" fmla="*/ 160020 h 160020"/>
                <a:gd name="connsiteX4" fmla="*/ 1905 w 390525"/>
                <a:gd name="connsiteY4" fmla="*/ 102870 h 160020"/>
                <a:gd name="connsiteX5" fmla="*/ 0 w 390525"/>
                <a:gd name="connsiteY5" fmla="*/ 57150 h 160020"/>
                <a:gd name="connsiteX6" fmla="*/ 78105 w 390525"/>
                <a:gd name="connsiteY6" fmla="*/ 0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25" h="160020">
                  <a:moveTo>
                    <a:pt x="78105" y="0"/>
                  </a:moveTo>
                  <a:lnTo>
                    <a:pt x="390525" y="55245"/>
                  </a:lnTo>
                  <a:lnTo>
                    <a:pt x="390525" y="104775"/>
                  </a:lnTo>
                  <a:lnTo>
                    <a:pt x="314325" y="160020"/>
                  </a:lnTo>
                  <a:lnTo>
                    <a:pt x="1905" y="102870"/>
                  </a:lnTo>
                  <a:lnTo>
                    <a:pt x="0" y="57150"/>
                  </a:lnTo>
                  <a:lnTo>
                    <a:pt x="78105" y="0"/>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フリーフォーム 40"/>
            <p:cNvSpPr/>
            <p:nvPr/>
          </p:nvSpPr>
          <p:spPr>
            <a:xfrm>
              <a:off x="4560888" y="4321175"/>
              <a:ext cx="390525" cy="57150"/>
            </a:xfrm>
            <a:custGeom>
              <a:avLst/>
              <a:gdLst>
                <a:gd name="connsiteX0" fmla="*/ 0 w 390525"/>
                <a:gd name="connsiteY0" fmla="*/ 0 h 53340"/>
                <a:gd name="connsiteX1" fmla="*/ 320040 w 390525"/>
                <a:gd name="connsiteY1" fmla="*/ 53340 h 53340"/>
                <a:gd name="connsiteX2" fmla="*/ 390525 w 390525"/>
                <a:gd name="connsiteY2" fmla="*/ 0 h 53340"/>
                <a:gd name="connsiteX0" fmla="*/ 0 w 390525"/>
                <a:gd name="connsiteY0" fmla="*/ 0 h 53340"/>
                <a:gd name="connsiteX1" fmla="*/ 320040 w 390525"/>
                <a:gd name="connsiteY1" fmla="*/ 53340 h 53340"/>
                <a:gd name="connsiteX2" fmla="*/ 390525 w 390525"/>
                <a:gd name="connsiteY2" fmla="*/ 0 h 53340"/>
                <a:gd name="connsiteX0" fmla="*/ 0 w 390525"/>
                <a:gd name="connsiteY0" fmla="*/ 0 h 57150"/>
                <a:gd name="connsiteX1" fmla="*/ 312420 w 390525"/>
                <a:gd name="connsiteY1" fmla="*/ 57150 h 57150"/>
                <a:gd name="connsiteX2" fmla="*/ 390525 w 390525"/>
                <a:gd name="connsiteY2" fmla="*/ 0 h 57150"/>
              </a:gdLst>
              <a:ahLst/>
              <a:cxnLst>
                <a:cxn ang="0">
                  <a:pos x="connsiteX0" y="connsiteY0"/>
                </a:cxn>
                <a:cxn ang="0">
                  <a:pos x="connsiteX1" y="connsiteY1"/>
                </a:cxn>
                <a:cxn ang="0">
                  <a:pos x="connsiteX2" y="connsiteY2"/>
                </a:cxn>
              </a:cxnLst>
              <a:rect l="l" t="t" r="r" b="b"/>
              <a:pathLst>
                <a:path w="390525" h="57150">
                  <a:moveTo>
                    <a:pt x="0" y="0"/>
                  </a:moveTo>
                  <a:lnTo>
                    <a:pt x="312420" y="57150"/>
                  </a:lnTo>
                  <a:lnTo>
                    <a:pt x="390525" y="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フリーフォーム 41"/>
            <p:cNvSpPr/>
            <p:nvPr/>
          </p:nvSpPr>
          <p:spPr>
            <a:xfrm>
              <a:off x="4965700" y="4206875"/>
              <a:ext cx="342900" cy="298450"/>
            </a:xfrm>
            <a:custGeom>
              <a:avLst/>
              <a:gdLst>
                <a:gd name="connsiteX0" fmla="*/ 337185 w 337185"/>
                <a:gd name="connsiteY0" fmla="*/ 43815 h 194310"/>
                <a:gd name="connsiteX1" fmla="*/ 93345 w 337185"/>
                <a:gd name="connsiteY1" fmla="*/ 0 h 194310"/>
                <a:gd name="connsiteX2" fmla="*/ 62865 w 337185"/>
                <a:gd name="connsiteY2" fmla="*/ 22860 h 194310"/>
                <a:gd name="connsiteX3" fmla="*/ 60960 w 337185"/>
                <a:gd name="connsiteY3" fmla="*/ 137160 h 194310"/>
                <a:gd name="connsiteX4" fmla="*/ 0 w 337185"/>
                <a:gd name="connsiteY4" fmla="*/ 194310 h 194310"/>
                <a:gd name="connsiteX0" fmla="*/ 337185 w 337185"/>
                <a:gd name="connsiteY0" fmla="*/ 43815 h 194310"/>
                <a:gd name="connsiteX1" fmla="*/ 93345 w 337185"/>
                <a:gd name="connsiteY1" fmla="*/ 0 h 194310"/>
                <a:gd name="connsiteX2" fmla="*/ 62865 w 337185"/>
                <a:gd name="connsiteY2" fmla="*/ 22860 h 194310"/>
                <a:gd name="connsiteX3" fmla="*/ 60960 w 337185"/>
                <a:gd name="connsiteY3" fmla="*/ 137160 h 194310"/>
                <a:gd name="connsiteX4" fmla="*/ 0 w 337185"/>
                <a:gd name="connsiteY4" fmla="*/ 194310 h 194310"/>
                <a:gd name="connsiteX5" fmla="*/ 337185 w 337185"/>
                <a:gd name="connsiteY5" fmla="*/ 43815 h 194310"/>
                <a:gd name="connsiteX0" fmla="*/ 337185 w 337185"/>
                <a:gd name="connsiteY0" fmla="*/ 43815 h 238125"/>
                <a:gd name="connsiteX1" fmla="*/ 93345 w 337185"/>
                <a:gd name="connsiteY1" fmla="*/ 0 h 238125"/>
                <a:gd name="connsiteX2" fmla="*/ 62865 w 337185"/>
                <a:gd name="connsiteY2" fmla="*/ 22860 h 238125"/>
                <a:gd name="connsiteX3" fmla="*/ 60960 w 337185"/>
                <a:gd name="connsiteY3" fmla="*/ 137160 h 238125"/>
                <a:gd name="connsiteX4" fmla="*/ 0 w 337185"/>
                <a:gd name="connsiteY4" fmla="*/ 194310 h 238125"/>
                <a:gd name="connsiteX5" fmla="*/ 0 w 337185"/>
                <a:gd name="connsiteY5" fmla="*/ 238125 h 238125"/>
                <a:gd name="connsiteX6" fmla="*/ 337185 w 337185"/>
                <a:gd name="connsiteY6" fmla="*/ 43815 h 238125"/>
                <a:gd name="connsiteX0" fmla="*/ 337185 w 337185"/>
                <a:gd name="connsiteY0" fmla="*/ 43815 h 299085"/>
                <a:gd name="connsiteX1" fmla="*/ 93345 w 337185"/>
                <a:gd name="connsiteY1" fmla="*/ 0 h 299085"/>
                <a:gd name="connsiteX2" fmla="*/ 62865 w 337185"/>
                <a:gd name="connsiteY2" fmla="*/ 22860 h 299085"/>
                <a:gd name="connsiteX3" fmla="*/ 60960 w 337185"/>
                <a:gd name="connsiteY3" fmla="*/ 137160 h 299085"/>
                <a:gd name="connsiteX4" fmla="*/ 0 w 337185"/>
                <a:gd name="connsiteY4" fmla="*/ 194310 h 299085"/>
                <a:gd name="connsiteX5" fmla="*/ 0 w 337185"/>
                <a:gd name="connsiteY5" fmla="*/ 238125 h 299085"/>
                <a:gd name="connsiteX6" fmla="*/ 333375 w 337185"/>
                <a:gd name="connsiteY6" fmla="*/ 299085 h 299085"/>
                <a:gd name="connsiteX7" fmla="*/ 337185 w 337185"/>
                <a:gd name="connsiteY7" fmla="*/ 43815 h 299085"/>
                <a:gd name="connsiteX0" fmla="*/ 337185 w 428625"/>
                <a:gd name="connsiteY0" fmla="*/ 43815 h 299085"/>
                <a:gd name="connsiteX1" fmla="*/ 93345 w 428625"/>
                <a:gd name="connsiteY1" fmla="*/ 0 h 299085"/>
                <a:gd name="connsiteX2" fmla="*/ 62865 w 428625"/>
                <a:gd name="connsiteY2" fmla="*/ 22860 h 299085"/>
                <a:gd name="connsiteX3" fmla="*/ 60960 w 428625"/>
                <a:gd name="connsiteY3" fmla="*/ 137160 h 299085"/>
                <a:gd name="connsiteX4" fmla="*/ 0 w 428625"/>
                <a:gd name="connsiteY4" fmla="*/ 194310 h 299085"/>
                <a:gd name="connsiteX5" fmla="*/ 0 w 428625"/>
                <a:gd name="connsiteY5" fmla="*/ 238125 h 299085"/>
                <a:gd name="connsiteX6" fmla="*/ 333375 w 428625"/>
                <a:gd name="connsiteY6" fmla="*/ 299085 h 299085"/>
                <a:gd name="connsiteX7" fmla="*/ 428625 w 428625"/>
                <a:gd name="connsiteY7" fmla="*/ 135255 h 299085"/>
                <a:gd name="connsiteX0" fmla="*/ 337185 w 337185"/>
                <a:gd name="connsiteY0" fmla="*/ 43815 h 299085"/>
                <a:gd name="connsiteX1" fmla="*/ 93345 w 337185"/>
                <a:gd name="connsiteY1" fmla="*/ 0 h 299085"/>
                <a:gd name="connsiteX2" fmla="*/ 62865 w 337185"/>
                <a:gd name="connsiteY2" fmla="*/ 22860 h 299085"/>
                <a:gd name="connsiteX3" fmla="*/ 60960 w 337185"/>
                <a:gd name="connsiteY3" fmla="*/ 137160 h 299085"/>
                <a:gd name="connsiteX4" fmla="*/ 0 w 337185"/>
                <a:gd name="connsiteY4" fmla="*/ 194310 h 299085"/>
                <a:gd name="connsiteX5" fmla="*/ 0 w 337185"/>
                <a:gd name="connsiteY5" fmla="*/ 238125 h 299085"/>
                <a:gd name="connsiteX6" fmla="*/ 333375 w 337185"/>
                <a:gd name="connsiteY6" fmla="*/ 299085 h 299085"/>
                <a:gd name="connsiteX0" fmla="*/ 342900 w 342900"/>
                <a:gd name="connsiteY0" fmla="*/ 43815 h 299085"/>
                <a:gd name="connsiteX1" fmla="*/ 99060 w 342900"/>
                <a:gd name="connsiteY1" fmla="*/ 0 h 299085"/>
                <a:gd name="connsiteX2" fmla="*/ 68580 w 342900"/>
                <a:gd name="connsiteY2" fmla="*/ 22860 h 299085"/>
                <a:gd name="connsiteX3" fmla="*/ 66675 w 342900"/>
                <a:gd name="connsiteY3" fmla="*/ 137160 h 299085"/>
                <a:gd name="connsiteX4" fmla="*/ 0 w 342900"/>
                <a:gd name="connsiteY4" fmla="*/ 192405 h 299085"/>
                <a:gd name="connsiteX5" fmla="*/ 5715 w 342900"/>
                <a:gd name="connsiteY5" fmla="*/ 238125 h 299085"/>
                <a:gd name="connsiteX6" fmla="*/ 339090 w 342900"/>
                <a:gd name="connsiteY6" fmla="*/ 299085 h 299085"/>
                <a:gd name="connsiteX0" fmla="*/ 342900 w 342900"/>
                <a:gd name="connsiteY0" fmla="*/ 43815 h 299085"/>
                <a:gd name="connsiteX1" fmla="*/ 99060 w 342900"/>
                <a:gd name="connsiteY1" fmla="*/ 0 h 299085"/>
                <a:gd name="connsiteX2" fmla="*/ 68580 w 342900"/>
                <a:gd name="connsiteY2" fmla="*/ 22860 h 299085"/>
                <a:gd name="connsiteX3" fmla="*/ 66675 w 342900"/>
                <a:gd name="connsiteY3" fmla="*/ 137160 h 299085"/>
                <a:gd name="connsiteX4" fmla="*/ 0 w 342900"/>
                <a:gd name="connsiteY4" fmla="*/ 192405 h 299085"/>
                <a:gd name="connsiteX5" fmla="*/ 0 w 342900"/>
                <a:gd name="connsiteY5" fmla="*/ 238125 h 299085"/>
                <a:gd name="connsiteX6" fmla="*/ 339090 w 342900"/>
                <a:gd name="connsiteY6" fmla="*/ 299085 h 29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299085">
                  <a:moveTo>
                    <a:pt x="342900" y="43815"/>
                  </a:moveTo>
                  <a:lnTo>
                    <a:pt x="99060" y="0"/>
                  </a:lnTo>
                  <a:lnTo>
                    <a:pt x="68580" y="22860"/>
                  </a:lnTo>
                  <a:lnTo>
                    <a:pt x="66675" y="137160"/>
                  </a:lnTo>
                  <a:lnTo>
                    <a:pt x="0" y="192405"/>
                  </a:lnTo>
                  <a:lnTo>
                    <a:pt x="0" y="238125"/>
                  </a:lnTo>
                  <a:lnTo>
                    <a:pt x="339090" y="29908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3" name="直線コネクタ 42"/>
            <p:cNvCxnSpPr/>
            <p:nvPr/>
          </p:nvCxnSpPr>
          <p:spPr>
            <a:xfrm>
              <a:off x="4965700" y="4398963"/>
              <a:ext cx="338138" cy="5873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032375" y="4340225"/>
              <a:ext cx="271463" cy="4762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035550" y="4235450"/>
              <a:ext cx="269875" cy="4762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フリーフォーム 45"/>
            <p:cNvSpPr/>
            <p:nvPr/>
          </p:nvSpPr>
          <p:spPr>
            <a:xfrm>
              <a:off x="5575300" y="4325938"/>
              <a:ext cx="844550" cy="998537"/>
            </a:xfrm>
            <a:custGeom>
              <a:avLst/>
              <a:gdLst>
                <a:gd name="connsiteX0" fmla="*/ 0 w 655320"/>
                <a:gd name="connsiteY0" fmla="*/ 0 h 744855"/>
                <a:gd name="connsiteX1" fmla="*/ 655320 w 655320"/>
                <a:gd name="connsiteY1" fmla="*/ 118110 h 744855"/>
                <a:gd name="connsiteX2" fmla="*/ 655320 w 655320"/>
                <a:gd name="connsiteY2" fmla="*/ 744855 h 744855"/>
                <a:gd name="connsiteX0" fmla="*/ 0 w 655320"/>
                <a:gd name="connsiteY0" fmla="*/ 0 h 1028700"/>
                <a:gd name="connsiteX1" fmla="*/ 655320 w 655320"/>
                <a:gd name="connsiteY1" fmla="*/ 118110 h 1028700"/>
                <a:gd name="connsiteX2" fmla="*/ 653415 w 655320"/>
                <a:gd name="connsiteY2" fmla="*/ 1028700 h 1028700"/>
                <a:gd name="connsiteX0" fmla="*/ 0 w 655320"/>
                <a:gd name="connsiteY0" fmla="*/ 0 h 1028700"/>
                <a:gd name="connsiteX1" fmla="*/ 655320 w 655320"/>
                <a:gd name="connsiteY1" fmla="*/ 118110 h 1028700"/>
                <a:gd name="connsiteX2" fmla="*/ 653415 w 655320"/>
                <a:gd name="connsiteY2" fmla="*/ 1028700 h 1028700"/>
                <a:gd name="connsiteX3" fmla="*/ 0 w 655320"/>
                <a:gd name="connsiteY3" fmla="*/ 0 h 1028700"/>
                <a:gd name="connsiteX0" fmla="*/ 0 w 655320"/>
                <a:gd name="connsiteY0" fmla="*/ 0 h 981075"/>
                <a:gd name="connsiteX1" fmla="*/ 655320 w 655320"/>
                <a:gd name="connsiteY1" fmla="*/ 118110 h 981075"/>
                <a:gd name="connsiteX2" fmla="*/ 649605 w 655320"/>
                <a:gd name="connsiteY2" fmla="*/ 981075 h 981075"/>
                <a:gd name="connsiteX3" fmla="*/ 0 w 655320"/>
                <a:gd name="connsiteY3" fmla="*/ 0 h 981075"/>
                <a:gd name="connsiteX0" fmla="*/ 0 w 655320"/>
                <a:gd name="connsiteY0" fmla="*/ 0 h 998220"/>
                <a:gd name="connsiteX1" fmla="*/ 655320 w 655320"/>
                <a:gd name="connsiteY1" fmla="*/ 118110 h 998220"/>
                <a:gd name="connsiteX2" fmla="*/ 649605 w 655320"/>
                <a:gd name="connsiteY2" fmla="*/ 981075 h 998220"/>
                <a:gd name="connsiteX3" fmla="*/ 634365 w 655320"/>
                <a:gd name="connsiteY3" fmla="*/ 998220 h 998220"/>
                <a:gd name="connsiteX4" fmla="*/ 0 w 655320"/>
                <a:gd name="connsiteY4" fmla="*/ 0 h 998220"/>
                <a:gd name="connsiteX0" fmla="*/ 188595 w 843915"/>
                <a:gd name="connsiteY0" fmla="*/ 0 h 998220"/>
                <a:gd name="connsiteX1" fmla="*/ 843915 w 843915"/>
                <a:gd name="connsiteY1" fmla="*/ 118110 h 998220"/>
                <a:gd name="connsiteX2" fmla="*/ 838200 w 843915"/>
                <a:gd name="connsiteY2" fmla="*/ 981075 h 998220"/>
                <a:gd name="connsiteX3" fmla="*/ 822960 w 843915"/>
                <a:gd name="connsiteY3" fmla="*/ 998220 h 998220"/>
                <a:gd name="connsiteX4" fmla="*/ 0 w 843915"/>
                <a:gd name="connsiteY4" fmla="*/ 830579 h 998220"/>
                <a:gd name="connsiteX5" fmla="*/ 188595 w 843915"/>
                <a:gd name="connsiteY5" fmla="*/ 0 h 998220"/>
                <a:gd name="connsiteX0" fmla="*/ 188595 w 843915"/>
                <a:gd name="connsiteY0" fmla="*/ 0 h 998220"/>
                <a:gd name="connsiteX1" fmla="*/ 843915 w 843915"/>
                <a:gd name="connsiteY1" fmla="*/ 118110 h 998220"/>
                <a:gd name="connsiteX2" fmla="*/ 838200 w 843915"/>
                <a:gd name="connsiteY2" fmla="*/ 981075 h 998220"/>
                <a:gd name="connsiteX3" fmla="*/ 822960 w 843915"/>
                <a:gd name="connsiteY3" fmla="*/ 998220 h 998220"/>
                <a:gd name="connsiteX4" fmla="*/ 0 w 843915"/>
                <a:gd name="connsiteY4" fmla="*/ 830579 h 998220"/>
                <a:gd name="connsiteX5" fmla="*/ 280035 w 843915"/>
                <a:gd name="connsiteY5" fmla="*/ 91440 h 998220"/>
                <a:gd name="connsiteX0" fmla="*/ 188595 w 843915"/>
                <a:gd name="connsiteY0" fmla="*/ 0 h 998220"/>
                <a:gd name="connsiteX1" fmla="*/ 843915 w 843915"/>
                <a:gd name="connsiteY1" fmla="*/ 118110 h 998220"/>
                <a:gd name="connsiteX2" fmla="*/ 838200 w 843915"/>
                <a:gd name="connsiteY2" fmla="*/ 981075 h 998220"/>
                <a:gd name="connsiteX3" fmla="*/ 822960 w 843915"/>
                <a:gd name="connsiteY3" fmla="*/ 998220 h 998220"/>
                <a:gd name="connsiteX4" fmla="*/ 0 w 843915"/>
                <a:gd name="connsiteY4" fmla="*/ 830579 h 99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915" h="998220">
                  <a:moveTo>
                    <a:pt x="188595" y="0"/>
                  </a:moveTo>
                  <a:lnTo>
                    <a:pt x="843915" y="118110"/>
                  </a:lnTo>
                  <a:lnTo>
                    <a:pt x="838200" y="981075"/>
                  </a:lnTo>
                  <a:lnTo>
                    <a:pt x="822960" y="998220"/>
                  </a:lnTo>
                  <a:lnTo>
                    <a:pt x="0" y="830579"/>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フリーフォーム 46"/>
            <p:cNvSpPr/>
            <p:nvPr/>
          </p:nvSpPr>
          <p:spPr>
            <a:xfrm>
              <a:off x="5762625" y="4360863"/>
              <a:ext cx="628650" cy="960437"/>
            </a:xfrm>
            <a:custGeom>
              <a:avLst/>
              <a:gdLst>
                <a:gd name="connsiteX0" fmla="*/ 0 w 619125"/>
                <a:gd name="connsiteY0" fmla="*/ 0 h 954405"/>
                <a:gd name="connsiteX1" fmla="*/ 615315 w 619125"/>
                <a:gd name="connsiteY1" fmla="*/ 118110 h 954405"/>
                <a:gd name="connsiteX2" fmla="*/ 619125 w 619125"/>
                <a:gd name="connsiteY2" fmla="*/ 954405 h 954405"/>
                <a:gd name="connsiteX0" fmla="*/ 0 w 619125"/>
                <a:gd name="connsiteY0" fmla="*/ 0 h 954405"/>
                <a:gd name="connsiteX1" fmla="*/ 619125 w 619125"/>
                <a:gd name="connsiteY1" fmla="*/ 112395 h 954405"/>
                <a:gd name="connsiteX2" fmla="*/ 619125 w 619125"/>
                <a:gd name="connsiteY2" fmla="*/ 954405 h 954405"/>
                <a:gd name="connsiteX0" fmla="*/ 7620 w 626745"/>
                <a:gd name="connsiteY0" fmla="*/ 7620 h 962025"/>
                <a:gd name="connsiteX1" fmla="*/ 0 w 626745"/>
                <a:gd name="connsiteY1" fmla="*/ 0 h 962025"/>
                <a:gd name="connsiteX2" fmla="*/ 626745 w 626745"/>
                <a:gd name="connsiteY2" fmla="*/ 120015 h 962025"/>
                <a:gd name="connsiteX3" fmla="*/ 626745 w 626745"/>
                <a:gd name="connsiteY3" fmla="*/ 962025 h 962025"/>
                <a:gd name="connsiteX0" fmla="*/ 9525 w 628650"/>
                <a:gd name="connsiteY0" fmla="*/ 5715 h 960120"/>
                <a:gd name="connsiteX1" fmla="*/ 0 w 628650"/>
                <a:gd name="connsiteY1" fmla="*/ 0 h 960120"/>
                <a:gd name="connsiteX2" fmla="*/ 628650 w 628650"/>
                <a:gd name="connsiteY2" fmla="*/ 118110 h 960120"/>
                <a:gd name="connsiteX3" fmla="*/ 628650 w 628650"/>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628650" h="960120">
                  <a:moveTo>
                    <a:pt x="9525" y="5715"/>
                  </a:moveTo>
                  <a:lnTo>
                    <a:pt x="0" y="0"/>
                  </a:lnTo>
                  <a:lnTo>
                    <a:pt x="628650" y="118110"/>
                  </a:lnTo>
                  <a:lnTo>
                    <a:pt x="628650" y="96012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フリーフォーム 47"/>
            <p:cNvSpPr/>
            <p:nvPr/>
          </p:nvSpPr>
          <p:spPr>
            <a:xfrm>
              <a:off x="5759450" y="4591050"/>
              <a:ext cx="631825" cy="107950"/>
            </a:xfrm>
            <a:custGeom>
              <a:avLst/>
              <a:gdLst>
                <a:gd name="connsiteX0" fmla="*/ 0 w 621030"/>
                <a:gd name="connsiteY0" fmla="*/ 0 h 100965"/>
                <a:gd name="connsiteX1" fmla="*/ 523875 w 621030"/>
                <a:gd name="connsiteY1" fmla="*/ 100965 h 100965"/>
                <a:gd name="connsiteX2" fmla="*/ 621030 w 621030"/>
                <a:gd name="connsiteY2" fmla="*/ 3810 h 100965"/>
                <a:gd name="connsiteX0" fmla="*/ 0 w 584835"/>
                <a:gd name="connsiteY0" fmla="*/ 0 h 100965"/>
                <a:gd name="connsiteX1" fmla="*/ 523875 w 584835"/>
                <a:gd name="connsiteY1" fmla="*/ 100965 h 100965"/>
                <a:gd name="connsiteX2" fmla="*/ 584835 w 584835"/>
                <a:gd name="connsiteY2" fmla="*/ 0 h 100965"/>
                <a:gd name="connsiteX0" fmla="*/ 0 w 584835"/>
                <a:gd name="connsiteY0" fmla="*/ 0 h 100965"/>
                <a:gd name="connsiteX1" fmla="*/ 523875 w 584835"/>
                <a:gd name="connsiteY1" fmla="*/ 100965 h 100965"/>
                <a:gd name="connsiteX2" fmla="*/ 581026 w 584835"/>
                <a:gd name="connsiteY2" fmla="*/ 53340 h 100965"/>
                <a:gd name="connsiteX3" fmla="*/ 584835 w 584835"/>
                <a:gd name="connsiteY3" fmla="*/ 0 h 100965"/>
                <a:gd name="connsiteX0" fmla="*/ 0 w 632460"/>
                <a:gd name="connsiteY0" fmla="*/ 0 h 100965"/>
                <a:gd name="connsiteX1" fmla="*/ 523875 w 632460"/>
                <a:gd name="connsiteY1" fmla="*/ 100965 h 100965"/>
                <a:gd name="connsiteX2" fmla="*/ 581026 w 632460"/>
                <a:gd name="connsiteY2" fmla="*/ 53340 h 100965"/>
                <a:gd name="connsiteX3" fmla="*/ 632460 w 632460"/>
                <a:gd name="connsiteY3" fmla="*/ 7620 h 100965"/>
                <a:gd name="connsiteX0" fmla="*/ 0 w 632460"/>
                <a:gd name="connsiteY0" fmla="*/ 0 h 100965"/>
                <a:gd name="connsiteX1" fmla="*/ 523875 w 632460"/>
                <a:gd name="connsiteY1" fmla="*/ 100965 h 100965"/>
                <a:gd name="connsiteX2" fmla="*/ 630556 w 632460"/>
                <a:gd name="connsiteY2" fmla="*/ 55245 h 100965"/>
                <a:gd name="connsiteX3" fmla="*/ 632460 w 632460"/>
                <a:gd name="connsiteY3" fmla="*/ 7620 h 100965"/>
                <a:gd name="connsiteX0" fmla="*/ 0 w 632460"/>
                <a:gd name="connsiteY0" fmla="*/ 0 h 108585"/>
                <a:gd name="connsiteX1" fmla="*/ 582930 w 632460"/>
                <a:gd name="connsiteY1" fmla="*/ 108585 h 108585"/>
                <a:gd name="connsiteX2" fmla="*/ 630556 w 632460"/>
                <a:gd name="connsiteY2" fmla="*/ 55245 h 108585"/>
                <a:gd name="connsiteX3" fmla="*/ 632460 w 632460"/>
                <a:gd name="connsiteY3" fmla="*/ 7620 h 108585"/>
              </a:gdLst>
              <a:ahLst/>
              <a:cxnLst>
                <a:cxn ang="0">
                  <a:pos x="connsiteX0" y="connsiteY0"/>
                </a:cxn>
                <a:cxn ang="0">
                  <a:pos x="connsiteX1" y="connsiteY1"/>
                </a:cxn>
                <a:cxn ang="0">
                  <a:pos x="connsiteX2" y="connsiteY2"/>
                </a:cxn>
                <a:cxn ang="0">
                  <a:pos x="connsiteX3" y="connsiteY3"/>
                </a:cxn>
              </a:cxnLst>
              <a:rect l="l" t="t" r="r" b="b"/>
              <a:pathLst>
                <a:path w="632460" h="108585">
                  <a:moveTo>
                    <a:pt x="0" y="0"/>
                  </a:moveTo>
                  <a:lnTo>
                    <a:pt x="582930" y="108585"/>
                  </a:lnTo>
                  <a:lnTo>
                    <a:pt x="630556" y="55245"/>
                  </a:lnTo>
                  <a:cubicBezTo>
                    <a:pt x="631191" y="39370"/>
                    <a:pt x="631825" y="23495"/>
                    <a:pt x="632460" y="762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フリーフォーム 48"/>
            <p:cNvSpPr/>
            <p:nvPr/>
          </p:nvSpPr>
          <p:spPr>
            <a:xfrm>
              <a:off x="5765800" y="4473575"/>
              <a:ext cx="627063" cy="182563"/>
            </a:xfrm>
            <a:custGeom>
              <a:avLst/>
              <a:gdLst>
                <a:gd name="connsiteX0" fmla="*/ 0 w 581025"/>
                <a:gd name="connsiteY0" fmla="*/ 0 h 99060"/>
                <a:gd name="connsiteX1" fmla="*/ 512445 w 581025"/>
                <a:gd name="connsiteY1" fmla="*/ 99060 h 99060"/>
                <a:gd name="connsiteX2" fmla="*/ 581025 w 581025"/>
                <a:gd name="connsiteY2" fmla="*/ 32385 h 99060"/>
                <a:gd name="connsiteX0" fmla="*/ 0 w 571500"/>
                <a:gd name="connsiteY0" fmla="*/ 0 h 99060"/>
                <a:gd name="connsiteX1" fmla="*/ 512445 w 571500"/>
                <a:gd name="connsiteY1" fmla="*/ 99060 h 99060"/>
                <a:gd name="connsiteX2" fmla="*/ 571500 w 571500"/>
                <a:gd name="connsiteY2" fmla="*/ 43815 h 99060"/>
                <a:gd name="connsiteX0" fmla="*/ 0 w 571500"/>
                <a:gd name="connsiteY0" fmla="*/ 0 h 99060"/>
                <a:gd name="connsiteX1" fmla="*/ 512445 w 571500"/>
                <a:gd name="connsiteY1" fmla="*/ 99060 h 99060"/>
                <a:gd name="connsiteX2" fmla="*/ 571500 w 571500"/>
                <a:gd name="connsiteY2" fmla="*/ 41910 h 99060"/>
                <a:gd name="connsiteX0" fmla="*/ 0 w 571500"/>
                <a:gd name="connsiteY0" fmla="*/ 0 h 99060"/>
                <a:gd name="connsiteX1" fmla="*/ 512445 w 571500"/>
                <a:gd name="connsiteY1" fmla="*/ 99060 h 99060"/>
                <a:gd name="connsiteX2" fmla="*/ 571500 w 571500"/>
                <a:gd name="connsiteY2" fmla="*/ 41910 h 99060"/>
                <a:gd name="connsiteX3" fmla="*/ 0 w 571500"/>
                <a:gd name="connsiteY3" fmla="*/ 0 h 99060"/>
                <a:gd name="connsiteX0" fmla="*/ 1905 w 573405"/>
                <a:gd name="connsiteY0" fmla="*/ 72390 h 171450"/>
                <a:gd name="connsiteX1" fmla="*/ 514350 w 573405"/>
                <a:gd name="connsiteY1" fmla="*/ 171450 h 171450"/>
                <a:gd name="connsiteX2" fmla="*/ 573405 w 573405"/>
                <a:gd name="connsiteY2" fmla="*/ 114300 h 171450"/>
                <a:gd name="connsiteX3" fmla="*/ 0 w 573405"/>
                <a:gd name="connsiteY3" fmla="*/ 0 h 171450"/>
                <a:gd name="connsiteX4" fmla="*/ 1905 w 573405"/>
                <a:gd name="connsiteY4" fmla="*/ 72390 h 171450"/>
                <a:gd name="connsiteX0" fmla="*/ 1905 w 626745"/>
                <a:gd name="connsiteY0" fmla="*/ 72390 h 171450"/>
                <a:gd name="connsiteX1" fmla="*/ 514350 w 626745"/>
                <a:gd name="connsiteY1" fmla="*/ 171450 h 171450"/>
                <a:gd name="connsiteX2" fmla="*/ 626745 w 626745"/>
                <a:gd name="connsiteY2" fmla="*/ 120015 h 171450"/>
                <a:gd name="connsiteX3" fmla="*/ 0 w 626745"/>
                <a:gd name="connsiteY3" fmla="*/ 0 h 171450"/>
                <a:gd name="connsiteX4" fmla="*/ 1905 w 626745"/>
                <a:gd name="connsiteY4" fmla="*/ 72390 h 171450"/>
                <a:gd name="connsiteX0" fmla="*/ 1905 w 626745"/>
                <a:gd name="connsiteY0" fmla="*/ 72390 h 177165"/>
                <a:gd name="connsiteX1" fmla="*/ 573405 w 626745"/>
                <a:gd name="connsiteY1" fmla="*/ 177165 h 177165"/>
                <a:gd name="connsiteX2" fmla="*/ 626745 w 626745"/>
                <a:gd name="connsiteY2" fmla="*/ 120015 h 177165"/>
                <a:gd name="connsiteX3" fmla="*/ 0 w 626745"/>
                <a:gd name="connsiteY3" fmla="*/ 0 h 177165"/>
                <a:gd name="connsiteX4" fmla="*/ 1905 w 626745"/>
                <a:gd name="connsiteY4" fmla="*/ 72390 h 177165"/>
                <a:gd name="connsiteX0" fmla="*/ 1905 w 626745"/>
                <a:gd name="connsiteY0" fmla="*/ 72390 h 182880"/>
                <a:gd name="connsiteX1" fmla="*/ 571500 w 626745"/>
                <a:gd name="connsiteY1" fmla="*/ 182880 h 182880"/>
                <a:gd name="connsiteX2" fmla="*/ 626745 w 626745"/>
                <a:gd name="connsiteY2" fmla="*/ 120015 h 182880"/>
                <a:gd name="connsiteX3" fmla="*/ 0 w 626745"/>
                <a:gd name="connsiteY3" fmla="*/ 0 h 182880"/>
                <a:gd name="connsiteX4" fmla="*/ 1905 w 626745"/>
                <a:gd name="connsiteY4" fmla="*/ 72390 h 182880"/>
                <a:gd name="connsiteX0" fmla="*/ 1905 w 626745"/>
                <a:gd name="connsiteY0" fmla="*/ 72390 h 182880"/>
                <a:gd name="connsiteX1" fmla="*/ 571500 w 626745"/>
                <a:gd name="connsiteY1" fmla="*/ 182880 h 182880"/>
                <a:gd name="connsiteX2" fmla="*/ 626745 w 626745"/>
                <a:gd name="connsiteY2" fmla="*/ 120015 h 182880"/>
                <a:gd name="connsiteX3" fmla="*/ 0 w 626745"/>
                <a:gd name="connsiteY3" fmla="*/ 0 h 182880"/>
                <a:gd name="connsiteX4" fmla="*/ 93345 w 626745"/>
                <a:gd name="connsiteY4" fmla="*/ 163830 h 182880"/>
                <a:gd name="connsiteX0" fmla="*/ 1905 w 626745"/>
                <a:gd name="connsiteY0" fmla="*/ 72390 h 182880"/>
                <a:gd name="connsiteX1" fmla="*/ 571500 w 626745"/>
                <a:gd name="connsiteY1" fmla="*/ 182880 h 182880"/>
                <a:gd name="connsiteX2" fmla="*/ 626745 w 626745"/>
                <a:gd name="connsiteY2" fmla="*/ 120015 h 182880"/>
                <a:gd name="connsiteX3" fmla="*/ 0 w 626745"/>
                <a:gd name="connsiteY3" fmla="*/ 0 h 182880"/>
              </a:gdLst>
              <a:ahLst/>
              <a:cxnLst>
                <a:cxn ang="0">
                  <a:pos x="connsiteX0" y="connsiteY0"/>
                </a:cxn>
                <a:cxn ang="0">
                  <a:pos x="connsiteX1" y="connsiteY1"/>
                </a:cxn>
                <a:cxn ang="0">
                  <a:pos x="connsiteX2" y="connsiteY2"/>
                </a:cxn>
                <a:cxn ang="0">
                  <a:pos x="connsiteX3" y="connsiteY3"/>
                </a:cxn>
              </a:cxnLst>
              <a:rect l="l" t="t" r="r" b="b"/>
              <a:pathLst>
                <a:path w="626745" h="182880">
                  <a:moveTo>
                    <a:pt x="1905" y="72390"/>
                  </a:moveTo>
                  <a:lnTo>
                    <a:pt x="571500" y="182880"/>
                  </a:lnTo>
                  <a:lnTo>
                    <a:pt x="626745" y="120015"/>
                  </a:lnTo>
                  <a:lnTo>
                    <a:pt x="0" y="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フリーフォーム 49"/>
            <p:cNvSpPr/>
            <p:nvPr/>
          </p:nvSpPr>
          <p:spPr>
            <a:xfrm>
              <a:off x="6424613" y="4325938"/>
              <a:ext cx="282575" cy="973137"/>
            </a:xfrm>
            <a:custGeom>
              <a:avLst/>
              <a:gdLst>
                <a:gd name="connsiteX0" fmla="*/ 0 w 255181"/>
                <a:gd name="connsiteY0" fmla="*/ 988828 h 988828"/>
                <a:gd name="connsiteX1" fmla="*/ 244549 w 255181"/>
                <a:gd name="connsiteY1" fmla="*/ 669851 h 988828"/>
                <a:gd name="connsiteX2" fmla="*/ 255181 w 255181"/>
                <a:gd name="connsiteY2" fmla="*/ 0 h 988828"/>
                <a:gd name="connsiteX0" fmla="*/ 0 w 289471"/>
                <a:gd name="connsiteY0" fmla="*/ 1023118 h 1023118"/>
                <a:gd name="connsiteX1" fmla="*/ 278839 w 289471"/>
                <a:gd name="connsiteY1" fmla="*/ 669851 h 1023118"/>
                <a:gd name="connsiteX2" fmla="*/ 289471 w 289471"/>
                <a:gd name="connsiteY2" fmla="*/ 0 h 1023118"/>
                <a:gd name="connsiteX0" fmla="*/ 0 w 281851"/>
                <a:gd name="connsiteY0" fmla="*/ 973588 h 973588"/>
                <a:gd name="connsiteX1" fmla="*/ 278839 w 281851"/>
                <a:gd name="connsiteY1" fmla="*/ 620321 h 973588"/>
                <a:gd name="connsiteX2" fmla="*/ 281851 w 281851"/>
                <a:gd name="connsiteY2" fmla="*/ 0 h 973588"/>
              </a:gdLst>
              <a:ahLst/>
              <a:cxnLst>
                <a:cxn ang="0">
                  <a:pos x="connsiteX0" y="connsiteY0"/>
                </a:cxn>
                <a:cxn ang="0">
                  <a:pos x="connsiteX1" y="connsiteY1"/>
                </a:cxn>
                <a:cxn ang="0">
                  <a:pos x="connsiteX2" y="connsiteY2"/>
                </a:cxn>
              </a:cxnLst>
              <a:rect l="l" t="t" r="r" b="b"/>
              <a:pathLst>
                <a:path w="281851" h="973588">
                  <a:moveTo>
                    <a:pt x="0" y="973588"/>
                  </a:moveTo>
                  <a:lnTo>
                    <a:pt x="278839" y="620321"/>
                  </a:lnTo>
                  <a:lnTo>
                    <a:pt x="281851"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フリーフォーム 50"/>
            <p:cNvSpPr/>
            <p:nvPr/>
          </p:nvSpPr>
          <p:spPr>
            <a:xfrm>
              <a:off x="5434013" y="3867150"/>
              <a:ext cx="1225550" cy="1152525"/>
            </a:xfrm>
            <a:custGeom>
              <a:avLst/>
              <a:gdLst>
                <a:gd name="connsiteX0" fmla="*/ 0 w 1268730"/>
                <a:gd name="connsiteY0" fmla="*/ 0 h 1139190"/>
                <a:gd name="connsiteX1" fmla="*/ 1268730 w 1268730"/>
                <a:gd name="connsiteY1" fmla="*/ 232410 h 1139190"/>
                <a:gd name="connsiteX2" fmla="*/ 1257300 w 1268730"/>
                <a:gd name="connsiteY2" fmla="*/ 1139190 h 1139190"/>
                <a:gd name="connsiteX0" fmla="*/ 0 w 1268730"/>
                <a:gd name="connsiteY0" fmla="*/ 0 h 1165860"/>
                <a:gd name="connsiteX1" fmla="*/ 1268730 w 1268730"/>
                <a:gd name="connsiteY1" fmla="*/ 232410 h 1165860"/>
                <a:gd name="connsiteX2" fmla="*/ 1257300 w 1268730"/>
                <a:gd name="connsiteY2" fmla="*/ 1165860 h 1165860"/>
                <a:gd name="connsiteX0" fmla="*/ 0 w 1069438"/>
                <a:gd name="connsiteY0" fmla="*/ 0 h 1130691"/>
                <a:gd name="connsiteX1" fmla="*/ 1069438 w 1069438"/>
                <a:gd name="connsiteY1" fmla="*/ 197241 h 1130691"/>
                <a:gd name="connsiteX2" fmla="*/ 1058008 w 1069438"/>
                <a:gd name="connsiteY2" fmla="*/ 1130691 h 1130691"/>
                <a:gd name="connsiteX0" fmla="*/ 0 w 1087023"/>
                <a:gd name="connsiteY0" fmla="*/ 0 h 1130691"/>
                <a:gd name="connsiteX1" fmla="*/ 1087023 w 1087023"/>
                <a:gd name="connsiteY1" fmla="*/ 197241 h 1130691"/>
                <a:gd name="connsiteX2" fmla="*/ 1075593 w 1087023"/>
                <a:gd name="connsiteY2" fmla="*/ 1130691 h 1130691"/>
                <a:gd name="connsiteX0" fmla="*/ 0 w 1210116"/>
                <a:gd name="connsiteY0" fmla="*/ 0 h 1148275"/>
                <a:gd name="connsiteX1" fmla="*/ 1210116 w 1210116"/>
                <a:gd name="connsiteY1" fmla="*/ 214825 h 1148275"/>
                <a:gd name="connsiteX2" fmla="*/ 1198686 w 1210116"/>
                <a:gd name="connsiteY2" fmla="*/ 1148275 h 1148275"/>
                <a:gd name="connsiteX0" fmla="*/ 0 w 1210116"/>
                <a:gd name="connsiteY0" fmla="*/ 0 h 1148275"/>
                <a:gd name="connsiteX1" fmla="*/ 1210116 w 1210116"/>
                <a:gd name="connsiteY1" fmla="*/ 214825 h 1148275"/>
                <a:gd name="connsiteX2" fmla="*/ 1198686 w 1210116"/>
                <a:gd name="connsiteY2" fmla="*/ 1148275 h 1148275"/>
                <a:gd name="connsiteX3" fmla="*/ 0 w 1210116"/>
                <a:gd name="connsiteY3" fmla="*/ 0 h 1148275"/>
                <a:gd name="connsiteX0" fmla="*/ 16117 w 1226233"/>
                <a:gd name="connsiteY0" fmla="*/ 0 h 1148275"/>
                <a:gd name="connsiteX1" fmla="*/ 1226233 w 1226233"/>
                <a:gd name="connsiteY1" fmla="*/ 214825 h 1148275"/>
                <a:gd name="connsiteX2" fmla="*/ 1214803 w 1226233"/>
                <a:gd name="connsiteY2" fmla="*/ 1148275 h 1148275"/>
                <a:gd name="connsiteX3" fmla="*/ 0 w 1226233"/>
                <a:gd name="connsiteY3" fmla="*/ 30480 h 1148275"/>
                <a:gd name="connsiteX4" fmla="*/ 16117 w 1226233"/>
                <a:gd name="connsiteY4" fmla="*/ 0 h 1148275"/>
                <a:gd name="connsiteX0" fmla="*/ 4394 w 1226233"/>
                <a:gd name="connsiteY0" fmla="*/ 0 h 1154136"/>
                <a:gd name="connsiteX1" fmla="*/ 1226233 w 1226233"/>
                <a:gd name="connsiteY1" fmla="*/ 220686 h 1154136"/>
                <a:gd name="connsiteX2" fmla="*/ 1214803 w 1226233"/>
                <a:gd name="connsiteY2" fmla="*/ 1154136 h 1154136"/>
                <a:gd name="connsiteX3" fmla="*/ 0 w 1226233"/>
                <a:gd name="connsiteY3" fmla="*/ 36341 h 1154136"/>
                <a:gd name="connsiteX4" fmla="*/ 4394 w 1226233"/>
                <a:gd name="connsiteY4" fmla="*/ 0 h 1154136"/>
                <a:gd name="connsiteX0" fmla="*/ 4394 w 1226233"/>
                <a:gd name="connsiteY0" fmla="*/ 0 h 1154136"/>
                <a:gd name="connsiteX1" fmla="*/ 1226233 w 1226233"/>
                <a:gd name="connsiteY1" fmla="*/ 220686 h 1154136"/>
                <a:gd name="connsiteX2" fmla="*/ 1214803 w 1226233"/>
                <a:gd name="connsiteY2" fmla="*/ 1154136 h 1154136"/>
                <a:gd name="connsiteX3" fmla="*/ 5863 w 1226233"/>
                <a:gd name="connsiteY3" fmla="*/ 100818 h 1154136"/>
                <a:gd name="connsiteX4" fmla="*/ 0 w 1226233"/>
                <a:gd name="connsiteY4" fmla="*/ 36341 h 1154136"/>
                <a:gd name="connsiteX5" fmla="*/ 4394 w 1226233"/>
                <a:gd name="connsiteY5" fmla="*/ 0 h 1154136"/>
                <a:gd name="connsiteX0" fmla="*/ 1214803 w 1306243"/>
                <a:gd name="connsiteY0" fmla="*/ 1154136 h 1245576"/>
                <a:gd name="connsiteX1" fmla="*/ 5863 w 1306243"/>
                <a:gd name="connsiteY1" fmla="*/ 100818 h 1245576"/>
                <a:gd name="connsiteX2" fmla="*/ 0 w 1306243"/>
                <a:gd name="connsiteY2" fmla="*/ 36341 h 1245576"/>
                <a:gd name="connsiteX3" fmla="*/ 4394 w 1306243"/>
                <a:gd name="connsiteY3" fmla="*/ 0 h 1245576"/>
                <a:gd name="connsiteX4" fmla="*/ 1226233 w 1306243"/>
                <a:gd name="connsiteY4" fmla="*/ 220686 h 1245576"/>
                <a:gd name="connsiteX5" fmla="*/ 1306243 w 1306243"/>
                <a:gd name="connsiteY5" fmla="*/ 1245576 h 1245576"/>
                <a:gd name="connsiteX0" fmla="*/ 1214803 w 1247628"/>
                <a:gd name="connsiteY0" fmla="*/ 1154136 h 1154136"/>
                <a:gd name="connsiteX1" fmla="*/ 5863 w 1247628"/>
                <a:gd name="connsiteY1" fmla="*/ 100818 h 1154136"/>
                <a:gd name="connsiteX2" fmla="*/ 0 w 1247628"/>
                <a:gd name="connsiteY2" fmla="*/ 36341 h 1154136"/>
                <a:gd name="connsiteX3" fmla="*/ 4394 w 1247628"/>
                <a:gd name="connsiteY3" fmla="*/ 0 h 1154136"/>
                <a:gd name="connsiteX4" fmla="*/ 1226233 w 1247628"/>
                <a:gd name="connsiteY4" fmla="*/ 220686 h 1154136"/>
                <a:gd name="connsiteX5" fmla="*/ 1247628 w 1247628"/>
                <a:gd name="connsiteY5" fmla="*/ 1110761 h 1154136"/>
                <a:gd name="connsiteX0" fmla="*/ 1214803 w 1226233"/>
                <a:gd name="connsiteY0" fmla="*/ 1154136 h 1163515"/>
                <a:gd name="connsiteX1" fmla="*/ 5863 w 1226233"/>
                <a:gd name="connsiteY1" fmla="*/ 100818 h 1163515"/>
                <a:gd name="connsiteX2" fmla="*/ 0 w 1226233"/>
                <a:gd name="connsiteY2" fmla="*/ 36341 h 1163515"/>
                <a:gd name="connsiteX3" fmla="*/ 4394 w 1226233"/>
                <a:gd name="connsiteY3" fmla="*/ 0 h 1163515"/>
                <a:gd name="connsiteX4" fmla="*/ 1226233 w 1226233"/>
                <a:gd name="connsiteY4" fmla="*/ 220686 h 1163515"/>
                <a:gd name="connsiteX5" fmla="*/ 1224182 w 1226233"/>
                <a:gd name="connsiteY5" fmla="*/ 1163515 h 1163515"/>
                <a:gd name="connsiteX0" fmla="*/ 1214803 w 1226233"/>
                <a:gd name="connsiteY0" fmla="*/ 1154136 h 1163515"/>
                <a:gd name="connsiteX1" fmla="*/ 703387 w 1226233"/>
                <a:gd name="connsiteY1" fmla="*/ 1050387 h 1163515"/>
                <a:gd name="connsiteX2" fmla="*/ 5863 w 1226233"/>
                <a:gd name="connsiteY2" fmla="*/ 100818 h 1163515"/>
                <a:gd name="connsiteX3" fmla="*/ 0 w 1226233"/>
                <a:gd name="connsiteY3" fmla="*/ 36341 h 1163515"/>
                <a:gd name="connsiteX4" fmla="*/ 4394 w 1226233"/>
                <a:gd name="connsiteY4" fmla="*/ 0 h 1163515"/>
                <a:gd name="connsiteX5" fmla="*/ 1226233 w 1226233"/>
                <a:gd name="connsiteY5" fmla="*/ 220686 h 1163515"/>
                <a:gd name="connsiteX6" fmla="*/ 1224182 w 1226233"/>
                <a:gd name="connsiteY6" fmla="*/ 1163515 h 1163515"/>
                <a:gd name="connsiteX0" fmla="*/ 1214803 w 1357532"/>
                <a:gd name="connsiteY0" fmla="*/ 1154136 h 1178755"/>
                <a:gd name="connsiteX1" fmla="*/ 703387 w 1357532"/>
                <a:gd name="connsiteY1" fmla="*/ 1050387 h 1178755"/>
                <a:gd name="connsiteX2" fmla="*/ 5863 w 1357532"/>
                <a:gd name="connsiteY2" fmla="*/ 100818 h 1178755"/>
                <a:gd name="connsiteX3" fmla="*/ 0 w 1357532"/>
                <a:gd name="connsiteY3" fmla="*/ 36341 h 1178755"/>
                <a:gd name="connsiteX4" fmla="*/ 4394 w 1357532"/>
                <a:gd name="connsiteY4" fmla="*/ 0 h 1178755"/>
                <a:gd name="connsiteX5" fmla="*/ 1226233 w 1357532"/>
                <a:gd name="connsiteY5" fmla="*/ 220686 h 1178755"/>
                <a:gd name="connsiteX6" fmla="*/ 1357532 w 1357532"/>
                <a:gd name="connsiteY6" fmla="*/ 1178755 h 1178755"/>
                <a:gd name="connsiteX0" fmla="*/ 494713 w 1357532"/>
                <a:gd name="connsiteY0" fmla="*/ 1310346 h 1310346"/>
                <a:gd name="connsiteX1" fmla="*/ 703387 w 1357532"/>
                <a:gd name="connsiteY1" fmla="*/ 1050387 h 1310346"/>
                <a:gd name="connsiteX2" fmla="*/ 5863 w 1357532"/>
                <a:gd name="connsiteY2" fmla="*/ 100818 h 1310346"/>
                <a:gd name="connsiteX3" fmla="*/ 0 w 1357532"/>
                <a:gd name="connsiteY3" fmla="*/ 36341 h 1310346"/>
                <a:gd name="connsiteX4" fmla="*/ 4394 w 1357532"/>
                <a:gd name="connsiteY4" fmla="*/ 0 h 1310346"/>
                <a:gd name="connsiteX5" fmla="*/ 1226233 w 1357532"/>
                <a:gd name="connsiteY5" fmla="*/ 220686 h 1310346"/>
                <a:gd name="connsiteX6" fmla="*/ 1357532 w 1357532"/>
                <a:gd name="connsiteY6" fmla="*/ 1178755 h 1310346"/>
                <a:gd name="connsiteX0" fmla="*/ 494713 w 1226233"/>
                <a:gd name="connsiteY0" fmla="*/ 1310346 h 1310346"/>
                <a:gd name="connsiteX1" fmla="*/ 703387 w 1226233"/>
                <a:gd name="connsiteY1" fmla="*/ 1050387 h 1310346"/>
                <a:gd name="connsiteX2" fmla="*/ 5863 w 1226233"/>
                <a:gd name="connsiteY2" fmla="*/ 100818 h 1310346"/>
                <a:gd name="connsiteX3" fmla="*/ 0 w 1226233"/>
                <a:gd name="connsiteY3" fmla="*/ 36341 h 1310346"/>
                <a:gd name="connsiteX4" fmla="*/ 4394 w 1226233"/>
                <a:gd name="connsiteY4" fmla="*/ 0 h 1310346"/>
                <a:gd name="connsiteX5" fmla="*/ 1226233 w 1226233"/>
                <a:gd name="connsiteY5" fmla="*/ 220686 h 1310346"/>
                <a:gd name="connsiteX6" fmla="*/ 1216562 w 1226233"/>
                <a:gd name="connsiteY6" fmla="*/ 1152085 h 1310346"/>
                <a:gd name="connsiteX0" fmla="*/ 703387 w 1226233"/>
                <a:gd name="connsiteY0" fmla="*/ 1050387 h 1152085"/>
                <a:gd name="connsiteX1" fmla="*/ 5863 w 1226233"/>
                <a:gd name="connsiteY1" fmla="*/ 100818 h 1152085"/>
                <a:gd name="connsiteX2" fmla="*/ 0 w 1226233"/>
                <a:gd name="connsiteY2" fmla="*/ 36341 h 1152085"/>
                <a:gd name="connsiteX3" fmla="*/ 4394 w 1226233"/>
                <a:gd name="connsiteY3" fmla="*/ 0 h 1152085"/>
                <a:gd name="connsiteX4" fmla="*/ 1226233 w 1226233"/>
                <a:gd name="connsiteY4" fmla="*/ 220686 h 1152085"/>
                <a:gd name="connsiteX5" fmla="*/ 1216562 w 1226233"/>
                <a:gd name="connsiteY5" fmla="*/ 1152085 h 1152085"/>
                <a:gd name="connsiteX0" fmla="*/ 5863 w 1226233"/>
                <a:gd name="connsiteY0" fmla="*/ 100818 h 1152085"/>
                <a:gd name="connsiteX1" fmla="*/ 0 w 1226233"/>
                <a:gd name="connsiteY1" fmla="*/ 36341 h 1152085"/>
                <a:gd name="connsiteX2" fmla="*/ 4394 w 1226233"/>
                <a:gd name="connsiteY2" fmla="*/ 0 h 1152085"/>
                <a:gd name="connsiteX3" fmla="*/ 1226233 w 1226233"/>
                <a:gd name="connsiteY3" fmla="*/ 220686 h 1152085"/>
                <a:gd name="connsiteX4" fmla="*/ 1216562 w 1226233"/>
                <a:gd name="connsiteY4" fmla="*/ 1152085 h 1152085"/>
                <a:gd name="connsiteX0" fmla="*/ 5863 w 1226233"/>
                <a:gd name="connsiteY0" fmla="*/ 100818 h 1152085"/>
                <a:gd name="connsiteX1" fmla="*/ 0 w 1226233"/>
                <a:gd name="connsiteY1" fmla="*/ 36341 h 1152085"/>
                <a:gd name="connsiteX2" fmla="*/ 31064 w 1226233"/>
                <a:gd name="connsiteY2" fmla="*/ 0 h 1152085"/>
                <a:gd name="connsiteX3" fmla="*/ 1226233 w 1226233"/>
                <a:gd name="connsiteY3" fmla="*/ 220686 h 1152085"/>
                <a:gd name="connsiteX4" fmla="*/ 1216562 w 1226233"/>
                <a:gd name="connsiteY4" fmla="*/ 1152085 h 1152085"/>
                <a:gd name="connsiteX0" fmla="*/ 5863 w 1226233"/>
                <a:gd name="connsiteY0" fmla="*/ 100818 h 1152085"/>
                <a:gd name="connsiteX1" fmla="*/ 0 w 1226233"/>
                <a:gd name="connsiteY1" fmla="*/ 17291 h 1152085"/>
                <a:gd name="connsiteX2" fmla="*/ 31064 w 1226233"/>
                <a:gd name="connsiteY2" fmla="*/ 0 h 1152085"/>
                <a:gd name="connsiteX3" fmla="*/ 1226233 w 1226233"/>
                <a:gd name="connsiteY3" fmla="*/ 220686 h 1152085"/>
                <a:gd name="connsiteX4" fmla="*/ 1216562 w 1226233"/>
                <a:gd name="connsiteY4" fmla="*/ 1152085 h 1152085"/>
                <a:gd name="connsiteX0" fmla="*/ 148 w 1226233"/>
                <a:gd name="connsiteY0" fmla="*/ 93162 h 1152085"/>
                <a:gd name="connsiteX1" fmla="*/ 0 w 1226233"/>
                <a:gd name="connsiteY1" fmla="*/ 17291 h 1152085"/>
                <a:gd name="connsiteX2" fmla="*/ 31064 w 1226233"/>
                <a:gd name="connsiteY2" fmla="*/ 0 h 1152085"/>
                <a:gd name="connsiteX3" fmla="*/ 1226233 w 1226233"/>
                <a:gd name="connsiteY3" fmla="*/ 220686 h 1152085"/>
                <a:gd name="connsiteX4" fmla="*/ 1216562 w 1226233"/>
                <a:gd name="connsiteY4" fmla="*/ 1152085 h 1152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233" h="1152085">
                  <a:moveTo>
                    <a:pt x="148" y="93162"/>
                  </a:moveTo>
                  <a:cubicBezTo>
                    <a:pt x="99" y="67872"/>
                    <a:pt x="49" y="42581"/>
                    <a:pt x="0" y="17291"/>
                  </a:cubicBezTo>
                  <a:lnTo>
                    <a:pt x="31064" y="0"/>
                  </a:lnTo>
                  <a:lnTo>
                    <a:pt x="1226233" y="220686"/>
                  </a:lnTo>
                  <a:cubicBezTo>
                    <a:pt x="1222423" y="531836"/>
                    <a:pt x="1216562" y="1152085"/>
                    <a:pt x="1216562" y="115208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フリーフォーム 51"/>
            <p:cNvSpPr/>
            <p:nvPr/>
          </p:nvSpPr>
          <p:spPr>
            <a:xfrm>
              <a:off x="5445125" y="3886200"/>
              <a:ext cx="1181100" cy="1374775"/>
            </a:xfrm>
            <a:custGeom>
              <a:avLst/>
              <a:gdLst>
                <a:gd name="connsiteX0" fmla="*/ 0 w 1200150"/>
                <a:gd name="connsiteY0" fmla="*/ 0 h 1375410"/>
                <a:gd name="connsiteX1" fmla="*/ 1200150 w 1200150"/>
                <a:gd name="connsiteY1" fmla="*/ 228600 h 1375410"/>
                <a:gd name="connsiteX2" fmla="*/ 1181100 w 1200150"/>
                <a:gd name="connsiteY2" fmla="*/ 1139190 h 1375410"/>
                <a:gd name="connsiteX3" fmla="*/ 975360 w 1200150"/>
                <a:gd name="connsiteY3" fmla="*/ 1375410 h 1375410"/>
                <a:gd name="connsiteX0" fmla="*/ 0 w 1200150"/>
                <a:gd name="connsiteY0" fmla="*/ 0 h 1375410"/>
                <a:gd name="connsiteX1" fmla="*/ 1200150 w 1200150"/>
                <a:gd name="connsiteY1" fmla="*/ 228600 h 1375410"/>
                <a:gd name="connsiteX2" fmla="*/ 1177290 w 1200150"/>
                <a:gd name="connsiteY2" fmla="*/ 1123950 h 1375410"/>
                <a:gd name="connsiteX3" fmla="*/ 975360 w 1200150"/>
                <a:gd name="connsiteY3" fmla="*/ 1375410 h 1375410"/>
                <a:gd name="connsiteX0" fmla="*/ 0 w 1181100"/>
                <a:gd name="connsiteY0" fmla="*/ 0 h 1375410"/>
                <a:gd name="connsiteX1" fmla="*/ 1181100 w 1181100"/>
                <a:gd name="connsiteY1" fmla="*/ 232410 h 1375410"/>
                <a:gd name="connsiteX2" fmla="*/ 1177290 w 1181100"/>
                <a:gd name="connsiteY2" fmla="*/ 1123950 h 1375410"/>
                <a:gd name="connsiteX3" fmla="*/ 975360 w 1181100"/>
                <a:gd name="connsiteY3" fmla="*/ 1375410 h 1375410"/>
              </a:gdLst>
              <a:ahLst/>
              <a:cxnLst>
                <a:cxn ang="0">
                  <a:pos x="connsiteX0" y="connsiteY0"/>
                </a:cxn>
                <a:cxn ang="0">
                  <a:pos x="connsiteX1" y="connsiteY1"/>
                </a:cxn>
                <a:cxn ang="0">
                  <a:pos x="connsiteX2" y="connsiteY2"/>
                </a:cxn>
                <a:cxn ang="0">
                  <a:pos x="connsiteX3" y="connsiteY3"/>
                </a:cxn>
              </a:cxnLst>
              <a:rect l="l" t="t" r="r" b="b"/>
              <a:pathLst>
                <a:path w="1181100" h="1375410">
                  <a:moveTo>
                    <a:pt x="0" y="0"/>
                  </a:moveTo>
                  <a:lnTo>
                    <a:pt x="1181100" y="232410"/>
                  </a:lnTo>
                  <a:lnTo>
                    <a:pt x="1177290" y="1123950"/>
                  </a:lnTo>
                  <a:lnTo>
                    <a:pt x="975360" y="137541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フリーフォーム 52"/>
            <p:cNvSpPr/>
            <p:nvPr/>
          </p:nvSpPr>
          <p:spPr>
            <a:xfrm>
              <a:off x="6419850" y="4294188"/>
              <a:ext cx="117475" cy="574675"/>
            </a:xfrm>
            <a:custGeom>
              <a:avLst/>
              <a:gdLst>
                <a:gd name="connsiteX0" fmla="*/ 118110 w 118110"/>
                <a:gd name="connsiteY0" fmla="*/ 0 h 575310"/>
                <a:gd name="connsiteX1" fmla="*/ 118110 w 118110"/>
                <a:gd name="connsiteY1" fmla="*/ 449580 h 575310"/>
                <a:gd name="connsiteX2" fmla="*/ 0 w 118110"/>
                <a:gd name="connsiteY2" fmla="*/ 575310 h 575310"/>
              </a:gdLst>
              <a:ahLst/>
              <a:cxnLst>
                <a:cxn ang="0">
                  <a:pos x="connsiteX0" y="connsiteY0"/>
                </a:cxn>
                <a:cxn ang="0">
                  <a:pos x="connsiteX1" y="connsiteY1"/>
                </a:cxn>
                <a:cxn ang="0">
                  <a:pos x="connsiteX2" y="connsiteY2"/>
                </a:cxn>
              </a:cxnLst>
              <a:rect l="l" t="t" r="r" b="b"/>
              <a:pathLst>
                <a:path w="118110" h="575310">
                  <a:moveTo>
                    <a:pt x="118110" y="0"/>
                  </a:moveTo>
                  <a:lnTo>
                    <a:pt x="118110" y="449580"/>
                  </a:lnTo>
                  <a:lnTo>
                    <a:pt x="0" y="57531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フリーフォーム 53"/>
            <p:cNvSpPr/>
            <p:nvPr/>
          </p:nvSpPr>
          <p:spPr>
            <a:xfrm>
              <a:off x="6423025" y="4789488"/>
              <a:ext cx="198438" cy="212725"/>
            </a:xfrm>
            <a:custGeom>
              <a:avLst/>
              <a:gdLst>
                <a:gd name="connsiteX0" fmla="*/ 0 w 198120"/>
                <a:gd name="connsiteY0" fmla="*/ 213360 h 213360"/>
                <a:gd name="connsiteX1" fmla="*/ 198120 w 198120"/>
                <a:gd name="connsiteY1" fmla="*/ 0 h 213360"/>
                <a:gd name="connsiteX2" fmla="*/ 198120 w 198120"/>
                <a:gd name="connsiteY2" fmla="*/ 0 h 213360"/>
              </a:gdLst>
              <a:ahLst/>
              <a:cxnLst>
                <a:cxn ang="0">
                  <a:pos x="connsiteX0" y="connsiteY0"/>
                </a:cxn>
                <a:cxn ang="0">
                  <a:pos x="connsiteX1" y="connsiteY1"/>
                </a:cxn>
                <a:cxn ang="0">
                  <a:pos x="connsiteX2" y="connsiteY2"/>
                </a:cxn>
              </a:cxnLst>
              <a:rect l="l" t="t" r="r" b="b"/>
              <a:pathLst>
                <a:path w="198120" h="213360">
                  <a:moveTo>
                    <a:pt x="0" y="213360"/>
                  </a:moveTo>
                  <a:lnTo>
                    <a:pt x="198120" y="0"/>
                  </a:lnTo>
                  <a:lnTo>
                    <a:pt x="19812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フリーフォーム 54"/>
            <p:cNvSpPr/>
            <p:nvPr/>
          </p:nvSpPr>
          <p:spPr>
            <a:xfrm>
              <a:off x="6416675" y="4884738"/>
              <a:ext cx="128588" cy="250825"/>
            </a:xfrm>
            <a:custGeom>
              <a:avLst/>
              <a:gdLst>
                <a:gd name="connsiteX0" fmla="*/ 121920 w 121920"/>
                <a:gd name="connsiteY0" fmla="*/ 0 h 270510"/>
                <a:gd name="connsiteX1" fmla="*/ 121920 w 121920"/>
                <a:gd name="connsiteY1" fmla="*/ 140970 h 270510"/>
                <a:gd name="connsiteX2" fmla="*/ 0 w 121920"/>
                <a:gd name="connsiteY2" fmla="*/ 270510 h 270510"/>
                <a:gd name="connsiteX0" fmla="*/ 121920 w 121920"/>
                <a:gd name="connsiteY0" fmla="*/ 0 h 228600"/>
                <a:gd name="connsiteX1" fmla="*/ 121920 w 121920"/>
                <a:gd name="connsiteY1" fmla="*/ 99060 h 228600"/>
                <a:gd name="connsiteX2" fmla="*/ 0 w 121920"/>
                <a:gd name="connsiteY2" fmla="*/ 228600 h 228600"/>
                <a:gd name="connsiteX0" fmla="*/ 129540 w 129540"/>
                <a:gd name="connsiteY0" fmla="*/ 0 h 251460"/>
                <a:gd name="connsiteX1" fmla="*/ 129540 w 129540"/>
                <a:gd name="connsiteY1" fmla="*/ 99060 h 251460"/>
                <a:gd name="connsiteX2" fmla="*/ 0 w 129540"/>
                <a:gd name="connsiteY2" fmla="*/ 251460 h 251460"/>
              </a:gdLst>
              <a:ahLst/>
              <a:cxnLst>
                <a:cxn ang="0">
                  <a:pos x="connsiteX0" y="connsiteY0"/>
                </a:cxn>
                <a:cxn ang="0">
                  <a:pos x="connsiteX1" y="connsiteY1"/>
                </a:cxn>
                <a:cxn ang="0">
                  <a:pos x="connsiteX2" y="connsiteY2"/>
                </a:cxn>
              </a:cxnLst>
              <a:rect l="l" t="t" r="r" b="b"/>
              <a:pathLst>
                <a:path w="129540" h="251460">
                  <a:moveTo>
                    <a:pt x="129540" y="0"/>
                  </a:moveTo>
                  <a:lnTo>
                    <a:pt x="129540" y="99060"/>
                  </a:lnTo>
                  <a:lnTo>
                    <a:pt x="0" y="25146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フリーフォーム 55"/>
            <p:cNvSpPr/>
            <p:nvPr/>
          </p:nvSpPr>
          <p:spPr>
            <a:xfrm>
              <a:off x="6419850" y="4746625"/>
              <a:ext cx="201613" cy="225425"/>
            </a:xfrm>
            <a:custGeom>
              <a:avLst/>
              <a:gdLst>
                <a:gd name="connsiteX0" fmla="*/ 0 w 201930"/>
                <a:gd name="connsiteY0" fmla="*/ 224790 h 224790"/>
                <a:gd name="connsiteX1" fmla="*/ 201930 w 201930"/>
                <a:gd name="connsiteY1" fmla="*/ 11430 h 224790"/>
                <a:gd name="connsiteX2" fmla="*/ 118110 w 201930"/>
                <a:gd name="connsiteY2" fmla="*/ 0 h 224790"/>
              </a:gdLst>
              <a:ahLst/>
              <a:cxnLst>
                <a:cxn ang="0">
                  <a:pos x="connsiteX0" y="connsiteY0"/>
                </a:cxn>
                <a:cxn ang="0">
                  <a:pos x="connsiteX1" y="connsiteY1"/>
                </a:cxn>
                <a:cxn ang="0">
                  <a:pos x="connsiteX2" y="connsiteY2"/>
                </a:cxn>
              </a:cxnLst>
              <a:rect l="l" t="t" r="r" b="b"/>
              <a:pathLst>
                <a:path w="201930" h="224790">
                  <a:moveTo>
                    <a:pt x="0" y="224790"/>
                  </a:moveTo>
                  <a:lnTo>
                    <a:pt x="201930" y="11430"/>
                  </a:lnTo>
                  <a:lnTo>
                    <a:pt x="118110" y="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フリーフォーム 56"/>
            <p:cNvSpPr/>
            <p:nvPr/>
          </p:nvSpPr>
          <p:spPr>
            <a:xfrm>
              <a:off x="6664325" y="4225925"/>
              <a:ext cx="79375" cy="139700"/>
            </a:xfrm>
            <a:custGeom>
              <a:avLst/>
              <a:gdLst>
                <a:gd name="connsiteX0" fmla="*/ 0 w 80010"/>
                <a:gd name="connsiteY0" fmla="*/ 140970 h 140970"/>
                <a:gd name="connsiteX1" fmla="*/ 76200 w 80010"/>
                <a:gd name="connsiteY1" fmla="*/ 60960 h 140970"/>
                <a:gd name="connsiteX2" fmla="*/ 80010 w 80010"/>
                <a:gd name="connsiteY2" fmla="*/ 11430 h 140970"/>
                <a:gd name="connsiteX3" fmla="*/ 3810 w 80010"/>
                <a:gd name="connsiteY3" fmla="*/ 0 h 140970"/>
              </a:gdLst>
              <a:ahLst/>
              <a:cxnLst>
                <a:cxn ang="0">
                  <a:pos x="connsiteX0" y="connsiteY0"/>
                </a:cxn>
                <a:cxn ang="0">
                  <a:pos x="connsiteX1" y="connsiteY1"/>
                </a:cxn>
                <a:cxn ang="0">
                  <a:pos x="connsiteX2" y="connsiteY2"/>
                </a:cxn>
                <a:cxn ang="0">
                  <a:pos x="connsiteX3" y="connsiteY3"/>
                </a:cxn>
              </a:cxnLst>
              <a:rect l="l" t="t" r="r" b="b"/>
              <a:pathLst>
                <a:path w="80010" h="140970">
                  <a:moveTo>
                    <a:pt x="0" y="140970"/>
                  </a:moveTo>
                  <a:lnTo>
                    <a:pt x="76200" y="60960"/>
                  </a:lnTo>
                  <a:lnTo>
                    <a:pt x="80010" y="11430"/>
                  </a:lnTo>
                  <a:lnTo>
                    <a:pt x="381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フリーフォーム 57"/>
            <p:cNvSpPr/>
            <p:nvPr/>
          </p:nvSpPr>
          <p:spPr>
            <a:xfrm>
              <a:off x="6667500" y="4244975"/>
              <a:ext cx="79375" cy="87313"/>
            </a:xfrm>
            <a:custGeom>
              <a:avLst/>
              <a:gdLst>
                <a:gd name="connsiteX0" fmla="*/ 0 w 80010"/>
                <a:gd name="connsiteY0" fmla="*/ 87630 h 87630"/>
                <a:gd name="connsiteX1" fmla="*/ 80010 w 80010"/>
                <a:gd name="connsiteY1" fmla="*/ 0 h 87630"/>
              </a:gdLst>
              <a:ahLst/>
              <a:cxnLst>
                <a:cxn ang="0">
                  <a:pos x="connsiteX0" y="connsiteY0"/>
                </a:cxn>
                <a:cxn ang="0">
                  <a:pos x="connsiteX1" y="connsiteY1"/>
                </a:cxn>
              </a:cxnLst>
              <a:rect l="l" t="t" r="r" b="b"/>
              <a:pathLst>
                <a:path w="80010" h="87630">
                  <a:moveTo>
                    <a:pt x="0" y="87630"/>
                  </a:moveTo>
                  <a:lnTo>
                    <a:pt x="80010" y="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フリーフォーム 58"/>
            <p:cNvSpPr/>
            <p:nvPr/>
          </p:nvSpPr>
          <p:spPr>
            <a:xfrm>
              <a:off x="6545263" y="4994275"/>
              <a:ext cx="76200" cy="15875"/>
            </a:xfrm>
            <a:custGeom>
              <a:avLst/>
              <a:gdLst>
                <a:gd name="connsiteX0" fmla="*/ 0 w 76200"/>
                <a:gd name="connsiteY0" fmla="*/ 0 h 15240"/>
                <a:gd name="connsiteX1" fmla="*/ 76200 w 76200"/>
                <a:gd name="connsiteY1" fmla="*/ 15240 h 15240"/>
              </a:gdLst>
              <a:ahLst/>
              <a:cxnLst>
                <a:cxn ang="0">
                  <a:pos x="connsiteX0" y="connsiteY0"/>
                </a:cxn>
                <a:cxn ang="0">
                  <a:pos x="connsiteX1" y="connsiteY1"/>
                </a:cxn>
              </a:cxnLst>
              <a:rect l="l" t="t" r="r" b="b"/>
              <a:pathLst>
                <a:path w="76200" h="15240">
                  <a:moveTo>
                    <a:pt x="0" y="0"/>
                  </a:moveTo>
                  <a:lnTo>
                    <a:pt x="76200" y="1524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フリーフォーム 59"/>
            <p:cNvSpPr/>
            <p:nvPr/>
          </p:nvSpPr>
          <p:spPr>
            <a:xfrm>
              <a:off x="6340475" y="4651375"/>
              <a:ext cx="3175" cy="53975"/>
            </a:xfrm>
            <a:custGeom>
              <a:avLst/>
              <a:gdLst>
                <a:gd name="connsiteX0" fmla="*/ 0 w 3810"/>
                <a:gd name="connsiteY0" fmla="*/ 0 h 53340"/>
                <a:gd name="connsiteX1" fmla="*/ 3810 w 3810"/>
                <a:gd name="connsiteY1" fmla="*/ 53340 h 53340"/>
              </a:gdLst>
              <a:ahLst/>
              <a:cxnLst>
                <a:cxn ang="0">
                  <a:pos x="connsiteX0" y="connsiteY0"/>
                </a:cxn>
                <a:cxn ang="0">
                  <a:pos x="connsiteX1" y="connsiteY1"/>
                </a:cxn>
              </a:cxnLst>
              <a:rect l="l" t="t" r="r" b="b"/>
              <a:pathLst>
                <a:path w="3810" h="53340">
                  <a:moveTo>
                    <a:pt x="0" y="0"/>
                  </a:moveTo>
                  <a:lnTo>
                    <a:pt x="3810" y="5334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1" name="直線コネクタ 60"/>
            <p:cNvCxnSpPr/>
            <p:nvPr/>
          </p:nvCxnSpPr>
          <p:spPr>
            <a:xfrm>
              <a:off x="4870450" y="4379913"/>
              <a:ext cx="1588" cy="508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フリーフォーム 61"/>
            <p:cNvSpPr/>
            <p:nvPr/>
          </p:nvSpPr>
          <p:spPr>
            <a:xfrm>
              <a:off x="4992688" y="979488"/>
              <a:ext cx="53975" cy="665162"/>
            </a:xfrm>
            <a:custGeom>
              <a:avLst/>
              <a:gdLst>
                <a:gd name="connsiteX0" fmla="*/ 0 w 53340"/>
                <a:gd name="connsiteY0" fmla="*/ 316230 h 617220"/>
                <a:gd name="connsiteX1" fmla="*/ 0 w 53340"/>
                <a:gd name="connsiteY1" fmla="*/ 0 h 617220"/>
                <a:gd name="connsiteX2" fmla="*/ 49530 w 53340"/>
                <a:gd name="connsiteY2" fmla="*/ 7620 h 617220"/>
                <a:gd name="connsiteX3" fmla="*/ 53340 w 53340"/>
                <a:gd name="connsiteY3" fmla="*/ 617220 h 617220"/>
                <a:gd name="connsiteX4" fmla="*/ 15240 w 53340"/>
                <a:gd name="connsiteY4" fmla="*/ 617220 h 617220"/>
                <a:gd name="connsiteX0" fmla="*/ 6350 w 59690"/>
                <a:gd name="connsiteY0" fmla="*/ 325120 h 626110"/>
                <a:gd name="connsiteX1" fmla="*/ 6350 w 59690"/>
                <a:gd name="connsiteY1" fmla="*/ 8890 h 626110"/>
                <a:gd name="connsiteX2" fmla="*/ 55880 w 59690"/>
                <a:gd name="connsiteY2" fmla="*/ 16510 h 626110"/>
                <a:gd name="connsiteX3" fmla="*/ 59690 w 59690"/>
                <a:gd name="connsiteY3" fmla="*/ 626110 h 626110"/>
                <a:gd name="connsiteX4" fmla="*/ 21590 w 59690"/>
                <a:gd name="connsiteY4" fmla="*/ 626110 h 626110"/>
                <a:gd name="connsiteX0" fmla="*/ 0 w 53340"/>
                <a:gd name="connsiteY0" fmla="*/ 321310 h 622300"/>
                <a:gd name="connsiteX1" fmla="*/ 0 w 53340"/>
                <a:gd name="connsiteY1" fmla="*/ 5080 h 622300"/>
                <a:gd name="connsiteX2" fmla="*/ 49530 w 53340"/>
                <a:gd name="connsiteY2" fmla="*/ 12700 h 622300"/>
                <a:gd name="connsiteX3" fmla="*/ 53340 w 53340"/>
                <a:gd name="connsiteY3" fmla="*/ 622300 h 622300"/>
                <a:gd name="connsiteX4" fmla="*/ 15240 w 53340"/>
                <a:gd name="connsiteY4" fmla="*/ 622300 h 622300"/>
                <a:gd name="connsiteX0" fmla="*/ 0 w 53340"/>
                <a:gd name="connsiteY0" fmla="*/ 321310 h 622300"/>
                <a:gd name="connsiteX1" fmla="*/ 0 w 53340"/>
                <a:gd name="connsiteY1" fmla="*/ 5080 h 622300"/>
                <a:gd name="connsiteX2" fmla="*/ 49530 w 53340"/>
                <a:gd name="connsiteY2" fmla="*/ 12700 h 622300"/>
                <a:gd name="connsiteX3" fmla="*/ 53340 w 53340"/>
                <a:gd name="connsiteY3" fmla="*/ 622300 h 622300"/>
                <a:gd name="connsiteX4" fmla="*/ 15240 w 53340"/>
                <a:gd name="connsiteY4" fmla="*/ 622300 h 622300"/>
                <a:gd name="connsiteX0" fmla="*/ 0 w 60960"/>
                <a:gd name="connsiteY0" fmla="*/ 321310 h 622300"/>
                <a:gd name="connsiteX1" fmla="*/ 0 w 60960"/>
                <a:gd name="connsiteY1" fmla="*/ 5080 h 622300"/>
                <a:gd name="connsiteX2" fmla="*/ 60960 w 60960"/>
                <a:gd name="connsiteY2" fmla="*/ 5080 h 622300"/>
                <a:gd name="connsiteX3" fmla="*/ 53340 w 60960"/>
                <a:gd name="connsiteY3" fmla="*/ 622300 h 622300"/>
                <a:gd name="connsiteX4" fmla="*/ 15240 w 60960"/>
                <a:gd name="connsiteY4" fmla="*/ 622300 h 622300"/>
                <a:gd name="connsiteX0" fmla="*/ 0 w 68580"/>
                <a:gd name="connsiteY0" fmla="*/ 356870 h 657860"/>
                <a:gd name="connsiteX1" fmla="*/ 0 w 68580"/>
                <a:gd name="connsiteY1" fmla="*/ 40640 h 657860"/>
                <a:gd name="connsiteX2" fmla="*/ 68580 w 68580"/>
                <a:gd name="connsiteY2" fmla="*/ 2540 h 657860"/>
                <a:gd name="connsiteX3" fmla="*/ 53340 w 68580"/>
                <a:gd name="connsiteY3" fmla="*/ 657860 h 657860"/>
                <a:gd name="connsiteX4" fmla="*/ 15240 w 68580"/>
                <a:gd name="connsiteY4" fmla="*/ 657860 h 657860"/>
                <a:gd name="connsiteX0" fmla="*/ 0 w 78740"/>
                <a:gd name="connsiteY0" fmla="*/ 387350 h 688340"/>
                <a:gd name="connsiteX1" fmla="*/ 0 w 78740"/>
                <a:gd name="connsiteY1" fmla="*/ 71120 h 688340"/>
                <a:gd name="connsiteX2" fmla="*/ 68580 w 78740"/>
                <a:gd name="connsiteY2" fmla="*/ 33020 h 688340"/>
                <a:gd name="connsiteX3" fmla="*/ 53340 w 78740"/>
                <a:gd name="connsiteY3" fmla="*/ 688340 h 688340"/>
                <a:gd name="connsiteX4" fmla="*/ 15240 w 78740"/>
                <a:gd name="connsiteY4" fmla="*/ 688340 h 688340"/>
                <a:gd name="connsiteX0" fmla="*/ 0 w 68580"/>
                <a:gd name="connsiteY0" fmla="*/ 394970 h 695960"/>
                <a:gd name="connsiteX1" fmla="*/ 0 w 68580"/>
                <a:gd name="connsiteY1" fmla="*/ 78740 h 695960"/>
                <a:gd name="connsiteX2" fmla="*/ 68580 w 68580"/>
                <a:gd name="connsiteY2" fmla="*/ 40640 h 695960"/>
                <a:gd name="connsiteX3" fmla="*/ 53340 w 68580"/>
                <a:gd name="connsiteY3" fmla="*/ 695960 h 695960"/>
                <a:gd name="connsiteX4" fmla="*/ 15240 w 68580"/>
                <a:gd name="connsiteY4" fmla="*/ 695960 h 695960"/>
                <a:gd name="connsiteX0" fmla="*/ 0 w 68580"/>
                <a:gd name="connsiteY0" fmla="*/ 391160 h 692150"/>
                <a:gd name="connsiteX1" fmla="*/ 0 w 68580"/>
                <a:gd name="connsiteY1" fmla="*/ 74930 h 692150"/>
                <a:gd name="connsiteX2" fmla="*/ 68580 w 68580"/>
                <a:gd name="connsiteY2" fmla="*/ 36830 h 692150"/>
                <a:gd name="connsiteX3" fmla="*/ 53340 w 68580"/>
                <a:gd name="connsiteY3" fmla="*/ 692150 h 692150"/>
                <a:gd name="connsiteX4" fmla="*/ 15240 w 68580"/>
                <a:gd name="connsiteY4" fmla="*/ 692150 h 692150"/>
                <a:gd name="connsiteX0" fmla="*/ 0 w 53340"/>
                <a:gd name="connsiteY0" fmla="*/ 345440 h 646430"/>
                <a:gd name="connsiteX1" fmla="*/ 0 w 53340"/>
                <a:gd name="connsiteY1" fmla="*/ 29210 h 646430"/>
                <a:gd name="connsiteX2" fmla="*/ 49530 w 53340"/>
                <a:gd name="connsiteY2" fmla="*/ 36830 h 646430"/>
                <a:gd name="connsiteX3" fmla="*/ 53340 w 53340"/>
                <a:gd name="connsiteY3" fmla="*/ 646430 h 646430"/>
                <a:gd name="connsiteX4" fmla="*/ 15240 w 53340"/>
                <a:gd name="connsiteY4" fmla="*/ 646430 h 646430"/>
                <a:gd name="connsiteX0" fmla="*/ 6875 w 60215"/>
                <a:gd name="connsiteY0" fmla="*/ 345440 h 646430"/>
                <a:gd name="connsiteX1" fmla="*/ 6875 w 60215"/>
                <a:gd name="connsiteY1" fmla="*/ 29210 h 646430"/>
                <a:gd name="connsiteX2" fmla="*/ 56405 w 60215"/>
                <a:gd name="connsiteY2" fmla="*/ 36830 h 646430"/>
                <a:gd name="connsiteX3" fmla="*/ 60215 w 60215"/>
                <a:gd name="connsiteY3" fmla="*/ 646430 h 646430"/>
                <a:gd name="connsiteX4" fmla="*/ 22115 w 60215"/>
                <a:gd name="connsiteY4" fmla="*/ 646430 h 646430"/>
                <a:gd name="connsiteX0" fmla="*/ 1619 w 54959"/>
                <a:gd name="connsiteY0" fmla="*/ 345440 h 646430"/>
                <a:gd name="connsiteX1" fmla="*/ 1619 w 54959"/>
                <a:gd name="connsiteY1" fmla="*/ 29210 h 646430"/>
                <a:gd name="connsiteX2" fmla="*/ 51149 w 54959"/>
                <a:gd name="connsiteY2" fmla="*/ 36830 h 646430"/>
                <a:gd name="connsiteX3" fmla="*/ 54959 w 54959"/>
                <a:gd name="connsiteY3" fmla="*/ 646430 h 646430"/>
                <a:gd name="connsiteX4" fmla="*/ 16859 w 54959"/>
                <a:gd name="connsiteY4" fmla="*/ 646430 h 646430"/>
                <a:gd name="connsiteX0" fmla="*/ 1619 w 54959"/>
                <a:gd name="connsiteY0" fmla="*/ 337558 h 638548"/>
                <a:gd name="connsiteX1" fmla="*/ 1619 w 54959"/>
                <a:gd name="connsiteY1" fmla="*/ 21328 h 638548"/>
                <a:gd name="connsiteX2" fmla="*/ 51149 w 54959"/>
                <a:gd name="connsiteY2" fmla="*/ 28948 h 638548"/>
                <a:gd name="connsiteX3" fmla="*/ 54959 w 54959"/>
                <a:gd name="connsiteY3" fmla="*/ 638548 h 638548"/>
                <a:gd name="connsiteX4" fmla="*/ 16859 w 54959"/>
                <a:gd name="connsiteY4" fmla="*/ 638548 h 638548"/>
                <a:gd name="connsiteX0" fmla="*/ 1619 w 54959"/>
                <a:gd name="connsiteY0" fmla="*/ 337076 h 638066"/>
                <a:gd name="connsiteX1" fmla="*/ 1619 w 54959"/>
                <a:gd name="connsiteY1" fmla="*/ 20846 h 638066"/>
                <a:gd name="connsiteX2" fmla="*/ 51149 w 54959"/>
                <a:gd name="connsiteY2" fmla="*/ 28466 h 638066"/>
                <a:gd name="connsiteX3" fmla="*/ 54959 w 54959"/>
                <a:gd name="connsiteY3" fmla="*/ 638066 h 638066"/>
                <a:gd name="connsiteX4" fmla="*/ 16859 w 54959"/>
                <a:gd name="connsiteY4" fmla="*/ 638066 h 638066"/>
                <a:gd name="connsiteX0" fmla="*/ 1619 w 54959"/>
                <a:gd name="connsiteY0" fmla="*/ 337076 h 638066"/>
                <a:gd name="connsiteX1" fmla="*/ 1619 w 54959"/>
                <a:gd name="connsiteY1" fmla="*/ 20846 h 638066"/>
                <a:gd name="connsiteX2" fmla="*/ 51149 w 54959"/>
                <a:gd name="connsiteY2" fmla="*/ 28466 h 638066"/>
                <a:gd name="connsiteX3" fmla="*/ 54959 w 54959"/>
                <a:gd name="connsiteY3" fmla="*/ 638066 h 638066"/>
                <a:gd name="connsiteX4" fmla="*/ 16859 w 54959"/>
                <a:gd name="connsiteY4" fmla="*/ 638066 h 638066"/>
                <a:gd name="connsiteX0" fmla="*/ 1619 w 54959"/>
                <a:gd name="connsiteY0" fmla="*/ 342813 h 643803"/>
                <a:gd name="connsiteX1" fmla="*/ 1619 w 54959"/>
                <a:gd name="connsiteY1" fmla="*/ 26583 h 643803"/>
                <a:gd name="connsiteX2" fmla="*/ 51149 w 54959"/>
                <a:gd name="connsiteY2" fmla="*/ 23693 h 643803"/>
                <a:gd name="connsiteX3" fmla="*/ 54959 w 54959"/>
                <a:gd name="connsiteY3" fmla="*/ 643803 h 643803"/>
                <a:gd name="connsiteX4" fmla="*/ 16859 w 54959"/>
                <a:gd name="connsiteY4" fmla="*/ 643803 h 643803"/>
                <a:gd name="connsiteX0" fmla="*/ 1619 w 60652"/>
                <a:gd name="connsiteY0" fmla="*/ 342813 h 656941"/>
                <a:gd name="connsiteX1" fmla="*/ 1619 w 60652"/>
                <a:gd name="connsiteY1" fmla="*/ 26583 h 656941"/>
                <a:gd name="connsiteX2" fmla="*/ 51149 w 60652"/>
                <a:gd name="connsiteY2" fmla="*/ 23693 h 656941"/>
                <a:gd name="connsiteX3" fmla="*/ 54959 w 60652"/>
                <a:gd name="connsiteY3" fmla="*/ 643803 h 656941"/>
                <a:gd name="connsiteX4" fmla="*/ 16859 w 60652"/>
                <a:gd name="connsiteY4" fmla="*/ 643803 h 656941"/>
                <a:gd name="connsiteX0" fmla="*/ 1619 w 54959"/>
                <a:gd name="connsiteY0" fmla="*/ 342813 h 659568"/>
                <a:gd name="connsiteX1" fmla="*/ 1619 w 54959"/>
                <a:gd name="connsiteY1" fmla="*/ 26583 h 659568"/>
                <a:gd name="connsiteX2" fmla="*/ 51149 w 54959"/>
                <a:gd name="connsiteY2" fmla="*/ 23693 h 659568"/>
                <a:gd name="connsiteX3" fmla="*/ 54959 w 54959"/>
                <a:gd name="connsiteY3" fmla="*/ 643803 h 659568"/>
                <a:gd name="connsiteX4" fmla="*/ 16859 w 54959"/>
                <a:gd name="connsiteY4" fmla="*/ 643803 h 659568"/>
                <a:gd name="connsiteX0" fmla="*/ 1619 w 54959"/>
                <a:gd name="connsiteY0" fmla="*/ 342813 h 659568"/>
                <a:gd name="connsiteX1" fmla="*/ 1619 w 54959"/>
                <a:gd name="connsiteY1" fmla="*/ 26583 h 659568"/>
                <a:gd name="connsiteX2" fmla="*/ 51149 w 54959"/>
                <a:gd name="connsiteY2" fmla="*/ 23693 h 659568"/>
                <a:gd name="connsiteX3" fmla="*/ 54959 w 54959"/>
                <a:gd name="connsiteY3" fmla="*/ 643803 h 659568"/>
                <a:gd name="connsiteX4" fmla="*/ 16859 w 54959"/>
                <a:gd name="connsiteY4" fmla="*/ 643803 h 659568"/>
                <a:gd name="connsiteX0" fmla="*/ 1619 w 54959"/>
                <a:gd name="connsiteY0" fmla="*/ 342813 h 667451"/>
                <a:gd name="connsiteX1" fmla="*/ 1619 w 54959"/>
                <a:gd name="connsiteY1" fmla="*/ 26583 h 667451"/>
                <a:gd name="connsiteX2" fmla="*/ 51149 w 54959"/>
                <a:gd name="connsiteY2" fmla="*/ 23693 h 667451"/>
                <a:gd name="connsiteX3" fmla="*/ 54959 w 54959"/>
                <a:gd name="connsiteY3" fmla="*/ 643803 h 667451"/>
                <a:gd name="connsiteX4" fmla="*/ 24742 w 54959"/>
                <a:gd name="connsiteY4" fmla="*/ 659568 h 667451"/>
                <a:gd name="connsiteX0" fmla="*/ 1619 w 54959"/>
                <a:gd name="connsiteY0" fmla="*/ 342813 h 659569"/>
                <a:gd name="connsiteX1" fmla="*/ 1619 w 54959"/>
                <a:gd name="connsiteY1" fmla="*/ 26583 h 659569"/>
                <a:gd name="connsiteX2" fmla="*/ 51149 w 54959"/>
                <a:gd name="connsiteY2" fmla="*/ 23693 h 659569"/>
                <a:gd name="connsiteX3" fmla="*/ 54959 w 54959"/>
                <a:gd name="connsiteY3" fmla="*/ 643803 h 659569"/>
                <a:gd name="connsiteX4" fmla="*/ 24742 w 54959"/>
                <a:gd name="connsiteY4" fmla="*/ 659568 h 659569"/>
                <a:gd name="connsiteX0" fmla="*/ 1619 w 54959"/>
                <a:gd name="connsiteY0" fmla="*/ 342813 h 659569"/>
                <a:gd name="connsiteX1" fmla="*/ 1619 w 54959"/>
                <a:gd name="connsiteY1" fmla="*/ 26583 h 659569"/>
                <a:gd name="connsiteX2" fmla="*/ 51149 w 54959"/>
                <a:gd name="connsiteY2" fmla="*/ 23693 h 659569"/>
                <a:gd name="connsiteX3" fmla="*/ 54959 w 54959"/>
                <a:gd name="connsiteY3" fmla="*/ 643803 h 659569"/>
                <a:gd name="connsiteX4" fmla="*/ 24742 w 54959"/>
                <a:gd name="connsiteY4" fmla="*/ 659568 h 659569"/>
                <a:gd name="connsiteX5" fmla="*/ 1619 w 54959"/>
                <a:gd name="connsiteY5" fmla="*/ 342813 h 659569"/>
                <a:gd name="connsiteX0" fmla="*/ 24742 w 54959"/>
                <a:gd name="connsiteY0" fmla="*/ 659568 h 659569"/>
                <a:gd name="connsiteX1" fmla="*/ 1619 w 54959"/>
                <a:gd name="connsiteY1" fmla="*/ 26583 h 659569"/>
                <a:gd name="connsiteX2" fmla="*/ 51149 w 54959"/>
                <a:gd name="connsiteY2" fmla="*/ 23693 h 659569"/>
                <a:gd name="connsiteX3" fmla="*/ 54959 w 54959"/>
                <a:gd name="connsiteY3" fmla="*/ 643803 h 659569"/>
                <a:gd name="connsiteX4" fmla="*/ 24742 w 54959"/>
                <a:gd name="connsiteY4" fmla="*/ 659568 h 659569"/>
                <a:gd name="connsiteX0" fmla="*/ 1094 w 54959"/>
                <a:gd name="connsiteY0" fmla="*/ 643803 h 659568"/>
                <a:gd name="connsiteX1" fmla="*/ 1619 w 54959"/>
                <a:gd name="connsiteY1" fmla="*/ 26583 h 659568"/>
                <a:gd name="connsiteX2" fmla="*/ 51149 w 54959"/>
                <a:gd name="connsiteY2" fmla="*/ 23693 h 659568"/>
                <a:gd name="connsiteX3" fmla="*/ 54959 w 54959"/>
                <a:gd name="connsiteY3" fmla="*/ 643803 h 659568"/>
                <a:gd name="connsiteX4" fmla="*/ 1094 w 54959"/>
                <a:gd name="connsiteY4" fmla="*/ 643803 h 659568"/>
                <a:gd name="connsiteX0" fmla="*/ 3066 w 56931"/>
                <a:gd name="connsiteY0" fmla="*/ 643803 h 664825"/>
                <a:gd name="connsiteX1" fmla="*/ 3591 w 56931"/>
                <a:gd name="connsiteY1" fmla="*/ 26583 h 664825"/>
                <a:gd name="connsiteX2" fmla="*/ 53121 w 56931"/>
                <a:gd name="connsiteY2" fmla="*/ 23693 h 664825"/>
                <a:gd name="connsiteX3" fmla="*/ 56931 w 56931"/>
                <a:gd name="connsiteY3" fmla="*/ 643803 h 664825"/>
                <a:gd name="connsiteX4" fmla="*/ 3066 w 56931"/>
                <a:gd name="connsiteY4" fmla="*/ 643803 h 664825"/>
                <a:gd name="connsiteX0" fmla="*/ 1094 w 54959"/>
                <a:gd name="connsiteY0" fmla="*/ 643803 h 664825"/>
                <a:gd name="connsiteX1" fmla="*/ 1619 w 54959"/>
                <a:gd name="connsiteY1" fmla="*/ 26583 h 664825"/>
                <a:gd name="connsiteX2" fmla="*/ 51149 w 54959"/>
                <a:gd name="connsiteY2" fmla="*/ 23693 h 664825"/>
                <a:gd name="connsiteX3" fmla="*/ 54959 w 54959"/>
                <a:gd name="connsiteY3" fmla="*/ 643803 h 664825"/>
                <a:gd name="connsiteX4" fmla="*/ 1094 w 54959"/>
                <a:gd name="connsiteY4" fmla="*/ 643803 h 66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59" h="664825">
                  <a:moveTo>
                    <a:pt x="1094" y="643803"/>
                  </a:moveTo>
                  <a:lnTo>
                    <a:pt x="1619" y="26583"/>
                  </a:lnTo>
                  <a:cubicBezTo>
                    <a:pt x="0" y="5737"/>
                    <a:pt x="53950" y="0"/>
                    <a:pt x="51149" y="23693"/>
                  </a:cubicBezTo>
                  <a:lnTo>
                    <a:pt x="54959" y="643803"/>
                  </a:lnTo>
                  <a:cubicBezTo>
                    <a:pt x="52769" y="659568"/>
                    <a:pt x="655" y="664825"/>
                    <a:pt x="1094" y="643803"/>
                  </a:cubicBezTo>
                  <a:close/>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フリーフォーム 62"/>
            <p:cNvSpPr/>
            <p:nvPr/>
          </p:nvSpPr>
          <p:spPr>
            <a:xfrm>
              <a:off x="4870450" y="1000125"/>
              <a:ext cx="55563" cy="660400"/>
            </a:xfrm>
            <a:custGeom>
              <a:avLst/>
              <a:gdLst>
                <a:gd name="connsiteX0" fmla="*/ 0 w 53340"/>
                <a:gd name="connsiteY0" fmla="*/ 316230 h 617220"/>
                <a:gd name="connsiteX1" fmla="*/ 0 w 53340"/>
                <a:gd name="connsiteY1" fmla="*/ 0 h 617220"/>
                <a:gd name="connsiteX2" fmla="*/ 49530 w 53340"/>
                <a:gd name="connsiteY2" fmla="*/ 7620 h 617220"/>
                <a:gd name="connsiteX3" fmla="*/ 53340 w 53340"/>
                <a:gd name="connsiteY3" fmla="*/ 617220 h 617220"/>
                <a:gd name="connsiteX4" fmla="*/ 15240 w 53340"/>
                <a:gd name="connsiteY4" fmla="*/ 617220 h 617220"/>
                <a:gd name="connsiteX0" fmla="*/ 6350 w 59690"/>
                <a:gd name="connsiteY0" fmla="*/ 325120 h 626110"/>
                <a:gd name="connsiteX1" fmla="*/ 6350 w 59690"/>
                <a:gd name="connsiteY1" fmla="*/ 8890 h 626110"/>
                <a:gd name="connsiteX2" fmla="*/ 55880 w 59690"/>
                <a:gd name="connsiteY2" fmla="*/ 16510 h 626110"/>
                <a:gd name="connsiteX3" fmla="*/ 59690 w 59690"/>
                <a:gd name="connsiteY3" fmla="*/ 626110 h 626110"/>
                <a:gd name="connsiteX4" fmla="*/ 21590 w 59690"/>
                <a:gd name="connsiteY4" fmla="*/ 626110 h 626110"/>
                <a:gd name="connsiteX0" fmla="*/ 0 w 53340"/>
                <a:gd name="connsiteY0" fmla="*/ 321310 h 622300"/>
                <a:gd name="connsiteX1" fmla="*/ 0 w 53340"/>
                <a:gd name="connsiteY1" fmla="*/ 5080 h 622300"/>
                <a:gd name="connsiteX2" fmla="*/ 49530 w 53340"/>
                <a:gd name="connsiteY2" fmla="*/ 12700 h 622300"/>
                <a:gd name="connsiteX3" fmla="*/ 53340 w 53340"/>
                <a:gd name="connsiteY3" fmla="*/ 622300 h 622300"/>
                <a:gd name="connsiteX4" fmla="*/ 15240 w 53340"/>
                <a:gd name="connsiteY4" fmla="*/ 622300 h 622300"/>
                <a:gd name="connsiteX0" fmla="*/ 0 w 53340"/>
                <a:gd name="connsiteY0" fmla="*/ 321310 h 622300"/>
                <a:gd name="connsiteX1" fmla="*/ 0 w 53340"/>
                <a:gd name="connsiteY1" fmla="*/ 5080 h 622300"/>
                <a:gd name="connsiteX2" fmla="*/ 49530 w 53340"/>
                <a:gd name="connsiteY2" fmla="*/ 12700 h 622300"/>
                <a:gd name="connsiteX3" fmla="*/ 53340 w 53340"/>
                <a:gd name="connsiteY3" fmla="*/ 622300 h 622300"/>
                <a:gd name="connsiteX4" fmla="*/ 15240 w 53340"/>
                <a:gd name="connsiteY4" fmla="*/ 622300 h 622300"/>
                <a:gd name="connsiteX0" fmla="*/ 0 w 60960"/>
                <a:gd name="connsiteY0" fmla="*/ 321310 h 622300"/>
                <a:gd name="connsiteX1" fmla="*/ 0 w 60960"/>
                <a:gd name="connsiteY1" fmla="*/ 5080 h 622300"/>
                <a:gd name="connsiteX2" fmla="*/ 60960 w 60960"/>
                <a:gd name="connsiteY2" fmla="*/ 5080 h 622300"/>
                <a:gd name="connsiteX3" fmla="*/ 53340 w 60960"/>
                <a:gd name="connsiteY3" fmla="*/ 622300 h 622300"/>
                <a:gd name="connsiteX4" fmla="*/ 15240 w 60960"/>
                <a:gd name="connsiteY4" fmla="*/ 622300 h 622300"/>
                <a:gd name="connsiteX0" fmla="*/ 0 w 68580"/>
                <a:gd name="connsiteY0" fmla="*/ 356870 h 657860"/>
                <a:gd name="connsiteX1" fmla="*/ 0 w 68580"/>
                <a:gd name="connsiteY1" fmla="*/ 40640 h 657860"/>
                <a:gd name="connsiteX2" fmla="*/ 68580 w 68580"/>
                <a:gd name="connsiteY2" fmla="*/ 2540 h 657860"/>
                <a:gd name="connsiteX3" fmla="*/ 53340 w 68580"/>
                <a:gd name="connsiteY3" fmla="*/ 657860 h 657860"/>
                <a:gd name="connsiteX4" fmla="*/ 15240 w 68580"/>
                <a:gd name="connsiteY4" fmla="*/ 657860 h 657860"/>
                <a:gd name="connsiteX0" fmla="*/ 0 w 78740"/>
                <a:gd name="connsiteY0" fmla="*/ 387350 h 688340"/>
                <a:gd name="connsiteX1" fmla="*/ 0 w 78740"/>
                <a:gd name="connsiteY1" fmla="*/ 71120 h 688340"/>
                <a:gd name="connsiteX2" fmla="*/ 68580 w 78740"/>
                <a:gd name="connsiteY2" fmla="*/ 33020 h 688340"/>
                <a:gd name="connsiteX3" fmla="*/ 53340 w 78740"/>
                <a:gd name="connsiteY3" fmla="*/ 688340 h 688340"/>
                <a:gd name="connsiteX4" fmla="*/ 15240 w 78740"/>
                <a:gd name="connsiteY4" fmla="*/ 688340 h 688340"/>
                <a:gd name="connsiteX0" fmla="*/ 0 w 68580"/>
                <a:gd name="connsiteY0" fmla="*/ 394970 h 695960"/>
                <a:gd name="connsiteX1" fmla="*/ 0 w 68580"/>
                <a:gd name="connsiteY1" fmla="*/ 78740 h 695960"/>
                <a:gd name="connsiteX2" fmla="*/ 68580 w 68580"/>
                <a:gd name="connsiteY2" fmla="*/ 40640 h 695960"/>
                <a:gd name="connsiteX3" fmla="*/ 53340 w 68580"/>
                <a:gd name="connsiteY3" fmla="*/ 695960 h 695960"/>
                <a:gd name="connsiteX4" fmla="*/ 15240 w 68580"/>
                <a:gd name="connsiteY4" fmla="*/ 695960 h 695960"/>
                <a:gd name="connsiteX0" fmla="*/ 0 w 68580"/>
                <a:gd name="connsiteY0" fmla="*/ 391160 h 692150"/>
                <a:gd name="connsiteX1" fmla="*/ 0 w 68580"/>
                <a:gd name="connsiteY1" fmla="*/ 74930 h 692150"/>
                <a:gd name="connsiteX2" fmla="*/ 68580 w 68580"/>
                <a:gd name="connsiteY2" fmla="*/ 36830 h 692150"/>
                <a:gd name="connsiteX3" fmla="*/ 53340 w 68580"/>
                <a:gd name="connsiteY3" fmla="*/ 692150 h 692150"/>
                <a:gd name="connsiteX4" fmla="*/ 15240 w 68580"/>
                <a:gd name="connsiteY4" fmla="*/ 692150 h 692150"/>
                <a:gd name="connsiteX0" fmla="*/ 0 w 53340"/>
                <a:gd name="connsiteY0" fmla="*/ 345440 h 646430"/>
                <a:gd name="connsiteX1" fmla="*/ 0 w 53340"/>
                <a:gd name="connsiteY1" fmla="*/ 29210 h 646430"/>
                <a:gd name="connsiteX2" fmla="*/ 49530 w 53340"/>
                <a:gd name="connsiteY2" fmla="*/ 36830 h 646430"/>
                <a:gd name="connsiteX3" fmla="*/ 53340 w 53340"/>
                <a:gd name="connsiteY3" fmla="*/ 646430 h 646430"/>
                <a:gd name="connsiteX4" fmla="*/ 15240 w 53340"/>
                <a:gd name="connsiteY4" fmla="*/ 646430 h 646430"/>
                <a:gd name="connsiteX0" fmla="*/ 6875 w 60215"/>
                <a:gd name="connsiteY0" fmla="*/ 345440 h 646430"/>
                <a:gd name="connsiteX1" fmla="*/ 6875 w 60215"/>
                <a:gd name="connsiteY1" fmla="*/ 29210 h 646430"/>
                <a:gd name="connsiteX2" fmla="*/ 56405 w 60215"/>
                <a:gd name="connsiteY2" fmla="*/ 36830 h 646430"/>
                <a:gd name="connsiteX3" fmla="*/ 60215 w 60215"/>
                <a:gd name="connsiteY3" fmla="*/ 646430 h 646430"/>
                <a:gd name="connsiteX4" fmla="*/ 22115 w 60215"/>
                <a:gd name="connsiteY4" fmla="*/ 646430 h 646430"/>
                <a:gd name="connsiteX0" fmla="*/ 1619 w 54959"/>
                <a:gd name="connsiteY0" fmla="*/ 345440 h 646430"/>
                <a:gd name="connsiteX1" fmla="*/ 1619 w 54959"/>
                <a:gd name="connsiteY1" fmla="*/ 29210 h 646430"/>
                <a:gd name="connsiteX2" fmla="*/ 51149 w 54959"/>
                <a:gd name="connsiteY2" fmla="*/ 36830 h 646430"/>
                <a:gd name="connsiteX3" fmla="*/ 54959 w 54959"/>
                <a:gd name="connsiteY3" fmla="*/ 646430 h 646430"/>
                <a:gd name="connsiteX4" fmla="*/ 16859 w 54959"/>
                <a:gd name="connsiteY4" fmla="*/ 646430 h 646430"/>
                <a:gd name="connsiteX0" fmla="*/ 1619 w 54959"/>
                <a:gd name="connsiteY0" fmla="*/ 337558 h 638548"/>
                <a:gd name="connsiteX1" fmla="*/ 1619 w 54959"/>
                <a:gd name="connsiteY1" fmla="*/ 21328 h 638548"/>
                <a:gd name="connsiteX2" fmla="*/ 51149 w 54959"/>
                <a:gd name="connsiteY2" fmla="*/ 28948 h 638548"/>
                <a:gd name="connsiteX3" fmla="*/ 54959 w 54959"/>
                <a:gd name="connsiteY3" fmla="*/ 638548 h 638548"/>
                <a:gd name="connsiteX4" fmla="*/ 16859 w 54959"/>
                <a:gd name="connsiteY4" fmla="*/ 638548 h 638548"/>
                <a:gd name="connsiteX0" fmla="*/ 1619 w 54959"/>
                <a:gd name="connsiteY0" fmla="*/ 337076 h 638066"/>
                <a:gd name="connsiteX1" fmla="*/ 1619 w 54959"/>
                <a:gd name="connsiteY1" fmla="*/ 20846 h 638066"/>
                <a:gd name="connsiteX2" fmla="*/ 51149 w 54959"/>
                <a:gd name="connsiteY2" fmla="*/ 28466 h 638066"/>
                <a:gd name="connsiteX3" fmla="*/ 54959 w 54959"/>
                <a:gd name="connsiteY3" fmla="*/ 638066 h 638066"/>
                <a:gd name="connsiteX4" fmla="*/ 16859 w 54959"/>
                <a:gd name="connsiteY4" fmla="*/ 638066 h 638066"/>
                <a:gd name="connsiteX0" fmla="*/ 1619 w 54959"/>
                <a:gd name="connsiteY0" fmla="*/ 337076 h 638066"/>
                <a:gd name="connsiteX1" fmla="*/ 1619 w 54959"/>
                <a:gd name="connsiteY1" fmla="*/ 20846 h 638066"/>
                <a:gd name="connsiteX2" fmla="*/ 51149 w 54959"/>
                <a:gd name="connsiteY2" fmla="*/ 28466 h 638066"/>
                <a:gd name="connsiteX3" fmla="*/ 54959 w 54959"/>
                <a:gd name="connsiteY3" fmla="*/ 638066 h 638066"/>
                <a:gd name="connsiteX4" fmla="*/ 16859 w 54959"/>
                <a:gd name="connsiteY4" fmla="*/ 638066 h 638066"/>
                <a:gd name="connsiteX0" fmla="*/ 1619 w 54959"/>
                <a:gd name="connsiteY0" fmla="*/ 342813 h 643803"/>
                <a:gd name="connsiteX1" fmla="*/ 1619 w 54959"/>
                <a:gd name="connsiteY1" fmla="*/ 26583 h 643803"/>
                <a:gd name="connsiteX2" fmla="*/ 51149 w 54959"/>
                <a:gd name="connsiteY2" fmla="*/ 23693 h 643803"/>
                <a:gd name="connsiteX3" fmla="*/ 54959 w 54959"/>
                <a:gd name="connsiteY3" fmla="*/ 643803 h 643803"/>
                <a:gd name="connsiteX4" fmla="*/ 16859 w 54959"/>
                <a:gd name="connsiteY4" fmla="*/ 643803 h 643803"/>
                <a:gd name="connsiteX0" fmla="*/ 1619 w 60652"/>
                <a:gd name="connsiteY0" fmla="*/ 342813 h 656941"/>
                <a:gd name="connsiteX1" fmla="*/ 1619 w 60652"/>
                <a:gd name="connsiteY1" fmla="*/ 26583 h 656941"/>
                <a:gd name="connsiteX2" fmla="*/ 51149 w 60652"/>
                <a:gd name="connsiteY2" fmla="*/ 23693 h 656941"/>
                <a:gd name="connsiteX3" fmla="*/ 54959 w 60652"/>
                <a:gd name="connsiteY3" fmla="*/ 643803 h 656941"/>
                <a:gd name="connsiteX4" fmla="*/ 16859 w 60652"/>
                <a:gd name="connsiteY4" fmla="*/ 643803 h 656941"/>
                <a:gd name="connsiteX0" fmla="*/ 1619 w 54959"/>
                <a:gd name="connsiteY0" fmla="*/ 342813 h 659568"/>
                <a:gd name="connsiteX1" fmla="*/ 1619 w 54959"/>
                <a:gd name="connsiteY1" fmla="*/ 26583 h 659568"/>
                <a:gd name="connsiteX2" fmla="*/ 51149 w 54959"/>
                <a:gd name="connsiteY2" fmla="*/ 23693 h 659568"/>
                <a:gd name="connsiteX3" fmla="*/ 54959 w 54959"/>
                <a:gd name="connsiteY3" fmla="*/ 643803 h 659568"/>
                <a:gd name="connsiteX4" fmla="*/ 16859 w 54959"/>
                <a:gd name="connsiteY4" fmla="*/ 643803 h 659568"/>
                <a:gd name="connsiteX0" fmla="*/ 1619 w 54959"/>
                <a:gd name="connsiteY0" fmla="*/ 342813 h 659568"/>
                <a:gd name="connsiteX1" fmla="*/ 1619 w 54959"/>
                <a:gd name="connsiteY1" fmla="*/ 26583 h 659568"/>
                <a:gd name="connsiteX2" fmla="*/ 51149 w 54959"/>
                <a:gd name="connsiteY2" fmla="*/ 23693 h 659568"/>
                <a:gd name="connsiteX3" fmla="*/ 54959 w 54959"/>
                <a:gd name="connsiteY3" fmla="*/ 643803 h 659568"/>
                <a:gd name="connsiteX4" fmla="*/ 16859 w 54959"/>
                <a:gd name="connsiteY4" fmla="*/ 643803 h 659568"/>
                <a:gd name="connsiteX0" fmla="*/ 1619 w 54959"/>
                <a:gd name="connsiteY0" fmla="*/ 342813 h 667451"/>
                <a:gd name="connsiteX1" fmla="*/ 1619 w 54959"/>
                <a:gd name="connsiteY1" fmla="*/ 26583 h 667451"/>
                <a:gd name="connsiteX2" fmla="*/ 51149 w 54959"/>
                <a:gd name="connsiteY2" fmla="*/ 23693 h 667451"/>
                <a:gd name="connsiteX3" fmla="*/ 54959 w 54959"/>
                <a:gd name="connsiteY3" fmla="*/ 643803 h 667451"/>
                <a:gd name="connsiteX4" fmla="*/ 24742 w 54959"/>
                <a:gd name="connsiteY4" fmla="*/ 659568 h 667451"/>
                <a:gd name="connsiteX0" fmla="*/ 1619 w 54959"/>
                <a:gd name="connsiteY0" fmla="*/ 342813 h 659569"/>
                <a:gd name="connsiteX1" fmla="*/ 1619 w 54959"/>
                <a:gd name="connsiteY1" fmla="*/ 26583 h 659569"/>
                <a:gd name="connsiteX2" fmla="*/ 51149 w 54959"/>
                <a:gd name="connsiteY2" fmla="*/ 23693 h 659569"/>
                <a:gd name="connsiteX3" fmla="*/ 54959 w 54959"/>
                <a:gd name="connsiteY3" fmla="*/ 643803 h 659569"/>
                <a:gd name="connsiteX4" fmla="*/ 24742 w 54959"/>
                <a:gd name="connsiteY4" fmla="*/ 659568 h 65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59" h="659569">
                  <a:moveTo>
                    <a:pt x="1619" y="342813"/>
                  </a:moveTo>
                  <a:lnTo>
                    <a:pt x="1619" y="26583"/>
                  </a:lnTo>
                  <a:cubicBezTo>
                    <a:pt x="0" y="5737"/>
                    <a:pt x="53950" y="0"/>
                    <a:pt x="51149" y="23693"/>
                  </a:cubicBezTo>
                  <a:lnTo>
                    <a:pt x="54959" y="643803"/>
                  </a:lnTo>
                  <a:cubicBezTo>
                    <a:pt x="52769" y="659568"/>
                    <a:pt x="32186" y="659569"/>
                    <a:pt x="24742" y="659568"/>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フリーフォーム 63"/>
            <p:cNvSpPr/>
            <p:nvPr/>
          </p:nvSpPr>
          <p:spPr>
            <a:xfrm>
              <a:off x="4932363" y="1544638"/>
              <a:ext cx="61912" cy="20637"/>
            </a:xfrm>
            <a:custGeom>
              <a:avLst/>
              <a:gdLst>
                <a:gd name="connsiteX0" fmla="*/ 0 w 63062"/>
                <a:gd name="connsiteY0" fmla="*/ 21020 h 21020"/>
                <a:gd name="connsiteX1" fmla="*/ 63062 w 63062"/>
                <a:gd name="connsiteY1" fmla="*/ 0 h 21020"/>
              </a:gdLst>
              <a:ahLst/>
              <a:cxnLst>
                <a:cxn ang="0">
                  <a:pos x="connsiteX0" y="connsiteY0"/>
                </a:cxn>
                <a:cxn ang="0">
                  <a:pos x="connsiteX1" y="connsiteY1"/>
                </a:cxn>
              </a:cxnLst>
              <a:rect l="l" t="t" r="r" b="b"/>
              <a:pathLst>
                <a:path w="63062" h="21020">
                  <a:moveTo>
                    <a:pt x="0" y="21020"/>
                  </a:moveTo>
                  <a:lnTo>
                    <a:pt x="63062"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フリーフォーム 64"/>
            <p:cNvSpPr/>
            <p:nvPr/>
          </p:nvSpPr>
          <p:spPr>
            <a:xfrm>
              <a:off x="5064125" y="1555750"/>
              <a:ext cx="152400" cy="92075"/>
            </a:xfrm>
            <a:custGeom>
              <a:avLst/>
              <a:gdLst>
                <a:gd name="connsiteX0" fmla="*/ 0 w 152400"/>
                <a:gd name="connsiteY0" fmla="*/ 0 h 91966"/>
                <a:gd name="connsiteX1" fmla="*/ 149772 w 152400"/>
                <a:gd name="connsiteY1" fmla="*/ 63062 h 91966"/>
                <a:gd name="connsiteX2" fmla="*/ 152400 w 152400"/>
                <a:gd name="connsiteY2" fmla="*/ 91966 h 91966"/>
              </a:gdLst>
              <a:ahLst/>
              <a:cxnLst>
                <a:cxn ang="0">
                  <a:pos x="connsiteX0" y="connsiteY0"/>
                </a:cxn>
                <a:cxn ang="0">
                  <a:pos x="connsiteX1" y="connsiteY1"/>
                </a:cxn>
                <a:cxn ang="0">
                  <a:pos x="connsiteX2" y="connsiteY2"/>
                </a:cxn>
              </a:cxnLst>
              <a:rect l="l" t="t" r="r" b="b"/>
              <a:pathLst>
                <a:path w="152400" h="91966">
                  <a:moveTo>
                    <a:pt x="0" y="0"/>
                  </a:moveTo>
                  <a:lnTo>
                    <a:pt x="149772" y="63062"/>
                  </a:lnTo>
                  <a:lnTo>
                    <a:pt x="152400" y="91966"/>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フリーフォーム 65"/>
            <p:cNvSpPr/>
            <p:nvPr/>
          </p:nvSpPr>
          <p:spPr>
            <a:xfrm>
              <a:off x="4552950" y="1681163"/>
              <a:ext cx="496888" cy="84137"/>
            </a:xfrm>
            <a:custGeom>
              <a:avLst/>
              <a:gdLst>
                <a:gd name="connsiteX0" fmla="*/ 0 w 496614"/>
                <a:gd name="connsiteY0" fmla="*/ 21021 h 84083"/>
                <a:gd name="connsiteX1" fmla="*/ 246993 w 496614"/>
                <a:gd name="connsiteY1" fmla="*/ 84083 h 84083"/>
                <a:gd name="connsiteX2" fmla="*/ 496614 w 496614"/>
                <a:gd name="connsiteY2" fmla="*/ 0 h 84083"/>
              </a:gdLst>
              <a:ahLst/>
              <a:cxnLst>
                <a:cxn ang="0">
                  <a:pos x="connsiteX0" y="connsiteY0"/>
                </a:cxn>
                <a:cxn ang="0">
                  <a:pos x="connsiteX1" y="connsiteY1"/>
                </a:cxn>
                <a:cxn ang="0">
                  <a:pos x="connsiteX2" y="connsiteY2"/>
                </a:cxn>
              </a:cxnLst>
              <a:rect l="l" t="t" r="r" b="b"/>
              <a:pathLst>
                <a:path w="496614" h="84083">
                  <a:moveTo>
                    <a:pt x="0" y="21021"/>
                  </a:moveTo>
                  <a:lnTo>
                    <a:pt x="246993" y="84083"/>
                  </a:lnTo>
                  <a:lnTo>
                    <a:pt x="496614" y="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フリーフォーム 66"/>
            <p:cNvSpPr/>
            <p:nvPr/>
          </p:nvSpPr>
          <p:spPr>
            <a:xfrm>
              <a:off x="4551363" y="1771650"/>
              <a:ext cx="249237" cy="161925"/>
            </a:xfrm>
            <a:custGeom>
              <a:avLst/>
              <a:gdLst>
                <a:gd name="connsiteX0" fmla="*/ 0 w 496614"/>
                <a:gd name="connsiteY0" fmla="*/ 21021 h 84083"/>
                <a:gd name="connsiteX1" fmla="*/ 246993 w 496614"/>
                <a:gd name="connsiteY1" fmla="*/ 84083 h 84083"/>
                <a:gd name="connsiteX2" fmla="*/ 496614 w 496614"/>
                <a:gd name="connsiteY2" fmla="*/ 0 h 84083"/>
                <a:gd name="connsiteX0" fmla="*/ 0 w 249621"/>
                <a:gd name="connsiteY0" fmla="*/ 99849 h 162911"/>
                <a:gd name="connsiteX1" fmla="*/ 246993 w 249621"/>
                <a:gd name="connsiteY1" fmla="*/ 162911 h 162911"/>
                <a:gd name="connsiteX2" fmla="*/ 249621 w 249621"/>
                <a:gd name="connsiteY2" fmla="*/ 0 h 162911"/>
              </a:gdLst>
              <a:ahLst/>
              <a:cxnLst>
                <a:cxn ang="0">
                  <a:pos x="connsiteX0" y="connsiteY0"/>
                </a:cxn>
                <a:cxn ang="0">
                  <a:pos x="connsiteX1" y="connsiteY1"/>
                </a:cxn>
                <a:cxn ang="0">
                  <a:pos x="connsiteX2" y="connsiteY2"/>
                </a:cxn>
              </a:cxnLst>
              <a:rect l="l" t="t" r="r" b="b"/>
              <a:pathLst>
                <a:path w="249621" h="162911">
                  <a:moveTo>
                    <a:pt x="0" y="99849"/>
                  </a:moveTo>
                  <a:lnTo>
                    <a:pt x="246993" y="162911"/>
                  </a:lnTo>
                  <a:lnTo>
                    <a:pt x="249621" y="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フリーフォーム 67"/>
            <p:cNvSpPr/>
            <p:nvPr/>
          </p:nvSpPr>
          <p:spPr>
            <a:xfrm>
              <a:off x="5229225" y="1420813"/>
              <a:ext cx="509588" cy="234950"/>
            </a:xfrm>
            <a:custGeom>
              <a:avLst/>
              <a:gdLst>
                <a:gd name="connsiteX0" fmla="*/ 0 w 507124"/>
                <a:gd name="connsiteY0" fmla="*/ 233855 h 233855"/>
                <a:gd name="connsiteX1" fmla="*/ 246993 w 507124"/>
                <a:gd name="connsiteY1" fmla="*/ 160283 h 233855"/>
                <a:gd name="connsiteX2" fmla="*/ 246993 w 507124"/>
                <a:gd name="connsiteY2" fmla="*/ 13138 h 233855"/>
                <a:gd name="connsiteX3" fmla="*/ 294289 w 507124"/>
                <a:gd name="connsiteY3" fmla="*/ 0 h 233855"/>
                <a:gd name="connsiteX4" fmla="*/ 507124 w 507124"/>
                <a:gd name="connsiteY4" fmla="*/ 70945 h 233855"/>
                <a:gd name="connsiteX5" fmla="*/ 504496 w 507124"/>
                <a:gd name="connsiteY5" fmla="*/ 204952 h 233855"/>
                <a:gd name="connsiteX0" fmla="*/ 0 w 509751"/>
                <a:gd name="connsiteY0" fmla="*/ 233855 h 233855"/>
                <a:gd name="connsiteX1" fmla="*/ 246993 w 509751"/>
                <a:gd name="connsiteY1" fmla="*/ 160283 h 233855"/>
                <a:gd name="connsiteX2" fmla="*/ 246993 w 509751"/>
                <a:gd name="connsiteY2" fmla="*/ 13138 h 233855"/>
                <a:gd name="connsiteX3" fmla="*/ 294289 w 509751"/>
                <a:gd name="connsiteY3" fmla="*/ 0 h 233855"/>
                <a:gd name="connsiteX4" fmla="*/ 509751 w 509751"/>
                <a:gd name="connsiteY4" fmla="*/ 49925 h 233855"/>
                <a:gd name="connsiteX5" fmla="*/ 504496 w 509751"/>
                <a:gd name="connsiteY5" fmla="*/ 204952 h 23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51" h="233855">
                  <a:moveTo>
                    <a:pt x="0" y="233855"/>
                  </a:moveTo>
                  <a:lnTo>
                    <a:pt x="246993" y="160283"/>
                  </a:lnTo>
                  <a:lnTo>
                    <a:pt x="246993" y="13138"/>
                  </a:lnTo>
                  <a:lnTo>
                    <a:pt x="294289" y="0"/>
                  </a:lnTo>
                  <a:lnTo>
                    <a:pt x="509751" y="49925"/>
                  </a:lnTo>
                  <a:lnTo>
                    <a:pt x="504496" y="204952"/>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フリーフォーム 68"/>
            <p:cNvSpPr/>
            <p:nvPr/>
          </p:nvSpPr>
          <p:spPr>
            <a:xfrm>
              <a:off x="5743575" y="1436688"/>
              <a:ext cx="400050" cy="2544762"/>
            </a:xfrm>
            <a:custGeom>
              <a:avLst/>
              <a:gdLst>
                <a:gd name="connsiteX0" fmla="*/ 0 w 399394"/>
                <a:gd name="connsiteY0" fmla="*/ 57807 h 1686910"/>
                <a:gd name="connsiteX1" fmla="*/ 155028 w 399394"/>
                <a:gd name="connsiteY1" fmla="*/ 5255 h 1686910"/>
                <a:gd name="connsiteX2" fmla="*/ 225973 w 399394"/>
                <a:gd name="connsiteY2" fmla="*/ 0 h 1686910"/>
                <a:gd name="connsiteX3" fmla="*/ 320566 w 399394"/>
                <a:gd name="connsiteY3" fmla="*/ 28903 h 1686910"/>
                <a:gd name="connsiteX4" fmla="*/ 399394 w 399394"/>
                <a:gd name="connsiteY4" fmla="*/ 123496 h 1686910"/>
                <a:gd name="connsiteX5" fmla="*/ 375745 w 399394"/>
                <a:gd name="connsiteY5" fmla="*/ 1686910 h 1686910"/>
                <a:gd name="connsiteX0" fmla="*/ 0 w 399394"/>
                <a:gd name="connsiteY0" fmla="*/ 57807 h 1686910"/>
                <a:gd name="connsiteX1" fmla="*/ 155028 w 399394"/>
                <a:gd name="connsiteY1" fmla="*/ 5255 h 1686910"/>
                <a:gd name="connsiteX2" fmla="*/ 225973 w 399394"/>
                <a:gd name="connsiteY2" fmla="*/ 0 h 1686910"/>
                <a:gd name="connsiteX3" fmla="*/ 320566 w 399394"/>
                <a:gd name="connsiteY3" fmla="*/ 28903 h 1686910"/>
                <a:gd name="connsiteX4" fmla="*/ 399394 w 399394"/>
                <a:gd name="connsiteY4" fmla="*/ 123496 h 1686910"/>
                <a:gd name="connsiteX5" fmla="*/ 375745 w 399394"/>
                <a:gd name="connsiteY5" fmla="*/ 1686910 h 1686910"/>
                <a:gd name="connsiteX0" fmla="*/ 0 w 402022"/>
                <a:gd name="connsiteY0" fmla="*/ 57807 h 1686910"/>
                <a:gd name="connsiteX1" fmla="*/ 155028 w 402022"/>
                <a:gd name="connsiteY1" fmla="*/ 5255 h 1686910"/>
                <a:gd name="connsiteX2" fmla="*/ 225973 w 402022"/>
                <a:gd name="connsiteY2" fmla="*/ 0 h 1686910"/>
                <a:gd name="connsiteX3" fmla="*/ 320566 w 402022"/>
                <a:gd name="connsiteY3" fmla="*/ 28903 h 1686910"/>
                <a:gd name="connsiteX4" fmla="*/ 399394 w 402022"/>
                <a:gd name="connsiteY4" fmla="*/ 123496 h 1686910"/>
                <a:gd name="connsiteX5" fmla="*/ 375745 w 402022"/>
                <a:gd name="connsiteY5" fmla="*/ 1686910 h 1686910"/>
                <a:gd name="connsiteX0" fmla="*/ 0 w 399395"/>
                <a:gd name="connsiteY0" fmla="*/ 57807 h 1686910"/>
                <a:gd name="connsiteX1" fmla="*/ 155028 w 399395"/>
                <a:gd name="connsiteY1" fmla="*/ 5255 h 1686910"/>
                <a:gd name="connsiteX2" fmla="*/ 225973 w 399395"/>
                <a:gd name="connsiteY2" fmla="*/ 0 h 1686910"/>
                <a:gd name="connsiteX3" fmla="*/ 320566 w 399395"/>
                <a:gd name="connsiteY3" fmla="*/ 28903 h 1686910"/>
                <a:gd name="connsiteX4" fmla="*/ 399394 w 399395"/>
                <a:gd name="connsiteY4" fmla="*/ 123496 h 1686910"/>
                <a:gd name="connsiteX5" fmla="*/ 375745 w 399395"/>
                <a:gd name="connsiteY5" fmla="*/ 1686910 h 1686910"/>
                <a:gd name="connsiteX0" fmla="*/ 0 w 399395"/>
                <a:gd name="connsiteY0" fmla="*/ 63938 h 1693041"/>
                <a:gd name="connsiteX1" fmla="*/ 155028 w 399395"/>
                <a:gd name="connsiteY1" fmla="*/ 11386 h 1693041"/>
                <a:gd name="connsiteX2" fmla="*/ 225973 w 399395"/>
                <a:gd name="connsiteY2" fmla="*/ 6131 h 1693041"/>
                <a:gd name="connsiteX3" fmla="*/ 320566 w 399395"/>
                <a:gd name="connsiteY3" fmla="*/ 35034 h 1693041"/>
                <a:gd name="connsiteX4" fmla="*/ 399394 w 399395"/>
                <a:gd name="connsiteY4" fmla="*/ 129627 h 1693041"/>
                <a:gd name="connsiteX5" fmla="*/ 375745 w 399395"/>
                <a:gd name="connsiteY5" fmla="*/ 1693041 h 1693041"/>
                <a:gd name="connsiteX0" fmla="*/ 0 w 399395"/>
                <a:gd name="connsiteY0" fmla="*/ 67442 h 1696545"/>
                <a:gd name="connsiteX1" fmla="*/ 155028 w 399395"/>
                <a:gd name="connsiteY1" fmla="*/ 14890 h 1696545"/>
                <a:gd name="connsiteX2" fmla="*/ 225973 w 399395"/>
                <a:gd name="connsiteY2" fmla="*/ 9635 h 1696545"/>
                <a:gd name="connsiteX3" fmla="*/ 320566 w 399395"/>
                <a:gd name="connsiteY3" fmla="*/ 38538 h 1696545"/>
                <a:gd name="connsiteX4" fmla="*/ 399394 w 399395"/>
                <a:gd name="connsiteY4" fmla="*/ 133131 h 1696545"/>
                <a:gd name="connsiteX5" fmla="*/ 375745 w 399395"/>
                <a:gd name="connsiteY5" fmla="*/ 1696545 h 1696545"/>
                <a:gd name="connsiteX0" fmla="*/ 0 w 399395"/>
                <a:gd name="connsiteY0" fmla="*/ 63938 h 1693041"/>
                <a:gd name="connsiteX1" fmla="*/ 155028 w 399395"/>
                <a:gd name="connsiteY1" fmla="*/ 11386 h 1693041"/>
                <a:gd name="connsiteX2" fmla="*/ 225973 w 399395"/>
                <a:gd name="connsiteY2" fmla="*/ 6131 h 1693041"/>
                <a:gd name="connsiteX3" fmla="*/ 320566 w 399395"/>
                <a:gd name="connsiteY3" fmla="*/ 35034 h 1693041"/>
                <a:gd name="connsiteX4" fmla="*/ 399394 w 399395"/>
                <a:gd name="connsiteY4" fmla="*/ 129627 h 1693041"/>
                <a:gd name="connsiteX5" fmla="*/ 375745 w 399395"/>
                <a:gd name="connsiteY5" fmla="*/ 1693041 h 1693041"/>
                <a:gd name="connsiteX0" fmla="*/ 0 w 399395"/>
                <a:gd name="connsiteY0" fmla="*/ 63938 h 2544379"/>
                <a:gd name="connsiteX1" fmla="*/ 155028 w 399395"/>
                <a:gd name="connsiteY1" fmla="*/ 11386 h 2544379"/>
                <a:gd name="connsiteX2" fmla="*/ 225973 w 399395"/>
                <a:gd name="connsiteY2" fmla="*/ 6131 h 2544379"/>
                <a:gd name="connsiteX3" fmla="*/ 320566 w 399395"/>
                <a:gd name="connsiteY3" fmla="*/ 35034 h 2544379"/>
                <a:gd name="connsiteX4" fmla="*/ 399394 w 399395"/>
                <a:gd name="connsiteY4" fmla="*/ 129627 h 2544379"/>
                <a:gd name="connsiteX5" fmla="*/ 365235 w 399395"/>
                <a:gd name="connsiteY5" fmla="*/ 2544379 h 2544379"/>
                <a:gd name="connsiteX0" fmla="*/ 0 w 399395"/>
                <a:gd name="connsiteY0" fmla="*/ 63938 h 2544379"/>
                <a:gd name="connsiteX1" fmla="*/ 155028 w 399395"/>
                <a:gd name="connsiteY1" fmla="*/ 11386 h 2544379"/>
                <a:gd name="connsiteX2" fmla="*/ 225973 w 399395"/>
                <a:gd name="connsiteY2" fmla="*/ 6131 h 2544379"/>
                <a:gd name="connsiteX3" fmla="*/ 337683 w 399395"/>
                <a:gd name="connsiteY3" fmla="*/ 44557 h 2544379"/>
                <a:gd name="connsiteX4" fmla="*/ 399394 w 399395"/>
                <a:gd name="connsiteY4" fmla="*/ 129627 h 2544379"/>
                <a:gd name="connsiteX5" fmla="*/ 365235 w 399395"/>
                <a:gd name="connsiteY5" fmla="*/ 2544379 h 2544379"/>
                <a:gd name="connsiteX0" fmla="*/ 0 w 399395"/>
                <a:gd name="connsiteY0" fmla="*/ 63938 h 2544379"/>
                <a:gd name="connsiteX1" fmla="*/ 155028 w 399395"/>
                <a:gd name="connsiteY1" fmla="*/ 11386 h 2544379"/>
                <a:gd name="connsiteX2" fmla="*/ 225973 w 399395"/>
                <a:gd name="connsiteY2" fmla="*/ 6131 h 2544379"/>
                <a:gd name="connsiteX3" fmla="*/ 337683 w 399395"/>
                <a:gd name="connsiteY3" fmla="*/ 44557 h 2544379"/>
                <a:gd name="connsiteX4" fmla="*/ 399394 w 399395"/>
                <a:gd name="connsiteY4" fmla="*/ 129627 h 2544379"/>
                <a:gd name="connsiteX5" fmla="*/ 365235 w 399395"/>
                <a:gd name="connsiteY5" fmla="*/ 2544379 h 254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395" h="2544379">
                  <a:moveTo>
                    <a:pt x="0" y="63938"/>
                  </a:moveTo>
                  <a:lnTo>
                    <a:pt x="155028" y="11386"/>
                  </a:lnTo>
                  <a:cubicBezTo>
                    <a:pt x="178675" y="1751"/>
                    <a:pt x="202325" y="0"/>
                    <a:pt x="225973" y="6131"/>
                  </a:cubicBezTo>
                  <a:lnTo>
                    <a:pt x="337683" y="44557"/>
                  </a:lnTo>
                  <a:cubicBezTo>
                    <a:pt x="370215" y="51257"/>
                    <a:pt x="399395" y="92840"/>
                    <a:pt x="399394" y="129627"/>
                  </a:cubicBezTo>
                  <a:lnTo>
                    <a:pt x="365235" y="2544379"/>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フリーフォーム 69"/>
            <p:cNvSpPr/>
            <p:nvPr/>
          </p:nvSpPr>
          <p:spPr>
            <a:xfrm>
              <a:off x="5478463" y="1443038"/>
              <a:ext cx="223837" cy="192087"/>
            </a:xfrm>
            <a:custGeom>
              <a:avLst/>
              <a:gdLst>
                <a:gd name="connsiteX0" fmla="*/ 0 w 223345"/>
                <a:gd name="connsiteY0" fmla="*/ 0 h 191814"/>
                <a:gd name="connsiteX1" fmla="*/ 223345 w 223345"/>
                <a:gd name="connsiteY1" fmla="*/ 52552 h 191814"/>
                <a:gd name="connsiteX2" fmla="*/ 218090 w 223345"/>
                <a:gd name="connsiteY2" fmla="*/ 191814 h 191814"/>
                <a:gd name="connsiteX3" fmla="*/ 2628 w 223345"/>
                <a:gd name="connsiteY3" fmla="*/ 139262 h 191814"/>
              </a:gdLst>
              <a:ahLst/>
              <a:cxnLst>
                <a:cxn ang="0">
                  <a:pos x="connsiteX0" y="connsiteY0"/>
                </a:cxn>
                <a:cxn ang="0">
                  <a:pos x="connsiteX1" y="connsiteY1"/>
                </a:cxn>
                <a:cxn ang="0">
                  <a:pos x="connsiteX2" y="connsiteY2"/>
                </a:cxn>
                <a:cxn ang="0">
                  <a:pos x="connsiteX3" y="connsiteY3"/>
                </a:cxn>
              </a:cxnLst>
              <a:rect l="l" t="t" r="r" b="b"/>
              <a:pathLst>
                <a:path w="223345" h="191814">
                  <a:moveTo>
                    <a:pt x="0" y="0"/>
                  </a:moveTo>
                  <a:lnTo>
                    <a:pt x="223345" y="52552"/>
                  </a:lnTo>
                  <a:lnTo>
                    <a:pt x="218090" y="191814"/>
                  </a:lnTo>
                  <a:lnTo>
                    <a:pt x="2628" y="139262"/>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フリーフォーム 70"/>
            <p:cNvSpPr/>
            <p:nvPr/>
          </p:nvSpPr>
          <p:spPr>
            <a:xfrm>
              <a:off x="5365750" y="1504950"/>
              <a:ext cx="777875" cy="242888"/>
            </a:xfrm>
            <a:custGeom>
              <a:avLst/>
              <a:gdLst>
                <a:gd name="connsiteX0" fmla="*/ 0 w 733096"/>
                <a:gd name="connsiteY0" fmla="*/ 223345 h 223345"/>
                <a:gd name="connsiteX1" fmla="*/ 633248 w 733096"/>
                <a:gd name="connsiteY1" fmla="*/ 0 h 223345"/>
                <a:gd name="connsiteX2" fmla="*/ 733096 w 733096"/>
                <a:gd name="connsiteY2" fmla="*/ 60434 h 223345"/>
                <a:gd name="connsiteX0" fmla="*/ 0 w 733096"/>
                <a:gd name="connsiteY0" fmla="*/ 204952 h 204952"/>
                <a:gd name="connsiteX1" fmla="*/ 635876 w 733096"/>
                <a:gd name="connsiteY1" fmla="*/ 0 h 204952"/>
                <a:gd name="connsiteX2" fmla="*/ 733096 w 733096"/>
                <a:gd name="connsiteY2" fmla="*/ 42041 h 204952"/>
                <a:gd name="connsiteX0" fmla="*/ 0 w 733096"/>
                <a:gd name="connsiteY0" fmla="*/ 207579 h 207579"/>
                <a:gd name="connsiteX1" fmla="*/ 635876 w 733096"/>
                <a:gd name="connsiteY1" fmla="*/ 0 h 207579"/>
                <a:gd name="connsiteX2" fmla="*/ 733096 w 733096"/>
                <a:gd name="connsiteY2" fmla="*/ 44668 h 207579"/>
                <a:gd name="connsiteX0" fmla="*/ 0 w 722585"/>
                <a:gd name="connsiteY0" fmla="*/ 207579 h 207579"/>
                <a:gd name="connsiteX1" fmla="*/ 635876 w 722585"/>
                <a:gd name="connsiteY1" fmla="*/ 0 h 207579"/>
                <a:gd name="connsiteX2" fmla="*/ 722585 w 722585"/>
                <a:gd name="connsiteY2" fmla="*/ 55179 h 207579"/>
                <a:gd name="connsiteX0" fmla="*/ 0 w 725213"/>
                <a:gd name="connsiteY0" fmla="*/ 207579 h 207579"/>
                <a:gd name="connsiteX1" fmla="*/ 635876 w 725213"/>
                <a:gd name="connsiteY1" fmla="*/ 0 h 207579"/>
                <a:gd name="connsiteX2" fmla="*/ 722585 w 725213"/>
                <a:gd name="connsiteY2" fmla="*/ 55179 h 207579"/>
                <a:gd name="connsiteX0" fmla="*/ 0 w 725213"/>
                <a:gd name="connsiteY0" fmla="*/ 218090 h 218090"/>
                <a:gd name="connsiteX1" fmla="*/ 635876 w 725213"/>
                <a:gd name="connsiteY1" fmla="*/ 10511 h 218090"/>
                <a:gd name="connsiteX2" fmla="*/ 722585 w 725213"/>
                <a:gd name="connsiteY2" fmla="*/ 65690 h 218090"/>
                <a:gd name="connsiteX0" fmla="*/ 0 w 725213"/>
                <a:gd name="connsiteY0" fmla="*/ 223345 h 223345"/>
                <a:gd name="connsiteX1" fmla="*/ 649014 w 725213"/>
                <a:gd name="connsiteY1" fmla="*/ 10511 h 223345"/>
                <a:gd name="connsiteX2" fmla="*/ 722585 w 725213"/>
                <a:gd name="connsiteY2" fmla="*/ 70945 h 223345"/>
                <a:gd name="connsiteX0" fmla="*/ 0 w 777765"/>
                <a:gd name="connsiteY0" fmla="*/ 241738 h 241738"/>
                <a:gd name="connsiteX1" fmla="*/ 701566 w 777765"/>
                <a:gd name="connsiteY1" fmla="*/ 10511 h 241738"/>
                <a:gd name="connsiteX2" fmla="*/ 775137 w 777765"/>
                <a:gd name="connsiteY2" fmla="*/ 70945 h 241738"/>
              </a:gdLst>
              <a:ahLst/>
              <a:cxnLst>
                <a:cxn ang="0">
                  <a:pos x="connsiteX0" y="connsiteY0"/>
                </a:cxn>
                <a:cxn ang="0">
                  <a:pos x="connsiteX1" y="connsiteY1"/>
                </a:cxn>
                <a:cxn ang="0">
                  <a:pos x="connsiteX2" y="connsiteY2"/>
                </a:cxn>
              </a:cxnLst>
              <a:rect l="l" t="t" r="r" b="b"/>
              <a:pathLst>
                <a:path w="777765" h="241738">
                  <a:moveTo>
                    <a:pt x="0" y="241738"/>
                  </a:moveTo>
                  <a:lnTo>
                    <a:pt x="701566" y="10511"/>
                  </a:lnTo>
                  <a:cubicBezTo>
                    <a:pt x="740979" y="0"/>
                    <a:pt x="777765" y="31531"/>
                    <a:pt x="775137" y="70945"/>
                  </a:cubicBez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2" name="グループ化 454"/>
            <p:cNvGrpSpPr>
              <a:grpSpLocks/>
            </p:cNvGrpSpPr>
            <p:nvPr/>
          </p:nvGrpSpPr>
          <p:grpSpPr bwMode="auto">
            <a:xfrm>
              <a:off x="4624388" y="2039938"/>
              <a:ext cx="628650" cy="893762"/>
              <a:chOff x="4613275" y="2923223"/>
              <a:chExt cx="628650" cy="894715"/>
            </a:xfrm>
          </p:grpSpPr>
          <p:sp>
            <p:nvSpPr>
              <p:cNvPr id="131" name="フリーフォーム 130"/>
              <p:cNvSpPr/>
              <p:nvPr/>
            </p:nvSpPr>
            <p:spPr>
              <a:xfrm>
                <a:off x="4876800" y="3527116"/>
                <a:ext cx="171450" cy="290822"/>
              </a:xfrm>
              <a:custGeom>
                <a:avLst/>
                <a:gdLst>
                  <a:gd name="connsiteX0" fmla="*/ 3810 w 171450"/>
                  <a:gd name="connsiteY0" fmla="*/ 53340 h 300990"/>
                  <a:gd name="connsiteX1" fmla="*/ 87630 w 171450"/>
                  <a:gd name="connsiteY1" fmla="*/ 179070 h 300990"/>
                  <a:gd name="connsiteX2" fmla="*/ 0 w 171450"/>
                  <a:gd name="connsiteY2" fmla="*/ 255270 h 300990"/>
                  <a:gd name="connsiteX3" fmla="*/ 45720 w 171450"/>
                  <a:gd name="connsiteY3" fmla="*/ 300990 h 300990"/>
                  <a:gd name="connsiteX4" fmla="*/ 171450 w 171450"/>
                  <a:gd name="connsiteY4" fmla="*/ 163830 h 300990"/>
                  <a:gd name="connsiteX5" fmla="*/ 64770 w 171450"/>
                  <a:gd name="connsiteY5" fmla="*/ 0 h 300990"/>
                  <a:gd name="connsiteX6" fmla="*/ 3810 w 171450"/>
                  <a:gd name="connsiteY6" fmla="*/ 53340 h 300990"/>
                  <a:gd name="connsiteX0" fmla="*/ 3810 w 171450"/>
                  <a:gd name="connsiteY0" fmla="*/ 41910 h 289560"/>
                  <a:gd name="connsiteX1" fmla="*/ 87630 w 171450"/>
                  <a:gd name="connsiteY1" fmla="*/ 167640 h 289560"/>
                  <a:gd name="connsiteX2" fmla="*/ 0 w 171450"/>
                  <a:gd name="connsiteY2" fmla="*/ 243840 h 289560"/>
                  <a:gd name="connsiteX3" fmla="*/ 45720 w 171450"/>
                  <a:gd name="connsiteY3" fmla="*/ 289560 h 289560"/>
                  <a:gd name="connsiteX4" fmla="*/ 171450 w 171450"/>
                  <a:gd name="connsiteY4" fmla="*/ 152400 h 289560"/>
                  <a:gd name="connsiteX5" fmla="*/ 64770 w 171450"/>
                  <a:gd name="connsiteY5" fmla="*/ 0 h 289560"/>
                  <a:gd name="connsiteX6" fmla="*/ 3810 w 171450"/>
                  <a:gd name="connsiteY6" fmla="*/ 41910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289560">
                    <a:moveTo>
                      <a:pt x="3810" y="41910"/>
                    </a:moveTo>
                    <a:lnTo>
                      <a:pt x="87630" y="167640"/>
                    </a:lnTo>
                    <a:lnTo>
                      <a:pt x="0" y="243840"/>
                    </a:lnTo>
                    <a:lnTo>
                      <a:pt x="45720" y="289560"/>
                    </a:lnTo>
                    <a:lnTo>
                      <a:pt x="171450" y="152400"/>
                    </a:lnTo>
                    <a:lnTo>
                      <a:pt x="64770" y="0"/>
                    </a:lnTo>
                    <a:lnTo>
                      <a:pt x="3810" y="41910"/>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2" name="グループ化 453"/>
              <p:cNvGrpSpPr>
                <a:grpSpLocks/>
              </p:cNvGrpSpPr>
              <p:nvPr/>
            </p:nvGrpSpPr>
            <p:grpSpPr bwMode="auto">
              <a:xfrm>
                <a:off x="4613275" y="2923223"/>
                <a:ext cx="628650" cy="870902"/>
                <a:chOff x="4613275" y="2923223"/>
                <a:chExt cx="628650" cy="870902"/>
              </a:xfrm>
            </p:grpSpPr>
            <p:sp>
              <p:nvSpPr>
                <p:cNvPr id="133" name="フリーフォーム 132"/>
                <p:cNvSpPr/>
                <p:nvPr/>
              </p:nvSpPr>
              <p:spPr>
                <a:xfrm>
                  <a:off x="4683125" y="3379321"/>
                  <a:ext cx="209550" cy="224077"/>
                </a:xfrm>
                <a:custGeom>
                  <a:avLst/>
                  <a:gdLst>
                    <a:gd name="connsiteX0" fmla="*/ 0 w 209550"/>
                    <a:gd name="connsiteY0" fmla="*/ 0 h 224790"/>
                    <a:gd name="connsiteX1" fmla="*/ 15240 w 209550"/>
                    <a:gd name="connsiteY1" fmla="*/ 167640 h 224790"/>
                    <a:gd name="connsiteX2" fmla="*/ 209550 w 209550"/>
                    <a:gd name="connsiteY2" fmla="*/ 224790 h 224790"/>
                    <a:gd name="connsiteX3" fmla="*/ 198120 w 209550"/>
                    <a:gd name="connsiteY3" fmla="*/ 220980 h 224790"/>
                    <a:gd name="connsiteX0" fmla="*/ 0 w 209550"/>
                    <a:gd name="connsiteY0" fmla="*/ 0 h 224790"/>
                    <a:gd name="connsiteX1" fmla="*/ 5080 w 209550"/>
                    <a:gd name="connsiteY1" fmla="*/ 157436 h 224790"/>
                    <a:gd name="connsiteX2" fmla="*/ 209550 w 209550"/>
                    <a:gd name="connsiteY2" fmla="*/ 224790 h 224790"/>
                    <a:gd name="connsiteX3" fmla="*/ 198120 w 209550"/>
                    <a:gd name="connsiteY3" fmla="*/ 220980 h 224790"/>
                  </a:gdLst>
                  <a:ahLst/>
                  <a:cxnLst>
                    <a:cxn ang="0">
                      <a:pos x="connsiteX0" y="connsiteY0"/>
                    </a:cxn>
                    <a:cxn ang="0">
                      <a:pos x="connsiteX1" y="connsiteY1"/>
                    </a:cxn>
                    <a:cxn ang="0">
                      <a:pos x="connsiteX2" y="connsiteY2"/>
                    </a:cxn>
                    <a:cxn ang="0">
                      <a:pos x="connsiteX3" y="connsiteY3"/>
                    </a:cxn>
                  </a:cxnLst>
                  <a:rect l="l" t="t" r="r" b="b"/>
                  <a:pathLst>
                    <a:path w="209550" h="224790">
                      <a:moveTo>
                        <a:pt x="0" y="0"/>
                      </a:moveTo>
                      <a:lnTo>
                        <a:pt x="5080" y="157436"/>
                      </a:lnTo>
                      <a:lnTo>
                        <a:pt x="209550" y="224790"/>
                      </a:lnTo>
                      <a:lnTo>
                        <a:pt x="198120" y="22098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フリーフォーム 133"/>
                <p:cNvSpPr/>
                <p:nvPr/>
              </p:nvSpPr>
              <p:spPr>
                <a:xfrm>
                  <a:off x="4613275" y="3543008"/>
                  <a:ext cx="184150" cy="251093"/>
                </a:xfrm>
                <a:custGeom>
                  <a:avLst/>
                  <a:gdLst>
                    <a:gd name="connsiteX0" fmla="*/ 83820 w 182880"/>
                    <a:gd name="connsiteY0" fmla="*/ 0 h 251460"/>
                    <a:gd name="connsiteX1" fmla="*/ 0 w 182880"/>
                    <a:gd name="connsiteY1" fmla="*/ 99060 h 251460"/>
                    <a:gd name="connsiteX2" fmla="*/ 118110 w 182880"/>
                    <a:gd name="connsiteY2" fmla="*/ 251460 h 251460"/>
                    <a:gd name="connsiteX3" fmla="*/ 182880 w 182880"/>
                    <a:gd name="connsiteY3" fmla="*/ 213360 h 251460"/>
                    <a:gd name="connsiteX4" fmla="*/ 80010 w 182880"/>
                    <a:gd name="connsiteY4" fmla="*/ 99060 h 251460"/>
                    <a:gd name="connsiteX5" fmla="*/ 144780 w 182880"/>
                    <a:gd name="connsiteY5" fmla="*/ 2286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 h="251460">
                      <a:moveTo>
                        <a:pt x="83820" y="0"/>
                      </a:moveTo>
                      <a:lnTo>
                        <a:pt x="0" y="99060"/>
                      </a:lnTo>
                      <a:lnTo>
                        <a:pt x="118110" y="251460"/>
                      </a:lnTo>
                      <a:lnTo>
                        <a:pt x="182880" y="213360"/>
                      </a:lnTo>
                      <a:lnTo>
                        <a:pt x="80010" y="99060"/>
                      </a:lnTo>
                      <a:lnTo>
                        <a:pt x="144780" y="22860"/>
                      </a:ln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フリーフォーム 134"/>
                <p:cNvSpPr/>
                <p:nvPr/>
              </p:nvSpPr>
              <p:spPr>
                <a:xfrm>
                  <a:off x="4972050" y="3406338"/>
                  <a:ext cx="7937" cy="152563"/>
                </a:xfrm>
                <a:custGeom>
                  <a:avLst/>
                  <a:gdLst>
                    <a:gd name="connsiteX0" fmla="*/ 7620 w 7620"/>
                    <a:gd name="connsiteY0" fmla="*/ 152400 h 152400"/>
                    <a:gd name="connsiteX1" fmla="*/ 0 w 7620"/>
                    <a:gd name="connsiteY1" fmla="*/ 0 h 152400"/>
                  </a:gdLst>
                  <a:ahLst/>
                  <a:cxnLst>
                    <a:cxn ang="0">
                      <a:pos x="connsiteX0" y="connsiteY0"/>
                    </a:cxn>
                    <a:cxn ang="0">
                      <a:pos x="connsiteX1" y="connsiteY1"/>
                    </a:cxn>
                  </a:cxnLst>
                  <a:rect l="l" t="t" r="r" b="b"/>
                  <a:pathLst>
                    <a:path w="7620" h="152400">
                      <a:moveTo>
                        <a:pt x="7620" y="152400"/>
                      </a:move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フリーフォーム 135"/>
                <p:cNvSpPr/>
                <p:nvPr/>
              </p:nvSpPr>
              <p:spPr>
                <a:xfrm>
                  <a:off x="5070475" y="3406338"/>
                  <a:ext cx="171450" cy="289233"/>
                </a:xfrm>
                <a:custGeom>
                  <a:avLst/>
                  <a:gdLst>
                    <a:gd name="connsiteX0" fmla="*/ 3810 w 171450"/>
                    <a:gd name="connsiteY0" fmla="*/ 53340 h 300990"/>
                    <a:gd name="connsiteX1" fmla="*/ 87630 w 171450"/>
                    <a:gd name="connsiteY1" fmla="*/ 179070 h 300990"/>
                    <a:gd name="connsiteX2" fmla="*/ 0 w 171450"/>
                    <a:gd name="connsiteY2" fmla="*/ 255270 h 300990"/>
                    <a:gd name="connsiteX3" fmla="*/ 45720 w 171450"/>
                    <a:gd name="connsiteY3" fmla="*/ 300990 h 300990"/>
                    <a:gd name="connsiteX4" fmla="*/ 171450 w 171450"/>
                    <a:gd name="connsiteY4" fmla="*/ 163830 h 300990"/>
                    <a:gd name="connsiteX5" fmla="*/ 64770 w 171450"/>
                    <a:gd name="connsiteY5" fmla="*/ 0 h 300990"/>
                    <a:gd name="connsiteX6" fmla="*/ 3810 w 171450"/>
                    <a:gd name="connsiteY6" fmla="*/ 53340 h 300990"/>
                    <a:gd name="connsiteX0" fmla="*/ 3810 w 171450"/>
                    <a:gd name="connsiteY0" fmla="*/ 41910 h 289560"/>
                    <a:gd name="connsiteX1" fmla="*/ 87630 w 171450"/>
                    <a:gd name="connsiteY1" fmla="*/ 167640 h 289560"/>
                    <a:gd name="connsiteX2" fmla="*/ 0 w 171450"/>
                    <a:gd name="connsiteY2" fmla="*/ 243840 h 289560"/>
                    <a:gd name="connsiteX3" fmla="*/ 45720 w 171450"/>
                    <a:gd name="connsiteY3" fmla="*/ 289560 h 289560"/>
                    <a:gd name="connsiteX4" fmla="*/ 171450 w 171450"/>
                    <a:gd name="connsiteY4" fmla="*/ 152400 h 289560"/>
                    <a:gd name="connsiteX5" fmla="*/ 64770 w 171450"/>
                    <a:gd name="connsiteY5" fmla="*/ 0 h 289560"/>
                    <a:gd name="connsiteX6" fmla="*/ 3810 w 171450"/>
                    <a:gd name="connsiteY6" fmla="*/ 41910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289560">
                      <a:moveTo>
                        <a:pt x="3810" y="41910"/>
                      </a:moveTo>
                      <a:lnTo>
                        <a:pt x="87630" y="167640"/>
                      </a:lnTo>
                      <a:lnTo>
                        <a:pt x="0" y="243840"/>
                      </a:lnTo>
                      <a:lnTo>
                        <a:pt x="45720" y="289560"/>
                      </a:lnTo>
                      <a:lnTo>
                        <a:pt x="171450" y="152400"/>
                      </a:lnTo>
                      <a:lnTo>
                        <a:pt x="64770" y="0"/>
                      </a:lnTo>
                      <a:lnTo>
                        <a:pt x="3810" y="41910"/>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フリーフォーム 136"/>
                <p:cNvSpPr/>
                <p:nvPr/>
              </p:nvSpPr>
              <p:spPr>
                <a:xfrm>
                  <a:off x="5165725" y="3283969"/>
                  <a:ext cx="7937" cy="152563"/>
                </a:xfrm>
                <a:custGeom>
                  <a:avLst/>
                  <a:gdLst>
                    <a:gd name="connsiteX0" fmla="*/ 7620 w 7620"/>
                    <a:gd name="connsiteY0" fmla="*/ 152400 h 152400"/>
                    <a:gd name="connsiteX1" fmla="*/ 0 w 7620"/>
                    <a:gd name="connsiteY1" fmla="*/ 0 h 152400"/>
                  </a:gdLst>
                  <a:ahLst/>
                  <a:cxnLst>
                    <a:cxn ang="0">
                      <a:pos x="connsiteX0" y="connsiteY0"/>
                    </a:cxn>
                    <a:cxn ang="0">
                      <a:pos x="connsiteX1" y="connsiteY1"/>
                    </a:cxn>
                  </a:cxnLst>
                  <a:rect l="l" t="t" r="r" b="b"/>
                  <a:pathLst>
                    <a:path w="7620" h="152400">
                      <a:moveTo>
                        <a:pt x="7620" y="152400"/>
                      </a:move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フリーフォーム 137"/>
                <p:cNvSpPr/>
                <p:nvPr/>
              </p:nvSpPr>
              <p:spPr>
                <a:xfrm>
                  <a:off x="4983162" y="3501689"/>
                  <a:ext cx="133350" cy="22249"/>
                </a:xfrm>
                <a:custGeom>
                  <a:avLst/>
                  <a:gdLst>
                    <a:gd name="connsiteX0" fmla="*/ 0 w 133350"/>
                    <a:gd name="connsiteY0" fmla="*/ 0 h 22860"/>
                    <a:gd name="connsiteX1" fmla="*/ 102870 w 133350"/>
                    <a:gd name="connsiteY1" fmla="*/ 22860 h 22860"/>
                    <a:gd name="connsiteX2" fmla="*/ 133350 w 133350"/>
                    <a:gd name="connsiteY2" fmla="*/ 0 h 22860"/>
                  </a:gdLst>
                  <a:ahLst/>
                  <a:cxnLst>
                    <a:cxn ang="0">
                      <a:pos x="connsiteX0" y="connsiteY0"/>
                    </a:cxn>
                    <a:cxn ang="0">
                      <a:pos x="connsiteX1" y="connsiteY1"/>
                    </a:cxn>
                    <a:cxn ang="0">
                      <a:pos x="connsiteX2" y="connsiteY2"/>
                    </a:cxn>
                  </a:cxnLst>
                  <a:rect l="l" t="t" r="r" b="b"/>
                  <a:pathLst>
                    <a:path w="133350" h="22860">
                      <a:moveTo>
                        <a:pt x="0" y="0"/>
                      </a:moveTo>
                      <a:lnTo>
                        <a:pt x="102870" y="22860"/>
                      </a:lnTo>
                      <a:lnTo>
                        <a:pt x="13335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円/楕円 138"/>
                <p:cNvSpPr/>
                <p:nvPr/>
              </p:nvSpPr>
              <p:spPr>
                <a:xfrm rot="18738898">
                  <a:off x="4718025" y="3412723"/>
                  <a:ext cx="46087" cy="55563"/>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円/楕円 139"/>
                <p:cNvSpPr/>
                <p:nvPr/>
              </p:nvSpPr>
              <p:spPr>
                <a:xfrm rot="18738898">
                  <a:off x="4720406" y="3483442"/>
                  <a:ext cx="46087" cy="5397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円/楕円 140"/>
                <p:cNvSpPr/>
                <p:nvPr/>
              </p:nvSpPr>
              <p:spPr>
                <a:xfrm rot="18738898">
                  <a:off x="4806131" y="3442123"/>
                  <a:ext cx="46087" cy="5397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円/楕円 141"/>
                <p:cNvSpPr/>
                <p:nvPr/>
              </p:nvSpPr>
              <p:spPr>
                <a:xfrm rot="18738898">
                  <a:off x="4807719" y="3512047"/>
                  <a:ext cx="46087" cy="5397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フリーフォーム 142"/>
                <p:cNvSpPr/>
                <p:nvPr/>
              </p:nvSpPr>
              <p:spPr>
                <a:xfrm>
                  <a:off x="4659312" y="3196564"/>
                  <a:ext cx="569913" cy="211362"/>
                </a:xfrm>
                <a:custGeom>
                  <a:avLst/>
                  <a:gdLst>
                    <a:gd name="connsiteX0" fmla="*/ 0 w 569595"/>
                    <a:gd name="connsiteY0" fmla="*/ 139065 h 211455"/>
                    <a:gd name="connsiteX1" fmla="*/ 245745 w 569595"/>
                    <a:gd name="connsiteY1" fmla="*/ 211455 h 211455"/>
                    <a:gd name="connsiteX2" fmla="*/ 567690 w 569595"/>
                    <a:gd name="connsiteY2" fmla="*/ 9525 h 211455"/>
                    <a:gd name="connsiteX3" fmla="*/ 569595 w 569595"/>
                    <a:gd name="connsiteY3" fmla="*/ 0 h 211455"/>
                  </a:gdLst>
                  <a:ahLst/>
                  <a:cxnLst>
                    <a:cxn ang="0">
                      <a:pos x="connsiteX0" y="connsiteY0"/>
                    </a:cxn>
                    <a:cxn ang="0">
                      <a:pos x="connsiteX1" y="connsiteY1"/>
                    </a:cxn>
                    <a:cxn ang="0">
                      <a:pos x="connsiteX2" y="connsiteY2"/>
                    </a:cxn>
                    <a:cxn ang="0">
                      <a:pos x="connsiteX3" y="connsiteY3"/>
                    </a:cxn>
                  </a:cxnLst>
                  <a:rect l="l" t="t" r="r" b="b"/>
                  <a:pathLst>
                    <a:path w="569595" h="211455">
                      <a:moveTo>
                        <a:pt x="0" y="139065"/>
                      </a:moveTo>
                      <a:lnTo>
                        <a:pt x="245745" y="211455"/>
                      </a:lnTo>
                      <a:lnTo>
                        <a:pt x="567690" y="9525"/>
                      </a:lnTo>
                      <a:lnTo>
                        <a:pt x="569595" y="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円/楕円 143"/>
                <p:cNvSpPr/>
                <p:nvPr/>
              </p:nvSpPr>
              <p:spPr>
                <a:xfrm rot="18738898">
                  <a:off x="5008539" y="3430204"/>
                  <a:ext cx="44497" cy="5397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5" name="グループ化 375"/>
                <p:cNvGrpSpPr>
                  <a:grpSpLocks/>
                </p:cNvGrpSpPr>
                <p:nvPr/>
              </p:nvGrpSpPr>
              <p:grpSpPr bwMode="auto">
                <a:xfrm>
                  <a:off x="4672013" y="2930523"/>
                  <a:ext cx="176212" cy="389256"/>
                  <a:chOff x="4718138" y="1362878"/>
                  <a:chExt cx="175430" cy="318714"/>
                </a:xfrm>
              </p:grpSpPr>
              <p:sp>
                <p:nvSpPr>
                  <p:cNvPr id="152" name="円弧 151"/>
                  <p:cNvSpPr/>
                  <p:nvPr/>
                </p:nvSpPr>
                <p:spPr>
                  <a:xfrm>
                    <a:off x="4721298" y="1363407"/>
                    <a:ext cx="172270" cy="108000"/>
                  </a:xfrm>
                  <a:prstGeom prst="arc">
                    <a:avLst>
                      <a:gd name="adj1" fmla="val 125183"/>
                      <a:gd name="adj2" fmla="val 940683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円弧 152"/>
                  <p:cNvSpPr/>
                  <p:nvPr/>
                </p:nvSpPr>
                <p:spPr>
                  <a:xfrm>
                    <a:off x="4718137" y="1588514"/>
                    <a:ext cx="172270" cy="93686"/>
                  </a:xfrm>
                  <a:prstGeom prst="arc">
                    <a:avLst>
                      <a:gd name="adj1" fmla="val 125183"/>
                      <a:gd name="adj2" fmla="val 1071034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4" name="直線コネクタ 153"/>
                  <p:cNvCxnSpPr/>
                  <p:nvPr/>
                </p:nvCxnSpPr>
                <p:spPr>
                  <a:xfrm flipV="1">
                    <a:off x="4718137" y="1444081"/>
                    <a:ext cx="0" cy="1925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a:xfrm flipV="1">
                    <a:off x="4890407" y="1388130"/>
                    <a:ext cx="3161" cy="2498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6" name="フリーフォーム 145"/>
                <p:cNvSpPr/>
                <p:nvPr/>
              </p:nvSpPr>
              <p:spPr>
                <a:xfrm>
                  <a:off x="4867275" y="2956596"/>
                  <a:ext cx="52387" cy="333731"/>
                </a:xfrm>
                <a:custGeom>
                  <a:avLst/>
                  <a:gdLst>
                    <a:gd name="connsiteX0" fmla="*/ 0 w 45720"/>
                    <a:gd name="connsiteY0" fmla="*/ 0 h 812800"/>
                    <a:gd name="connsiteX1" fmla="*/ 0 w 45720"/>
                    <a:gd name="connsiteY1" fmla="*/ 802640 h 812800"/>
                    <a:gd name="connsiteX2" fmla="*/ 0 w 45720"/>
                    <a:gd name="connsiteY2" fmla="*/ 802640 h 812800"/>
                    <a:gd name="connsiteX3" fmla="*/ 0 w 45720"/>
                    <a:gd name="connsiteY3" fmla="*/ 802640 h 812800"/>
                    <a:gd name="connsiteX4" fmla="*/ 45720 w 45720"/>
                    <a:gd name="connsiteY4" fmla="*/ 812800 h 812800"/>
                    <a:gd name="connsiteX5" fmla="*/ 0 w 45720"/>
                    <a:gd name="connsiteY5" fmla="*/ 0 h 812800"/>
                    <a:gd name="connsiteX0" fmla="*/ 0 w 91440"/>
                    <a:gd name="connsiteY0" fmla="*/ 0 h 812800"/>
                    <a:gd name="connsiteX1" fmla="*/ 0 w 91440"/>
                    <a:gd name="connsiteY1" fmla="*/ 802640 h 812800"/>
                    <a:gd name="connsiteX2" fmla="*/ 0 w 91440"/>
                    <a:gd name="connsiteY2" fmla="*/ 802640 h 812800"/>
                    <a:gd name="connsiteX3" fmla="*/ 0 w 91440"/>
                    <a:gd name="connsiteY3" fmla="*/ 802640 h 812800"/>
                    <a:gd name="connsiteX4" fmla="*/ 45720 w 91440"/>
                    <a:gd name="connsiteY4" fmla="*/ 812800 h 812800"/>
                    <a:gd name="connsiteX5" fmla="*/ 91440 w 91440"/>
                    <a:gd name="connsiteY5" fmla="*/ 91440 h 812800"/>
                    <a:gd name="connsiteX0" fmla="*/ 0 w 45720"/>
                    <a:gd name="connsiteY0" fmla="*/ 27940 h 840740"/>
                    <a:gd name="connsiteX1" fmla="*/ 0 w 45720"/>
                    <a:gd name="connsiteY1" fmla="*/ 830580 h 840740"/>
                    <a:gd name="connsiteX2" fmla="*/ 0 w 45720"/>
                    <a:gd name="connsiteY2" fmla="*/ 830580 h 840740"/>
                    <a:gd name="connsiteX3" fmla="*/ 0 w 45720"/>
                    <a:gd name="connsiteY3" fmla="*/ 830580 h 840740"/>
                    <a:gd name="connsiteX4" fmla="*/ 45720 w 45720"/>
                    <a:gd name="connsiteY4" fmla="*/ 840740 h 840740"/>
                    <a:gd name="connsiteX5" fmla="*/ 45720 w 45720"/>
                    <a:gd name="connsiteY5" fmla="*/ 0 h 840740"/>
                    <a:gd name="connsiteX0" fmla="*/ 0 w 45720"/>
                    <a:gd name="connsiteY0" fmla="*/ 22860 h 835660"/>
                    <a:gd name="connsiteX1" fmla="*/ 0 w 45720"/>
                    <a:gd name="connsiteY1" fmla="*/ 825500 h 835660"/>
                    <a:gd name="connsiteX2" fmla="*/ 0 w 45720"/>
                    <a:gd name="connsiteY2" fmla="*/ 825500 h 835660"/>
                    <a:gd name="connsiteX3" fmla="*/ 0 w 45720"/>
                    <a:gd name="connsiteY3" fmla="*/ 825500 h 835660"/>
                    <a:gd name="connsiteX4" fmla="*/ 45720 w 45720"/>
                    <a:gd name="connsiteY4" fmla="*/ 835660 h 835660"/>
                    <a:gd name="connsiteX5" fmla="*/ 43180 w 45720"/>
                    <a:gd name="connsiteY5" fmla="*/ 0 h 835660"/>
                    <a:gd name="connsiteX0" fmla="*/ 0 w 43180"/>
                    <a:gd name="connsiteY0" fmla="*/ 22860 h 825500"/>
                    <a:gd name="connsiteX1" fmla="*/ 0 w 43180"/>
                    <a:gd name="connsiteY1" fmla="*/ 825500 h 825500"/>
                    <a:gd name="connsiteX2" fmla="*/ 0 w 43180"/>
                    <a:gd name="connsiteY2" fmla="*/ 825500 h 825500"/>
                    <a:gd name="connsiteX3" fmla="*/ 0 w 43180"/>
                    <a:gd name="connsiteY3" fmla="*/ 825500 h 825500"/>
                    <a:gd name="connsiteX4" fmla="*/ 43180 w 43180"/>
                    <a:gd name="connsiteY4" fmla="*/ 825500 h 825500"/>
                    <a:gd name="connsiteX5" fmla="*/ 43180 w 43180"/>
                    <a:gd name="connsiteY5" fmla="*/ 0 h 825500"/>
                    <a:gd name="connsiteX0" fmla="*/ 0 w 45720"/>
                    <a:gd name="connsiteY0" fmla="*/ 22860 h 825500"/>
                    <a:gd name="connsiteX1" fmla="*/ 0 w 45720"/>
                    <a:gd name="connsiteY1" fmla="*/ 825500 h 825500"/>
                    <a:gd name="connsiteX2" fmla="*/ 0 w 45720"/>
                    <a:gd name="connsiteY2" fmla="*/ 825500 h 825500"/>
                    <a:gd name="connsiteX3" fmla="*/ 0 w 45720"/>
                    <a:gd name="connsiteY3" fmla="*/ 825500 h 825500"/>
                    <a:gd name="connsiteX4" fmla="*/ 43180 w 45720"/>
                    <a:gd name="connsiteY4" fmla="*/ 825500 h 825500"/>
                    <a:gd name="connsiteX5" fmla="*/ 43180 w 45720"/>
                    <a:gd name="connsiteY5" fmla="*/ 0 h 825500"/>
                    <a:gd name="connsiteX0" fmla="*/ 0 w 43180"/>
                    <a:gd name="connsiteY0" fmla="*/ 22860 h 825500"/>
                    <a:gd name="connsiteX1" fmla="*/ 0 w 43180"/>
                    <a:gd name="connsiteY1" fmla="*/ 825500 h 825500"/>
                    <a:gd name="connsiteX2" fmla="*/ 0 w 43180"/>
                    <a:gd name="connsiteY2" fmla="*/ 825500 h 825500"/>
                    <a:gd name="connsiteX3" fmla="*/ 0 w 43180"/>
                    <a:gd name="connsiteY3" fmla="*/ 825500 h 825500"/>
                    <a:gd name="connsiteX4" fmla="*/ 38100 w 43180"/>
                    <a:gd name="connsiteY4" fmla="*/ 822960 h 825500"/>
                    <a:gd name="connsiteX5" fmla="*/ 43180 w 43180"/>
                    <a:gd name="connsiteY5" fmla="*/ 0 h 825500"/>
                    <a:gd name="connsiteX0" fmla="*/ 0 w 40640"/>
                    <a:gd name="connsiteY0" fmla="*/ 30480 h 833120"/>
                    <a:gd name="connsiteX1" fmla="*/ 0 w 40640"/>
                    <a:gd name="connsiteY1" fmla="*/ 833120 h 833120"/>
                    <a:gd name="connsiteX2" fmla="*/ 0 w 40640"/>
                    <a:gd name="connsiteY2" fmla="*/ 833120 h 833120"/>
                    <a:gd name="connsiteX3" fmla="*/ 0 w 40640"/>
                    <a:gd name="connsiteY3" fmla="*/ 833120 h 833120"/>
                    <a:gd name="connsiteX4" fmla="*/ 38100 w 40640"/>
                    <a:gd name="connsiteY4" fmla="*/ 830580 h 833120"/>
                    <a:gd name="connsiteX5" fmla="*/ 40640 w 40640"/>
                    <a:gd name="connsiteY5" fmla="*/ 0 h 833120"/>
                    <a:gd name="connsiteX0" fmla="*/ 0 w 40640"/>
                    <a:gd name="connsiteY0" fmla="*/ 17780 h 820420"/>
                    <a:gd name="connsiteX1" fmla="*/ 0 w 40640"/>
                    <a:gd name="connsiteY1" fmla="*/ 820420 h 820420"/>
                    <a:gd name="connsiteX2" fmla="*/ 0 w 40640"/>
                    <a:gd name="connsiteY2" fmla="*/ 820420 h 820420"/>
                    <a:gd name="connsiteX3" fmla="*/ 0 w 40640"/>
                    <a:gd name="connsiteY3" fmla="*/ 820420 h 820420"/>
                    <a:gd name="connsiteX4" fmla="*/ 38100 w 40640"/>
                    <a:gd name="connsiteY4" fmla="*/ 817880 h 820420"/>
                    <a:gd name="connsiteX5" fmla="*/ 40640 w 40640"/>
                    <a:gd name="connsiteY5" fmla="*/ 0 h 820420"/>
                    <a:gd name="connsiteX0" fmla="*/ 0 w 40640"/>
                    <a:gd name="connsiteY0" fmla="*/ 17780 h 831427"/>
                    <a:gd name="connsiteX1" fmla="*/ 0 w 40640"/>
                    <a:gd name="connsiteY1" fmla="*/ 820420 h 831427"/>
                    <a:gd name="connsiteX2" fmla="*/ 0 w 40640"/>
                    <a:gd name="connsiteY2" fmla="*/ 820420 h 831427"/>
                    <a:gd name="connsiteX3" fmla="*/ 0 w 40640"/>
                    <a:gd name="connsiteY3" fmla="*/ 820420 h 831427"/>
                    <a:gd name="connsiteX4" fmla="*/ 38100 w 40640"/>
                    <a:gd name="connsiteY4" fmla="*/ 817880 h 831427"/>
                    <a:gd name="connsiteX5" fmla="*/ 40640 w 40640"/>
                    <a:gd name="connsiteY5" fmla="*/ 0 h 831427"/>
                    <a:gd name="connsiteX0" fmla="*/ 0 w 40640"/>
                    <a:gd name="connsiteY0" fmla="*/ 17780 h 831427"/>
                    <a:gd name="connsiteX1" fmla="*/ 0 w 40640"/>
                    <a:gd name="connsiteY1" fmla="*/ 820420 h 831427"/>
                    <a:gd name="connsiteX2" fmla="*/ 0 w 40640"/>
                    <a:gd name="connsiteY2" fmla="*/ 820420 h 831427"/>
                    <a:gd name="connsiteX3" fmla="*/ 0 w 40640"/>
                    <a:gd name="connsiteY3" fmla="*/ 820420 h 831427"/>
                    <a:gd name="connsiteX4" fmla="*/ 38100 w 40640"/>
                    <a:gd name="connsiteY4" fmla="*/ 817880 h 831427"/>
                    <a:gd name="connsiteX5" fmla="*/ 40640 w 40640"/>
                    <a:gd name="connsiteY5" fmla="*/ 0 h 831427"/>
                    <a:gd name="connsiteX0" fmla="*/ 0 w 43180"/>
                    <a:gd name="connsiteY0" fmla="*/ 12700 h 831427"/>
                    <a:gd name="connsiteX1" fmla="*/ 2540 w 43180"/>
                    <a:gd name="connsiteY1" fmla="*/ 820420 h 831427"/>
                    <a:gd name="connsiteX2" fmla="*/ 2540 w 43180"/>
                    <a:gd name="connsiteY2" fmla="*/ 820420 h 831427"/>
                    <a:gd name="connsiteX3" fmla="*/ 2540 w 43180"/>
                    <a:gd name="connsiteY3" fmla="*/ 820420 h 831427"/>
                    <a:gd name="connsiteX4" fmla="*/ 40640 w 43180"/>
                    <a:gd name="connsiteY4" fmla="*/ 817880 h 831427"/>
                    <a:gd name="connsiteX5" fmla="*/ 43180 w 43180"/>
                    <a:gd name="connsiteY5" fmla="*/ 0 h 831427"/>
                    <a:gd name="connsiteX0" fmla="*/ 0 w 43180"/>
                    <a:gd name="connsiteY0" fmla="*/ 7620 h 831427"/>
                    <a:gd name="connsiteX1" fmla="*/ 2540 w 43180"/>
                    <a:gd name="connsiteY1" fmla="*/ 820420 h 831427"/>
                    <a:gd name="connsiteX2" fmla="*/ 2540 w 43180"/>
                    <a:gd name="connsiteY2" fmla="*/ 820420 h 831427"/>
                    <a:gd name="connsiteX3" fmla="*/ 2540 w 43180"/>
                    <a:gd name="connsiteY3" fmla="*/ 820420 h 831427"/>
                    <a:gd name="connsiteX4" fmla="*/ 40640 w 43180"/>
                    <a:gd name="connsiteY4" fmla="*/ 817880 h 831427"/>
                    <a:gd name="connsiteX5" fmla="*/ 43180 w 43180"/>
                    <a:gd name="connsiteY5" fmla="*/ 0 h 831427"/>
                    <a:gd name="connsiteX0" fmla="*/ 0 w 43180"/>
                    <a:gd name="connsiteY0" fmla="*/ 7620 h 831427"/>
                    <a:gd name="connsiteX1" fmla="*/ 2540 w 43180"/>
                    <a:gd name="connsiteY1" fmla="*/ 820420 h 831427"/>
                    <a:gd name="connsiteX2" fmla="*/ 2540 w 43180"/>
                    <a:gd name="connsiteY2" fmla="*/ 820420 h 831427"/>
                    <a:gd name="connsiteX3" fmla="*/ 5080 w 43180"/>
                    <a:gd name="connsiteY3" fmla="*/ 782320 h 831427"/>
                    <a:gd name="connsiteX4" fmla="*/ 40640 w 43180"/>
                    <a:gd name="connsiteY4" fmla="*/ 817880 h 831427"/>
                    <a:gd name="connsiteX5" fmla="*/ 43180 w 43180"/>
                    <a:gd name="connsiteY5" fmla="*/ 0 h 831427"/>
                    <a:gd name="connsiteX0" fmla="*/ 0 w 43180"/>
                    <a:gd name="connsiteY0" fmla="*/ 7620 h 831427"/>
                    <a:gd name="connsiteX1" fmla="*/ 2540 w 43180"/>
                    <a:gd name="connsiteY1" fmla="*/ 820420 h 831427"/>
                    <a:gd name="connsiteX2" fmla="*/ 5080 w 43180"/>
                    <a:gd name="connsiteY2" fmla="*/ 782320 h 831427"/>
                    <a:gd name="connsiteX3" fmla="*/ 40640 w 43180"/>
                    <a:gd name="connsiteY3" fmla="*/ 817880 h 831427"/>
                    <a:gd name="connsiteX4" fmla="*/ 43180 w 43180"/>
                    <a:gd name="connsiteY4" fmla="*/ 0 h 831427"/>
                    <a:gd name="connsiteX0" fmla="*/ 1693 w 44873"/>
                    <a:gd name="connsiteY0" fmla="*/ 7620 h 831427"/>
                    <a:gd name="connsiteX1" fmla="*/ 6773 w 44873"/>
                    <a:gd name="connsiteY1" fmla="*/ 782320 h 831427"/>
                    <a:gd name="connsiteX2" fmla="*/ 42333 w 44873"/>
                    <a:gd name="connsiteY2" fmla="*/ 817880 h 831427"/>
                    <a:gd name="connsiteX3" fmla="*/ 44873 w 44873"/>
                    <a:gd name="connsiteY3" fmla="*/ 0 h 831427"/>
                    <a:gd name="connsiteX0" fmla="*/ 1693 w 44873"/>
                    <a:gd name="connsiteY0" fmla="*/ 7620 h 831427"/>
                    <a:gd name="connsiteX1" fmla="*/ 6773 w 44873"/>
                    <a:gd name="connsiteY1" fmla="*/ 782320 h 831427"/>
                    <a:gd name="connsiteX2" fmla="*/ 42333 w 44873"/>
                    <a:gd name="connsiteY2" fmla="*/ 817880 h 831427"/>
                    <a:gd name="connsiteX3" fmla="*/ 44873 w 44873"/>
                    <a:gd name="connsiteY3" fmla="*/ 0 h 831427"/>
                    <a:gd name="connsiteX0" fmla="*/ 1693 w 44873"/>
                    <a:gd name="connsiteY0" fmla="*/ 7620 h 831427"/>
                    <a:gd name="connsiteX1" fmla="*/ 6773 w 44873"/>
                    <a:gd name="connsiteY1" fmla="*/ 782320 h 831427"/>
                    <a:gd name="connsiteX2" fmla="*/ 42333 w 44873"/>
                    <a:gd name="connsiteY2" fmla="*/ 817880 h 831427"/>
                    <a:gd name="connsiteX3" fmla="*/ 44873 w 44873"/>
                    <a:gd name="connsiteY3" fmla="*/ 0 h 831427"/>
                    <a:gd name="connsiteX0" fmla="*/ 1693 w 44873"/>
                    <a:gd name="connsiteY0" fmla="*/ 7620 h 847513"/>
                    <a:gd name="connsiteX1" fmla="*/ 6773 w 44873"/>
                    <a:gd name="connsiteY1" fmla="*/ 820420 h 847513"/>
                    <a:gd name="connsiteX2" fmla="*/ 42333 w 44873"/>
                    <a:gd name="connsiteY2" fmla="*/ 817880 h 847513"/>
                    <a:gd name="connsiteX3" fmla="*/ 44873 w 44873"/>
                    <a:gd name="connsiteY3" fmla="*/ 0 h 847513"/>
                    <a:gd name="connsiteX0" fmla="*/ 1693 w 44873"/>
                    <a:gd name="connsiteY0" fmla="*/ 7620 h 839893"/>
                    <a:gd name="connsiteX1" fmla="*/ 6773 w 44873"/>
                    <a:gd name="connsiteY1" fmla="*/ 812800 h 839893"/>
                    <a:gd name="connsiteX2" fmla="*/ 42333 w 44873"/>
                    <a:gd name="connsiteY2" fmla="*/ 817880 h 839893"/>
                    <a:gd name="connsiteX3" fmla="*/ 44873 w 44873"/>
                    <a:gd name="connsiteY3" fmla="*/ 0 h 839893"/>
                    <a:gd name="connsiteX0" fmla="*/ 1693 w 47413"/>
                    <a:gd name="connsiteY0" fmla="*/ 7620 h 839893"/>
                    <a:gd name="connsiteX1" fmla="*/ 6773 w 47413"/>
                    <a:gd name="connsiteY1" fmla="*/ 812800 h 839893"/>
                    <a:gd name="connsiteX2" fmla="*/ 44873 w 47413"/>
                    <a:gd name="connsiteY2" fmla="*/ 815340 h 839893"/>
                    <a:gd name="connsiteX3" fmla="*/ 44873 w 47413"/>
                    <a:gd name="connsiteY3" fmla="*/ 0 h 839893"/>
                    <a:gd name="connsiteX0" fmla="*/ 1693 w 44873"/>
                    <a:gd name="connsiteY0" fmla="*/ 7620 h 839893"/>
                    <a:gd name="connsiteX1" fmla="*/ 6773 w 44873"/>
                    <a:gd name="connsiteY1" fmla="*/ 812800 h 839893"/>
                    <a:gd name="connsiteX2" fmla="*/ 42333 w 44873"/>
                    <a:gd name="connsiteY2" fmla="*/ 817880 h 839893"/>
                    <a:gd name="connsiteX3" fmla="*/ 44873 w 44873"/>
                    <a:gd name="connsiteY3" fmla="*/ 0 h 839893"/>
                    <a:gd name="connsiteX0" fmla="*/ 1693 w 44873"/>
                    <a:gd name="connsiteY0" fmla="*/ 7620 h 834813"/>
                    <a:gd name="connsiteX1" fmla="*/ 6773 w 44873"/>
                    <a:gd name="connsiteY1" fmla="*/ 812800 h 834813"/>
                    <a:gd name="connsiteX2" fmla="*/ 42333 w 44873"/>
                    <a:gd name="connsiteY2" fmla="*/ 817880 h 834813"/>
                    <a:gd name="connsiteX3" fmla="*/ 44873 w 44873"/>
                    <a:gd name="connsiteY3" fmla="*/ 0 h 834813"/>
                    <a:gd name="connsiteX0" fmla="*/ 1693 w 44873"/>
                    <a:gd name="connsiteY0" fmla="*/ 0 h 1182793"/>
                    <a:gd name="connsiteX1" fmla="*/ 6773 w 44873"/>
                    <a:gd name="connsiteY1" fmla="*/ 1160780 h 1182793"/>
                    <a:gd name="connsiteX2" fmla="*/ 42333 w 44873"/>
                    <a:gd name="connsiteY2" fmla="*/ 1165860 h 1182793"/>
                    <a:gd name="connsiteX3" fmla="*/ 44873 w 44873"/>
                    <a:gd name="connsiteY3" fmla="*/ 347980 h 1182793"/>
                    <a:gd name="connsiteX0" fmla="*/ 1693 w 44873"/>
                    <a:gd name="connsiteY0" fmla="*/ 20320 h 1203113"/>
                    <a:gd name="connsiteX1" fmla="*/ 6773 w 44873"/>
                    <a:gd name="connsiteY1" fmla="*/ 1181100 h 1203113"/>
                    <a:gd name="connsiteX2" fmla="*/ 42333 w 44873"/>
                    <a:gd name="connsiteY2" fmla="*/ 1186180 h 1203113"/>
                    <a:gd name="connsiteX3" fmla="*/ 42333 w 44873"/>
                    <a:gd name="connsiteY3" fmla="*/ 0 h 1203113"/>
                    <a:gd name="connsiteX0" fmla="*/ 1693 w 52493"/>
                    <a:gd name="connsiteY0" fmla="*/ 20320 h 1203113"/>
                    <a:gd name="connsiteX1" fmla="*/ 6773 w 52493"/>
                    <a:gd name="connsiteY1" fmla="*/ 1181100 h 1203113"/>
                    <a:gd name="connsiteX2" fmla="*/ 49953 w 52493"/>
                    <a:gd name="connsiteY2" fmla="*/ 1176020 h 1203113"/>
                    <a:gd name="connsiteX3" fmla="*/ 42333 w 52493"/>
                    <a:gd name="connsiteY3" fmla="*/ 0 h 1203113"/>
                    <a:gd name="connsiteX0" fmla="*/ 0 w 50800"/>
                    <a:gd name="connsiteY0" fmla="*/ 20320 h 1205653"/>
                    <a:gd name="connsiteX1" fmla="*/ 7620 w 50800"/>
                    <a:gd name="connsiteY1" fmla="*/ 1183640 h 1205653"/>
                    <a:gd name="connsiteX2" fmla="*/ 48260 w 50800"/>
                    <a:gd name="connsiteY2" fmla="*/ 1176020 h 1205653"/>
                    <a:gd name="connsiteX3" fmla="*/ 40640 w 50800"/>
                    <a:gd name="connsiteY3" fmla="*/ 0 h 1205653"/>
                    <a:gd name="connsiteX0" fmla="*/ 0 w 50800"/>
                    <a:gd name="connsiteY0" fmla="*/ 20320 h 1189567"/>
                    <a:gd name="connsiteX1" fmla="*/ 7620 w 50800"/>
                    <a:gd name="connsiteY1" fmla="*/ 1165860 h 1189567"/>
                    <a:gd name="connsiteX2" fmla="*/ 48260 w 50800"/>
                    <a:gd name="connsiteY2" fmla="*/ 1176020 h 1189567"/>
                    <a:gd name="connsiteX3" fmla="*/ 40640 w 50800"/>
                    <a:gd name="connsiteY3" fmla="*/ 0 h 1189567"/>
                    <a:gd name="connsiteX0" fmla="*/ 1693 w 52493"/>
                    <a:gd name="connsiteY0" fmla="*/ 20320 h 1200573"/>
                    <a:gd name="connsiteX1" fmla="*/ 6773 w 52493"/>
                    <a:gd name="connsiteY1" fmla="*/ 1178560 h 1200573"/>
                    <a:gd name="connsiteX2" fmla="*/ 49953 w 52493"/>
                    <a:gd name="connsiteY2" fmla="*/ 1176020 h 1200573"/>
                    <a:gd name="connsiteX3" fmla="*/ 42333 w 52493"/>
                    <a:gd name="connsiteY3" fmla="*/ 0 h 1200573"/>
                    <a:gd name="connsiteX0" fmla="*/ 1693 w 52493"/>
                    <a:gd name="connsiteY0" fmla="*/ 20320 h 1200573"/>
                    <a:gd name="connsiteX1" fmla="*/ 6773 w 52493"/>
                    <a:gd name="connsiteY1" fmla="*/ 1178560 h 1200573"/>
                    <a:gd name="connsiteX2" fmla="*/ 49953 w 52493"/>
                    <a:gd name="connsiteY2" fmla="*/ 1176020 h 1200573"/>
                    <a:gd name="connsiteX3" fmla="*/ 42333 w 52493"/>
                    <a:gd name="connsiteY3" fmla="*/ 0 h 1200573"/>
                    <a:gd name="connsiteX0" fmla="*/ 1693 w 52493"/>
                    <a:gd name="connsiteY0" fmla="*/ 20320 h 1200573"/>
                    <a:gd name="connsiteX1" fmla="*/ 6773 w 52493"/>
                    <a:gd name="connsiteY1" fmla="*/ 1178560 h 1200573"/>
                    <a:gd name="connsiteX2" fmla="*/ 49953 w 52493"/>
                    <a:gd name="connsiteY2" fmla="*/ 1176020 h 1200573"/>
                    <a:gd name="connsiteX3" fmla="*/ 42333 w 52493"/>
                    <a:gd name="connsiteY3" fmla="*/ 0 h 1200573"/>
                    <a:gd name="connsiteX0" fmla="*/ 1693 w 52493"/>
                    <a:gd name="connsiteY0" fmla="*/ 20320 h 1202267"/>
                    <a:gd name="connsiteX1" fmla="*/ 6773 w 52493"/>
                    <a:gd name="connsiteY1" fmla="*/ 1178560 h 1202267"/>
                    <a:gd name="connsiteX2" fmla="*/ 49953 w 52493"/>
                    <a:gd name="connsiteY2" fmla="*/ 1176020 h 1202267"/>
                    <a:gd name="connsiteX3" fmla="*/ 42333 w 52493"/>
                    <a:gd name="connsiteY3" fmla="*/ 0 h 1202267"/>
                    <a:gd name="connsiteX0" fmla="*/ 4233 w 52493"/>
                    <a:gd name="connsiteY0" fmla="*/ 7620 h 1202267"/>
                    <a:gd name="connsiteX1" fmla="*/ 6773 w 52493"/>
                    <a:gd name="connsiteY1" fmla="*/ 1178560 h 1202267"/>
                    <a:gd name="connsiteX2" fmla="*/ 49953 w 52493"/>
                    <a:gd name="connsiteY2" fmla="*/ 1176020 h 1202267"/>
                    <a:gd name="connsiteX3" fmla="*/ 42333 w 52493"/>
                    <a:gd name="connsiteY3" fmla="*/ 0 h 1202267"/>
                    <a:gd name="connsiteX0" fmla="*/ 4233 w 52493"/>
                    <a:gd name="connsiteY0" fmla="*/ 883150 h 1202267"/>
                    <a:gd name="connsiteX1" fmla="*/ 6773 w 52493"/>
                    <a:gd name="connsiteY1" fmla="*/ 1178560 h 1202267"/>
                    <a:gd name="connsiteX2" fmla="*/ 49953 w 52493"/>
                    <a:gd name="connsiteY2" fmla="*/ 1176020 h 1202267"/>
                    <a:gd name="connsiteX3" fmla="*/ 42333 w 52493"/>
                    <a:gd name="connsiteY3" fmla="*/ 0 h 1202267"/>
                    <a:gd name="connsiteX0" fmla="*/ 4233 w 52493"/>
                    <a:gd name="connsiteY0" fmla="*/ 883150 h 1202267"/>
                    <a:gd name="connsiteX1" fmla="*/ 6773 w 52493"/>
                    <a:gd name="connsiteY1" fmla="*/ 1178560 h 1202267"/>
                    <a:gd name="connsiteX2" fmla="*/ 49953 w 52493"/>
                    <a:gd name="connsiteY2" fmla="*/ 1176020 h 1202267"/>
                    <a:gd name="connsiteX3" fmla="*/ 42333 w 52493"/>
                    <a:gd name="connsiteY3" fmla="*/ 0 h 1202267"/>
                    <a:gd name="connsiteX0" fmla="*/ 4233 w 52493"/>
                    <a:gd name="connsiteY0" fmla="*/ 15234 h 334351"/>
                    <a:gd name="connsiteX1" fmla="*/ 6773 w 52493"/>
                    <a:gd name="connsiteY1" fmla="*/ 310644 h 334351"/>
                    <a:gd name="connsiteX2" fmla="*/ 49953 w 52493"/>
                    <a:gd name="connsiteY2" fmla="*/ 308104 h 334351"/>
                    <a:gd name="connsiteX3" fmla="*/ 49969 w 52493"/>
                    <a:gd name="connsiteY3" fmla="*/ 0 h 334351"/>
                  </a:gdLst>
                  <a:ahLst/>
                  <a:cxnLst>
                    <a:cxn ang="0">
                      <a:pos x="connsiteX0" y="connsiteY0"/>
                    </a:cxn>
                    <a:cxn ang="0">
                      <a:pos x="connsiteX1" y="connsiteY1"/>
                    </a:cxn>
                    <a:cxn ang="0">
                      <a:pos x="connsiteX2" y="connsiteY2"/>
                    </a:cxn>
                    <a:cxn ang="0">
                      <a:pos x="connsiteX3" y="connsiteY3"/>
                    </a:cxn>
                  </a:cxnLst>
                  <a:rect l="l" t="t" r="r" b="b"/>
                  <a:pathLst>
                    <a:path w="52493" h="334351">
                      <a:moveTo>
                        <a:pt x="4233" y="15234"/>
                      </a:moveTo>
                      <a:cubicBezTo>
                        <a:pt x="7200" y="138563"/>
                        <a:pt x="0" y="175601"/>
                        <a:pt x="6773" y="310644"/>
                      </a:cubicBezTo>
                      <a:cubicBezTo>
                        <a:pt x="6773" y="332657"/>
                        <a:pt x="49953" y="334351"/>
                        <a:pt x="49953" y="308104"/>
                      </a:cubicBezTo>
                      <a:cubicBezTo>
                        <a:pt x="52493" y="29551"/>
                        <a:pt x="49969" y="0"/>
                        <a:pt x="49969"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フリーフォーム 146"/>
                <p:cNvSpPr/>
                <p:nvPr/>
              </p:nvSpPr>
              <p:spPr>
                <a:xfrm>
                  <a:off x="4972050" y="2923223"/>
                  <a:ext cx="49212" cy="317839"/>
                </a:xfrm>
                <a:custGeom>
                  <a:avLst/>
                  <a:gdLst>
                    <a:gd name="connsiteX0" fmla="*/ 0 w 45720"/>
                    <a:gd name="connsiteY0" fmla="*/ 0 h 812800"/>
                    <a:gd name="connsiteX1" fmla="*/ 0 w 45720"/>
                    <a:gd name="connsiteY1" fmla="*/ 802640 h 812800"/>
                    <a:gd name="connsiteX2" fmla="*/ 0 w 45720"/>
                    <a:gd name="connsiteY2" fmla="*/ 802640 h 812800"/>
                    <a:gd name="connsiteX3" fmla="*/ 0 w 45720"/>
                    <a:gd name="connsiteY3" fmla="*/ 802640 h 812800"/>
                    <a:gd name="connsiteX4" fmla="*/ 45720 w 45720"/>
                    <a:gd name="connsiteY4" fmla="*/ 812800 h 812800"/>
                    <a:gd name="connsiteX5" fmla="*/ 0 w 45720"/>
                    <a:gd name="connsiteY5" fmla="*/ 0 h 812800"/>
                    <a:gd name="connsiteX0" fmla="*/ 0 w 91440"/>
                    <a:gd name="connsiteY0" fmla="*/ 0 h 812800"/>
                    <a:gd name="connsiteX1" fmla="*/ 0 w 91440"/>
                    <a:gd name="connsiteY1" fmla="*/ 802640 h 812800"/>
                    <a:gd name="connsiteX2" fmla="*/ 0 w 91440"/>
                    <a:gd name="connsiteY2" fmla="*/ 802640 h 812800"/>
                    <a:gd name="connsiteX3" fmla="*/ 0 w 91440"/>
                    <a:gd name="connsiteY3" fmla="*/ 802640 h 812800"/>
                    <a:gd name="connsiteX4" fmla="*/ 45720 w 91440"/>
                    <a:gd name="connsiteY4" fmla="*/ 812800 h 812800"/>
                    <a:gd name="connsiteX5" fmla="*/ 91440 w 91440"/>
                    <a:gd name="connsiteY5" fmla="*/ 91440 h 812800"/>
                    <a:gd name="connsiteX0" fmla="*/ 0 w 45720"/>
                    <a:gd name="connsiteY0" fmla="*/ 27940 h 840740"/>
                    <a:gd name="connsiteX1" fmla="*/ 0 w 45720"/>
                    <a:gd name="connsiteY1" fmla="*/ 830580 h 840740"/>
                    <a:gd name="connsiteX2" fmla="*/ 0 w 45720"/>
                    <a:gd name="connsiteY2" fmla="*/ 830580 h 840740"/>
                    <a:gd name="connsiteX3" fmla="*/ 0 w 45720"/>
                    <a:gd name="connsiteY3" fmla="*/ 830580 h 840740"/>
                    <a:gd name="connsiteX4" fmla="*/ 45720 w 45720"/>
                    <a:gd name="connsiteY4" fmla="*/ 840740 h 840740"/>
                    <a:gd name="connsiteX5" fmla="*/ 45720 w 45720"/>
                    <a:gd name="connsiteY5" fmla="*/ 0 h 840740"/>
                    <a:gd name="connsiteX0" fmla="*/ 0 w 45720"/>
                    <a:gd name="connsiteY0" fmla="*/ 22860 h 835660"/>
                    <a:gd name="connsiteX1" fmla="*/ 0 w 45720"/>
                    <a:gd name="connsiteY1" fmla="*/ 825500 h 835660"/>
                    <a:gd name="connsiteX2" fmla="*/ 0 w 45720"/>
                    <a:gd name="connsiteY2" fmla="*/ 825500 h 835660"/>
                    <a:gd name="connsiteX3" fmla="*/ 0 w 45720"/>
                    <a:gd name="connsiteY3" fmla="*/ 825500 h 835660"/>
                    <a:gd name="connsiteX4" fmla="*/ 45720 w 45720"/>
                    <a:gd name="connsiteY4" fmla="*/ 835660 h 835660"/>
                    <a:gd name="connsiteX5" fmla="*/ 43180 w 45720"/>
                    <a:gd name="connsiteY5" fmla="*/ 0 h 835660"/>
                    <a:gd name="connsiteX0" fmla="*/ 0 w 43180"/>
                    <a:gd name="connsiteY0" fmla="*/ 22860 h 825500"/>
                    <a:gd name="connsiteX1" fmla="*/ 0 w 43180"/>
                    <a:gd name="connsiteY1" fmla="*/ 825500 h 825500"/>
                    <a:gd name="connsiteX2" fmla="*/ 0 w 43180"/>
                    <a:gd name="connsiteY2" fmla="*/ 825500 h 825500"/>
                    <a:gd name="connsiteX3" fmla="*/ 0 w 43180"/>
                    <a:gd name="connsiteY3" fmla="*/ 825500 h 825500"/>
                    <a:gd name="connsiteX4" fmla="*/ 43180 w 43180"/>
                    <a:gd name="connsiteY4" fmla="*/ 825500 h 825500"/>
                    <a:gd name="connsiteX5" fmla="*/ 43180 w 43180"/>
                    <a:gd name="connsiteY5" fmla="*/ 0 h 825500"/>
                    <a:gd name="connsiteX0" fmla="*/ 0 w 45720"/>
                    <a:gd name="connsiteY0" fmla="*/ 22860 h 825500"/>
                    <a:gd name="connsiteX1" fmla="*/ 0 w 45720"/>
                    <a:gd name="connsiteY1" fmla="*/ 825500 h 825500"/>
                    <a:gd name="connsiteX2" fmla="*/ 0 w 45720"/>
                    <a:gd name="connsiteY2" fmla="*/ 825500 h 825500"/>
                    <a:gd name="connsiteX3" fmla="*/ 0 w 45720"/>
                    <a:gd name="connsiteY3" fmla="*/ 825500 h 825500"/>
                    <a:gd name="connsiteX4" fmla="*/ 43180 w 45720"/>
                    <a:gd name="connsiteY4" fmla="*/ 825500 h 825500"/>
                    <a:gd name="connsiteX5" fmla="*/ 43180 w 45720"/>
                    <a:gd name="connsiteY5" fmla="*/ 0 h 825500"/>
                    <a:gd name="connsiteX0" fmla="*/ 0 w 43180"/>
                    <a:gd name="connsiteY0" fmla="*/ 22860 h 825500"/>
                    <a:gd name="connsiteX1" fmla="*/ 0 w 43180"/>
                    <a:gd name="connsiteY1" fmla="*/ 825500 h 825500"/>
                    <a:gd name="connsiteX2" fmla="*/ 0 w 43180"/>
                    <a:gd name="connsiteY2" fmla="*/ 825500 h 825500"/>
                    <a:gd name="connsiteX3" fmla="*/ 0 w 43180"/>
                    <a:gd name="connsiteY3" fmla="*/ 825500 h 825500"/>
                    <a:gd name="connsiteX4" fmla="*/ 38100 w 43180"/>
                    <a:gd name="connsiteY4" fmla="*/ 822960 h 825500"/>
                    <a:gd name="connsiteX5" fmla="*/ 43180 w 43180"/>
                    <a:gd name="connsiteY5" fmla="*/ 0 h 825500"/>
                    <a:gd name="connsiteX0" fmla="*/ 0 w 40640"/>
                    <a:gd name="connsiteY0" fmla="*/ 30480 h 833120"/>
                    <a:gd name="connsiteX1" fmla="*/ 0 w 40640"/>
                    <a:gd name="connsiteY1" fmla="*/ 833120 h 833120"/>
                    <a:gd name="connsiteX2" fmla="*/ 0 w 40640"/>
                    <a:gd name="connsiteY2" fmla="*/ 833120 h 833120"/>
                    <a:gd name="connsiteX3" fmla="*/ 0 w 40640"/>
                    <a:gd name="connsiteY3" fmla="*/ 833120 h 833120"/>
                    <a:gd name="connsiteX4" fmla="*/ 38100 w 40640"/>
                    <a:gd name="connsiteY4" fmla="*/ 830580 h 833120"/>
                    <a:gd name="connsiteX5" fmla="*/ 40640 w 40640"/>
                    <a:gd name="connsiteY5" fmla="*/ 0 h 833120"/>
                    <a:gd name="connsiteX0" fmla="*/ 0 w 40640"/>
                    <a:gd name="connsiteY0" fmla="*/ 17780 h 820420"/>
                    <a:gd name="connsiteX1" fmla="*/ 0 w 40640"/>
                    <a:gd name="connsiteY1" fmla="*/ 820420 h 820420"/>
                    <a:gd name="connsiteX2" fmla="*/ 0 w 40640"/>
                    <a:gd name="connsiteY2" fmla="*/ 820420 h 820420"/>
                    <a:gd name="connsiteX3" fmla="*/ 0 w 40640"/>
                    <a:gd name="connsiteY3" fmla="*/ 820420 h 820420"/>
                    <a:gd name="connsiteX4" fmla="*/ 38100 w 40640"/>
                    <a:gd name="connsiteY4" fmla="*/ 817880 h 820420"/>
                    <a:gd name="connsiteX5" fmla="*/ 40640 w 40640"/>
                    <a:gd name="connsiteY5" fmla="*/ 0 h 820420"/>
                    <a:gd name="connsiteX0" fmla="*/ 0 w 40640"/>
                    <a:gd name="connsiteY0" fmla="*/ 17780 h 831427"/>
                    <a:gd name="connsiteX1" fmla="*/ 0 w 40640"/>
                    <a:gd name="connsiteY1" fmla="*/ 820420 h 831427"/>
                    <a:gd name="connsiteX2" fmla="*/ 0 w 40640"/>
                    <a:gd name="connsiteY2" fmla="*/ 820420 h 831427"/>
                    <a:gd name="connsiteX3" fmla="*/ 0 w 40640"/>
                    <a:gd name="connsiteY3" fmla="*/ 820420 h 831427"/>
                    <a:gd name="connsiteX4" fmla="*/ 38100 w 40640"/>
                    <a:gd name="connsiteY4" fmla="*/ 817880 h 831427"/>
                    <a:gd name="connsiteX5" fmla="*/ 40640 w 40640"/>
                    <a:gd name="connsiteY5" fmla="*/ 0 h 831427"/>
                    <a:gd name="connsiteX0" fmla="*/ 0 w 40640"/>
                    <a:gd name="connsiteY0" fmla="*/ 17780 h 831427"/>
                    <a:gd name="connsiteX1" fmla="*/ 0 w 40640"/>
                    <a:gd name="connsiteY1" fmla="*/ 820420 h 831427"/>
                    <a:gd name="connsiteX2" fmla="*/ 0 w 40640"/>
                    <a:gd name="connsiteY2" fmla="*/ 820420 h 831427"/>
                    <a:gd name="connsiteX3" fmla="*/ 0 w 40640"/>
                    <a:gd name="connsiteY3" fmla="*/ 820420 h 831427"/>
                    <a:gd name="connsiteX4" fmla="*/ 38100 w 40640"/>
                    <a:gd name="connsiteY4" fmla="*/ 817880 h 831427"/>
                    <a:gd name="connsiteX5" fmla="*/ 40640 w 40640"/>
                    <a:gd name="connsiteY5" fmla="*/ 0 h 831427"/>
                    <a:gd name="connsiteX0" fmla="*/ 0 w 43180"/>
                    <a:gd name="connsiteY0" fmla="*/ 12700 h 831427"/>
                    <a:gd name="connsiteX1" fmla="*/ 2540 w 43180"/>
                    <a:gd name="connsiteY1" fmla="*/ 820420 h 831427"/>
                    <a:gd name="connsiteX2" fmla="*/ 2540 w 43180"/>
                    <a:gd name="connsiteY2" fmla="*/ 820420 h 831427"/>
                    <a:gd name="connsiteX3" fmla="*/ 2540 w 43180"/>
                    <a:gd name="connsiteY3" fmla="*/ 820420 h 831427"/>
                    <a:gd name="connsiteX4" fmla="*/ 40640 w 43180"/>
                    <a:gd name="connsiteY4" fmla="*/ 817880 h 831427"/>
                    <a:gd name="connsiteX5" fmla="*/ 43180 w 43180"/>
                    <a:gd name="connsiteY5" fmla="*/ 0 h 831427"/>
                    <a:gd name="connsiteX0" fmla="*/ 0 w 43180"/>
                    <a:gd name="connsiteY0" fmla="*/ 7620 h 831427"/>
                    <a:gd name="connsiteX1" fmla="*/ 2540 w 43180"/>
                    <a:gd name="connsiteY1" fmla="*/ 820420 h 831427"/>
                    <a:gd name="connsiteX2" fmla="*/ 2540 w 43180"/>
                    <a:gd name="connsiteY2" fmla="*/ 820420 h 831427"/>
                    <a:gd name="connsiteX3" fmla="*/ 2540 w 43180"/>
                    <a:gd name="connsiteY3" fmla="*/ 820420 h 831427"/>
                    <a:gd name="connsiteX4" fmla="*/ 40640 w 43180"/>
                    <a:gd name="connsiteY4" fmla="*/ 817880 h 831427"/>
                    <a:gd name="connsiteX5" fmla="*/ 43180 w 43180"/>
                    <a:gd name="connsiteY5" fmla="*/ 0 h 831427"/>
                    <a:gd name="connsiteX0" fmla="*/ 0 w 43180"/>
                    <a:gd name="connsiteY0" fmla="*/ 7620 h 831427"/>
                    <a:gd name="connsiteX1" fmla="*/ 2540 w 43180"/>
                    <a:gd name="connsiteY1" fmla="*/ 820420 h 831427"/>
                    <a:gd name="connsiteX2" fmla="*/ 2540 w 43180"/>
                    <a:gd name="connsiteY2" fmla="*/ 820420 h 831427"/>
                    <a:gd name="connsiteX3" fmla="*/ 5080 w 43180"/>
                    <a:gd name="connsiteY3" fmla="*/ 782320 h 831427"/>
                    <a:gd name="connsiteX4" fmla="*/ 40640 w 43180"/>
                    <a:gd name="connsiteY4" fmla="*/ 817880 h 831427"/>
                    <a:gd name="connsiteX5" fmla="*/ 43180 w 43180"/>
                    <a:gd name="connsiteY5" fmla="*/ 0 h 831427"/>
                    <a:gd name="connsiteX0" fmla="*/ 0 w 43180"/>
                    <a:gd name="connsiteY0" fmla="*/ 7620 h 831427"/>
                    <a:gd name="connsiteX1" fmla="*/ 2540 w 43180"/>
                    <a:gd name="connsiteY1" fmla="*/ 820420 h 831427"/>
                    <a:gd name="connsiteX2" fmla="*/ 5080 w 43180"/>
                    <a:gd name="connsiteY2" fmla="*/ 782320 h 831427"/>
                    <a:gd name="connsiteX3" fmla="*/ 40640 w 43180"/>
                    <a:gd name="connsiteY3" fmla="*/ 817880 h 831427"/>
                    <a:gd name="connsiteX4" fmla="*/ 43180 w 43180"/>
                    <a:gd name="connsiteY4" fmla="*/ 0 h 831427"/>
                    <a:gd name="connsiteX0" fmla="*/ 1693 w 44873"/>
                    <a:gd name="connsiteY0" fmla="*/ 7620 h 831427"/>
                    <a:gd name="connsiteX1" fmla="*/ 6773 w 44873"/>
                    <a:gd name="connsiteY1" fmla="*/ 782320 h 831427"/>
                    <a:gd name="connsiteX2" fmla="*/ 42333 w 44873"/>
                    <a:gd name="connsiteY2" fmla="*/ 817880 h 831427"/>
                    <a:gd name="connsiteX3" fmla="*/ 44873 w 44873"/>
                    <a:gd name="connsiteY3" fmla="*/ 0 h 831427"/>
                    <a:gd name="connsiteX0" fmla="*/ 1693 w 44873"/>
                    <a:gd name="connsiteY0" fmla="*/ 7620 h 831427"/>
                    <a:gd name="connsiteX1" fmla="*/ 6773 w 44873"/>
                    <a:gd name="connsiteY1" fmla="*/ 782320 h 831427"/>
                    <a:gd name="connsiteX2" fmla="*/ 42333 w 44873"/>
                    <a:gd name="connsiteY2" fmla="*/ 817880 h 831427"/>
                    <a:gd name="connsiteX3" fmla="*/ 44873 w 44873"/>
                    <a:gd name="connsiteY3" fmla="*/ 0 h 831427"/>
                    <a:gd name="connsiteX0" fmla="*/ 1693 w 44873"/>
                    <a:gd name="connsiteY0" fmla="*/ 7620 h 831427"/>
                    <a:gd name="connsiteX1" fmla="*/ 6773 w 44873"/>
                    <a:gd name="connsiteY1" fmla="*/ 782320 h 831427"/>
                    <a:gd name="connsiteX2" fmla="*/ 42333 w 44873"/>
                    <a:gd name="connsiteY2" fmla="*/ 817880 h 831427"/>
                    <a:gd name="connsiteX3" fmla="*/ 44873 w 44873"/>
                    <a:gd name="connsiteY3" fmla="*/ 0 h 831427"/>
                    <a:gd name="connsiteX0" fmla="*/ 1693 w 44873"/>
                    <a:gd name="connsiteY0" fmla="*/ 7620 h 847513"/>
                    <a:gd name="connsiteX1" fmla="*/ 6773 w 44873"/>
                    <a:gd name="connsiteY1" fmla="*/ 820420 h 847513"/>
                    <a:gd name="connsiteX2" fmla="*/ 42333 w 44873"/>
                    <a:gd name="connsiteY2" fmla="*/ 817880 h 847513"/>
                    <a:gd name="connsiteX3" fmla="*/ 44873 w 44873"/>
                    <a:gd name="connsiteY3" fmla="*/ 0 h 847513"/>
                    <a:gd name="connsiteX0" fmla="*/ 1693 w 44873"/>
                    <a:gd name="connsiteY0" fmla="*/ 7620 h 839893"/>
                    <a:gd name="connsiteX1" fmla="*/ 6773 w 44873"/>
                    <a:gd name="connsiteY1" fmla="*/ 812800 h 839893"/>
                    <a:gd name="connsiteX2" fmla="*/ 42333 w 44873"/>
                    <a:gd name="connsiteY2" fmla="*/ 817880 h 839893"/>
                    <a:gd name="connsiteX3" fmla="*/ 44873 w 44873"/>
                    <a:gd name="connsiteY3" fmla="*/ 0 h 839893"/>
                    <a:gd name="connsiteX0" fmla="*/ 1693 w 47413"/>
                    <a:gd name="connsiteY0" fmla="*/ 7620 h 839893"/>
                    <a:gd name="connsiteX1" fmla="*/ 6773 w 47413"/>
                    <a:gd name="connsiteY1" fmla="*/ 812800 h 839893"/>
                    <a:gd name="connsiteX2" fmla="*/ 44873 w 47413"/>
                    <a:gd name="connsiteY2" fmla="*/ 815340 h 839893"/>
                    <a:gd name="connsiteX3" fmla="*/ 44873 w 47413"/>
                    <a:gd name="connsiteY3" fmla="*/ 0 h 839893"/>
                    <a:gd name="connsiteX0" fmla="*/ 1693 w 44873"/>
                    <a:gd name="connsiteY0" fmla="*/ 7620 h 839893"/>
                    <a:gd name="connsiteX1" fmla="*/ 6773 w 44873"/>
                    <a:gd name="connsiteY1" fmla="*/ 812800 h 839893"/>
                    <a:gd name="connsiteX2" fmla="*/ 42333 w 44873"/>
                    <a:gd name="connsiteY2" fmla="*/ 817880 h 839893"/>
                    <a:gd name="connsiteX3" fmla="*/ 44873 w 44873"/>
                    <a:gd name="connsiteY3" fmla="*/ 0 h 839893"/>
                    <a:gd name="connsiteX0" fmla="*/ 1693 w 44873"/>
                    <a:gd name="connsiteY0" fmla="*/ 7620 h 834813"/>
                    <a:gd name="connsiteX1" fmla="*/ 6773 w 44873"/>
                    <a:gd name="connsiteY1" fmla="*/ 812800 h 834813"/>
                    <a:gd name="connsiteX2" fmla="*/ 42333 w 44873"/>
                    <a:gd name="connsiteY2" fmla="*/ 817880 h 834813"/>
                    <a:gd name="connsiteX3" fmla="*/ 44873 w 44873"/>
                    <a:gd name="connsiteY3" fmla="*/ 0 h 834813"/>
                    <a:gd name="connsiteX0" fmla="*/ 1693 w 44873"/>
                    <a:gd name="connsiteY0" fmla="*/ 0 h 1182793"/>
                    <a:gd name="connsiteX1" fmla="*/ 6773 w 44873"/>
                    <a:gd name="connsiteY1" fmla="*/ 1160780 h 1182793"/>
                    <a:gd name="connsiteX2" fmla="*/ 42333 w 44873"/>
                    <a:gd name="connsiteY2" fmla="*/ 1165860 h 1182793"/>
                    <a:gd name="connsiteX3" fmla="*/ 44873 w 44873"/>
                    <a:gd name="connsiteY3" fmla="*/ 347980 h 1182793"/>
                    <a:gd name="connsiteX0" fmla="*/ 1693 w 44873"/>
                    <a:gd name="connsiteY0" fmla="*/ 20320 h 1203113"/>
                    <a:gd name="connsiteX1" fmla="*/ 6773 w 44873"/>
                    <a:gd name="connsiteY1" fmla="*/ 1181100 h 1203113"/>
                    <a:gd name="connsiteX2" fmla="*/ 42333 w 44873"/>
                    <a:gd name="connsiteY2" fmla="*/ 1186180 h 1203113"/>
                    <a:gd name="connsiteX3" fmla="*/ 42333 w 44873"/>
                    <a:gd name="connsiteY3" fmla="*/ 0 h 1203113"/>
                    <a:gd name="connsiteX0" fmla="*/ 1693 w 52493"/>
                    <a:gd name="connsiteY0" fmla="*/ 20320 h 1203113"/>
                    <a:gd name="connsiteX1" fmla="*/ 6773 w 52493"/>
                    <a:gd name="connsiteY1" fmla="*/ 1181100 h 1203113"/>
                    <a:gd name="connsiteX2" fmla="*/ 49953 w 52493"/>
                    <a:gd name="connsiteY2" fmla="*/ 1176020 h 1203113"/>
                    <a:gd name="connsiteX3" fmla="*/ 42333 w 52493"/>
                    <a:gd name="connsiteY3" fmla="*/ 0 h 1203113"/>
                    <a:gd name="connsiteX0" fmla="*/ 0 w 50800"/>
                    <a:gd name="connsiteY0" fmla="*/ 20320 h 1205653"/>
                    <a:gd name="connsiteX1" fmla="*/ 7620 w 50800"/>
                    <a:gd name="connsiteY1" fmla="*/ 1183640 h 1205653"/>
                    <a:gd name="connsiteX2" fmla="*/ 48260 w 50800"/>
                    <a:gd name="connsiteY2" fmla="*/ 1176020 h 1205653"/>
                    <a:gd name="connsiteX3" fmla="*/ 40640 w 50800"/>
                    <a:gd name="connsiteY3" fmla="*/ 0 h 1205653"/>
                    <a:gd name="connsiteX0" fmla="*/ 0 w 50800"/>
                    <a:gd name="connsiteY0" fmla="*/ 20320 h 1189567"/>
                    <a:gd name="connsiteX1" fmla="*/ 7620 w 50800"/>
                    <a:gd name="connsiteY1" fmla="*/ 1165860 h 1189567"/>
                    <a:gd name="connsiteX2" fmla="*/ 48260 w 50800"/>
                    <a:gd name="connsiteY2" fmla="*/ 1176020 h 1189567"/>
                    <a:gd name="connsiteX3" fmla="*/ 40640 w 50800"/>
                    <a:gd name="connsiteY3" fmla="*/ 0 h 1189567"/>
                    <a:gd name="connsiteX0" fmla="*/ 1693 w 52493"/>
                    <a:gd name="connsiteY0" fmla="*/ 20320 h 1200573"/>
                    <a:gd name="connsiteX1" fmla="*/ 6773 w 52493"/>
                    <a:gd name="connsiteY1" fmla="*/ 1178560 h 1200573"/>
                    <a:gd name="connsiteX2" fmla="*/ 49953 w 52493"/>
                    <a:gd name="connsiteY2" fmla="*/ 1176020 h 1200573"/>
                    <a:gd name="connsiteX3" fmla="*/ 42333 w 52493"/>
                    <a:gd name="connsiteY3" fmla="*/ 0 h 1200573"/>
                    <a:gd name="connsiteX0" fmla="*/ 1693 w 52493"/>
                    <a:gd name="connsiteY0" fmla="*/ 20320 h 1200573"/>
                    <a:gd name="connsiteX1" fmla="*/ 6773 w 52493"/>
                    <a:gd name="connsiteY1" fmla="*/ 1178560 h 1200573"/>
                    <a:gd name="connsiteX2" fmla="*/ 49953 w 52493"/>
                    <a:gd name="connsiteY2" fmla="*/ 1176020 h 1200573"/>
                    <a:gd name="connsiteX3" fmla="*/ 42333 w 52493"/>
                    <a:gd name="connsiteY3" fmla="*/ 0 h 1200573"/>
                    <a:gd name="connsiteX0" fmla="*/ 1693 w 52493"/>
                    <a:gd name="connsiteY0" fmla="*/ 20320 h 1200573"/>
                    <a:gd name="connsiteX1" fmla="*/ 6773 w 52493"/>
                    <a:gd name="connsiteY1" fmla="*/ 1178560 h 1200573"/>
                    <a:gd name="connsiteX2" fmla="*/ 49953 w 52493"/>
                    <a:gd name="connsiteY2" fmla="*/ 1176020 h 1200573"/>
                    <a:gd name="connsiteX3" fmla="*/ 42333 w 52493"/>
                    <a:gd name="connsiteY3" fmla="*/ 0 h 1200573"/>
                    <a:gd name="connsiteX0" fmla="*/ 1693 w 52493"/>
                    <a:gd name="connsiteY0" fmla="*/ 20320 h 1202267"/>
                    <a:gd name="connsiteX1" fmla="*/ 6773 w 52493"/>
                    <a:gd name="connsiteY1" fmla="*/ 1178560 h 1202267"/>
                    <a:gd name="connsiteX2" fmla="*/ 49953 w 52493"/>
                    <a:gd name="connsiteY2" fmla="*/ 1176020 h 1202267"/>
                    <a:gd name="connsiteX3" fmla="*/ 42333 w 52493"/>
                    <a:gd name="connsiteY3" fmla="*/ 0 h 1202267"/>
                    <a:gd name="connsiteX0" fmla="*/ 1693 w 52493"/>
                    <a:gd name="connsiteY0" fmla="*/ 0 h 1181947"/>
                    <a:gd name="connsiteX1" fmla="*/ 6773 w 52493"/>
                    <a:gd name="connsiteY1" fmla="*/ 1158240 h 1181947"/>
                    <a:gd name="connsiteX2" fmla="*/ 49953 w 52493"/>
                    <a:gd name="connsiteY2" fmla="*/ 1155700 h 1181947"/>
                    <a:gd name="connsiteX3" fmla="*/ 42333 w 52493"/>
                    <a:gd name="connsiteY3" fmla="*/ 2540 h 1181947"/>
                    <a:gd name="connsiteX0" fmla="*/ 1693 w 52493"/>
                    <a:gd name="connsiteY0" fmla="*/ 10160 h 1179407"/>
                    <a:gd name="connsiteX1" fmla="*/ 6773 w 52493"/>
                    <a:gd name="connsiteY1" fmla="*/ 1155700 h 1179407"/>
                    <a:gd name="connsiteX2" fmla="*/ 49953 w 52493"/>
                    <a:gd name="connsiteY2" fmla="*/ 1153160 h 1179407"/>
                    <a:gd name="connsiteX3" fmla="*/ 42333 w 52493"/>
                    <a:gd name="connsiteY3" fmla="*/ 0 h 1179407"/>
                    <a:gd name="connsiteX0" fmla="*/ 2739 w 53539"/>
                    <a:gd name="connsiteY0" fmla="*/ 10160 h 1179407"/>
                    <a:gd name="connsiteX1" fmla="*/ 4083 w 53539"/>
                    <a:gd name="connsiteY1" fmla="*/ 869344 h 1179407"/>
                    <a:gd name="connsiteX2" fmla="*/ 7819 w 53539"/>
                    <a:gd name="connsiteY2" fmla="*/ 1155700 h 1179407"/>
                    <a:gd name="connsiteX3" fmla="*/ 50999 w 53539"/>
                    <a:gd name="connsiteY3" fmla="*/ 1153160 h 1179407"/>
                    <a:gd name="connsiteX4" fmla="*/ 43379 w 53539"/>
                    <a:gd name="connsiteY4" fmla="*/ 0 h 1179407"/>
                    <a:gd name="connsiteX0" fmla="*/ 4083 w 53539"/>
                    <a:gd name="connsiteY0" fmla="*/ 869344 h 1179407"/>
                    <a:gd name="connsiteX1" fmla="*/ 7819 w 53539"/>
                    <a:gd name="connsiteY1" fmla="*/ 1155700 h 1179407"/>
                    <a:gd name="connsiteX2" fmla="*/ 50999 w 53539"/>
                    <a:gd name="connsiteY2" fmla="*/ 1153160 h 1179407"/>
                    <a:gd name="connsiteX3" fmla="*/ 43379 w 53539"/>
                    <a:gd name="connsiteY3" fmla="*/ 0 h 1179407"/>
                    <a:gd name="connsiteX0" fmla="*/ 4083 w 53539"/>
                    <a:gd name="connsiteY0" fmla="*/ 8361 h 318424"/>
                    <a:gd name="connsiteX1" fmla="*/ 7819 w 53539"/>
                    <a:gd name="connsiteY1" fmla="*/ 294717 h 318424"/>
                    <a:gd name="connsiteX2" fmla="*/ 50999 w 53539"/>
                    <a:gd name="connsiteY2" fmla="*/ 292177 h 318424"/>
                    <a:gd name="connsiteX3" fmla="*/ 52924 w 53539"/>
                    <a:gd name="connsiteY3" fmla="*/ 0 h 318424"/>
                    <a:gd name="connsiteX0" fmla="*/ 5991 w 55447"/>
                    <a:gd name="connsiteY0" fmla="*/ 8361 h 318424"/>
                    <a:gd name="connsiteX1" fmla="*/ 7819 w 55447"/>
                    <a:gd name="connsiteY1" fmla="*/ 292812 h 318424"/>
                    <a:gd name="connsiteX2" fmla="*/ 52907 w 55447"/>
                    <a:gd name="connsiteY2" fmla="*/ 292177 h 318424"/>
                    <a:gd name="connsiteX3" fmla="*/ 54832 w 55447"/>
                    <a:gd name="connsiteY3" fmla="*/ 0 h 318424"/>
                    <a:gd name="connsiteX0" fmla="*/ 0 w 49456"/>
                    <a:gd name="connsiteY0" fmla="*/ 8361 h 318424"/>
                    <a:gd name="connsiteX1" fmla="*/ 1828 w 49456"/>
                    <a:gd name="connsiteY1" fmla="*/ 292812 h 318424"/>
                    <a:gd name="connsiteX2" fmla="*/ 46916 w 49456"/>
                    <a:gd name="connsiteY2" fmla="*/ 292177 h 318424"/>
                    <a:gd name="connsiteX3" fmla="*/ 48841 w 49456"/>
                    <a:gd name="connsiteY3" fmla="*/ 0 h 318424"/>
                  </a:gdLst>
                  <a:ahLst/>
                  <a:cxnLst>
                    <a:cxn ang="0">
                      <a:pos x="connsiteX0" y="connsiteY0"/>
                    </a:cxn>
                    <a:cxn ang="0">
                      <a:pos x="connsiteX1" y="connsiteY1"/>
                    </a:cxn>
                    <a:cxn ang="0">
                      <a:pos x="connsiteX2" y="connsiteY2"/>
                    </a:cxn>
                    <a:cxn ang="0">
                      <a:pos x="connsiteX3" y="connsiteY3"/>
                    </a:cxn>
                  </a:cxnLst>
                  <a:rect l="l" t="t" r="r" b="b"/>
                  <a:pathLst>
                    <a:path w="49456" h="318424">
                      <a:moveTo>
                        <a:pt x="0" y="8361"/>
                      </a:moveTo>
                      <a:cubicBezTo>
                        <a:pt x="847" y="199284"/>
                        <a:pt x="1644" y="108044"/>
                        <a:pt x="1828" y="292812"/>
                      </a:cubicBezTo>
                      <a:cubicBezTo>
                        <a:pt x="1828" y="314825"/>
                        <a:pt x="46916" y="318424"/>
                        <a:pt x="46916" y="292177"/>
                      </a:cubicBezTo>
                      <a:cubicBezTo>
                        <a:pt x="49456" y="13624"/>
                        <a:pt x="48841" y="0"/>
                        <a:pt x="48841"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フリーフォーム 147"/>
                <p:cNvSpPr/>
                <p:nvPr/>
              </p:nvSpPr>
              <p:spPr>
                <a:xfrm>
                  <a:off x="4656137" y="3150477"/>
                  <a:ext cx="571500" cy="292412"/>
                </a:xfrm>
                <a:custGeom>
                  <a:avLst/>
                  <a:gdLst>
                    <a:gd name="connsiteX0" fmla="*/ 0 w 563880"/>
                    <a:gd name="connsiteY0" fmla="*/ 224790 h 300990"/>
                    <a:gd name="connsiteX1" fmla="*/ 3810 w 563880"/>
                    <a:gd name="connsiteY1" fmla="*/ 182880 h 300990"/>
                    <a:gd name="connsiteX2" fmla="*/ 331470 w 563880"/>
                    <a:gd name="connsiteY2" fmla="*/ 0 h 300990"/>
                    <a:gd name="connsiteX3" fmla="*/ 563880 w 563880"/>
                    <a:gd name="connsiteY3" fmla="*/ 45720 h 300990"/>
                    <a:gd name="connsiteX4" fmla="*/ 556260 w 563880"/>
                    <a:gd name="connsiteY4" fmla="*/ 102870 h 300990"/>
                    <a:gd name="connsiteX5" fmla="*/ 243840 w 563880"/>
                    <a:gd name="connsiteY5" fmla="*/ 300990 h 300990"/>
                    <a:gd name="connsiteX6" fmla="*/ 0 w 563880"/>
                    <a:gd name="connsiteY6" fmla="*/ 224790 h 300990"/>
                    <a:gd name="connsiteX0" fmla="*/ 0 w 567690"/>
                    <a:gd name="connsiteY0" fmla="*/ 224790 h 300990"/>
                    <a:gd name="connsiteX1" fmla="*/ 3810 w 567690"/>
                    <a:gd name="connsiteY1" fmla="*/ 182880 h 300990"/>
                    <a:gd name="connsiteX2" fmla="*/ 331470 w 567690"/>
                    <a:gd name="connsiteY2" fmla="*/ 0 h 300990"/>
                    <a:gd name="connsiteX3" fmla="*/ 563880 w 567690"/>
                    <a:gd name="connsiteY3" fmla="*/ 45720 h 300990"/>
                    <a:gd name="connsiteX4" fmla="*/ 567690 w 567690"/>
                    <a:gd name="connsiteY4" fmla="*/ 102870 h 300990"/>
                    <a:gd name="connsiteX5" fmla="*/ 243840 w 567690"/>
                    <a:gd name="connsiteY5" fmla="*/ 300990 h 300990"/>
                    <a:gd name="connsiteX6" fmla="*/ 0 w 567690"/>
                    <a:gd name="connsiteY6" fmla="*/ 224790 h 300990"/>
                    <a:gd name="connsiteX0" fmla="*/ 0 w 567690"/>
                    <a:gd name="connsiteY0" fmla="*/ 224790 h 300990"/>
                    <a:gd name="connsiteX1" fmla="*/ 3810 w 567690"/>
                    <a:gd name="connsiteY1" fmla="*/ 182880 h 300990"/>
                    <a:gd name="connsiteX2" fmla="*/ 331470 w 567690"/>
                    <a:gd name="connsiteY2" fmla="*/ 0 h 300990"/>
                    <a:gd name="connsiteX3" fmla="*/ 567690 w 567690"/>
                    <a:gd name="connsiteY3" fmla="*/ 41910 h 300990"/>
                    <a:gd name="connsiteX4" fmla="*/ 567690 w 567690"/>
                    <a:gd name="connsiteY4" fmla="*/ 102870 h 300990"/>
                    <a:gd name="connsiteX5" fmla="*/ 243840 w 567690"/>
                    <a:gd name="connsiteY5" fmla="*/ 300990 h 300990"/>
                    <a:gd name="connsiteX6" fmla="*/ 0 w 567690"/>
                    <a:gd name="connsiteY6" fmla="*/ 224790 h 300990"/>
                    <a:gd name="connsiteX0" fmla="*/ 0 w 571500"/>
                    <a:gd name="connsiteY0" fmla="*/ 224790 h 300990"/>
                    <a:gd name="connsiteX1" fmla="*/ 3810 w 571500"/>
                    <a:gd name="connsiteY1" fmla="*/ 182880 h 300990"/>
                    <a:gd name="connsiteX2" fmla="*/ 331470 w 571500"/>
                    <a:gd name="connsiteY2" fmla="*/ 0 h 300990"/>
                    <a:gd name="connsiteX3" fmla="*/ 571500 w 571500"/>
                    <a:gd name="connsiteY3" fmla="*/ 49530 h 300990"/>
                    <a:gd name="connsiteX4" fmla="*/ 567690 w 571500"/>
                    <a:gd name="connsiteY4" fmla="*/ 102870 h 300990"/>
                    <a:gd name="connsiteX5" fmla="*/ 243840 w 571500"/>
                    <a:gd name="connsiteY5" fmla="*/ 300990 h 300990"/>
                    <a:gd name="connsiteX6" fmla="*/ 0 w 571500"/>
                    <a:gd name="connsiteY6" fmla="*/ 224790 h 300990"/>
                    <a:gd name="connsiteX0" fmla="*/ 7620 w 579120"/>
                    <a:gd name="connsiteY0" fmla="*/ 224790 h 300990"/>
                    <a:gd name="connsiteX1" fmla="*/ 0 w 579120"/>
                    <a:gd name="connsiteY1" fmla="*/ 182880 h 300990"/>
                    <a:gd name="connsiteX2" fmla="*/ 339090 w 579120"/>
                    <a:gd name="connsiteY2" fmla="*/ 0 h 300990"/>
                    <a:gd name="connsiteX3" fmla="*/ 579120 w 579120"/>
                    <a:gd name="connsiteY3" fmla="*/ 49530 h 300990"/>
                    <a:gd name="connsiteX4" fmla="*/ 575310 w 579120"/>
                    <a:gd name="connsiteY4" fmla="*/ 102870 h 300990"/>
                    <a:gd name="connsiteX5" fmla="*/ 251460 w 579120"/>
                    <a:gd name="connsiteY5" fmla="*/ 300990 h 300990"/>
                    <a:gd name="connsiteX6" fmla="*/ 7620 w 579120"/>
                    <a:gd name="connsiteY6" fmla="*/ 224790 h 300990"/>
                    <a:gd name="connsiteX0" fmla="*/ 0 w 571500"/>
                    <a:gd name="connsiteY0" fmla="*/ 224790 h 300990"/>
                    <a:gd name="connsiteX1" fmla="*/ 0 w 571500"/>
                    <a:gd name="connsiteY1" fmla="*/ 179070 h 300990"/>
                    <a:gd name="connsiteX2" fmla="*/ 331470 w 571500"/>
                    <a:gd name="connsiteY2" fmla="*/ 0 h 300990"/>
                    <a:gd name="connsiteX3" fmla="*/ 571500 w 571500"/>
                    <a:gd name="connsiteY3" fmla="*/ 49530 h 300990"/>
                    <a:gd name="connsiteX4" fmla="*/ 567690 w 571500"/>
                    <a:gd name="connsiteY4" fmla="*/ 102870 h 300990"/>
                    <a:gd name="connsiteX5" fmla="*/ 243840 w 571500"/>
                    <a:gd name="connsiteY5" fmla="*/ 300990 h 300990"/>
                    <a:gd name="connsiteX6" fmla="*/ 0 w 571500"/>
                    <a:gd name="connsiteY6" fmla="*/ 224790 h 300990"/>
                    <a:gd name="connsiteX0" fmla="*/ 331470 w 571500"/>
                    <a:gd name="connsiteY0" fmla="*/ 0 h 300990"/>
                    <a:gd name="connsiteX1" fmla="*/ 571500 w 571500"/>
                    <a:gd name="connsiteY1" fmla="*/ 49530 h 300990"/>
                    <a:gd name="connsiteX2" fmla="*/ 567690 w 571500"/>
                    <a:gd name="connsiteY2" fmla="*/ 102870 h 300990"/>
                    <a:gd name="connsiteX3" fmla="*/ 243840 w 571500"/>
                    <a:gd name="connsiteY3" fmla="*/ 300990 h 300990"/>
                    <a:gd name="connsiteX4" fmla="*/ 0 w 571500"/>
                    <a:gd name="connsiteY4" fmla="*/ 224790 h 300990"/>
                    <a:gd name="connsiteX5" fmla="*/ 0 w 571500"/>
                    <a:gd name="connsiteY5" fmla="*/ 179070 h 300990"/>
                    <a:gd name="connsiteX6" fmla="*/ 422910 w 571500"/>
                    <a:gd name="connsiteY6" fmla="*/ 91247 h 300990"/>
                    <a:gd name="connsiteX0" fmla="*/ 331470 w 571500"/>
                    <a:gd name="connsiteY0" fmla="*/ 0 h 300990"/>
                    <a:gd name="connsiteX1" fmla="*/ 571500 w 571500"/>
                    <a:gd name="connsiteY1" fmla="*/ 49530 h 300990"/>
                    <a:gd name="connsiteX2" fmla="*/ 567690 w 571500"/>
                    <a:gd name="connsiteY2" fmla="*/ 102870 h 300990"/>
                    <a:gd name="connsiteX3" fmla="*/ 243840 w 571500"/>
                    <a:gd name="connsiteY3" fmla="*/ 300990 h 300990"/>
                    <a:gd name="connsiteX4" fmla="*/ 0 w 571500"/>
                    <a:gd name="connsiteY4" fmla="*/ 224790 h 300990"/>
                    <a:gd name="connsiteX5" fmla="*/ 0 w 571500"/>
                    <a:gd name="connsiteY5" fmla="*/ 179070 h 300990"/>
                    <a:gd name="connsiteX6" fmla="*/ 23517 w 571500"/>
                    <a:gd name="connsiteY6" fmla="*/ 169910 h 300990"/>
                    <a:gd name="connsiteX0" fmla="*/ 331470 w 571500"/>
                    <a:gd name="connsiteY0" fmla="*/ 0 h 300990"/>
                    <a:gd name="connsiteX1" fmla="*/ 571500 w 571500"/>
                    <a:gd name="connsiteY1" fmla="*/ 49530 h 300990"/>
                    <a:gd name="connsiteX2" fmla="*/ 567690 w 571500"/>
                    <a:gd name="connsiteY2" fmla="*/ 102870 h 300990"/>
                    <a:gd name="connsiteX3" fmla="*/ 243840 w 571500"/>
                    <a:gd name="connsiteY3" fmla="*/ 300990 h 300990"/>
                    <a:gd name="connsiteX4" fmla="*/ 0 w 571500"/>
                    <a:gd name="connsiteY4" fmla="*/ 224790 h 300990"/>
                    <a:gd name="connsiteX5" fmla="*/ 0 w 571500"/>
                    <a:gd name="connsiteY5" fmla="*/ 179070 h 300990"/>
                    <a:gd name="connsiteX6" fmla="*/ 23517 w 571500"/>
                    <a:gd name="connsiteY6" fmla="*/ 169910 h 300990"/>
                    <a:gd name="connsiteX0" fmla="*/ 373511 w 571500"/>
                    <a:gd name="connsiteY0" fmla="*/ 0 h 290502"/>
                    <a:gd name="connsiteX1" fmla="*/ 571500 w 571500"/>
                    <a:gd name="connsiteY1" fmla="*/ 39042 h 290502"/>
                    <a:gd name="connsiteX2" fmla="*/ 567690 w 571500"/>
                    <a:gd name="connsiteY2" fmla="*/ 92382 h 290502"/>
                    <a:gd name="connsiteX3" fmla="*/ 243840 w 571500"/>
                    <a:gd name="connsiteY3" fmla="*/ 290502 h 290502"/>
                    <a:gd name="connsiteX4" fmla="*/ 0 w 571500"/>
                    <a:gd name="connsiteY4" fmla="*/ 214302 h 290502"/>
                    <a:gd name="connsiteX5" fmla="*/ 0 w 571500"/>
                    <a:gd name="connsiteY5" fmla="*/ 168582 h 290502"/>
                    <a:gd name="connsiteX6" fmla="*/ 23517 w 571500"/>
                    <a:gd name="connsiteY6" fmla="*/ 159422 h 290502"/>
                    <a:gd name="connsiteX0" fmla="*/ 373511 w 571500"/>
                    <a:gd name="connsiteY0" fmla="*/ 0 h 290502"/>
                    <a:gd name="connsiteX1" fmla="*/ 571500 w 571500"/>
                    <a:gd name="connsiteY1" fmla="*/ 39042 h 290502"/>
                    <a:gd name="connsiteX2" fmla="*/ 567690 w 571500"/>
                    <a:gd name="connsiteY2" fmla="*/ 92382 h 290502"/>
                    <a:gd name="connsiteX3" fmla="*/ 243840 w 571500"/>
                    <a:gd name="connsiteY3" fmla="*/ 290502 h 290502"/>
                    <a:gd name="connsiteX4" fmla="*/ 0 w 571500"/>
                    <a:gd name="connsiteY4" fmla="*/ 214302 h 290502"/>
                    <a:gd name="connsiteX5" fmla="*/ 0 w 571500"/>
                    <a:gd name="connsiteY5" fmla="*/ 168582 h 290502"/>
                    <a:gd name="connsiteX6" fmla="*/ 36217 w 571500"/>
                    <a:gd name="connsiteY6" fmla="*/ 151844 h 29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0" h="290502">
                      <a:moveTo>
                        <a:pt x="373511" y="0"/>
                      </a:moveTo>
                      <a:lnTo>
                        <a:pt x="571500" y="39042"/>
                      </a:lnTo>
                      <a:lnTo>
                        <a:pt x="567690" y="92382"/>
                      </a:lnTo>
                      <a:lnTo>
                        <a:pt x="243840" y="290502"/>
                      </a:lnTo>
                      <a:lnTo>
                        <a:pt x="0" y="214302"/>
                      </a:lnTo>
                      <a:lnTo>
                        <a:pt x="0" y="168582"/>
                      </a:lnTo>
                      <a:cubicBezTo>
                        <a:pt x="10642" y="166577"/>
                        <a:pt x="36217" y="151844"/>
                        <a:pt x="36217" y="15184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フリーフォーム 148"/>
                <p:cNvSpPr/>
                <p:nvPr/>
              </p:nvSpPr>
              <p:spPr>
                <a:xfrm>
                  <a:off x="4924425" y="3158424"/>
                  <a:ext cx="39687" cy="20659"/>
                </a:xfrm>
                <a:custGeom>
                  <a:avLst/>
                  <a:gdLst>
                    <a:gd name="connsiteX0" fmla="*/ 0 w 37515"/>
                    <a:gd name="connsiteY0" fmla="*/ 19350 h 19350"/>
                    <a:gd name="connsiteX1" fmla="*/ 0 w 37515"/>
                    <a:gd name="connsiteY1" fmla="*/ 19350 h 19350"/>
                    <a:gd name="connsiteX2" fmla="*/ 21020 w 37515"/>
                    <a:gd name="connsiteY2" fmla="*/ 3584 h 19350"/>
                    <a:gd name="connsiteX3" fmla="*/ 36786 w 37515"/>
                    <a:gd name="connsiteY3" fmla="*/ 3584 h 19350"/>
                    <a:gd name="connsiteX4" fmla="*/ 0 w 37515"/>
                    <a:gd name="connsiteY4" fmla="*/ 19350 h 19350"/>
                    <a:gd name="connsiteX0" fmla="*/ 0 w 21020"/>
                    <a:gd name="connsiteY0" fmla="*/ 15766 h 15766"/>
                    <a:gd name="connsiteX1" fmla="*/ 0 w 21020"/>
                    <a:gd name="connsiteY1" fmla="*/ 15766 h 15766"/>
                    <a:gd name="connsiteX2" fmla="*/ 21020 w 21020"/>
                    <a:gd name="connsiteY2" fmla="*/ 0 h 15766"/>
                    <a:gd name="connsiteX3" fmla="*/ 0 w 21020"/>
                    <a:gd name="connsiteY3" fmla="*/ 15766 h 15766"/>
                    <a:gd name="connsiteX0" fmla="*/ 0 w 39413"/>
                    <a:gd name="connsiteY0" fmla="*/ 21022 h 21022"/>
                    <a:gd name="connsiteX1" fmla="*/ 0 w 39413"/>
                    <a:gd name="connsiteY1" fmla="*/ 21022 h 21022"/>
                    <a:gd name="connsiteX2" fmla="*/ 39413 w 39413"/>
                    <a:gd name="connsiteY2" fmla="*/ 0 h 21022"/>
                    <a:gd name="connsiteX3" fmla="*/ 0 w 39413"/>
                    <a:gd name="connsiteY3" fmla="*/ 21022 h 21022"/>
                  </a:gdLst>
                  <a:ahLst/>
                  <a:cxnLst>
                    <a:cxn ang="0">
                      <a:pos x="connsiteX0" y="connsiteY0"/>
                    </a:cxn>
                    <a:cxn ang="0">
                      <a:pos x="connsiteX1" y="connsiteY1"/>
                    </a:cxn>
                    <a:cxn ang="0">
                      <a:pos x="connsiteX2" y="connsiteY2"/>
                    </a:cxn>
                    <a:cxn ang="0">
                      <a:pos x="connsiteX3" y="connsiteY3"/>
                    </a:cxn>
                  </a:cxnLst>
                  <a:rect l="l" t="t" r="r" b="b"/>
                  <a:pathLst>
                    <a:path w="39413" h="21022">
                      <a:moveTo>
                        <a:pt x="0" y="21022"/>
                      </a:moveTo>
                      <a:lnTo>
                        <a:pt x="0" y="21022"/>
                      </a:lnTo>
                      <a:cubicBezTo>
                        <a:pt x="7007" y="15767"/>
                        <a:pt x="32024" y="4702"/>
                        <a:pt x="39413" y="0"/>
                      </a:cubicBezTo>
                      <a:lnTo>
                        <a:pt x="0" y="21022"/>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フリーフォーム 149"/>
                <p:cNvSpPr/>
                <p:nvPr/>
              </p:nvSpPr>
              <p:spPr>
                <a:xfrm>
                  <a:off x="4884737" y="3449246"/>
                  <a:ext cx="0" cy="104887"/>
                </a:xfrm>
                <a:custGeom>
                  <a:avLst/>
                  <a:gdLst>
                    <a:gd name="connsiteX0" fmla="*/ 0 w 0"/>
                    <a:gd name="connsiteY0" fmla="*/ 0 h 105103"/>
                    <a:gd name="connsiteX1" fmla="*/ 0 w 0"/>
                    <a:gd name="connsiteY1" fmla="*/ 105103 h 105103"/>
                  </a:gdLst>
                  <a:ahLst/>
                  <a:cxnLst>
                    <a:cxn ang="0">
                      <a:pos x="connsiteX0" y="connsiteY0"/>
                    </a:cxn>
                    <a:cxn ang="0">
                      <a:pos x="connsiteX1" y="connsiteY1"/>
                    </a:cxn>
                  </a:cxnLst>
                  <a:rect l="l" t="t" r="r" b="b"/>
                  <a:pathLst>
                    <a:path h="105103">
                      <a:moveTo>
                        <a:pt x="0" y="0"/>
                      </a:moveTo>
                      <a:lnTo>
                        <a:pt x="0" y="105103"/>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フリーフォーム 150"/>
                <p:cNvSpPr/>
                <p:nvPr/>
              </p:nvSpPr>
              <p:spPr>
                <a:xfrm>
                  <a:off x="5073650" y="3352305"/>
                  <a:ext cx="0" cy="104887"/>
                </a:xfrm>
                <a:custGeom>
                  <a:avLst/>
                  <a:gdLst>
                    <a:gd name="connsiteX0" fmla="*/ 0 w 0"/>
                    <a:gd name="connsiteY0" fmla="*/ 0 h 105103"/>
                    <a:gd name="connsiteX1" fmla="*/ 0 w 0"/>
                    <a:gd name="connsiteY1" fmla="*/ 105103 h 105103"/>
                  </a:gdLst>
                  <a:ahLst/>
                  <a:cxnLst>
                    <a:cxn ang="0">
                      <a:pos x="connsiteX0" y="connsiteY0"/>
                    </a:cxn>
                    <a:cxn ang="0">
                      <a:pos x="connsiteX1" y="connsiteY1"/>
                    </a:cxn>
                  </a:cxnLst>
                  <a:rect l="l" t="t" r="r" b="b"/>
                  <a:pathLst>
                    <a:path h="105103">
                      <a:moveTo>
                        <a:pt x="0" y="0"/>
                      </a:moveTo>
                      <a:lnTo>
                        <a:pt x="0" y="105103"/>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73" name="フリーフォーム 72"/>
            <p:cNvSpPr/>
            <p:nvPr/>
          </p:nvSpPr>
          <p:spPr>
            <a:xfrm>
              <a:off x="2552700" y="3992563"/>
              <a:ext cx="2917825" cy="1158875"/>
            </a:xfrm>
            <a:custGeom>
              <a:avLst/>
              <a:gdLst>
                <a:gd name="connsiteX0" fmla="*/ 2918460 w 2918460"/>
                <a:gd name="connsiteY0" fmla="*/ 1158240 h 1158240"/>
                <a:gd name="connsiteX1" fmla="*/ 0 w 2918460"/>
                <a:gd name="connsiteY1" fmla="*/ 579120 h 1158240"/>
                <a:gd name="connsiteX2" fmla="*/ 0 w 2918460"/>
                <a:gd name="connsiteY2" fmla="*/ 0 h 1158240"/>
              </a:gdLst>
              <a:ahLst/>
              <a:cxnLst>
                <a:cxn ang="0">
                  <a:pos x="connsiteX0" y="connsiteY0"/>
                </a:cxn>
                <a:cxn ang="0">
                  <a:pos x="connsiteX1" y="connsiteY1"/>
                </a:cxn>
                <a:cxn ang="0">
                  <a:pos x="connsiteX2" y="connsiteY2"/>
                </a:cxn>
              </a:cxnLst>
              <a:rect l="l" t="t" r="r" b="b"/>
              <a:pathLst>
                <a:path w="2918460" h="1158240">
                  <a:moveTo>
                    <a:pt x="2918460" y="1158240"/>
                  </a:moveTo>
                  <a:lnTo>
                    <a:pt x="0" y="579120"/>
                  </a:ln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フリーフォーム 73"/>
            <p:cNvSpPr/>
            <p:nvPr/>
          </p:nvSpPr>
          <p:spPr>
            <a:xfrm>
              <a:off x="5843588" y="1800225"/>
              <a:ext cx="17462" cy="2146300"/>
            </a:xfrm>
            <a:custGeom>
              <a:avLst/>
              <a:gdLst>
                <a:gd name="connsiteX0" fmla="*/ 7620 w 7620"/>
                <a:gd name="connsiteY0" fmla="*/ 0 h 2164080"/>
                <a:gd name="connsiteX1" fmla="*/ 0 w 7620"/>
                <a:gd name="connsiteY1" fmla="*/ 2164080 h 2164080"/>
                <a:gd name="connsiteX0" fmla="*/ 10000 w 10000"/>
                <a:gd name="connsiteY0" fmla="*/ 0 h 9674"/>
                <a:gd name="connsiteX1" fmla="*/ 0 w 10000"/>
                <a:gd name="connsiteY1" fmla="*/ 9674 h 9674"/>
                <a:gd name="connsiteX0" fmla="*/ 10000 w 10399"/>
                <a:gd name="connsiteY0" fmla="*/ 26 h 10026"/>
                <a:gd name="connsiteX1" fmla="*/ 10399 w 10399"/>
                <a:gd name="connsiteY1" fmla="*/ 0 h 10026"/>
                <a:gd name="connsiteX2" fmla="*/ 0 w 10399"/>
                <a:gd name="connsiteY2" fmla="*/ 10026 h 10026"/>
                <a:gd name="connsiteX0" fmla="*/ 10000 w 39196"/>
                <a:gd name="connsiteY0" fmla="*/ 153 h 10153"/>
                <a:gd name="connsiteX1" fmla="*/ 39196 w 39196"/>
                <a:gd name="connsiteY1" fmla="*/ 0 h 10153"/>
                <a:gd name="connsiteX2" fmla="*/ 0 w 39196"/>
                <a:gd name="connsiteY2" fmla="*/ 10153 h 10153"/>
                <a:gd name="connsiteX0" fmla="*/ 0 w 53193"/>
                <a:gd name="connsiteY0" fmla="*/ 0 h 10328"/>
                <a:gd name="connsiteX1" fmla="*/ 53193 w 53193"/>
                <a:gd name="connsiteY1" fmla="*/ 175 h 10328"/>
                <a:gd name="connsiteX2" fmla="*/ 13997 w 53193"/>
                <a:gd name="connsiteY2" fmla="*/ 10328 h 10328"/>
                <a:gd name="connsiteX0" fmla="*/ 0 w 33995"/>
                <a:gd name="connsiteY0" fmla="*/ 0 h 10328"/>
                <a:gd name="connsiteX1" fmla="*/ 33995 w 33995"/>
                <a:gd name="connsiteY1" fmla="*/ 211 h 10328"/>
                <a:gd name="connsiteX2" fmla="*/ 13997 w 33995"/>
                <a:gd name="connsiteY2" fmla="*/ 10328 h 10328"/>
                <a:gd name="connsiteX0" fmla="*/ 0 w 31595"/>
                <a:gd name="connsiteY0" fmla="*/ 0 h 10255"/>
                <a:gd name="connsiteX1" fmla="*/ 31595 w 31595"/>
                <a:gd name="connsiteY1" fmla="*/ 138 h 10255"/>
                <a:gd name="connsiteX2" fmla="*/ 11597 w 31595"/>
                <a:gd name="connsiteY2" fmla="*/ 10255 h 10255"/>
                <a:gd name="connsiteX0" fmla="*/ 0 w 29195"/>
                <a:gd name="connsiteY0" fmla="*/ 0 h 10255"/>
                <a:gd name="connsiteX1" fmla="*/ 29195 w 29195"/>
                <a:gd name="connsiteY1" fmla="*/ 138 h 10255"/>
                <a:gd name="connsiteX2" fmla="*/ 9197 w 29195"/>
                <a:gd name="connsiteY2" fmla="*/ 10255 h 10255"/>
                <a:gd name="connsiteX0" fmla="*/ 0 w 21996"/>
                <a:gd name="connsiteY0" fmla="*/ 0 h 10255"/>
                <a:gd name="connsiteX1" fmla="*/ 21996 w 21996"/>
                <a:gd name="connsiteY1" fmla="*/ 65 h 10255"/>
                <a:gd name="connsiteX2" fmla="*/ 9197 w 21996"/>
                <a:gd name="connsiteY2" fmla="*/ 10255 h 10255"/>
              </a:gdLst>
              <a:ahLst/>
              <a:cxnLst>
                <a:cxn ang="0">
                  <a:pos x="connsiteX0" y="connsiteY0"/>
                </a:cxn>
                <a:cxn ang="0">
                  <a:pos x="connsiteX1" y="connsiteY1"/>
                </a:cxn>
                <a:cxn ang="0">
                  <a:pos x="connsiteX2" y="connsiteY2"/>
                </a:cxn>
              </a:cxnLst>
              <a:rect l="l" t="t" r="r" b="b"/>
              <a:pathLst>
                <a:path w="21996" h="10255">
                  <a:moveTo>
                    <a:pt x="0" y="0"/>
                  </a:moveTo>
                  <a:lnTo>
                    <a:pt x="21996" y="65"/>
                  </a:lnTo>
                  <a:cubicBezTo>
                    <a:pt x="18264" y="3424"/>
                    <a:pt x="12530" y="6922"/>
                    <a:pt x="9197" y="10255"/>
                  </a:cubicBez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フリーフォーム 74"/>
            <p:cNvSpPr/>
            <p:nvPr/>
          </p:nvSpPr>
          <p:spPr>
            <a:xfrm>
              <a:off x="1924050" y="1812925"/>
              <a:ext cx="3241675" cy="1006475"/>
            </a:xfrm>
            <a:custGeom>
              <a:avLst/>
              <a:gdLst>
                <a:gd name="connsiteX0" fmla="*/ 3223260 w 3223260"/>
                <a:gd name="connsiteY0" fmla="*/ 0 h 1005840"/>
                <a:gd name="connsiteX1" fmla="*/ 205740 w 3223260"/>
                <a:gd name="connsiteY1" fmla="*/ 1005840 h 1005840"/>
                <a:gd name="connsiteX2" fmla="*/ 0 w 3223260"/>
                <a:gd name="connsiteY2" fmla="*/ 929640 h 1005840"/>
                <a:gd name="connsiteX0" fmla="*/ 3238503 w 3238503"/>
                <a:gd name="connsiteY0" fmla="*/ 0 h 1005840"/>
                <a:gd name="connsiteX1" fmla="*/ 220983 w 3238503"/>
                <a:gd name="connsiteY1" fmla="*/ 1005840 h 1005840"/>
                <a:gd name="connsiteX2" fmla="*/ 0 w 3238503"/>
                <a:gd name="connsiteY2" fmla="*/ 944918 h 1005840"/>
                <a:gd name="connsiteX3" fmla="*/ 15243 w 3238503"/>
                <a:gd name="connsiteY3" fmla="*/ 929640 h 1005840"/>
                <a:gd name="connsiteX0" fmla="*/ 3242314 w 3242314"/>
                <a:gd name="connsiteY0" fmla="*/ 0 h 1005840"/>
                <a:gd name="connsiteX1" fmla="*/ 224794 w 3242314"/>
                <a:gd name="connsiteY1" fmla="*/ 1005840 h 1005840"/>
                <a:gd name="connsiteX2" fmla="*/ 0 w 3242314"/>
                <a:gd name="connsiteY2" fmla="*/ 956341 h 1005840"/>
                <a:gd name="connsiteX3" fmla="*/ 3811 w 3242314"/>
                <a:gd name="connsiteY3" fmla="*/ 944918 h 1005840"/>
                <a:gd name="connsiteX4" fmla="*/ 19054 w 3242314"/>
                <a:gd name="connsiteY4" fmla="*/ 929640 h 1005840"/>
                <a:gd name="connsiteX0" fmla="*/ 3242314 w 3242314"/>
                <a:gd name="connsiteY0" fmla="*/ 0 h 1005840"/>
                <a:gd name="connsiteX1" fmla="*/ 224794 w 3242314"/>
                <a:gd name="connsiteY1" fmla="*/ 1005840 h 1005840"/>
                <a:gd name="connsiteX2" fmla="*/ 34297 w 3242314"/>
                <a:gd name="connsiteY2" fmla="*/ 975379 h 1005840"/>
                <a:gd name="connsiteX3" fmla="*/ 0 w 3242314"/>
                <a:gd name="connsiteY3" fmla="*/ 956341 h 1005840"/>
                <a:gd name="connsiteX4" fmla="*/ 3811 w 3242314"/>
                <a:gd name="connsiteY4" fmla="*/ 944918 h 1005840"/>
                <a:gd name="connsiteX5" fmla="*/ 19054 w 3242314"/>
                <a:gd name="connsiteY5" fmla="*/ 929640 h 1005840"/>
                <a:gd name="connsiteX0" fmla="*/ 3242314 w 3242314"/>
                <a:gd name="connsiteY0" fmla="*/ 0 h 1005840"/>
                <a:gd name="connsiteX1" fmla="*/ 224794 w 3242314"/>
                <a:gd name="connsiteY1" fmla="*/ 1005840 h 1005840"/>
                <a:gd name="connsiteX2" fmla="*/ 85742 w 3242314"/>
                <a:gd name="connsiteY2" fmla="*/ 986802 h 1005840"/>
                <a:gd name="connsiteX3" fmla="*/ 34297 w 3242314"/>
                <a:gd name="connsiteY3" fmla="*/ 975379 h 1005840"/>
                <a:gd name="connsiteX4" fmla="*/ 0 w 3242314"/>
                <a:gd name="connsiteY4" fmla="*/ 956341 h 1005840"/>
                <a:gd name="connsiteX5" fmla="*/ 3811 w 3242314"/>
                <a:gd name="connsiteY5" fmla="*/ 944918 h 1005840"/>
                <a:gd name="connsiteX6" fmla="*/ 19054 w 3242314"/>
                <a:gd name="connsiteY6" fmla="*/ 929640 h 1005840"/>
                <a:gd name="connsiteX0" fmla="*/ 3242314 w 3242314"/>
                <a:gd name="connsiteY0" fmla="*/ 0 h 1005840"/>
                <a:gd name="connsiteX1" fmla="*/ 224794 w 3242314"/>
                <a:gd name="connsiteY1" fmla="*/ 1005840 h 1005840"/>
                <a:gd name="connsiteX2" fmla="*/ 148619 w 3242314"/>
                <a:gd name="connsiteY2" fmla="*/ 1005840 h 1005840"/>
                <a:gd name="connsiteX3" fmla="*/ 85742 w 3242314"/>
                <a:gd name="connsiteY3" fmla="*/ 986802 h 1005840"/>
                <a:gd name="connsiteX4" fmla="*/ 34297 w 3242314"/>
                <a:gd name="connsiteY4" fmla="*/ 975379 h 1005840"/>
                <a:gd name="connsiteX5" fmla="*/ 0 w 3242314"/>
                <a:gd name="connsiteY5" fmla="*/ 956341 h 1005840"/>
                <a:gd name="connsiteX6" fmla="*/ 3811 w 3242314"/>
                <a:gd name="connsiteY6" fmla="*/ 944918 h 1005840"/>
                <a:gd name="connsiteX7" fmla="*/ 19054 w 3242314"/>
                <a:gd name="connsiteY7" fmla="*/ 9296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314" h="1005840">
                  <a:moveTo>
                    <a:pt x="3242314" y="0"/>
                  </a:moveTo>
                  <a:lnTo>
                    <a:pt x="224794" y="1005840"/>
                  </a:lnTo>
                  <a:lnTo>
                    <a:pt x="148619" y="1005840"/>
                  </a:lnTo>
                  <a:lnTo>
                    <a:pt x="85742" y="986802"/>
                  </a:lnTo>
                  <a:lnTo>
                    <a:pt x="34297" y="975379"/>
                  </a:lnTo>
                  <a:lnTo>
                    <a:pt x="0" y="956341"/>
                  </a:lnTo>
                  <a:lnTo>
                    <a:pt x="3811" y="944918"/>
                  </a:lnTo>
                  <a:lnTo>
                    <a:pt x="19054" y="92964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フリーフォーム 75"/>
            <p:cNvSpPr/>
            <p:nvPr/>
          </p:nvSpPr>
          <p:spPr>
            <a:xfrm>
              <a:off x="2482850" y="3778250"/>
              <a:ext cx="2071688" cy="517525"/>
            </a:xfrm>
            <a:custGeom>
              <a:avLst/>
              <a:gdLst>
                <a:gd name="connsiteX0" fmla="*/ 12192 w 2048256"/>
                <a:gd name="connsiteY0" fmla="*/ 121920 h 597408"/>
                <a:gd name="connsiteX1" fmla="*/ 0 w 2048256"/>
                <a:gd name="connsiteY1" fmla="*/ 30480 h 597408"/>
                <a:gd name="connsiteX2" fmla="*/ 0 w 2048256"/>
                <a:gd name="connsiteY2" fmla="*/ 30480 h 597408"/>
                <a:gd name="connsiteX3" fmla="*/ 54864 w 2048256"/>
                <a:gd name="connsiteY3" fmla="*/ 0 h 597408"/>
                <a:gd name="connsiteX4" fmla="*/ 2048256 w 2048256"/>
                <a:gd name="connsiteY4" fmla="*/ 365760 h 597408"/>
                <a:gd name="connsiteX5" fmla="*/ 2048256 w 2048256"/>
                <a:gd name="connsiteY5" fmla="*/ 512064 h 597408"/>
                <a:gd name="connsiteX6" fmla="*/ 1920240 w 2048256"/>
                <a:gd name="connsiteY6" fmla="*/ 597408 h 597408"/>
                <a:gd name="connsiteX7" fmla="*/ 1018032 w 2048256"/>
                <a:gd name="connsiteY7" fmla="*/ 420624 h 597408"/>
                <a:gd name="connsiteX0" fmla="*/ 12192 w 2048256"/>
                <a:gd name="connsiteY0" fmla="*/ 121920 h 597408"/>
                <a:gd name="connsiteX1" fmla="*/ 0 w 2048256"/>
                <a:gd name="connsiteY1" fmla="*/ 30480 h 597408"/>
                <a:gd name="connsiteX2" fmla="*/ 0 w 2048256"/>
                <a:gd name="connsiteY2" fmla="*/ 30480 h 597408"/>
                <a:gd name="connsiteX3" fmla="*/ 54864 w 2048256"/>
                <a:gd name="connsiteY3" fmla="*/ 0 h 597408"/>
                <a:gd name="connsiteX4" fmla="*/ 2048256 w 2048256"/>
                <a:gd name="connsiteY4" fmla="*/ 365760 h 597408"/>
                <a:gd name="connsiteX5" fmla="*/ 2048256 w 2048256"/>
                <a:gd name="connsiteY5" fmla="*/ 512064 h 597408"/>
                <a:gd name="connsiteX6" fmla="*/ 1920240 w 2048256"/>
                <a:gd name="connsiteY6" fmla="*/ 597408 h 597408"/>
                <a:gd name="connsiteX7" fmla="*/ 1018032 w 2048256"/>
                <a:gd name="connsiteY7" fmla="*/ 420624 h 597408"/>
                <a:gd name="connsiteX8" fmla="*/ 12192 w 2048256"/>
                <a:gd name="connsiteY8" fmla="*/ 121920 h 597408"/>
                <a:gd name="connsiteX0" fmla="*/ 73152 w 2109216"/>
                <a:gd name="connsiteY0" fmla="*/ 121920 h 597408"/>
                <a:gd name="connsiteX1" fmla="*/ 60960 w 2109216"/>
                <a:gd name="connsiteY1" fmla="*/ 30480 h 597408"/>
                <a:gd name="connsiteX2" fmla="*/ 60960 w 2109216"/>
                <a:gd name="connsiteY2" fmla="*/ 30480 h 597408"/>
                <a:gd name="connsiteX3" fmla="*/ 115824 w 2109216"/>
                <a:gd name="connsiteY3" fmla="*/ 0 h 597408"/>
                <a:gd name="connsiteX4" fmla="*/ 2109216 w 2109216"/>
                <a:gd name="connsiteY4" fmla="*/ 365760 h 597408"/>
                <a:gd name="connsiteX5" fmla="*/ 2109216 w 2109216"/>
                <a:gd name="connsiteY5" fmla="*/ 512064 h 597408"/>
                <a:gd name="connsiteX6" fmla="*/ 1981200 w 2109216"/>
                <a:gd name="connsiteY6" fmla="*/ 597408 h 597408"/>
                <a:gd name="connsiteX7" fmla="*/ 1078992 w 2109216"/>
                <a:gd name="connsiteY7" fmla="*/ 420624 h 597408"/>
                <a:gd name="connsiteX8" fmla="*/ 0 w 2109216"/>
                <a:gd name="connsiteY8" fmla="*/ 164592 h 597408"/>
                <a:gd name="connsiteX9" fmla="*/ 73152 w 2109216"/>
                <a:gd name="connsiteY9" fmla="*/ 121920 h 597408"/>
                <a:gd name="connsiteX0" fmla="*/ 79248 w 2115312"/>
                <a:gd name="connsiteY0" fmla="*/ 121920 h 597408"/>
                <a:gd name="connsiteX1" fmla="*/ 67056 w 2115312"/>
                <a:gd name="connsiteY1" fmla="*/ 30480 h 597408"/>
                <a:gd name="connsiteX2" fmla="*/ 67056 w 2115312"/>
                <a:gd name="connsiteY2" fmla="*/ 30480 h 597408"/>
                <a:gd name="connsiteX3" fmla="*/ 121920 w 2115312"/>
                <a:gd name="connsiteY3" fmla="*/ 0 h 597408"/>
                <a:gd name="connsiteX4" fmla="*/ 2115312 w 2115312"/>
                <a:gd name="connsiteY4" fmla="*/ 365760 h 597408"/>
                <a:gd name="connsiteX5" fmla="*/ 2115312 w 2115312"/>
                <a:gd name="connsiteY5" fmla="*/ 512064 h 597408"/>
                <a:gd name="connsiteX6" fmla="*/ 1987296 w 2115312"/>
                <a:gd name="connsiteY6" fmla="*/ 597408 h 597408"/>
                <a:gd name="connsiteX7" fmla="*/ 1085088 w 2115312"/>
                <a:gd name="connsiteY7" fmla="*/ 420624 h 597408"/>
                <a:gd name="connsiteX8" fmla="*/ 0 w 2115312"/>
                <a:gd name="connsiteY8" fmla="*/ 213360 h 597408"/>
                <a:gd name="connsiteX9" fmla="*/ 6096 w 2115312"/>
                <a:gd name="connsiteY9" fmla="*/ 164592 h 597408"/>
                <a:gd name="connsiteX10" fmla="*/ 79248 w 2115312"/>
                <a:gd name="connsiteY10" fmla="*/ 121920 h 597408"/>
                <a:gd name="connsiteX0" fmla="*/ 79248 w 2115312"/>
                <a:gd name="connsiteY0" fmla="*/ 121920 h 597408"/>
                <a:gd name="connsiteX1" fmla="*/ 67056 w 2115312"/>
                <a:gd name="connsiteY1" fmla="*/ 30480 h 597408"/>
                <a:gd name="connsiteX2" fmla="*/ 67056 w 2115312"/>
                <a:gd name="connsiteY2" fmla="*/ 30480 h 597408"/>
                <a:gd name="connsiteX3" fmla="*/ 121920 w 2115312"/>
                <a:gd name="connsiteY3" fmla="*/ 0 h 597408"/>
                <a:gd name="connsiteX4" fmla="*/ 2115312 w 2115312"/>
                <a:gd name="connsiteY4" fmla="*/ 365760 h 597408"/>
                <a:gd name="connsiteX5" fmla="*/ 2115312 w 2115312"/>
                <a:gd name="connsiteY5" fmla="*/ 512064 h 597408"/>
                <a:gd name="connsiteX6" fmla="*/ 1987296 w 2115312"/>
                <a:gd name="connsiteY6" fmla="*/ 597408 h 597408"/>
                <a:gd name="connsiteX7" fmla="*/ 1085088 w 2115312"/>
                <a:gd name="connsiteY7" fmla="*/ 420624 h 597408"/>
                <a:gd name="connsiteX8" fmla="*/ 749808 w 2115312"/>
                <a:gd name="connsiteY8" fmla="*/ 353568 h 597408"/>
                <a:gd name="connsiteX9" fmla="*/ 0 w 2115312"/>
                <a:gd name="connsiteY9" fmla="*/ 213360 h 597408"/>
                <a:gd name="connsiteX10" fmla="*/ 6096 w 2115312"/>
                <a:gd name="connsiteY10" fmla="*/ 164592 h 597408"/>
                <a:gd name="connsiteX11" fmla="*/ 79248 w 2115312"/>
                <a:gd name="connsiteY11" fmla="*/ 121920 h 597408"/>
                <a:gd name="connsiteX0" fmla="*/ 79248 w 2115312"/>
                <a:gd name="connsiteY0" fmla="*/ 121920 h 597408"/>
                <a:gd name="connsiteX1" fmla="*/ 67056 w 2115312"/>
                <a:gd name="connsiteY1" fmla="*/ 30480 h 597408"/>
                <a:gd name="connsiteX2" fmla="*/ 86106 w 2115312"/>
                <a:gd name="connsiteY2" fmla="*/ 15240 h 597408"/>
                <a:gd name="connsiteX3" fmla="*/ 121920 w 2115312"/>
                <a:gd name="connsiteY3" fmla="*/ 0 h 597408"/>
                <a:gd name="connsiteX4" fmla="*/ 2115312 w 2115312"/>
                <a:gd name="connsiteY4" fmla="*/ 365760 h 597408"/>
                <a:gd name="connsiteX5" fmla="*/ 2115312 w 2115312"/>
                <a:gd name="connsiteY5" fmla="*/ 512064 h 597408"/>
                <a:gd name="connsiteX6" fmla="*/ 1987296 w 2115312"/>
                <a:gd name="connsiteY6" fmla="*/ 597408 h 597408"/>
                <a:gd name="connsiteX7" fmla="*/ 1085088 w 2115312"/>
                <a:gd name="connsiteY7" fmla="*/ 420624 h 597408"/>
                <a:gd name="connsiteX8" fmla="*/ 749808 w 2115312"/>
                <a:gd name="connsiteY8" fmla="*/ 353568 h 597408"/>
                <a:gd name="connsiteX9" fmla="*/ 0 w 2115312"/>
                <a:gd name="connsiteY9" fmla="*/ 213360 h 597408"/>
                <a:gd name="connsiteX10" fmla="*/ 6096 w 2115312"/>
                <a:gd name="connsiteY10" fmla="*/ 164592 h 597408"/>
                <a:gd name="connsiteX11" fmla="*/ 79248 w 2115312"/>
                <a:gd name="connsiteY11" fmla="*/ 121920 h 597408"/>
                <a:gd name="connsiteX0" fmla="*/ 79248 w 2115312"/>
                <a:gd name="connsiteY0" fmla="*/ 121920 h 597408"/>
                <a:gd name="connsiteX1" fmla="*/ 67056 w 2115312"/>
                <a:gd name="connsiteY1" fmla="*/ 30480 h 597408"/>
                <a:gd name="connsiteX2" fmla="*/ 121920 w 2115312"/>
                <a:gd name="connsiteY2" fmla="*/ 0 h 597408"/>
                <a:gd name="connsiteX3" fmla="*/ 2115312 w 2115312"/>
                <a:gd name="connsiteY3" fmla="*/ 365760 h 597408"/>
                <a:gd name="connsiteX4" fmla="*/ 2115312 w 2115312"/>
                <a:gd name="connsiteY4" fmla="*/ 512064 h 597408"/>
                <a:gd name="connsiteX5" fmla="*/ 1987296 w 2115312"/>
                <a:gd name="connsiteY5" fmla="*/ 597408 h 597408"/>
                <a:gd name="connsiteX6" fmla="*/ 1085088 w 2115312"/>
                <a:gd name="connsiteY6" fmla="*/ 420624 h 597408"/>
                <a:gd name="connsiteX7" fmla="*/ 749808 w 2115312"/>
                <a:gd name="connsiteY7" fmla="*/ 353568 h 597408"/>
                <a:gd name="connsiteX8" fmla="*/ 0 w 2115312"/>
                <a:gd name="connsiteY8" fmla="*/ 213360 h 597408"/>
                <a:gd name="connsiteX9" fmla="*/ 6096 w 2115312"/>
                <a:gd name="connsiteY9" fmla="*/ 164592 h 597408"/>
                <a:gd name="connsiteX10" fmla="*/ 79248 w 2115312"/>
                <a:gd name="connsiteY10" fmla="*/ 121920 h 597408"/>
                <a:gd name="connsiteX0" fmla="*/ 79248 w 2115312"/>
                <a:gd name="connsiteY0" fmla="*/ 121920 h 597408"/>
                <a:gd name="connsiteX1" fmla="*/ 78486 w 2115312"/>
                <a:gd name="connsiteY1" fmla="*/ 17145 h 597408"/>
                <a:gd name="connsiteX2" fmla="*/ 121920 w 2115312"/>
                <a:gd name="connsiteY2" fmla="*/ 0 h 597408"/>
                <a:gd name="connsiteX3" fmla="*/ 2115312 w 2115312"/>
                <a:gd name="connsiteY3" fmla="*/ 365760 h 597408"/>
                <a:gd name="connsiteX4" fmla="*/ 2115312 w 2115312"/>
                <a:gd name="connsiteY4" fmla="*/ 512064 h 597408"/>
                <a:gd name="connsiteX5" fmla="*/ 1987296 w 2115312"/>
                <a:gd name="connsiteY5" fmla="*/ 597408 h 597408"/>
                <a:gd name="connsiteX6" fmla="*/ 1085088 w 2115312"/>
                <a:gd name="connsiteY6" fmla="*/ 420624 h 597408"/>
                <a:gd name="connsiteX7" fmla="*/ 749808 w 2115312"/>
                <a:gd name="connsiteY7" fmla="*/ 353568 h 597408"/>
                <a:gd name="connsiteX8" fmla="*/ 0 w 2115312"/>
                <a:gd name="connsiteY8" fmla="*/ 213360 h 597408"/>
                <a:gd name="connsiteX9" fmla="*/ 6096 w 2115312"/>
                <a:gd name="connsiteY9" fmla="*/ 164592 h 597408"/>
                <a:gd name="connsiteX10" fmla="*/ 79248 w 2115312"/>
                <a:gd name="connsiteY10" fmla="*/ 121920 h 597408"/>
                <a:gd name="connsiteX0" fmla="*/ 80772 w 2116836"/>
                <a:gd name="connsiteY0" fmla="*/ 121920 h 597408"/>
                <a:gd name="connsiteX1" fmla="*/ 80010 w 2116836"/>
                <a:gd name="connsiteY1" fmla="*/ 17145 h 597408"/>
                <a:gd name="connsiteX2" fmla="*/ 123444 w 2116836"/>
                <a:gd name="connsiteY2" fmla="*/ 0 h 597408"/>
                <a:gd name="connsiteX3" fmla="*/ 2116836 w 2116836"/>
                <a:gd name="connsiteY3" fmla="*/ 365760 h 597408"/>
                <a:gd name="connsiteX4" fmla="*/ 2116836 w 2116836"/>
                <a:gd name="connsiteY4" fmla="*/ 512064 h 597408"/>
                <a:gd name="connsiteX5" fmla="*/ 1988820 w 2116836"/>
                <a:gd name="connsiteY5" fmla="*/ 597408 h 597408"/>
                <a:gd name="connsiteX6" fmla="*/ 1086612 w 2116836"/>
                <a:gd name="connsiteY6" fmla="*/ 420624 h 597408"/>
                <a:gd name="connsiteX7" fmla="*/ 751332 w 2116836"/>
                <a:gd name="connsiteY7" fmla="*/ 353568 h 597408"/>
                <a:gd name="connsiteX8" fmla="*/ 1524 w 2116836"/>
                <a:gd name="connsiteY8" fmla="*/ 213360 h 597408"/>
                <a:gd name="connsiteX9" fmla="*/ 0 w 2116836"/>
                <a:gd name="connsiteY9" fmla="*/ 160782 h 597408"/>
                <a:gd name="connsiteX10" fmla="*/ 80772 w 2116836"/>
                <a:gd name="connsiteY10" fmla="*/ 121920 h 597408"/>
                <a:gd name="connsiteX0" fmla="*/ 80772 w 2116836"/>
                <a:gd name="connsiteY0" fmla="*/ 121920 h 585978"/>
                <a:gd name="connsiteX1" fmla="*/ 80010 w 2116836"/>
                <a:gd name="connsiteY1" fmla="*/ 17145 h 585978"/>
                <a:gd name="connsiteX2" fmla="*/ 123444 w 2116836"/>
                <a:gd name="connsiteY2" fmla="*/ 0 h 585978"/>
                <a:gd name="connsiteX3" fmla="*/ 2116836 w 2116836"/>
                <a:gd name="connsiteY3" fmla="*/ 365760 h 585978"/>
                <a:gd name="connsiteX4" fmla="*/ 2116836 w 2116836"/>
                <a:gd name="connsiteY4" fmla="*/ 512064 h 585978"/>
                <a:gd name="connsiteX5" fmla="*/ 1990725 w 2116836"/>
                <a:gd name="connsiteY5" fmla="*/ 585978 h 585978"/>
                <a:gd name="connsiteX6" fmla="*/ 1086612 w 2116836"/>
                <a:gd name="connsiteY6" fmla="*/ 420624 h 585978"/>
                <a:gd name="connsiteX7" fmla="*/ 751332 w 2116836"/>
                <a:gd name="connsiteY7" fmla="*/ 353568 h 585978"/>
                <a:gd name="connsiteX8" fmla="*/ 1524 w 2116836"/>
                <a:gd name="connsiteY8" fmla="*/ 213360 h 585978"/>
                <a:gd name="connsiteX9" fmla="*/ 0 w 2116836"/>
                <a:gd name="connsiteY9" fmla="*/ 160782 h 585978"/>
                <a:gd name="connsiteX10" fmla="*/ 80772 w 2116836"/>
                <a:gd name="connsiteY10" fmla="*/ 121920 h 585978"/>
                <a:gd name="connsiteX0" fmla="*/ 80772 w 2118741"/>
                <a:gd name="connsiteY0" fmla="*/ 121920 h 585978"/>
                <a:gd name="connsiteX1" fmla="*/ 80010 w 2118741"/>
                <a:gd name="connsiteY1" fmla="*/ 17145 h 585978"/>
                <a:gd name="connsiteX2" fmla="*/ 123444 w 2118741"/>
                <a:gd name="connsiteY2" fmla="*/ 0 h 585978"/>
                <a:gd name="connsiteX3" fmla="*/ 2116836 w 2118741"/>
                <a:gd name="connsiteY3" fmla="*/ 365760 h 585978"/>
                <a:gd name="connsiteX4" fmla="*/ 2118741 w 2118741"/>
                <a:gd name="connsiteY4" fmla="*/ 496824 h 585978"/>
                <a:gd name="connsiteX5" fmla="*/ 1990725 w 2118741"/>
                <a:gd name="connsiteY5" fmla="*/ 585978 h 585978"/>
                <a:gd name="connsiteX6" fmla="*/ 1086612 w 2118741"/>
                <a:gd name="connsiteY6" fmla="*/ 420624 h 585978"/>
                <a:gd name="connsiteX7" fmla="*/ 751332 w 2118741"/>
                <a:gd name="connsiteY7" fmla="*/ 353568 h 585978"/>
                <a:gd name="connsiteX8" fmla="*/ 1524 w 2118741"/>
                <a:gd name="connsiteY8" fmla="*/ 213360 h 585978"/>
                <a:gd name="connsiteX9" fmla="*/ 0 w 2118741"/>
                <a:gd name="connsiteY9" fmla="*/ 160782 h 585978"/>
                <a:gd name="connsiteX10" fmla="*/ 80772 w 2118741"/>
                <a:gd name="connsiteY10" fmla="*/ 121920 h 585978"/>
                <a:gd name="connsiteX0" fmla="*/ 80772 w 2116836"/>
                <a:gd name="connsiteY0" fmla="*/ 121920 h 585978"/>
                <a:gd name="connsiteX1" fmla="*/ 80010 w 2116836"/>
                <a:gd name="connsiteY1" fmla="*/ 17145 h 585978"/>
                <a:gd name="connsiteX2" fmla="*/ 123444 w 2116836"/>
                <a:gd name="connsiteY2" fmla="*/ 0 h 585978"/>
                <a:gd name="connsiteX3" fmla="*/ 2116836 w 2116836"/>
                <a:gd name="connsiteY3" fmla="*/ 365760 h 585978"/>
                <a:gd name="connsiteX4" fmla="*/ 2114931 w 2116836"/>
                <a:gd name="connsiteY4" fmla="*/ 454914 h 585978"/>
                <a:gd name="connsiteX5" fmla="*/ 1990725 w 2116836"/>
                <a:gd name="connsiteY5" fmla="*/ 585978 h 585978"/>
                <a:gd name="connsiteX6" fmla="*/ 1086612 w 2116836"/>
                <a:gd name="connsiteY6" fmla="*/ 420624 h 585978"/>
                <a:gd name="connsiteX7" fmla="*/ 751332 w 2116836"/>
                <a:gd name="connsiteY7" fmla="*/ 353568 h 585978"/>
                <a:gd name="connsiteX8" fmla="*/ 1524 w 2116836"/>
                <a:gd name="connsiteY8" fmla="*/ 213360 h 585978"/>
                <a:gd name="connsiteX9" fmla="*/ 0 w 2116836"/>
                <a:gd name="connsiteY9" fmla="*/ 160782 h 585978"/>
                <a:gd name="connsiteX10" fmla="*/ 80772 w 2116836"/>
                <a:gd name="connsiteY10" fmla="*/ 121920 h 585978"/>
                <a:gd name="connsiteX0" fmla="*/ 80772 w 2116836"/>
                <a:gd name="connsiteY0" fmla="*/ 121920 h 515493"/>
                <a:gd name="connsiteX1" fmla="*/ 80010 w 2116836"/>
                <a:gd name="connsiteY1" fmla="*/ 17145 h 515493"/>
                <a:gd name="connsiteX2" fmla="*/ 123444 w 2116836"/>
                <a:gd name="connsiteY2" fmla="*/ 0 h 515493"/>
                <a:gd name="connsiteX3" fmla="*/ 2116836 w 2116836"/>
                <a:gd name="connsiteY3" fmla="*/ 365760 h 515493"/>
                <a:gd name="connsiteX4" fmla="*/ 2114931 w 2116836"/>
                <a:gd name="connsiteY4" fmla="*/ 454914 h 515493"/>
                <a:gd name="connsiteX5" fmla="*/ 2025015 w 2116836"/>
                <a:gd name="connsiteY5" fmla="*/ 515493 h 515493"/>
                <a:gd name="connsiteX6" fmla="*/ 1086612 w 2116836"/>
                <a:gd name="connsiteY6" fmla="*/ 420624 h 515493"/>
                <a:gd name="connsiteX7" fmla="*/ 751332 w 2116836"/>
                <a:gd name="connsiteY7" fmla="*/ 353568 h 515493"/>
                <a:gd name="connsiteX8" fmla="*/ 1524 w 2116836"/>
                <a:gd name="connsiteY8" fmla="*/ 213360 h 515493"/>
                <a:gd name="connsiteX9" fmla="*/ 0 w 2116836"/>
                <a:gd name="connsiteY9" fmla="*/ 160782 h 515493"/>
                <a:gd name="connsiteX10" fmla="*/ 80772 w 2116836"/>
                <a:gd name="connsiteY10" fmla="*/ 121920 h 515493"/>
                <a:gd name="connsiteX0" fmla="*/ 80010 w 2116836"/>
                <a:gd name="connsiteY0" fmla="*/ 17145 h 515493"/>
                <a:gd name="connsiteX1" fmla="*/ 123444 w 2116836"/>
                <a:gd name="connsiteY1" fmla="*/ 0 h 515493"/>
                <a:gd name="connsiteX2" fmla="*/ 2116836 w 2116836"/>
                <a:gd name="connsiteY2" fmla="*/ 365760 h 515493"/>
                <a:gd name="connsiteX3" fmla="*/ 2114931 w 2116836"/>
                <a:gd name="connsiteY3" fmla="*/ 454914 h 515493"/>
                <a:gd name="connsiteX4" fmla="*/ 2025015 w 2116836"/>
                <a:gd name="connsiteY4" fmla="*/ 515493 h 515493"/>
                <a:gd name="connsiteX5" fmla="*/ 1086612 w 2116836"/>
                <a:gd name="connsiteY5" fmla="*/ 420624 h 515493"/>
                <a:gd name="connsiteX6" fmla="*/ 751332 w 2116836"/>
                <a:gd name="connsiteY6" fmla="*/ 353568 h 515493"/>
                <a:gd name="connsiteX7" fmla="*/ 1524 w 2116836"/>
                <a:gd name="connsiteY7" fmla="*/ 213360 h 515493"/>
                <a:gd name="connsiteX8" fmla="*/ 0 w 2116836"/>
                <a:gd name="connsiteY8" fmla="*/ 160782 h 515493"/>
                <a:gd name="connsiteX9" fmla="*/ 80772 w 2116836"/>
                <a:gd name="connsiteY9" fmla="*/ 121920 h 515493"/>
                <a:gd name="connsiteX10" fmla="*/ 171450 w 2116836"/>
                <a:gd name="connsiteY10" fmla="*/ 108585 h 515493"/>
                <a:gd name="connsiteX0" fmla="*/ 80010 w 2116836"/>
                <a:gd name="connsiteY0" fmla="*/ 17145 h 515493"/>
                <a:gd name="connsiteX1" fmla="*/ 123444 w 2116836"/>
                <a:gd name="connsiteY1" fmla="*/ 0 h 515493"/>
                <a:gd name="connsiteX2" fmla="*/ 2116836 w 2116836"/>
                <a:gd name="connsiteY2" fmla="*/ 365760 h 515493"/>
                <a:gd name="connsiteX3" fmla="*/ 2114931 w 2116836"/>
                <a:gd name="connsiteY3" fmla="*/ 454914 h 515493"/>
                <a:gd name="connsiteX4" fmla="*/ 2025015 w 2116836"/>
                <a:gd name="connsiteY4" fmla="*/ 515493 h 515493"/>
                <a:gd name="connsiteX5" fmla="*/ 1086612 w 2116836"/>
                <a:gd name="connsiteY5" fmla="*/ 420624 h 515493"/>
                <a:gd name="connsiteX6" fmla="*/ 751332 w 2116836"/>
                <a:gd name="connsiteY6" fmla="*/ 353568 h 515493"/>
                <a:gd name="connsiteX7" fmla="*/ 1524 w 2116836"/>
                <a:gd name="connsiteY7" fmla="*/ 213360 h 515493"/>
                <a:gd name="connsiteX8" fmla="*/ 0 w 2116836"/>
                <a:gd name="connsiteY8" fmla="*/ 160782 h 515493"/>
                <a:gd name="connsiteX9" fmla="*/ 80772 w 2116836"/>
                <a:gd name="connsiteY9" fmla="*/ 121920 h 515493"/>
                <a:gd name="connsiteX0" fmla="*/ 80010 w 2116836"/>
                <a:gd name="connsiteY0" fmla="*/ 17145 h 515493"/>
                <a:gd name="connsiteX1" fmla="*/ 123444 w 2116836"/>
                <a:gd name="connsiteY1" fmla="*/ 0 h 515493"/>
                <a:gd name="connsiteX2" fmla="*/ 2116836 w 2116836"/>
                <a:gd name="connsiteY2" fmla="*/ 365760 h 515493"/>
                <a:gd name="connsiteX3" fmla="*/ 2114931 w 2116836"/>
                <a:gd name="connsiteY3" fmla="*/ 454914 h 515493"/>
                <a:gd name="connsiteX4" fmla="*/ 2025015 w 2116836"/>
                <a:gd name="connsiteY4" fmla="*/ 515493 h 515493"/>
                <a:gd name="connsiteX5" fmla="*/ 1086612 w 2116836"/>
                <a:gd name="connsiteY5" fmla="*/ 420624 h 515493"/>
                <a:gd name="connsiteX6" fmla="*/ 751332 w 2116836"/>
                <a:gd name="connsiteY6" fmla="*/ 353568 h 515493"/>
                <a:gd name="connsiteX7" fmla="*/ 1524 w 2116836"/>
                <a:gd name="connsiteY7" fmla="*/ 213360 h 515493"/>
                <a:gd name="connsiteX8" fmla="*/ 0 w 2116836"/>
                <a:gd name="connsiteY8" fmla="*/ 160782 h 515493"/>
                <a:gd name="connsiteX0" fmla="*/ 78486 w 2115312"/>
                <a:gd name="connsiteY0" fmla="*/ 17145 h 515493"/>
                <a:gd name="connsiteX1" fmla="*/ 121920 w 2115312"/>
                <a:gd name="connsiteY1" fmla="*/ 0 h 515493"/>
                <a:gd name="connsiteX2" fmla="*/ 2115312 w 2115312"/>
                <a:gd name="connsiteY2" fmla="*/ 365760 h 515493"/>
                <a:gd name="connsiteX3" fmla="*/ 2113407 w 2115312"/>
                <a:gd name="connsiteY3" fmla="*/ 454914 h 515493"/>
                <a:gd name="connsiteX4" fmla="*/ 2023491 w 2115312"/>
                <a:gd name="connsiteY4" fmla="*/ 515493 h 515493"/>
                <a:gd name="connsiteX5" fmla="*/ 1085088 w 2115312"/>
                <a:gd name="connsiteY5" fmla="*/ 420624 h 515493"/>
                <a:gd name="connsiteX6" fmla="*/ 749808 w 2115312"/>
                <a:gd name="connsiteY6" fmla="*/ 353568 h 515493"/>
                <a:gd name="connsiteX7" fmla="*/ 0 w 2115312"/>
                <a:gd name="connsiteY7" fmla="*/ 213360 h 515493"/>
                <a:gd name="connsiteX0" fmla="*/ 0 w 2036826"/>
                <a:gd name="connsiteY0" fmla="*/ 17145 h 515493"/>
                <a:gd name="connsiteX1" fmla="*/ 43434 w 2036826"/>
                <a:gd name="connsiteY1" fmla="*/ 0 h 515493"/>
                <a:gd name="connsiteX2" fmla="*/ 2036826 w 2036826"/>
                <a:gd name="connsiteY2" fmla="*/ 365760 h 515493"/>
                <a:gd name="connsiteX3" fmla="*/ 2034921 w 2036826"/>
                <a:gd name="connsiteY3" fmla="*/ 454914 h 515493"/>
                <a:gd name="connsiteX4" fmla="*/ 1945005 w 2036826"/>
                <a:gd name="connsiteY4" fmla="*/ 515493 h 515493"/>
                <a:gd name="connsiteX5" fmla="*/ 1006602 w 2036826"/>
                <a:gd name="connsiteY5" fmla="*/ 420624 h 515493"/>
                <a:gd name="connsiteX6" fmla="*/ 671322 w 2036826"/>
                <a:gd name="connsiteY6" fmla="*/ 353568 h 515493"/>
                <a:gd name="connsiteX0" fmla="*/ 0 w 2036826"/>
                <a:gd name="connsiteY0" fmla="*/ 17145 h 515493"/>
                <a:gd name="connsiteX1" fmla="*/ 43434 w 2036826"/>
                <a:gd name="connsiteY1" fmla="*/ 0 h 515493"/>
                <a:gd name="connsiteX2" fmla="*/ 2036826 w 2036826"/>
                <a:gd name="connsiteY2" fmla="*/ 365760 h 515493"/>
                <a:gd name="connsiteX3" fmla="*/ 2034921 w 2036826"/>
                <a:gd name="connsiteY3" fmla="*/ 454914 h 515493"/>
                <a:gd name="connsiteX4" fmla="*/ 1945005 w 2036826"/>
                <a:gd name="connsiteY4" fmla="*/ 515493 h 515493"/>
                <a:gd name="connsiteX5" fmla="*/ 1006602 w 2036826"/>
                <a:gd name="connsiteY5" fmla="*/ 420624 h 515493"/>
                <a:gd name="connsiteX0" fmla="*/ 0 w 2036826"/>
                <a:gd name="connsiteY0" fmla="*/ 17145 h 515493"/>
                <a:gd name="connsiteX1" fmla="*/ 43434 w 2036826"/>
                <a:gd name="connsiteY1" fmla="*/ 0 h 515493"/>
                <a:gd name="connsiteX2" fmla="*/ 2036826 w 2036826"/>
                <a:gd name="connsiteY2" fmla="*/ 365760 h 515493"/>
                <a:gd name="connsiteX3" fmla="*/ 2034921 w 2036826"/>
                <a:gd name="connsiteY3" fmla="*/ 454914 h 515493"/>
                <a:gd name="connsiteX4" fmla="*/ 1945005 w 2036826"/>
                <a:gd name="connsiteY4" fmla="*/ 515493 h 515493"/>
                <a:gd name="connsiteX5" fmla="*/ 1098042 w 2036826"/>
                <a:gd name="connsiteY5" fmla="*/ 363474 h 515493"/>
                <a:gd name="connsiteX0" fmla="*/ 0 w 1993392"/>
                <a:gd name="connsiteY0" fmla="*/ 0 h 515493"/>
                <a:gd name="connsiteX1" fmla="*/ 1993392 w 1993392"/>
                <a:gd name="connsiteY1" fmla="*/ 365760 h 515493"/>
                <a:gd name="connsiteX2" fmla="*/ 1991487 w 1993392"/>
                <a:gd name="connsiteY2" fmla="*/ 454914 h 515493"/>
                <a:gd name="connsiteX3" fmla="*/ 1901571 w 1993392"/>
                <a:gd name="connsiteY3" fmla="*/ 515493 h 515493"/>
                <a:gd name="connsiteX4" fmla="*/ 1054608 w 1993392"/>
                <a:gd name="connsiteY4" fmla="*/ 363474 h 515493"/>
                <a:gd name="connsiteX0" fmla="*/ 77943 w 2071335"/>
                <a:gd name="connsiteY0" fmla="*/ 0 h 515493"/>
                <a:gd name="connsiteX1" fmla="*/ 2071335 w 2071335"/>
                <a:gd name="connsiteY1" fmla="*/ 365760 h 515493"/>
                <a:gd name="connsiteX2" fmla="*/ 2069430 w 2071335"/>
                <a:gd name="connsiteY2" fmla="*/ 454914 h 515493"/>
                <a:gd name="connsiteX3" fmla="*/ 1979514 w 2071335"/>
                <a:gd name="connsiteY3" fmla="*/ 515493 h 515493"/>
                <a:gd name="connsiteX4" fmla="*/ 0 w 2071335"/>
                <a:gd name="connsiteY4" fmla="*/ 150298 h 515493"/>
                <a:gd name="connsiteX0" fmla="*/ 77943 w 2071335"/>
                <a:gd name="connsiteY0" fmla="*/ 0 h 515493"/>
                <a:gd name="connsiteX1" fmla="*/ 2071335 w 2071335"/>
                <a:gd name="connsiteY1" fmla="*/ 365760 h 515493"/>
                <a:gd name="connsiteX2" fmla="*/ 2067526 w 2071335"/>
                <a:gd name="connsiteY2" fmla="*/ 466334 h 515493"/>
                <a:gd name="connsiteX3" fmla="*/ 1979514 w 2071335"/>
                <a:gd name="connsiteY3" fmla="*/ 515493 h 515493"/>
                <a:gd name="connsiteX4" fmla="*/ 0 w 2071335"/>
                <a:gd name="connsiteY4" fmla="*/ 150298 h 515493"/>
                <a:gd name="connsiteX0" fmla="*/ 77943 w 2071335"/>
                <a:gd name="connsiteY0" fmla="*/ 0 h 517396"/>
                <a:gd name="connsiteX1" fmla="*/ 2071335 w 2071335"/>
                <a:gd name="connsiteY1" fmla="*/ 365760 h 517396"/>
                <a:gd name="connsiteX2" fmla="*/ 2067526 w 2071335"/>
                <a:gd name="connsiteY2" fmla="*/ 466334 h 517396"/>
                <a:gd name="connsiteX3" fmla="*/ 1979514 w 2071335"/>
                <a:gd name="connsiteY3" fmla="*/ 517396 h 517396"/>
                <a:gd name="connsiteX4" fmla="*/ 0 w 2071335"/>
                <a:gd name="connsiteY4" fmla="*/ 150298 h 51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335" h="517396">
                  <a:moveTo>
                    <a:pt x="77943" y="0"/>
                  </a:moveTo>
                  <a:lnTo>
                    <a:pt x="2071335" y="365760"/>
                  </a:lnTo>
                  <a:lnTo>
                    <a:pt x="2067526" y="466334"/>
                  </a:lnTo>
                  <a:lnTo>
                    <a:pt x="1979514" y="517396"/>
                  </a:lnTo>
                  <a:lnTo>
                    <a:pt x="0" y="150298"/>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7" name="グループ化 336"/>
            <p:cNvGrpSpPr>
              <a:grpSpLocks/>
            </p:cNvGrpSpPr>
            <p:nvPr/>
          </p:nvGrpSpPr>
          <p:grpSpPr bwMode="auto">
            <a:xfrm>
              <a:off x="5303838" y="4219575"/>
              <a:ext cx="457200" cy="431800"/>
              <a:chOff x="5303838" y="4219575"/>
              <a:chExt cx="457200" cy="431800"/>
            </a:xfrm>
          </p:grpSpPr>
          <p:sp>
            <p:nvSpPr>
              <p:cNvPr id="120" name="フリーフォーム 119"/>
              <p:cNvSpPr/>
              <p:nvPr/>
            </p:nvSpPr>
            <p:spPr>
              <a:xfrm>
                <a:off x="5303838" y="4221163"/>
                <a:ext cx="365125" cy="430212"/>
              </a:xfrm>
              <a:custGeom>
                <a:avLst/>
                <a:gdLst>
                  <a:gd name="connsiteX0" fmla="*/ 0 w 365760"/>
                  <a:gd name="connsiteY0" fmla="*/ 0 h 441960"/>
                  <a:gd name="connsiteX1" fmla="*/ 353060 w 365760"/>
                  <a:gd name="connsiteY1" fmla="*/ 60960 h 441960"/>
                  <a:gd name="connsiteX2" fmla="*/ 365760 w 365760"/>
                  <a:gd name="connsiteY2" fmla="*/ 441960 h 441960"/>
                  <a:gd name="connsiteX0" fmla="*/ 0 w 365760"/>
                  <a:gd name="connsiteY0" fmla="*/ 0 h 441960"/>
                  <a:gd name="connsiteX1" fmla="*/ 363220 w 365760"/>
                  <a:gd name="connsiteY1" fmla="*/ 58420 h 441960"/>
                  <a:gd name="connsiteX2" fmla="*/ 365760 w 365760"/>
                  <a:gd name="connsiteY2" fmla="*/ 441960 h 441960"/>
                  <a:gd name="connsiteX0" fmla="*/ 0 w 365760"/>
                  <a:gd name="connsiteY0" fmla="*/ 0 h 429260"/>
                  <a:gd name="connsiteX1" fmla="*/ 363220 w 365760"/>
                  <a:gd name="connsiteY1" fmla="*/ 58420 h 429260"/>
                  <a:gd name="connsiteX2" fmla="*/ 365760 w 365760"/>
                  <a:gd name="connsiteY2" fmla="*/ 429260 h 429260"/>
                </a:gdLst>
                <a:ahLst/>
                <a:cxnLst>
                  <a:cxn ang="0">
                    <a:pos x="connsiteX0" y="connsiteY0"/>
                  </a:cxn>
                  <a:cxn ang="0">
                    <a:pos x="connsiteX1" y="connsiteY1"/>
                  </a:cxn>
                  <a:cxn ang="0">
                    <a:pos x="connsiteX2" y="connsiteY2"/>
                  </a:cxn>
                </a:cxnLst>
                <a:rect l="l" t="t" r="r" b="b"/>
                <a:pathLst>
                  <a:path w="365760" h="429260">
                    <a:moveTo>
                      <a:pt x="0" y="0"/>
                    </a:moveTo>
                    <a:lnTo>
                      <a:pt x="363220" y="58420"/>
                    </a:lnTo>
                    <a:cubicBezTo>
                      <a:pt x="364067" y="186267"/>
                      <a:pt x="364913" y="301413"/>
                      <a:pt x="365760" y="429260"/>
                    </a:cubicBez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フリーフォーム 120"/>
              <p:cNvSpPr/>
              <p:nvPr/>
            </p:nvSpPr>
            <p:spPr>
              <a:xfrm>
                <a:off x="5667375" y="4219575"/>
                <a:ext cx="93663" cy="60325"/>
              </a:xfrm>
              <a:custGeom>
                <a:avLst/>
                <a:gdLst>
                  <a:gd name="connsiteX0" fmla="*/ 0 w 93980"/>
                  <a:gd name="connsiteY0" fmla="*/ 60960 h 60960"/>
                  <a:gd name="connsiteX1" fmla="*/ 93980 w 93980"/>
                  <a:gd name="connsiteY1" fmla="*/ 0 h 60960"/>
                </a:gdLst>
                <a:ahLst/>
                <a:cxnLst>
                  <a:cxn ang="0">
                    <a:pos x="connsiteX0" y="connsiteY0"/>
                  </a:cxn>
                  <a:cxn ang="0">
                    <a:pos x="connsiteX1" y="connsiteY1"/>
                  </a:cxn>
                </a:cxnLst>
                <a:rect l="l" t="t" r="r" b="b"/>
                <a:pathLst>
                  <a:path w="93980" h="60960">
                    <a:moveTo>
                      <a:pt x="0" y="60960"/>
                    </a:moveTo>
                    <a:lnTo>
                      <a:pt x="93980" y="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円/楕円 121"/>
              <p:cNvSpPr/>
              <p:nvPr/>
            </p:nvSpPr>
            <p:spPr>
              <a:xfrm rot="18738898">
                <a:off x="5345113" y="4276725"/>
                <a:ext cx="50800" cy="6032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円/楕円 122"/>
              <p:cNvSpPr/>
              <p:nvPr/>
            </p:nvSpPr>
            <p:spPr>
              <a:xfrm rot="18738898">
                <a:off x="5454651" y="4294187"/>
                <a:ext cx="50800" cy="6032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円/楕円 123"/>
              <p:cNvSpPr/>
              <p:nvPr/>
            </p:nvSpPr>
            <p:spPr>
              <a:xfrm rot="18738898">
                <a:off x="5561013" y="4313237"/>
                <a:ext cx="50800" cy="6032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円/楕円 124"/>
              <p:cNvSpPr/>
              <p:nvPr/>
            </p:nvSpPr>
            <p:spPr>
              <a:xfrm rot="18738898">
                <a:off x="5345113" y="4398962"/>
                <a:ext cx="50800" cy="6032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円/楕円 125"/>
              <p:cNvSpPr/>
              <p:nvPr/>
            </p:nvSpPr>
            <p:spPr>
              <a:xfrm rot="18738898">
                <a:off x="5454651" y="4416425"/>
                <a:ext cx="50800" cy="6032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円/楕円 126"/>
              <p:cNvSpPr/>
              <p:nvPr/>
            </p:nvSpPr>
            <p:spPr>
              <a:xfrm rot="18738898">
                <a:off x="5561013" y="4433887"/>
                <a:ext cx="50800" cy="6032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円/楕円 127"/>
              <p:cNvSpPr/>
              <p:nvPr/>
            </p:nvSpPr>
            <p:spPr>
              <a:xfrm rot="18738898">
                <a:off x="5341938" y="4505325"/>
                <a:ext cx="50800" cy="6032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円/楕円 128"/>
              <p:cNvSpPr/>
              <p:nvPr/>
            </p:nvSpPr>
            <p:spPr>
              <a:xfrm rot="18738898">
                <a:off x="5451476" y="4522787"/>
                <a:ext cx="50800" cy="6032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円/楕円 129"/>
              <p:cNvSpPr/>
              <p:nvPr/>
            </p:nvSpPr>
            <p:spPr>
              <a:xfrm rot="18738898">
                <a:off x="5557838" y="4541837"/>
                <a:ext cx="50800" cy="6032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8" name="フリーフォーム 77"/>
            <p:cNvSpPr/>
            <p:nvPr/>
          </p:nvSpPr>
          <p:spPr>
            <a:xfrm>
              <a:off x="3189288" y="3552825"/>
              <a:ext cx="125412" cy="26988"/>
            </a:xfrm>
            <a:custGeom>
              <a:avLst/>
              <a:gdLst>
                <a:gd name="connsiteX0" fmla="*/ 0 w 125730"/>
                <a:gd name="connsiteY0" fmla="*/ 13335 h 26670"/>
                <a:gd name="connsiteX1" fmla="*/ 20955 w 125730"/>
                <a:gd name="connsiteY1" fmla="*/ 0 h 26670"/>
                <a:gd name="connsiteX2" fmla="*/ 112395 w 125730"/>
                <a:gd name="connsiteY2" fmla="*/ 17145 h 26670"/>
                <a:gd name="connsiteX3" fmla="*/ 125730 w 125730"/>
                <a:gd name="connsiteY3" fmla="*/ 26670 h 26670"/>
              </a:gdLst>
              <a:ahLst/>
              <a:cxnLst>
                <a:cxn ang="0">
                  <a:pos x="connsiteX0" y="connsiteY0"/>
                </a:cxn>
                <a:cxn ang="0">
                  <a:pos x="connsiteX1" y="connsiteY1"/>
                </a:cxn>
                <a:cxn ang="0">
                  <a:pos x="connsiteX2" y="connsiteY2"/>
                </a:cxn>
                <a:cxn ang="0">
                  <a:pos x="connsiteX3" y="connsiteY3"/>
                </a:cxn>
              </a:cxnLst>
              <a:rect l="l" t="t" r="r" b="b"/>
              <a:pathLst>
                <a:path w="125730" h="26670">
                  <a:moveTo>
                    <a:pt x="0" y="13335"/>
                  </a:moveTo>
                  <a:lnTo>
                    <a:pt x="20955" y="0"/>
                  </a:lnTo>
                  <a:lnTo>
                    <a:pt x="112395" y="17145"/>
                  </a:lnTo>
                  <a:lnTo>
                    <a:pt x="125730" y="2667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フリーフォーム 78"/>
            <p:cNvSpPr/>
            <p:nvPr/>
          </p:nvSpPr>
          <p:spPr>
            <a:xfrm>
              <a:off x="3409950" y="3590925"/>
              <a:ext cx="161925" cy="39688"/>
            </a:xfrm>
            <a:custGeom>
              <a:avLst/>
              <a:gdLst>
                <a:gd name="connsiteX0" fmla="*/ 0 w 125730"/>
                <a:gd name="connsiteY0" fmla="*/ 13335 h 26670"/>
                <a:gd name="connsiteX1" fmla="*/ 20955 w 125730"/>
                <a:gd name="connsiteY1" fmla="*/ 0 h 26670"/>
                <a:gd name="connsiteX2" fmla="*/ 112395 w 125730"/>
                <a:gd name="connsiteY2" fmla="*/ 17145 h 26670"/>
                <a:gd name="connsiteX3" fmla="*/ 125730 w 125730"/>
                <a:gd name="connsiteY3" fmla="*/ 26670 h 26670"/>
                <a:gd name="connsiteX0" fmla="*/ 0 w 161925"/>
                <a:gd name="connsiteY0" fmla="*/ 13335 h 40005"/>
                <a:gd name="connsiteX1" fmla="*/ 20955 w 161925"/>
                <a:gd name="connsiteY1" fmla="*/ 0 h 40005"/>
                <a:gd name="connsiteX2" fmla="*/ 112395 w 161925"/>
                <a:gd name="connsiteY2" fmla="*/ 17145 h 40005"/>
                <a:gd name="connsiteX3" fmla="*/ 161925 w 161925"/>
                <a:gd name="connsiteY3" fmla="*/ 40005 h 40005"/>
                <a:gd name="connsiteX0" fmla="*/ 0 w 161925"/>
                <a:gd name="connsiteY0" fmla="*/ 13335 h 40005"/>
                <a:gd name="connsiteX1" fmla="*/ 20955 w 161925"/>
                <a:gd name="connsiteY1" fmla="*/ 0 h 40005"/>
                <a:gd name="connsiteX2" fmla="*/ 154305 w 161925"/>
                <a:gd name="connsiteY2" fmla="*/ 24765 h 40005"/>
                <a:gd name="connsiteX3" fmla="*/ 161925 w 161925"/>
                <a:gd name="connsiteY3" fmla="*/ 40005 h 40005"/>
              </a:gdLst>
              <a:ahLst/>
              <a:cxnLst>
                <a:cxn ang="0">
                  <a:pos x="connsiteX0" y="connsiteY0"/>
                </a:cxn>
                <a:cxn ang="0">
                  <a:pos x="connsiteX1" y="connsiteY1"/>
                </a:cxn>
                <a:cxn ang="0">
                  <a:pos x="connsiteX2" y="connsiteY2"/>
                </a:cxn>
                <a:cxn ang="0">
                  <a:pos x="connsiteX3" y="connsiteY3"/>
                </a:cxn>
              </a:cxnLst>
              <a:rect l="l" t="t" r="r" b="b"/>
              <a:pathLst>
                <a:path w="161925" h="40005">
                  <a:moveTo>
                    <a:pt x="0" y="13335"/>
                  </a:moveTo>
                  <a:lnTo>
                    <a:pt x="20955" y="0"/>
                  </a:lnTo>
                  <a:lnTo>
                    <a:pt x="154305" y="24765"/>
                  </a:lnTo>
                  <a:lnTo>
                    <a:pt x="161925" y="4000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フリーフォーム 79"/>
            <p:cNvSpPr/>
            <p:nvPr/>
          </p:nvSpPr>
          <p:spPr>
            <a:xfrm>
              <a:off x="3689350" y="3640138"/>
              <a:ext cx="161925" cy="39687"/>
            </a:xfrm>
            <a:custGeom>
              <a:avLst/>
              <a:gdLst>
                <a:gd name="connsiteX0" fmla="*/ 0 w 125730"/>
                <a:gd name="connsiteY0" fmla="*/ 13335 h 26670"/>
                <a:gd name="connsiteX1" fmla="*/ 20955 w 125730"/>
                <a:gd name="connsiteY1" fmla="*/ 0 h 26670"/>
                <a:gd name="connsiteX2" fmla="*/ 112395 w 125730"/>
                <a:gd name="connsiteY2" fmla="*/ 17145 h 26670"/>
                <a:gd name="connsiteX3" fmla="*/ 125730 w 125730"/>
                <a:gd name="connsiteY3" fmla="*/ 26670 h 26670"/>
                <a:gd name="connsiteX0" fmla="*/ 0 w 161925"/>
                <a:gd name="connsiteY0" fmla="*/ 13335 h 40005"/>
                <a:gd name="connsiteX1" fmla="*/ 20955 w 161925"/>
                <a:gd name="connsiteY1" fmla="*/ 0 h 40005"/>
                <a:gd name="connsiteX2" fmla="*/ 112395 w 161925"/>
                <a:gd name="connsiteY2" fmla="*/ 17145 h 40005"/>
                <a:gd name="connsiteX3" fmla="*/ 161925 w 161925"/>
                <a:gd name="connsiteY3" fmla="*/ 40005 h 40005"/>
                <a:gd name="connsiteX0" fmla="*/ 0 w 161925"/>
                <a:gd name="connsiteY0" fmla="*/ 13335 h 40005"/>
                <a:gd name="connsiteX1" fmla="*/ 20955 w 161925"/>
                <a:gd name="connsiteY1" fmla="*/ 0 h 40005"/>
                <a:gd name="connsiteX2" fmla="*/ 154305 w 161925"/>
                <a:gd name="connsiteY2" fmla="*/ 24765 h 40005"/>
                <a:gd name="connsiteX3" fmla="*/ 161925 w 161925"/>
                <a:gd name="connsiteY3" fmla="*/ 40005 h 40005"/>
              </a:gdLst>
              <a:ahLst/>
              <a:cxnLst>
                <a:cxn ang="0">
                  <a:pos x="connsiteX0" y="connsiteY0"/>
                </a:cxn>
                <a:cxn ang="0">
                  <a:pos x="connsiteX1" y="connsiteY1"/>
                </a:cxn>
                <a:cxn ang="0">
                  <a:pos x="connsiteX2" y="connsiteY2"/>
                </a:cxn>
                <a:cxn ang="0">
                  <a:pos x="connsiteX3" y="connsiteY3"/>
                </a:cxn>
              </a:cxnLst>
              <a:rect l="l" t="t" r="r" b="b"/>
              <a:pathLst>
                <a:path w="161925" h="40005">
                  <a:moveTo>
                    <a:pt x="0" y="13335"/>
                  </a:moveTo>
                  <a:lnTo>
                    <a:pt x="20955" y="0"/>
                  </a:lnTo>
                  <a:lnTo>
                    <a:pt x="154305" y="24765"/>
                  </a:lnTo>
                  <a:lnTo>
                    <a:pt x="161925" y="4000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フリーフォーム 80"/>
            <p:cNvSpPr/>
            <p:nvPr/>
          </p:nvSpPr>
          <p:spPr>
            <a:xfrm>
              <a:off x="3968750" y="3694113"/>
              <a:ext cx="193675" cy="49212"/>
            </a:xfrm>
            <a:custGeom>
              <a:avLst/>
              <a:gdLst>
                <a:gd name="connsiteX0" fmla="*/ 0 w 125730"/>
                <a:gd name="connsiteY0" fmla="*/ 13335 h 26670"/>
                <a:gd name="connsiteX1" fmla="*/ 20955 w 125730"/>
                <a:gd name="connsiteY1" fmla="*/ 0 h 26670"/>
                <a:gd name="connsiteX2" fmla="*/ 112395 w 125730"/>
                <a:gd name="connsiteY2" fmla="*/ 17145 h 26670"/>
                <a:gd name="connsiteX3" fmla="*/ 125730 w 125730"/>
                <a:gd name="connsiteY3" fmla="*/ 26670 h 26670"/>
                <a:gd name="connsiteX0" fmla="*/ 0 w 161925"/>
                <a:gd name="connsiteY0" fmla="*/ 13335 h 40005"/>
                <a:gd name="connsiteX1" fmla="*/ 20955 w 161925"/>
                <a:gd name="connsiteY1" fmla="*/ 0 h 40005"/>
                <a:gd name="connsiteX2" fmla="*/ 112395 w 161925"/>
                <a:gd name="connsiteY2" fmla="*/ 17145 h 40005"/>
                <a:gd name="connsiteX3" fmla="*/ 161925 w 161925"/>
                <a:gd name="connsiteY3" fmla="*/ 40005 h 40005"/>
                <a:gd name="connsiteX0" fmla="*/ 0 w 161925"/>
                <a:gd name="connsiteY0" fmla="*/ 13335 h 40005"/>
                <a:gd name="connsiteX1" fmla="*/ 20955 w 161925"/>
                <a:gd name="connsiteY1" fmla="*/ 0 h 40005"/>
                <a:gd name="connsiteX2" fmla="*/ 154305 w 161925"/>
                <a:gd name="connsiteY2" fmla="*/ 24765 h 40005"/>
                <a:gd name="connsiteX3" fmla="*/ 161925 w 161925"/>
                <a:gd name="connsiteY3" fmla="*/ 40005 h 40005"/>
                <a:gd name="connsiteX0" fmla="*/ 0 w 179070"/>
                <a:gd name="connsiteY0" fmla="*/ 22860 h 40005"/>
                <a:gd name="connsiteX1" fmla="*/ 38100 w 179070"/>
                <a:gd name="connsiteY1" fmla="*/ 0 h 40005"/>
                <a:gd name="connsiteX2" fmla="*/ 171450 w 179070"/>
                <a:gd name="connsiteY2" fmla="*/ 24765 h 40005"/>
                <a:gd name="connsiteX3" fmla="*/ 179070 w 179070"/>
                <a:gd name="connsiteY3" fmla="*/ 40005 h 40005"/>
                <a:gd name="connsiteX0" fmla="*/ 0 w 179070"/>
                <a:gd name="connsiteY0" fmla="*/ 22860 h 40005"/>
                <a:gd name="connsiteX1" fmla="*/ 26670 w 179070"/>
                <a:gd name="connsiteY1" fmla="*/ 0 h 40005"/>
                <a:gd name="connsiteX2" fmla="*/ 171450 w 179070"/>
                <a:gd name="connsiteY2" fmla="*/ 24765 h 40005"/>
                <a:gd name="connsiteX3" fmla="*/ 179070 w 179070"/>
                <a:gd name="connsiteY3" fmla="*/ 40005 h 40005"/>
                <a:gd name="connsiteX0" fmla="*/ 0 w 194310"/>
                <a:gd name="connsiteY0" fmla="*/ 22860 h 49530"/>
                <a:gd name="connsiteX1" fmla="*/ 26670 w 194310"/>
                <a:gd name="connsiteY1" fmla="*/ 0 h 49530"/>
                <a:gd name="connsiteX2" fmla="*/ 171450 w 194310"/>
                <a:gd name="connsiteY2" fmla="*/ 24765 h 49530"/>
                <a:gd name="connsiteX3" fmla="*/ 194310 w 194310"/>
                <a:gd name="connsiteY3" fmla="*/ 49530 h 49530"/>
                <a:gd name="connsiteX0" fmla="*/ 0 w 194310"/>
                <a:gd name="connsiteY0" fmla="*/ 22860 h 49530"/>
                <a:gd name="connsiteX1" fmla="*/ 26670 w 194310"/>
                <a:gd name="connsiteY1" fmla="*/ 0 h 49530"/>
                <a:gd name="connsiteX2" fmla="*/ 184785 w 194310"/>
                <a:gd name="connsiteY2" fmla="*/ 28575 h 49530"/>
                <a:gd name="connsiteX3" fmla="*/ 194310 w 194310"/>
                <a:gd name="connsiteY3" fmla="*/ 49530 h 49530"/>
              </a:gdLst>
              <a:ahLst/>
              <a:cxnLst>
                <a:cxn ang="0">
                  <a:pos x="connsiteX0" y="connsiteY0"/>
                </a:cxn>
                <a:cxn ang="0">
                  <a:pos x="connsiteX1" y="connsiteY1"/>
                </a:cxn>
                <a:cxn ang="0">
                  <a:pos x="connsiteX2" y="connsiteY2"/>
                </a:cxn>
                <a:cxn ang="0">
                  <a:pos x="connsiteX3" y="connsiteY3"/>
                </a:cxn>
              </a:cxnLst>
              <a:rect l="l" t="t" r="r" b="b"/>
              <a:pathLst>
                <a:path w="194310" h="49530">
                  <a:moveTo>
                    <a:pt x="0" y="22860"/>
                  </a:moveTo>
                  <a:lnTo>
                    <a:pt x="26670" y="0"/>
                  </a:lnTo>
                  <a:lnTo>
                    <a:pt x="184785" y="28575"/>
                  </a:lnTo>
                  <a:lnTo>
                    <a:pt x="194310" y="4953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フリーフォーム 81"/>
            <p:cNvSpPr/>
            <p:nvPr/>
          </p:nvSpPr>
          <p:spPr>
            <a:xfrm>
              <a:off x="4279900" y="3749675"/>
              <a:ext cx="195263" cy="49213"/>
            </a:xfrm>
            <a:custGeom>
              <a:avLst/>
              <a:gdLst>
                <a:gd name="connsiteX0" fmla="*/ 0 w 125730"/>
                <a:gd name="connsiteY0" fmla="*/ 13335 h 26670"/>
                <a:gd name="connsiteX1" fmla="*/ 20955 w 125730"/>
                <a:gd name="connsiteY1" fmla="*/ 0 h 26670"/>
                <a:gd name="connsiteX2" fmla="*/ 112395 w 125730"/>
                <a:gd name="connsiteY2" fmla="*/ 17145 h 26670"/>
                <a:gd name="connsiteX3" fmla="*/ 125730 w 125730"/>
                <a:gd name="connsiteY3" fmla="*/ 26670 h 26670"/>
                <a:gd name="connsiteX0" fmla="*/ 0 w 161925"/>
                <a:gd name="connsiteY0" fmla="*/ 13335 h 40005"/>
                <a:gd name="connsiteX1" fmla="*/ 20955 w 161925"/>
                <a:gd name="connsiteY1" fmla="*/ 0 h 40005"/>
                <a:gd name="connsiteX2" fmla="*/ 112395 w 161925"/>
                <a:gd name="connsiteY2" fmla="*/ 17145 h 40005"/>
                <a:gd name="connsiteX3" fmla="*/ 161925 w 161925"/>
                <a:gd name="connsiteY3" fmla="*/ 40005 h 40005"/>
                <a:gd name="connsiteX0" fmla="*/ 0 w 161925"/>
                <a:gd name="connsiteY0" fmla="*/ 13335 h 40005"/>
                <a:gd name="connsiteX1" fmla="*/ 20955 w 161925"/>
                <a:gd name="connsiteY1" fmla="*/ 0 h 40005"/>
                <a:gd name="connsiteX2" fmla="*/ 154305 w 161925"/>
                <a:gd name="connsiteY2" fmla="*/ 24765 h 40005"/>
                <a:gd name="connsiteX3" fmla="*/ 161925 w 161925"/>
                <a:gd name="connsiteY3" fmla="*/ 40005 h 40005"/>
                <a:gd name="connsiteX0" fmla="*/ 0 w 179070"/>
                <a:gd name="connsiteY0" fmla="*/ 22860 h 40005"/>
                <a:gd name="connsiteX1" fmla="*/ 38100 w 179070"/>
                <a:gd name="connsiteY1" fmla="*/ 0 h 40005"/>
                <a:gd name="connsiteX2" fmla="*/ 171450 w 179070"/>
                <a:gd name="connsiteY2" fmla="*/ 24765 h 40005"/>
                <a:gd name="connsiteX3" fmla="*/ 179070 w 179070"/>
                <a:gd name="connsiteY3" fmla="*/ 40005 h 40005"/>
                <a:gd name="connsiteX0" fmla="*/ 0 w 179070"/>
                <a:gd name="connsiteY0" fmla="*/ 22860 h 40005"/>
                <a:gd name="connsiteX1" fmla="*/ 26670 w 179070"/>
                <a:gd name="connsiteY1" fmla="*/ 0 h 40005"/>
                <a:gd name="connsiteX2" fmla="*/ 171450 w 179070"/>
                <a:gd name="connsiteY2" fmla="*/ 24765 h 40005"/>
                <a:gd name="connsiteX3" fmla="*/ 179070 w 179070"/>
                <a:gd name="connsiteY3" fmla="*/ 40005 h 40005"/>
                <a:gd name="connsiteX0" fmla="*/ 0 w 194310"/>
                <a:gd name="connsiteY0" fmla="*/ 22860 h 49530"/>
                <a:gd name="connsiteX1" fmla="*/ 26670 w 194310"/>
                <a:gd name="connsiteY1" fmla="*/ 0 h 49530"/>
                <a:gd name="connsiteX2" fmla="*/ 171450 w 194310"/>
                <a:gd name="connsiteY2" fmla="*/ 24765 h 49530"/>
                <a:gd name="connsiteX3" fmla="*/ 194310 w 194310"/>
                <a:gd name="connsiteY3" fmla="*/ 49530 h 49530"/>
                <a:gd name="connsiteX0" fmla="*/ 0 w 194310"/>
                <a:gd name="connsiteY0" fmla="*/ 22860 h 49530"/>
                <a:gd name="connsiteX1" fmla="*/ 26670 w 194310"/>
                <a:gd name="connsiteY1" fmla="*/ 0 h 49530"/>
                <a:gd name="connsiteX2" fmla="*/ 184785 w 194310"/>
                <a:gd name="connsiteY2" fmla="*/ 28575 h 49530"/>
                <a:gd name="connsiteX3" fmla="*/ 194310 w 194310"/>
                <a:gd name="connsiteY3" fmla="*/ 49530 h 49530"/>
              </a:gdLst>
              <a:ahLst/>
              <a:cxnLst>
                <a:cxn ang="0">
                  <a:pos x="connsiteX0" y="connsiteY0"/>
                </a:cxn>
                <a:cxn ang="0">
                  <a:pos x="connsiteX1" y="connsiteY1"/>
                </a:cxn>
                <a:cxn ang="0">
                  <a:pos x="connsiteX2" y="connsiteY2"/>
                </a:cxn>
                <a:cxn ang="0">
                  <a:pos x="connsiteX3" y="connsiteY3"/>
                </a:cxn>
              </a:cxnLst>
              <a:rect l="l" t="t" r="r" b="b"/>
              <a:pathLst>
                <a:path w="194310" h="49530">
                  <a:moveTo>
                    <a:pt x="0" y="22860"/>
                  </a:moveTo>
                  <a:lnTo>
                    <a:pt x="26670" y="0"/>
                  </a:lnTo>
                  <a:lnTo>
                    <a:pt x="184785" y="28575"/>
                  </a:lnTo>
                  <a:lnTo>
                    <a:pt x="194310" y="4953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フリーフォーム 82"/>
            <p:cNvSpPr/>
            <p:nvPr/>
          </p:nvSpPr>
          <p:spPr>
            <a:xfrm>
              <a:off x="4591050" y="3803650"/>
              <a:ext cx="207963" cy="60325"/>
            </a:xfrm>
            <a:custGeom>
              <a:avLst/>
              <a:gdLst>
                <a:gd name="connsiteX0" fmla="*/ 0 w 125730"/>
                <a:gd name="connsiteY0" fmla="*/ 13335 h 26670"/>
                <a:gd name="connsiteX1" fmla="*/ 20955 w 125730"/>
                <a:gd name="connsiteY1" fmla="*/ 0 h 26670"/>
                <a:gd name="connsiteX2" fmla="*/ 112395 w 125730"/>
                <a:gd name="connsiteY2" fmla="*/ 17145 h 26670"/>
                <a:gd name="connsiteX3" fmla="*/ 125730 w 125730"/>
                <a:gd name="connsiteY3" fmla="*/ 26670 h 26670"/>
                <a:gd name="connsiteX0" fmla="*/ 0 w 161925"/>
                <a:gd name="connsiteY0" fmla="*/ 13335 h 40005"/>
                <a:gd name="connsiteX1" fmla="*/ 20955 w 161925"/>
                <a:gd name="connsiteY1" fmla="*/ 0 h 40005"/>
                <a:gd name="connsiteX2" fmla="*/ 112395 w 161925"/>
                <a:gd name="connsiteY2" fmla="*/ 17145 h 40005"/>
                <a:gd name="connsiteX3" fmla="*/ 161925 w 161925"/>
                <a:gd name="connsiteY3" fmla="*/ 40005 h 40005"/>
                <a:gd name="connsiteX0" fmla="*/ 0 w 161925"/>
                <a:gd name="connsiteY0" fmla="*/ 13335 h 40005"/>
                <a:gd name="connsiteX1" fmla="*/ 20955 w 161925"/>
                <a:gd name="connsiteY1" fmla="*/ 0 h 40005"/>
                <a:gd name="connsiteX2" fmla="*/ 154305 w 161925"/>
                <a:gd name="connsiteY2" fmla="*/ 24765 h 40005"/>
                <a:gd name="connsiteX3" fmla="*/ 161925 w 161925"/>
                <a:gd name="connsiteY3" fmla="*/ 40005 h 40005"/>
                <a:gd name="connsiteX0" fmla="*/ 0 w 179070"/>
                <a:gd name="connsiteY0" fmla="*/ 22860 h 40005"/>
                <a:gd name="connsiteX1" fmla="*/ 38100 w 179070"/>
                <a:gd name="connsiteY1" fmla="*/ 0 h 40005"/>
                <a:gd name="connsiteX2" fmla="*/ 171450 w 179070"/>
                <a:gd name="connsiteY2" fmla="*/ 24765 h 40005"/>
                <a:gd name="connsiteX3" fmla="*/ 179070 w 179070"/>
                <a:gd name="connsiteY3" fmla="*/ 40005 h 40005"/>
                <a:gd name="connsiteX0" fmla="*/ 0 w 179070"/>
                <a:gd name="connsiteY0" fmla="*/ 22860 h 40005"/>
                <a:gd name="connsiteX1" fmla="*/ 26670 w 179070"/>
                <a:gd name="connsiteY1" fmla="*/ 0 h 40005"/>
                <a:gd name="connsiteX2" fmla="*/ 171450 w 179070"/>
                <a:gd name="connsiteY2" fmla="*/ 24765 h 40005"/>
                <a:gd name="connsiteX3" fmla="*/ 179070 w 179070"/>
                <a:gd name="connsiteY3" fmla="*/ 40005 h 40005"/>
                <a:gd name="connsiteX0" fmla="*/ 0 w 194310"/>
                <a:gd name="connsiteY0" fmla="*/ 22860 h 49530"/>
                <a:gd name="connsiteX1" fmla="*/ 26670 w 194310"/>
                <a:gd name="connsiteY1" fmla="*/ 0 h 49530"/>
                <a:gd name="connsiteX2" fmla="*/ 171450 w 194310"/>
                <a:gd name="connsiteY2" fmla="*/ 24765 h 49530"/>
                <a:gd name="connsiteX3" fmla="*/ 194310 w 194310"/>
                <a:gd name="connsiteY3" fmla="*/ 49530 h 49530"/>
                <a:gd name="connsiteX0" fmla="*/ 0 w 194310"/>
                <a:gd name="connsiteY0" fmla="*/ 22860 h 49530"/>
                <a:gd name="connsiteX1" fmla="*/ 26670 w 194310"/>
                <a:gd name="connsiteY1" fmla="*/ 0 h 49530"/>
                <a:gd name="connsiteX2" fmla="*/ 184785 w 194310"/>
                <a:gd name="connsiteY2" fmla="*/ 28575 h 49530"/>
                <a:gd name="connsiteX3" fmla="*/ 194310 w 194310"/>
                <a:gd name="connsiteY3" fmla="*/ 49530 h 49530"/>
                <a:gd name="connsiteX0" fmla="*/ 0 w 201930"/>
                <a:gd name="connsiteY0" fmla="*/ 22860 h 57150"/>
                <a:gd name="connsiteX1" fmla="*/ 26670 w 201930"/>
                <a:gd name="connsiteY1" fmla="*/ 0 h 57150"/>
                <a:gd name="connsiteX2" fmla="*/ 184785 w 201930"/>
                <a:gd name="connsiteY2" fmla="*/ 28575 h 57150"/>
                <a:gd name="connsiteX3" fmla="*/ 201930 w 201930"/>
                <a:gd name="connsiteY3" fmla="*/ 57150 h 57150"/>
                <a:gd name="connsiteX0" fmla="*/ 0 w 201930"/>
                <a:gd name="connsiteY0" fmla="*/ 22860 h 57150"/>
                <a:gd name="connsiteX1" fmla="*/ 26670 w 201930"/>
                <a:gd name="connsiteY1" fmla="*/ 0 h 57150"/>
                <a:gd name="connsiteX2" fmla="*/ 201930 w 201930"/>
                <a:gd name="connsiteY2" fmla="*/ 30480 h 57150"/>
                <a:gd name="connsiteX3" fmla="*/ 201930 w 201930"/>
                <a:gd name="connsiteY3" fmla="*/ 57150 h 57150"/>
                <a:gd name="connsiteX0" fmla="*/ 0 w 207645"/>
                <a:gd name="connsiteY0" fmla="*/ 22860 h 59055"/>
                <a:gd name="connsiteX1" fmla="*/ 26670 w 207645"/>
                <a:gd name="connsiteY1" fmla="*/ 0 h 59055"/>
                <a:gd name="connsiteX2" fmla="*/ 201930 w 207645"/>
                <a:gd name="connsiteY2" fmla="*/ 30480 h 59055"/>
                <a:gd name="connsiteX3" fmla="*/ 207645 w 207645"/>
                <a:gd name="connsiteY3" fmla="*/ 59055 h 59055"/>
              </a:gdLst>
              <a:ahLst/>
              <a:cxnLst>
                <a:cxn ang="0">
                  <a:pos x="connsiteX0" y="connsiteY0"/>
                </a:cxn>
                <a:cxn ang="0">
                  <a:pos x="connsiteX1" y="connsiteY1"/>
                </a:cxn>
                <a:cxn ang="0">
                  <a:pos x="connsiteX2" y="connsiteY2"/>
                </a:cxn>
                <a:cxn ang="0">
                  <a:pos x="connsiteX3" y="connsiteY3"/>
                </a:cxn>
              </a:cxnLst>
              <a:rect l="l" t="t" r="r" b="b"/>
              <a:pathLst>
                <a:path w="207645" h="59055">
                  <a:moveTo>
                    <a:pt x="0" y="22860"/>
                  </a:moveTo>
                  <a:lnTo>
                    <a:pt x="26670" y="0"/>
                  </a:lnTo>
                  <a:lnTo>
                    <a:pt x="201930" y="30480"/>
                  </a:lnTo>
                  <a:lnTo>
                    <a:pt x="207645" y="5905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フリーフォーム 83"/>
            <p:cNvSpPr/>
            <p:nvPr/>
          </p:nvSpPr>
          <p:spPr>
            <a:xfrm>
              <a:off x="5572125" y="3975100"/>
              <a:ext cx="192088" cy="34925"/>
            </a:xfrm>
            <a:custGeom>
              <a:avLst/>
              <a:gdLst>
                <a:gd name="connsiteX0" fmla="*/ 0 w 125730"/>
                <a:gd name="connsiteY0" fmla="*/ 13335 h 26670"/>
                <a:gd name="connsiteX1" fmla="*/ 20955 w 125730"/>
                <a:gd name="connsiteY1" fmla="*/ 0 h 26670"/>
                <a:gd name="connsiteX2" fmla="*/ 112395 w 125730"/>
                <a:gd name="connsiteY2" fmla="*/ 17145 h 26670"/>
                <a:gd name="connsiteX3" fmla="*/ 125730 w 125730"/>
                <a:gd name="connsiteY3" fmla="*/ 26670 h 26670"/>
                <a:gd name="connsiteX0" fmla="*/ 0 w 161925"/>
                <a:gd name="connsiteY0" fmla="*/ 13335 h 40005"/>
                <a:gd name="connsiteX1" fmla="*/ 20955 w 161925"/>
                <a:gd name="connsiteY1" fmla="*/ 0 h 40005"/>
                <a:gd name="connsiteX2" fmla="*/ 112395 w 161925"/>
                <a:gd name="connsiteY2" fmla="*/ 17145 h 40005"/>
                <a:gd name="connsiteX3" fmla="*/ 161925 w 161925"/>
                <a:gd name="connsiteY3" fmla="*/ 40005 h 40005"/>
                <a:gd name="connsiteX0" fmla="*/ 0 w 161925"/>
                <a:gd name="connsiteY0" fmla="*/ 13335 h 40005"/>
                <a:gd name="connsiteX1" fmla="*/ 20955 w 161925"/>
                <a:gd name="connsiteY1" fmla="*/ 0 h 40005"/>
                <a:gd name="connsiteX2" fmla="*/ 154305 w 161925"/>
                <a:gd name="connsiteY2" fmla="*/ 24765 h 40005"/>
                <a:gd name="connsiteX3" fmla="*/ 161925 w 161925"/>
                <a:gd name="connsiteY3" fmla="*/ 40005 h 40005"/>
                <a:gd name="connsiteX0" fmla="*/ 0 w 179070"/>
                <a:gd name="connsiteY0" fmla="*/ 22860 h 40005"/>
                <a:gd name="connsiteX1" fmla="*/ 38100 w 179070"/>
                <a:gd name="connsiteY1" fmla="*/ 0 h 40005"/>
                <a:gd name="connsiteX2" fmla="*/ 171450 w 179070"/>
                <a:gd name="connsiteY2" fmla="*/ 24765 h 40005"/>
                <a:gd name="connsiteX3" fmla="*/ 179070 w 179070"/>
                <a:gd name="connsiteY3" fmla="*/ 40005 h 40005"/>
                <a:gd name="connsiteX0" fmla="*/ 0 w 179070"/>
                <a:gd name="connsiteY0" fmla="*/ 22860 h 40005"/>
                <a:gd name="connsiteX1" fmla="*/ 26670 w 179070"/>
                <a:gd name="connsiteY1" fmla="*/ 0 h 40005"/>
                <a:gd name="connsiteX2" fmla="*/ 171450 w 179070"/>
                <a:gd name="connsiteY2" fmla="*/ 24765 h 40005"/>
                <a:gd name="connsiteX3" fmla="*/ 179070 w 179070"/>
                <a:gd name="connsiteY3" fmla="*/ 40005 h 40005"/>
                <a:gd name="connsiteX0" fmla="*/ 0 w 194310"/>
                <a:gd name="connsiteY0" fmla="*/ 22860 h 49530"/>
                <a:gd name="connsiteX1" fmla="*/ 26670 w 194310"/>
                <a:gd name="connsiteY1" fmla="*/ 0 h 49530"/>
                <a:gd name="connsiteX2" fmla="*/ 171450 w 194310"/>
                <a:gd name="connsiteY2" fmla="*/ 24765 h 49530"/>
                <a:gd name="connsiteX3" fmla="*/ 194310 w 194310"/>
                <a:gd name="connsiteY3" fmla="*/ 49530 h 49530"/>
                <a:gd name="connsiteX0" fmla="*/ 0 w 194310"/>
                <a:gd name="connsiteY0" fmla="*/ 22860 h 49530"/>
                <a:gd name="connsiteX1" fmla="*/ 26670 w 194310"/>
                <a:gd name="connsiteY1" fmla="*/ 0 h 49530"/>
                <a:gd name="connsiteX2" fmla="*/ 184785 w 194310"/>
                <a:gd name="connsiteY2" fmla="*/ 28575 h 49530"/>
                <a:gd name="connsiteX3" fmla="*/ 194310 w 194310"/>
                <a:gd name="connsiteY3" fmla="*/ 49530 h 49530"/>
                <a:gd name="connsiteX0" fmla="*/ 0 w 201930"/>
                <a:gd name="connsiteY0" fmla="*/ 22860 h 57150"/>
                <a:gd name="connsiteX1" fmla="*/ 26670 w 201930"/>
                <a:gd name="connsiteY1" fmla="*/ 0 h 57150"/>
                <a:gd name="connsiteX2" fmla="*/ 184785 w 201930"/>
                <a:gd name="connsiteY2" fmla="*/ 28575 h 57150"/>
                <a:gd name="connsiteX3" fmla="*/ 201930 w 201930"/>
                <a:gd name="connsiteY3" fmla="*/ 57150 h 57150"/>
                <a:gd name="connsiteX0" fmla="*/ 0 w 201930"/>
                <a:gd name="connsiteY0" fmla="*/ 22860 h 57150"/>
                <a:gd name="connsiteX1" fmla="*/ 26670 w 201930"/>
                <a:gd name="connsiteY1" fmla="*/ 0 h 57150"/>
                <a:gd name="connsiteX2" fmla="*/ 201930 w 201930"/>
                <a:gd name="connsiteY2" fmla="*/ 30480 h 57150"/>
                <a:gd name="connsiteX3" fmla="*/ 201930 w 201930"/>
                <a:gd name="connsiteY3" fmla="*/ 57150 h 57150"/>
                <a:gd name="connsiteX0" fmla="*/ 0 w 207645"/>
                <a:gd name="connsiteY0" fmla="*/ 22860 h 59055"/>
                <a:gd name="connsiteX1" fmla="*/ 26670 w 207645"/>
                <a:gd name="connsiteY1" fmla="*/ 0 h 59055"/>
                <a:gd name="connsiteX2" fmla="*/ 201930 w 207645"/>
                <a:gd name="connsiteY2" fmla="*/ 30480 h 59055"/>
                <a:gd name="connsiteX3" fmla="*/ 207645 w 207645"/>
                <a:gd name="connsiteY3" fmla="*/ 59055 h 59055"/>
                <a:gd name="connsiteX0" fmla="*/ 0 w 207645"/>
                <a:gd name="connsiteY0" fmla="*/ 22860 h 59055"/>
                <a:gd name="connsiteX1" fmla="*/ 26670 w 207645"/>
                <a:gd name="connsiteY1" fmla="*/ 0 h 59055"/>
                <a:gd name="connsiteX2" fmla="*/ 190500 w 207645"/>
                <a:gd name="connsiteY2" fmla="*/ 26670 h 59055"/>
                <a:gd name="connsiteX3" fmla="*/ 207645 w 207645"/>
                <a:gd name="connsiteY3" fmla="*/ 59055 h 59055"/>
                <a:gd name="connsiteX0" fmla="*/ 0 w 207645"/>
                <a:gd name="connsiteY0" fmla="*/ 22860 h 59055"/>
                <a:gd name="connsiteX1" fmla="*/ 26670 w 207645"/>
                <a:gd name="connsiteY1" fmla="*/ 0 h 59055"/>
                <a:gd name="connsiteX2" fmla="*/ 182880 w 207645"/>
                <a:gd name="connsiteY2" fmla="*/ 24765 h 59055"/>
                <a:gd name="connsiteX3" fmla="*/ 207645 w 207645"/>
                <a:gd name="connsiteY3" fmla="*/ 59055 h 59055"/>
                <a:gd name="connsiteX0" fmla="*/ 0 w 182880"/>
                <a:gd name="connsiteY0" fmla="*/ 22860 h 24765"/>
                <a:gd name="connsiteX1" fmla="*/ 26670 w 182880"/>
                <a:gd name="connsiteY1" fmla="*/ 0 h 24765"/>
                <a:gd name="connsiteX2" fmla="*/ 182880 w 182880"/>
                <a:gd name="connsiteY2" fmla="*/ 24765 h 24765"/>
                <a:gd name="connsiteX0" fmla="*/ 0 w 200025"/>
                <a:gd name="connsiteY0" fmla="*/ 22860 h 26670"/>
                <a:gd name="connsiteX1" fmla="*/ 26670 w 200025"/>
                <a:gd name="connsiteY1" fmla="*/ 0 h 26670"/>
                <a:gd name="connsiteX2" fmla="*/ 200025 w 200025"/>
                <a:gd name="connsiteY2" fmla="*/ 26670 h 26670"/>
                <a:gd name="connsiteX0" fmla="*/ 0 w 192405"/>
                <a:gd name="connsiteY0" fmla="*/ 22860 h 28575"/>
                <a:gd name="connsiteX1" fmla="*/ 26670 w 192405"/>
                <a:gd name="connsiteY1" fmla="*/ 0 h 28575"/>
                <a:gd name="connsiteX2" fmla="*/ 192405 w 192405"/>
                <a:gd name="connsiteY2" fmla="*/ 28575 h 28575"/>
                <a:gd name="connsiteX0" fmla="*/ 0 w 192405"/>
                <a:gd name="connsiteY0" fmla="*/ 20955 h 26670"/>
                <a:gd name="connsiteX1" fmla="*/ 30480 w 192405"/>
                <a:gd name="connsiteY1" fmla="*/ 0 h 26670"/>
                <a:gd name="connsiteX2" fmla="*/ 192405 w 192405"/>
                <a:gd name="connsiteY2" fmla="*/ 26670 h 26670"/>
                <a:gd name="connsiteX0" fmla="*/ 0 w 192405"/>
                <a:gd name="connsiteY0" fmla="*/ 19050 h 24765"/>
                <a:gd name="connsiteX1" fmla="*/ 30480 w 192405"/>
                <a:gd name="connsiteY1" fmla="*/ 0 h 24765"/>
                <a:gd name="connsiteX2" fmla="*/ 192405 w 192405"/>
                <a:gd name="connsiteY2" fmla="*/ 24765 h 24765"/>
                <a:gd name="connsiteX0" fmla="*/ 0 w 192405"/>
                <a:gd name="connsiteY0" fmla="*/ 19050 h 24765"/>
                <a:gd name="connsiteX1" fmla="*/ 26670 w 192405"/>
                <a:gd name="connsiteY1" fmla="*/ 0 h 24765"/>
                <a:gd name="connsiteX2" fmla="*/ 192405 w 192405"/>
                <a:gd name="connsiteY2" fmla="*/ 24765 h 24765"/>
                <a:gd name="connsiteX0" fmla="*/ 0 w 192405"/>
                <a:gd name="connsiteY0" fmla="*/ 28575 h 34290"/>
                <a:gd name="connsiteX1" fmla="*/ 32385 w 192405"/>
                <a:gd name="connsiteY1" fmla="*/ 0 h 34290"/>
                <a:gd name="connsiteX2" fmla="*/ 192405 w 192405"/>
                <a:gd name="connsiteY2" fmla="*/ 34290 h 34290"/>
              </a:gdLst>
              <a:ahLst/>
              <a:cxnLst>
                <a:cxn ang="0">
                  <a:pos x="connsiteX0" y="connsiteY0"/>
                </a:cxn>
                <a:cxn ang="0">
                  <a:pos x="connsiteX1" y="connsiteY1"/>
                </a:cxn>
                <a:cxn ang="0">
                  <a:pos x="connsiteX2" y="connsiteY2"/>
                </a:cxn>
              </a:cxnLst>
              <a:rect l="l" t="t" r="r" b="b"/>
              <a:pathLst>
                <a:path w="192405" h="34290">
                  <a:moveTo>
                    <a:pt x="0" y="28575"/>
                  </a:moveTo>
                  <a:lnTo>
                    <a:pt x="32385" y="0"/>
                  </a:lnTo>
                  <a:lnTo>
                    <a:pt x="192405" y="3429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フリーフォーム 84"/>
            <p:cNvSpPr/>
            <p:nvPr/>
          </p:nvSpPr>
          <p:spPr>
            <a:xfrm>
              <a:off x="5907088" y="4038600"/>
              <a:ext cx="207962" cy="38100"/>
            </a:xfrm>
            <a:custGeom>
              <a:avLst/>
              <a:gdLst>
                <a:gd name="connsiteX0" fmla="*/ 0 w 125730"/>
                <a:gd name="connsiteY0" fmla="*/ 13335 h 26670"/>
                <a:gd name="connsiteX1" fmla="*/ 20955 w 125730"/>
                <a:gd name="connsiteY1" fmla="*/ 0 h 26670"/>
                <a:gd name="connsiteX2" fmla="*/ 112395 w 125730"/>
                <a:gd name="connsiteY2" fmla="*/ 17145 h 26670"/>
                <a:gd name="connsiteX3" fmla="*/ 125730 w 125730"/>
                <a:gd name="connsiteY3" fmla="*/ 26670 h 26670"/>
                <a:gd name="connsiteX0" fmla="*/ 0 w 161925"/>
                <a:gd name="connsiteY0" fmla="*/ 13335 h 40005"/>
                <a:gd name="connsiteX1" fmla="*/ 20955 w 161925"/>
                <a:gd name="connsiteY1" fmla="*/ 0 h 40005"/>
                <a:gd name="connsiteX2" fmla="*/ 112395 w 161925"/>
                <a:gd name="connsiteY2" fmla="*/ 17145 h 40005"/>
                <a:gd name="connsiteX3" fmla="*/ 161925 w 161925"/>
                <a:gd name="connsiteY3" fmla="*/ 40005 h 40005"/>
                <a:gd name="connsiteX0" fmla="*/ 0 w 161925"/>
                <a:gd name="connsiteY0" fmla="*/ 13335 h 40005"/>
                <a:gd name="connsiteX1" fmla="*/ 20955 w 161925"/>
                <a:gd name="connsiteY1" fmla="*/ 0 h 40005"/>
                <a:gd name="connsiteX2" fmla="*/ 154305 w 161925"/>
                <a:gd name="connsiteY2" fmla="*/ 24765 h 40005"/>
                <a:gd name="connsiteX3" fmla="*/ 161925 w 161925"/>
                <a:gd name="connsiteY3" fmla="*/ 40005 h 40005"/>
                <a:gd name="connsiteX0" fmla="*/ 0 w 179070"/>
                <a:gd name="connsiteY0" fmla="*/ 22860 h 40005"/>
                <a:gd name="connsiteX1" fmla="*/ 38100 w 179070"/>
                <a:gd name="connsiteY1" fmla="*/ 0 h 40005"/>
                <a:gd name="connsiteX2" fmla="*/ 171450 w 179070"/>
                <a:gd name="connsiteY2" fmla="*/ 24765 h 40005"/>
                <a:gd name="connsiteX3" fmla="*/ 179070 w 179070"/>
                <a:gd name="connsiteY3" fmla="*/ 40005 h 40005"/>
                <a:gd name="connsiteX0" fmla="*/ 0 w 179070"/>
                <a:gd name="connsiteY0" fmla="*/ 22860 h 40005"/>
                <a:gd name="connsiteX1" fmla="*/ 26670 w 179070"/>
                <a:gd name="connsiteY1" fmla="*/ 0 h 40005"/>
                <a:gd name="connsiteX2" fmla="*/ 171450 w 179070"/>
                <a:gd name="connsiteY2" fmla="*/ 24765 h 40005"/>
                <a:gd name="connsiteX3" fmla="*/ 179070 w 179070"/>
                <a:gd name="connsiteY3" fmla="*/ 40005 h 40005"/>
                <a:gd name="connsiteX0" fmla="*/ 0 w 194310"/>
                <a:gd name="connsiteY0" fmla="*/ 22860 h 49530"/>
                <a:gd name="connsiteX1" fmla="*/ 26670 w 194310"/>
                <a:gd name="connsiteY1" fmla="*/ 0 h 49530"/>
                <a:gd name="connsiteX2" fmla="*/ 171450 w 194310"/>
                <a:gd name="connsiteY2" fmla="*/ 24765 h 49530"/>
                <a:gd name="connsiteX3" fmla="*/ 194310 w 194310"/>
                <a:gd name="connsiteY3" fmla="*/ 49530 h 49530"/>
                <a:gd name="connsiteX0" fmla="*/ 0 w 194310"/>
                <a:gd name="connsiteY0" fmla="*/ 22860 h 49530"/>
                <a:gd name="connsiteX1" fmla="*/ 26670 w 194310"/>
                <a:gd name="connsiteY1" fmla="*/ 0 h 49530"/>
                <a:gd name="connsiteX2" fmla="*/ 184785 w 194310"/>
                <a:gd name="connsiteY2" fmla="*/ 28575 h 49530"/>
                <a:gd name="connsiteX3" fmla="*/ 194310 w 194310"/>
                <a:gd name="connsiteY3" fmla="*/ 49530 h 49530"/>
                <a:gd name="connsiteX0" fmla="*/ 0 w 201930"/>
                <a:gd name="connsiteY0" fmla="*/ 22860 h 57150"/>
                <a:gd name="connsiteX1" fmla="*/ 26670 w 201930"/>
                <a:gd name="connsiteY1" fmla="*/ 0 h 57150"/>
                <a:gd name="connsiteX2" fmla="*/ 184785 w 201930"/>
                <a:gd name="connsiteY2" fmla="*/ 28575 h 57150"/>
                <a:gd name="connsiteX3" fmla="*/ 201930 w 201930"/>
                <a:gd name="connsiteY3" fmla="*/ 57150 h 57150"/>
                <a:gd name="connsiteX0" fmla="*/ 0 w 201930"/>
                <a:gd name="connsiteY0" fmla="*/ 22860 h 57150"/>
                <a:gd name="connsiteX1" fmla="*/ 26670 w 201930"/>
                <a:gd name="connsiteY1" fmla="*/ 0 h 57150"/>
                <a:gd name="connsiteX2" fmla="*/ 201930 w 201930"/>
                <a:gd name="connsiteY2" fmla="*/ 30480 h 57150"/>
                <a:gd name="connsiteX3" fmla="*/ 201930 w 201930"/>
                <a:gd name="connsiteY3" fmla="*/ 57150 h 57150"/>
                <a:gd name="connsiteX0" fmla="*/ 0 w 207645"/>
                <a:gd name="connsiteY0" fmla="*/ 22860 h 59055"/>
                <a:gd name="connsiteX1" fmla="*/ 26670 w 207645"/>
                <a:gd name="connsiteY1" fmla="*/ 0 h 59055"/>
                <a:gd name="connsiteX2" fmla="*/ 201930 w 207645"/>
                <a:gd name="connsiteY2" fmla="*/ 30480 h 59055"/>
                <a:gd name="connsiteX3" fmla="*/ 207645 w 207645"/>
                <a:gd name="connsiteY3" fmla="*/ 59055 h 59055"/>
                <a:gd name="connsiteX0" fmla="*/ 0 w 207645"/>
                <a:gd name="connsiteY0" fmla="*/ 22860 h 59055"/>
                <a:gd name="connsiteX1" fmla="*/ 26670 w 207645"/>
                <a:gd name="connsiteY1" fmla="*/ 0 h 59055"/>
                <a:gd name="connsiteX2" fmla="*/ 190500 w 207645"/>
                <a:gd name="connsiteY2" fmla="*/ 26670 h 59055"/>
                <a:gd name="connsiteX3" fmla="*/ 207645 w 207645"/>
                <a:gd name="connsiteY3" fmla="*/ 59055 h 59055"/>
                <a:gd name="connsiteX0" fmla="*/ 0 w 207645"/>
                <a:gd name="connsiteY0" fmla="*/ 22860 h 59055"/>
                <a:gd name="connsiteX1" fmla="*/ 26670 w 207645"/>
                <a:gd name="connsiteY1" fmla="*/ 0 h 59055"/>
                <a:gd name="connsiteX2" fmla="*/ 182880 w 207645"/>
                <a:gd name="connsiteY2" fmla="*/ 24765 h 59055"/>
                <a:gd name="connsiteX3" fmla="*/ 207645 w 207645"/>
                <a:gd name="connsiteY3" fmla="*/ 59055 h 59055"/>
                <a:gd name="connsiteX0" fmla="*/ 0 w 182880"/>
                <a:gd name="connsiteY0" fmla="*/ 22860 h 24765"/>
                <a:gd name="connsiteX1" fmla="*/ 26670 w 182880"/>
                <a:gd name="connsiteY1" fmla="*/ 0 h 24765"/>
                <a:gd name="connsiteX2" fmla="*/ 182880 w 182880"/>
                <a:gd name="connsiteY2" fmla="*/ 24765 h 24765"/>
                <a:gd name="connsiteX0" fmla="*/ 0 w 200025"/>
                <a:gd name="connsiteY0" fmla="*/ 22860 h 26670"/>
                <a:gd name="connsiteX1" fmla="*/ 26670 w 200025"/>
                <a:gd name="connsiteY1" fmla="*/ 0 h 26670"/>
                <a:gd name="connsiteX2" fmla="*/ 200025 w 200025"/>
                <a:gd name="connsiteY2" fmla="*/ 26670 h 26670"/>
                <a:gd name="connsiteX0" fmla="*/ 0 w 192405"/>
                <a:gd name="connsiteY0" fmla="*/ 22860 h 28575"/>
                <a:gd name="connsiteX1" fmla="*/ 26670 w 192405"/>
                <a:gd name="connsiteY1" fmla="*/ 0 h 28575"/>
                <a:gd name="connsiteX2" fmla="*/ 192405 w 192405"/>
                <a:gd name="connsiteY2" fmla="*/ 28575 h 28575"/>
                <a:gd name="connsiteX0" fmla="*/ 0 w 213360"/>
                <a:gd name="connsiteY0" fmla="*/ 22860 h 30480"/>
                <a:gd name="connsiteX1" fmla="*/ 26670 w 213360"/>
                <a:gd name="connsiteY1" fmla="*/ 0 h 30480"/>
                <a:gd name="connsiteX2" fmla="*/ 213360 w 213360"/>
                <a:gd name="connsiteY2" fmla="*/ 30480 h 30480"/>
                <a:gd name="connsiteX0" fmla="*/ 0 w 207645"/>
                <a:gd name="connsiteY0" fmla="*/ 22860 h 38100"/>
                <a:gd name="connsiteX1" fmla="*/ 26670 w 207645"/>
                <a:gd name="connsiteY1" fmla="*/ 0 h 38100"/>
                <a:gd name="connsiteX2" fmla="*/ 207645 w 207645"/>
                <a:gd name="connsiteY2" fmla="*/ 38100 h 38100"/>
              </a:gdLst>
              <a:ahLst/>
              <a:cxnLst>
                <a:cxn ang="0">
                  <a:pos x="connsiteX0" y="connsiteY0"/>
                </a:cxn>
                <a:cxn ang="0">
                  <a:pos x="connsiteX1" y="connsiteY1"/>
                </a:cxn>
                <a:cxn ang="0">
                  <a:pos x="connsiteX2" y="connsiteY2"/>
                </a:cxn>
              </a:cxnLst>
              <a:rect l="l" t="t" r="r" b="b"/>
              <a:pathLst>
                <a:path w="207645" h="38100">
                  <a:moveTo>
                    <a:pt x="0" y="22860"/>
                  </a:moveTo>
                  <a:lnTo>
                    <a:pt x="26670" y="0"/>
                  </a:lnTo>
                  <a:lnTo>
                    <a:pt x="207645" y="3810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フリーフォーム 85"/>
            <p:cNvSpPr/>
            <p:nvPr/>
          </p:nvSpPr>
          <p:spPr>
            <a:xfrm>
              <a:off x="6248400" y="4108450"/>
              <a:ext cx="211138" cy="34925"/>
            </a:xfrm>
            <a:custGeom>
              <a:avLst/>
              <a:gdLst>
                <a:gd name="connsiteX0" fmla="*/ 0 w 125730"/>
                <a:gd name="connsiteY0" fmla="*/ 13335 h 26670"/>
                <a:gd name="connsiteX1" fmla="*/ 20955 w 125730"/>
                <a:gd name="connsiteY1" fmla="*/ 0 h 26670"/>
                <a:gd name="connsiteX2" fmla="*/ 112395 w 125730"/>
                <a:gd name="connsiteY2" fmla="*/ 17145 h 26670"/>
                <a:gd name="connsiteX3" fmla="*/ 125730 w 125730"/>
                <a:gd name="connsiteY3" fmla="*/ 26670 h 26670"/>
                <a:gd name="connsiteX0" fmla="*/ 0 w 161925"/>
                <a:gd name="connsiteY0" fmla="*/ 13335 h 40005"/>
                <a:gd name="connsiteX1" fmla="*/ 20955 w 161925"/>
                <a:gd name="connsiteY1" fmla="*/ 0 h 40005"/>
                <a:gd name="connsiteX2" fmla="*/ 112395 w 161925"/>
                <a:gd name="connsiteY2" fmla="*/ 17145 h 40005"/>
                <a:gd name="connsiteX3" fmla="*/ 161925 w 161925"/>
                <a:gd name="connsiteY3" fmla="*/ 40005 h 40005"/>
                <a:gd name="connsiteX0" fmla="*/ 0 w 161925"/>
                <a:gd name="connsiteY0" fmla="*/ 13335 h 40005"/>
                <a:gd name="connsiteX1" fmla="*/ 20955 w 161925"/>
                <a:gd name="connsiteY1" fmla="*/ 0 h 40005"/>
                <a:gd name="connsiteX2" fmla="*/ 154305 w 161925"/>
                <a:gd name="connsiteY2" fmla="*/ 24765 h 40005"/>
                <a:gd name="connsiteX3" fmla="*/ 161925 w 161925"/>
                <a:gd name="connsiteY3" fmla="*/ 40005 h 40005"/>
                <a:gd name="connsiteX0" fmla="*/ 0 w 179070"/>
                <a:gd name="connsiteY0" fmla="*/ 22860 h 40005"/>
                <a:gd name="connsiteX1" fmla="*/ 38100 w 179070"/>
                <a:gd name="connsiteY1" fmla="*/ 0 h 40005"/>
                <a:gd name="connsiteX2" fmla="*/ 171450 w 179070"/>
                <a:gd name="connsiteY2" fmla="*/ 24765 h 40005"/>
                <a:gd name="connsiteX3" fmla="*/ 179070 w 179070"/>
                <a:gd name="connsiteY3" fmla="*/ 40005 h 40005"/>
                <a:gd name="connsiteX0" fmla="*/ 0 w 179070"/>
                <a:gd name="connsiteY0" fmla="*/ 22860 h 40005"/>
                <a:gd name="connsiteX1" fmla="*/ 26670 w 179070"/>
                <a:gd name="connsiteY1" fmla="*/ 0 h 40005"/>
                <a:gd name="connsiteX2" fmla="*/ 171450 w 179070"/>
                <a:gd name="connsiteY2" fmla="*/ 24765 h 40005"/>
                <a:gd name="connsiteX3" fmla="*/ 179070 w 179070"/>
                <a:gd name="connsiteY3" fmla="*/ 40005 h 40005"/>
                <a:gd name="connsiteX0" fmla="*/ 0 w 194310"/>
                <a:gd name="connsiteY0" fmla="*/ 22860 h 49530"/>
                <a:gd name="connsiteX1" fmla="*/ 26670 w 194310"/>
                <a:gd name="connsiteY1" fmla="*/ 0 h 49530"/>
                <a:gd name="connsiteX2" fmla="*/ 171450 w 194310"/>
                <a:gd name="connsiteY2" fmla="*/ 24765 h 49530"/>
                <a:gd name="connsiteX3" fmla="*/ 194310 w 194310"/>
                <a:gd name="connsiteY3" fmla="*/ 49530 h 49530"/>
                <a:gd name="connsiteX0" fmla="*/ 0 w 194310"/>
                <a:gd name="connsiteY0" fmla="*/ 22860 h 49530"/>
                <a:gd name="connsiteX1" fmla="*/ 26670 w 194310"/>
                <a:gd name="connsiteY1" fmla="*/ 0 h 49530"/>
                <a:gd name="connsiteX2" fmla="*/ 184785 w 194310"/>
                <a:gd name="connsiteY2" fmla="*/ 28575 h 49530"/>
                <a:gd name="connsiteX3" fmla="*/ 194310 w 194310"/>
                <a:gd name="connsiteY3" fmla="*/ 49530 h 49530"/>
                <a:gd name="connsiteX0" fmla="*/ 0 w 201930"/>
                <a:gd name="connsiteY0" fmla="*/ 22860 h 57150"/>
                <a:gd name="connsiteX1" fmla="*/ 26670 w 201930"/>
                <a:gd name="connsiteY1" fmla="*/ 0 h 57150"/>
                <a:gd name="connsiteX2" fmla="*/ 184785 w 201930"/>
                <a:gd name="connsiteY2" fmla="*/ 28575 h 57150"/>
                <a:gd name="connsiteX3" fmla="*/ 201930 w 201930"/>
                <a:gd name="connsiteY3" fmla="*/ 57150 h 57150"/>
                <a:gd name="connsiteX0" fmla="*/ 0 w 201930"/>
                <a:gd name="connsiteY0" fmla="*/ 22860 h 57150"/>
                <a:gd name="connsiteX1" fmla="*/ 26670 w 201930"/>
                <a:gd name="connsiteY1" fmla="*/ 0 h 57150"/>
                <a:gd name="connsiteX2" fmla="*/ 201930 w 201930"/>
                <a:gd name="connsiteY2" fmla="*/ 30480 h 57150"/>
                <a:gd name="connsiteX3" fmla="*/ 201930 w 201930"/>
                <a:gd name="connsiteY3" fmla="*/ 57150 h 57150"/>
                <a:gd name="connsiteX0" fmla="*/ 0 w 207645"/>
                <a:gd name="connsiteY0" fmla="*/ 22860 h 59055"/>
                <a:gd name="connsiteX1" fmla="*/ 26670 w 207645"/>
                <a:gd name="connsiteY1" fmla="*/ 0 h 59055"/>
                <a:gd name="connsiteX2" fmla="*/ 201930 w 207645"/>
                <a:gd name="connsiteY2" fmla="*/ 30480 h 59055"/>
                <a:gd name="connsiteX3" fmla="*/ 207645 w 207645"/>
                <a:gd name="connsiteY3" fmla="*/ 59055 h 59055"/>
                <a:gd name="connsiteX0" fmla="*/ 0 w 207645"/>
                <a:gd name="connsiteY0" fmla="*/ 22860 h 59055"/>
                <a:gd name="connsiteX1" fmla="*/ 26670 w 207645"/>
                <a:gd name="connsiteY1" fmla="*/ 0 h 59055"/>
                <a:gd name="connsiteX2" fmla="*/ 190500 w 207645"/>
                <a:gd name="connsiteY2" fmla="*/ 26670 h 59055"/>
                <a:gd name="connsiteX3" fmla="*/ 207645 w 207645"/>
                <a:gd name="connsiteY3" fmla="*/ 59055 h 59055"/>
                <a:gd name="connsiteX0" fmla="*/ 0 w 207645"/>
                <a:gd name="connsiteY0" fmla="*/ 22860 h 59055"/>
                <a:gd name="connsiteX1" fmla="*/ 26670 w 207645"/>
                <a:gd name="connsiteY1" fmla="*/ 0 h 59055"/>
                <a:gd name="connsiteX2" fmla="*/ 182880 w 207645"/>
                <a:gd name="connsiteY2" fmla="*/ 24765 h 59055"/>
                <a:gd name="connsiteX3" fmla="*/ 207645 w 207645"/>
                <a:gd name="connsiteY3" fmla="*/ 59055 h 59055"/>
                <a:gd name="connsiteX0" fmla="*/ 0 w 182880"/>
                <a:gd name="connsiteY0" fmla="*/ 22860 h 24765"/>
                <a:gd name="connsiteX1" fmla="*/ 26670 w 182880"/>
                <a:gd name="connsiteY1" fmla="*/ 0 h 24765"/>
                <a:gd name="connsiteX2" fmla="*/ 182880 w 182880"/>
                <a:gd name="connsiteY2" fmla="*/ 24765 h 24765"/>
                <a:gd name="connsiteX0" fmla="*/ 0 w 200025"/>
                <a:gd name="connsiteY0" fmla="*/ 22860 h 26670"/>
                <a:gd name="connsiteX1" fmla="*/ 26670 w 200025"/>
                <a:gd name="connsiteY1" fmla="*/ 0 h 26670"/>
                <a:gd name="connsiteX2" fmla="*/ 200025 w 200025"/>
                <a:gd name="connsiteY2" fmla="*/ 26670 h 26670"/>
                <a:gd name="connsiteX0" fmla="*/ 0 w 192405"/>
                <a:gd name="connsiteY0" fmla="*/ 22860 h 28575"/>
                <a:gd name="connsiteX1" fmla="*/ 26670 w 192405"/>
                <a:gd name="connsiteY1" fmla="*/ 0 h 28575"/>
                <a:gd name="connsiteX2" fmla="*/ 192405 w 192405"/>
                <a:gd name="connsiteY2" fmla="*/ 28575 h 28575"/>
                <a:gd name="connsiteX0" fmla="*/ 0 w 213360"/>
                <a:gd name="connsiteY0" fmla="*/ 22860 h 30480"/>
                <a:gd name="connsiteX1" fmla="*/ 26670 w 213360"/>
                <a:gd name="connsiteY1" fmla="*/ 0 h 30480"/>
                <a:gd name="connsiteX2" fmla="*/ 213360 w 213360"/>
                <a:gd name="connsiteY2" fmla="*/ 30480 h 30480"/>
                <a:gd name="connsiteX0" fmla="*/ 0 w 211455"/>
                <a:gd name="connsiteY0" fmla="*/ 22860 h 45720"/>
                <a:gd name="connsiteX1" fmla="*/ 26670 w 211455"/>
                <a:gd name="connsiteY1" fmla="*/ 0 h 45720"/>
                <a:gd name="connsiteX2" fmla="*/ 211455 w 211455"/>
                <a:gd name="connsiteY2" fmla="*/ 45720 h 45720"/>
                <a:gd name="connsiteX0" fmla="*/ 381 w 211836"/>
                <a:gd name="connsiteY0" fmla="*/ 22860 h 45720"/>
                <a:gd name="connsiteX1" fmla="*/ 0 w 211836"/>
                <a:gd name="connsiteY1" fmla="*/ 30858 h 45720"/>
                <a:gd name="connsiteX2" fmla="*/ 27051 w 211836"/>
                <a:gd name="connsiteY2" fmla="*/ 0 h 45720"/>
                <a:gd name="connsiteX3" fmla="*/ 211836 w 211836"/>
                <a:gd name="connsiteY3" fmla="*/ 45720 h 45720"/>
                <a:gd name="connsiteX0" fmla="*/ 381 w 211836"/>
                <a:gd name="connsiteY0" fmla="*/ 11430 h 34290"/>
                <a:gd name="connsiteX1" fmla="*/ 0 w 211836"/>
                <a:gd name="connsiteY1" fmla="*/ 19428 h 34290"/>
                <a:gd name="connsiteX2" fmla="*/ 28956 w 211836"/>
                <a:gd name="connsiteY2" fmla="*/ 0 h 34290"/>
                <a:gd name="connsiteX3" fmla="*/ 211836 w 211836"/>
                <a:gd name="connsiteY3" fmla="*/ 34290 h 34290"/>
              </a:gdLst>
              <a:ahLst/>
              <a:cxnLst>
                <a:cxn ang="0">
                  <a:pos x="connsiteX0" y="connsiteY0"/>
                </a:cxn>
                <a:cxn ang="0">
                  <a:pos x="connsiteX1" y="connsiteY1"/>
                </a:cxn>
                <a:cxn ang="0">
                  <a:pos x="connsiteX2" y="connsiteY2"/>
                </a:cxn>
                <a:cxn ang="0">
                  <a:pos x="connsiteX3" y="connsiteY3"/>
                </a:cxn>
              </a:cxnLst>
              <a:rect l="l" t="t" r="r" b="b"/>
              <a:pathLst>
                <a:path w="211836" h="34290">
                  <a:moveTo>
                    <a:pt x="381" y="11430"/>
                  </a:moveTo>
                  <a:lnTo>
                    <a:pt x="0" y="19428"/>
                  </a:lnTo>
                  <a:lnTo>
                    <a:pt x="28956" y="0"/>
                  </a:lnTo>
                  <a:lnTo>
                    <a:pt x="211836" y="3429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フリーフォーム 86"/>
            <p:cNvSpPr/>
            <p:nvPr/>
          </p:nvSpPr>
          <p:spPr>
            <a:xfrm>
              <a:off x="2093913" y="2825750"/>
              <a:ext cx="58737" cy="133350"/>
            </a:xfrm>
            <a:custGeom>
              <a:avLst/>
              <a:gdLst>
                <a:gd name="connsiteX0" fmla="*/ 59055 w 59055"/>
                <a:gd name="connsiteY0" fmla="*/ 0 h 133350"/>
                <a:gd name="connsiteX1" fmla="*/ 20955 w 59055"/>
                <a:gd name="connsiteY1" fmla="*/ 17145 h 133350"/>
                <a:gd name="connsiteX2" fmla="*/ 0 w 59055"/>
                <a:gd name="connsiteY2" fmla="*/ 53340 h 133350"/>
                <a:gd name="connsiteX3" fmla="*/ 19050 w 59055"/>
                <a:gd name="connsiteY3" fmla="*/ 83820 h 133350"/>
                <a:gd name="connsiteX4" fmla="*/ 28575 w 59055"/>
                <a:gd name="connsiteY4" fmla="*/ 110490 h 133350"/>
                <a:gd name="connsiteX5" fmla="*/ 28575 w 59055"/>
                <a:gd name="connsiteY5" fmla="*/ 110490 h 133350"/>
                <a:gd name="connsiteX6" fmla="*/ 28575 w 59055"/>
                <a:gd name="connsiteY6" fmla="*/ 110490 h 133350"/>
                <a:gd name="connsiteX7" fmla="*/ 40005 w 59055"/>
                <a:gd name="connsiteY7" fmla="*/ 1333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55" h="133350">
                  <a:moveTo>
                    <a:pt x="59055" y="0"/>
                  </a:moveTo>
                  <a:lnTo>
                    <a:pt x="20955" y="17145"/>
                  </a:lnTo>
                  <a:lnTo>
                    <a:pt x="0" y="53340"/>
                  </a:lnTo>
                  <a:lnTo>
                    <a:pt x="19050" y="83820"/>
                  </a:lnTo>
                  <a:lnTo>
                    <a:pt x="28575" y="110490"/>
                  </a:lnTo>
                  <a:lnTo>
                    <a:pt x="28575" y="110490"/>
                  </a:lnTo>
                  <a:lnTo>
                    <a:pt x="28575" y="110490"/>
                  </a:lnTo>
                  <a:lnTo>
                    <a:pt x="40005" y="13335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フリーフォーム 87"/>
            <p:cNvSpPr/>
            <p:nvPr/>
          </p:nvSpPr>
          <p:spPr>
            <a:xfrm>
              <a:off x="1876425" y="2765425"/>
              <a:ext cx="49213" cy="31750"/>
            </a:xfrm>
            <a:custGeom>
              <a:avLst/>
              <a:gdLst>
                <a:gd name="connsiteX0" fmla="*/ 0 w 49530"/>
                <a:gd name="connsiteY0" fmla="*/ 30480 h 30480"/>
                <a:gd name="connsiteX1" fmla="*/ 49530 w 49530"/>
                <a:gd name="connsiteY1" fmla="*/ 0 h 30480"/>
              </a:gdLst>
              <a:ahLst/>
              <a:cxnLst>
                <a:cxn ang="0">
                  <a:pos x="connsiteX0" y="connsiteY0"/>
                </a:cxn>
                <a:cxn ang="0">
                  <a:pos x="connsiteX1" y="connsiteY1"/>
                </a:cxn>
              </a:cxnLst>
              <a:rect l="l" t="t" r="r" b="b"/>
              <a:pathLst>
                <a:path w="49530" h="30480">
                  <a:moveTo>
                    <a:pt x="0" y="30480"/>
                  </a:moveTo>
                  <a:lnTo>
                    <a:pt x="49530" y="0"/>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フリーフォーム 88"/>
            <p:cNvSpPr/>
            <p:nvPr/>
          </p:nvSpPr>
          <p:spPr>
            <a:xfrm>
              <a:off x="1854200" y="2789238"/>
              <a:ext cx="100013" cy="65087"/>
            </a:xfrm>
            <a:custGeom>
              <a:avLst/>
              <a:gdLst>
                <a:gd name="connsiteX0" fmla="*/ 0 w 100965"/>
                <a:gd name="connsiteY0" fmla="*/ 64770 h 64770"/>
                <a:gd name="connsiteX1" fmla="*/ 100965 w 100965"/>
                <a:gd name="connsiteY1" fmla="*/ 0 h 64770"/>
                <a:gd name="connsiteX2" fmla="*/ 100965 w 100965"/>
                <a:gd name="connsiteY2" fmla="*/ 0 h 64770"/>
              </a:gdLst>
              <a:ahLst/>
              <a:cxnLst>
                <a:cxn ang="0">
                  <a:pos x="connsiteX0" y="connsiteY0"/>
                </a:cxn>
                <a:cxn ang="0">
                  <a:pos x="connsiteX1" y="connsiteY1"/>
                </a:cxn>
                <a:cxn ang="0">
                  <a:pos x="connsiteX2" y="connsiteY2"/>
                </a:cxn>
              </a:cxnLst>
              <a:rect l="l" t="t" r="r" b="b"/>
              <a:pathLst>
                <a:path w="100965" h="64770">
                  <a:moveTo>
                    <a:pt x="0" y="64770"/>
                  </a:moveTo>
                  <a:lnTo>
                    <a:pt x="100965" y="0"/>
                  </a:lnTo>
                  <a:lnTo>
                    <a:pt x="100965" y="0"/>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フリーフォーム 89"/>
            <p:cNvSpPr/>
            <p:nvPr/>
          </p:nvSpPr>
          <p:spPr>
            <a:xfrm>
              <a:off x="1874838" y="2803525"/>
              <a:ext cx="127000" cy="82550"/>
            </a:xfrm>
            <a:custGeom>
              <a:avLst/>
              <a:gdLst>
                <a:gd name="connsiteX0" fmla="*/ 0 w 127635"/>
                <a:gd name="connsiteY0" fmla="*/ 81915 h 81915"/>
                <a:gd name="connsiteX1" fmla="*/ 127635 w 127635"/>
                <a:gd name="connsiteY1" fmla="*/ 0 h 81915"/>
              </a:gdLst>
              <a:ahLst/>
              <a:cxnLst>
                <a:cxn ang="0">
                  <a:pos x="connsiteX0" y="connsiteY0"/>
                </a:cxn>
                <a:cxn ang="0">
                  <a:pos x="connsiteX1" y="connsiteY1"/>
                </a:cxn>
              </a:cxnLst>
              <a:rect l="l" t="t" r="r" b="b"/>
              <a:pathLst>
                <a:path w="127635" h="81915">
                  <a:moveTo>
                    <a:pt x="0" y="81915"/>
                  </a:moveTo>
                  <a:lnTo>
                    <a:pt x="127635" y="0"/>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フリーフォーム 90"/>
            <p:cNvSpPr/>
            <p:nvPr/>
          </p:nvSpPr>
          <p:spPr>
            <a:xfrm>
              <a:off x="1914525" y="2817813"/>
              <a:ext cx="136525" cy="88900"/>
            </a:xfrm>
            <a:custGeom>
              <a:avLst/>
              <a:gdLst>
                <a:gd name="connsiteX0" fmla="*/ 0 w 137160"/>
                <a:gd name="connsiteY0" fmla="*/ 89535 h 89535"/>
                <a:gd name="connsiteX1" fmla="*/ 137160 w 137160"/>
                <a:gd name="connsiteY1" fmla="*/ 0 h 89535"/>
              </a:gdLst>
              <a:ahLst/>
              <a:cxnLst>
                <a:cxn ang="0">
                  <a:pos x="connsiteX0" y="connsiteY0"/>
                </a:cxn>
                <a:cxn ang="0">
                  <a:pos x="connsiteX1" y="connsiteY1"/>
                </a:cxn>
              </a:cxnLst>
              <a:rect l="l" t="t" r="r" b="b"/>
              <a:pathLst>
                <a:path w="137160" h="89535">
                  <a:moveTo>
                    <a:pt x="0" y="89535"/>
                  </a:moveTo>
                  <a:lnTo>
                    <a:pt x="137160" y="0"/>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フリーフォーム 91"/>
            <p:cNvSpPr/>
            <p:nvPr/>
          </p:nvSpPr>
          <p:spPr>
            <a:xfrm>
              <a:off x="1954213" y="2822575"/>
              <a:ext cx="158750" cy="103188"/>
            </a:xfrm>
            <a:custGeom>
              <a:avLst/>
              <a:gdLst>
                <a:gd name="connsiteX0" fmla="*/ 0 w 137160"/>
                <a:gd name="connsiteY0" fmla="*/ 89535 h 89535"/>
                <a:gd name="connsiteX1" fmla="*/ 137160 w 137160"/>
                <a:gd name="connsiteY1" fmla="*/ 0 h 89535"/>
                <a:gd name="connsiteX0" fmla="*/ 0 w 158115"/>
                <a:gd name="connsiteY0" fmla="*/ 102870 h 102870"/>
                <a:gd name="connsiteX1" fmla="*/ 158115 w 158115"/>
                <a:gd name="connsiteY1" fmla="*/ 0 h 102870"/>
              </a:gdLst>
              <a:ahLst/>
              <a:cxnLst>
                <a:cxn ang="0">
                  <a:pos x="connsiteX0" y="connsiteY0"/>
                </a:cxn>
                <a:cxn ang="0">
                  <a:pos x="connsiteX1" y="connsiteY1"/>
                </a:cxn>
              </a:cxnLst>
              <a:rect l="l" t="t" r="r" b="b"/>
              <a:pathLst>
                <a:path w="158115" h="102870">
                  <a:moveTo>
                    <a:pt x="0" y="102870"/>
                  </a:moveTo>
                  <a:lnTo>
                    <a:pt x="158115" y="0"/>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フリーフォーム 92"/>
            <p:cNvSpPr/>
            <p:nvPr/>
          </p:nvSpPr>
          <p:spPr>
            <a:xfrm>
              <a:off x="1993900" y="2884488"/>
              <a:ext cx="101600" cy="65087"/>
            </a:xfrm>
            <a:custGeom>
              <a:avLst/>
              <a:gdLst>
                <a:gd name="connsiteX0" fmla="*/ 0 w 137160"/>
                <a:gd name="connsiteY0" fmla="*/ 89535 h 89535"/>
                <a:gd name="connsiteX1" fmla="*/ 137160 w 137160"/>
                <a:gd name="connsiteY1" fmla="*/ 0 h 89535"/>
                <a:gd name="connsiteX0" fmla="*/ 0 w 100965"/>
                <a:gd name="connsiteY0" fmla="*/ 64770 h 64770"/>
                <a:gd name="connsiteX1" fmla="*/ 100965 w 100965"/>
                <a:gd name="connsiteY1" fmla="*/ 0 h 64770"/>
              </a:gdLst>
              <a:ahLst/>
              <a:cxnLst>
                <a:cxn ang="0">
                  <a:pos x="connsiteX0" y="connsiteY0"/>
                </a:cxn>
                <a:cxn ang="0">
                  <a:pos x="connsiteX1" y="connsiteY1"/>
                </a:cxn>
              </a:cxnLst>
              <a:rect l="l" t="t" r="r" b="b"/>
              <a:pathLst>
                <a:path w="100965" h="64770">
                  <a:moveTo>
                    <a:pt x="0" y="64770"/>
                  </a:moveTo>
                  <a:lnTo>
                    <a:pt x="100965" y="0"/>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フリーフォーム 93"/>
            <p:cNvSpPr/>
            <p:nvPr/>
          </p:nvSpPr>
          <p:spPr>
            <a:xfrm>
              <a:off x="2044700" y="2916238"/>
              <a:ext cx="73025" cy="47625"/>
            </a:xfrm>
            <a:custGeom>
              <a:avLst/>
              <a:gdLst>
                <a:gd name="connsiteX0" fmla="*/ 0 w 137160"/>
                <a:gd name="connsiteY0" fmla="*/ 89535 h 89535"/>
                <a:gd name="connsiteX1" fmla="*/ 137160 w 137160"/>
                <a:gd name="connsiteY1" fmla="*/ 0 h 89535"/>
                <a:gd name="connsiteX0" fmla="*/ 0 w 74295"/>
                <a:gd name="connsiteY0" fmla="*/ 47625 h 47625"/>
                <a:gd name="connsiteX1" fmla="*/ 74295 w 74295"/>
                <a:gd name="connsiteY1" fmla="*/ 0 h 47625"/>
              </a:gdLst>
              <a:ahLst/>
              <a:cxnLst>
                <a:cxn ang="0">
                  <a:pos x="connsiteX0" y="connsiteY0"/>
                </a:cxn>
                <a:cxn ang="0">
                  <a:pos x="connsiteX1" y="connsiteY1"/>
                </a:cxn>
              </a:cxnLst>
              <a:rect l="l" t="t" r="r" b="b"/>
              <a:pathLst>
                <a:path w="74295" h="47625">
                  <a:moveTo>
                    <a:pt x="0" y="47625"/>
                  </a:moveTo>
                  <a:lnTo>
                    <a:pt x="74295" y="0"/>
                  </a:ln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5" name="グループ化 494"/>
            <p:cNvGrpSpPr>
              <a:grpSpLocks/>
            </p:cNvGrpSpPr>
            <p:nvPr/>
          </p:nvGrpSpPr>
          <p:grpSpPr bwMode="auto">
            <a:xfrm>
              <a:off x="4352925" y="3128963"/>
              <a:ext cx="968375" cy="1047750"/>
              <a:chOff x="3446753" y="2044558"/>
              <a:chExt cx="2892402" cy="3133550"/>
            </a:xfrm>
          </p:grpSpPr>
          <p:sp>
            <p:nvSpPr>
              <p:cNvPr id="96" name="フリーフォーム 95"/>
              <p:cNvSpPr/>
              <p:nvPr/>
            </p:nvSpPr>
            <p:spPr>
              <a:xfrm>
                <a:off x="3679095" y="2196488"/>
                <a:ext cx="1782858" cy="1633244"/>
              </a:xfrm>
              <a:custGeom>
                <a:avLst/>
                <a:gdLst>
                  <a:gd name="connsiteX0" fmla="*/ 1747520 w 1783080"/>
                  <a:gd name="connsiteY0" fmla="*/ 187960 h 1635760"/>
                  <a:gd name="connsiteX1" fmla="*/ 1645920 w 1783080"/>
                  <a:gd name="connsiteY1" fmla="*/ 96520 h 1635760"/>
                  <a:gd name="connsiteX2" fmla="*/ 1590040 w 1783080"/>
                  <a:gd name="connsiteY2" fmla="*/ 60960 h 1635760"/>
                  <a:gd name="connsiteX3" fmla="*/ 1473200 w 1783080"/>
                  <a:gd name="connsiteY3" fmla="*/ 15240 h 1635760"/>
                  <a:gd name="connsiteX4" fmla="*/ 1432560 w 1783080"/>
                  <a:gd name="connsiteY4" fmla="*/ 0 h 1635760"/>
                  <a:gd name="connsiteX5" fmla="*/ 1300480 w 1783080"/>
                  <a:gd name="connsiteY5" fmla="*/ 40640 h 1635760"/>
                  <a:gd name="connsiteX6" fmla="*/ 1107440 w 1783080"/>
                  <a:gd name="connsiteY6" fmla="*/ 40640 h 1635760"/>
                  <a:gd name="connsiteX7" fmla="*/ 990600 w 1783080"/>
                  <a:gd name="connsiteY7" fmla="*/ 35560 h 1635760"/>
                  <a:gd name="connsiteX8" fmla="*/ 843280 w 1783080"/>
                  <a:gd name="connsiteY8" fmla="*/ 106680 h 1635760"/>
                  <a:gd name="connsiteX9" fmla="*/ 797560 w 1783080"/>
                  <a:gd name="connsiteY9" fmla="*/ 121920 h 1635760"/>
                  <a:gd name="connsiteX10" fmla="*/ 589280 w 1783080"/>
                  <a:gd name="connsiteY10" fmla="*/ 314960 h 1635760"/>
                  <a:gd name="connsiteX11" fmla="*/ 406400 w 1783080"/>
                  <a:gd name="connsiteY11" fmla="*/ 533400 h 1635760"/>
                  <a:gd name="connsiteX12" fmla="*/ 370840 w 1783080"/>
                  <a:gd name="connsiteY12" fmla="*/ 568960 h 1635760"/>
                  <a:gd name="connsiteX13" fmla="*/ 198120 w 1783080"/>
                  <a:gd name="connsiteY13" fmla="*/ 807720 h 1635760"/>
                  <a:gd name="connsiteX14" fmla="*/ 76200 w 1783080"/>
                  <a:gd name="connsiteY14" fmla="*/ 985520 h 1635760"/>
                  <a:gd name="connsiteX15" fmla="*/ 0 w 1783080"/>
                  <a:gd name="connsiteY15" fmla="*/ 1087120 h 1635760"/>
                  <a:gd name="connsiteX16" fmla="*/ 25400 w 1783080"/>
                  <a:gd name="connsiteY16" fmla="*/ 1178560 h 1635760"/>
                  <a:gd name="connsiteX17" fmla="*/ 238760 w 1783080"/>
                  <a:gd name="connsiteY17" fmla="*/ 1463040 h 1635760"/>
                  <a:gd name="connsiteX18" fmla="*/ 330200 w 1783080"/>
                  <a:gd name="connsiteY18" fmla="*/ 1336040 h 1635760"/>
                  <a:gd name="connsiteX19" fmla="*/ 1051560 w 1783080"/>
                  <a:gd name="connsiteY19" fmla="*/ 1590040 h 1635760"/>
                  <a:gd name="connsiteX20" fmla="*/ 1051560 w 1783080"/>
                  <a:gd name="connsiteY20" fmla="*/ 1590040 h 1635760"/>
                  <a:gd name="connsiteX21" fmla="*/ 1051560 w 1783080"/>
                  <a:gd name="connsiteY21" fmla="*/ 1590040 h 1635760"/>
                  <a:gd name="connsiteX22" fmla="*/ 1087120 w 1783080"/>
                  <a:gd name="connsiteY22" fmla="*/ 1635760 h 1635760"/>
                  <a:gd name="connsiteX23" fmla="*/ 1203960 w 1783080"/>
                  <a:gd name="connsiteY23" fmla="*/ 492760 h 1635760"/>
                  <a:gd name="connsiteX24" fmla="*/ 1198880 w 1783080"/>
                  <a:gd name="connsiteY24" fmla="*/ 1122680 h 1635760"/>
                  <a:gd name="connsiteX25" fmla="*/ 1229360 w 1783080"/>
                  <a:gd name="connsiteY25" fmla="*/ 1117600 h 1635760"/>
                  <a:gd name="connsiteX26" fmla="*/ 1422400 w 1783080"/>
                  <a:gd name="connsiteY26" fmla="*/ 909320 h 1635760"/>
                  <a:gd name="connsiteX27" fmla="*/ 1539240 w 1783080"/>
                  <a:gd name="connsiteY27" fmla="*/ 812800 h 1635760"/>
                  <a:gd name="connsiteX28" fmla="*/ 1539240 w 1783080"/>
                  <a:gd name="connsiteY28" fmla="*/ 812800 h 1635760"/>
                  <a:gd name="connsiteX29" fmla="*/ 1483360 w 1783080"/>
                  <a:gd name="connsiteY29" fmla="*/ 914400 h 1635760"/>
                  <a:gd name="connsiteX30" fmla="*/ 1783080 w 1783080"/>
                  <a:gd name="connsiteY30" fmla="*/ 594360 h 1635760"/>
                  <a:gd name="connsiteX31" fmla="*/ 1691640 w 1783080"/>
                  <a:gd name="connsiteY31" fmla="*/ 604520 h 1635760"/>
                  <a:gd name="connsiteX32" fmla="*/ 1691640 w 1783080"/>
                  <a:gd name="connsiteY32" fmla="*/ 604520 h 1635760"/>
                  <a:gd name="connsiteX33" fmla="*/ 1651000 w 1783080"/>
                  <a:gd name="connsiteY33" fmla="*/ 629920 h 1635760"/>
                  <a:gd name="connsiteX34" fmla="*/ 1590040 w 1783080"/>
                  <a:gd name="connsiteY34" fmla="*/ 558800 h 1635760"/>
                  <a:gd name="connsiteX35" fmla="*/ 1539240 w 1783080"/>
                  <a:gd name="connsiteY35" fmla="*/ 472440 h 1635760"/>
                  <a:gd name="connsiteX36" fmla="*/ 1549400 w 1783080"/>
                  <a:gd name="connsiteY36" fmla="*/ 350520 h 1635760"/>
                  <a:gd name="connsiteX37" fmla="*/ 1620520 w 1783080"/>
                  <a:gd name="connsiteY37" fmla="*/ 254000 h 1635760"/>
                  <a:gd name="connsiteX38" fmla="*/ 1747520 w 1783080"/>
                  <a:gd name="connsiteY38" fmla="*/ 187960 h 16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83080" h="1635760">
                    <a:moveTo>
                      <a:pt x="1747520" y="187960"/>
                    </a:moveTo>
                    <a:lnTo>
                      <a:pt x="1645920" y="96520"/>
                    </a:lnTo>
                    <a:lnTo>
                      <a:pt x="1590040" y="60960"/>
                    </a:lnTo>
                    <a:lnTo>
                      <a:pt x="1473200" y="15240"/>
                    </a:lnTo>
                    <a:lnTo>
                      <a:pt x="1432560" y="0"/>
                    </a:lnTo>
                    <a:lnTo>
                      <a:pt x="1300480" y="40640"/>
                    </a:lnTo>
                    <a:lnTo>
                      <a:pt x="1107440" y="40640"/>
                    </a:lnTo>
                    <a:lnTo>
                      <a:pt x="990600" y="35560"/>
                    </a:lnTo>
                    <a:lnTo>
                      <a:pt x="843280" y="106680"/>
                    </a:lnTo>
                    <a:lnTo>
                      <a:pt x="797560" y="121920"/>
                    </a:lnTo>
                    <a:lnTo>
                      <a:pt x="589280" y="314960"/>
                    </a:lnTo>
                    <a:lnTo>
                      <a:pt x="406400" y="533400"/>
                    </a:lnTo>
                    <a:lnTo>
                      <a:pt x="370840" y="568960"/>
                    </a:lnTo>
                    <a:lnTo>
                      <a:pt x="198120" y="807720"/>
                    </a:lnTo>
                    <a:lnTo>
                      <a:pt x="76200" y="985520"/>
                    </a:lnTo>
                    <a:lnTo>
                      <a:pt x="0" y="1087120"/>
                    </a:lnTo>
                    <a:lnTo>
                      <a:pt x="25400" y="1178560"/>
                    </a:lnTo>
                    <a:lnTo>
                      <a:pt x="238760" y="1463040"/>
                    </a:lnTo>
                    <a:lnTo>
                      <a:pt x="330200" y="1336040"/>
                    </a:lnTo>
                    <a:lnTo>
                      <a:pt x="1051560" y="1590040"/>
                    </a:lnTo>
                    <a:lnTo>
                      <a:pt x="1051560" y="1590040"/>
                    </a:lnTo>
                    <a:lnTo>
                      <a:pt x="1051560" y="1590040"/>
                    </a:lnTo>
                    <a:lnTo>
                      <a:pt x="1087120" y="1635760"/>
                    </a:lnTo>
                    <a:lnTo>
                      <a:pt x="1203960" y="492760"/>
                    </a:lnTo>
                    <a:cubicBezTo>
                      <a:pt x="1202267" y="702733"/>
                      <a:pt x="1200573" y="912707"/>
                      <a:pt x="1198880" y="1122680"/>
                    </a:cubicBezTo>
                    <a:lnTo>
                      <a:pt x="1229360" y="1117600"/>
                    </a:lnTo>
                    <a:lnTo>
                      <a:pt x="1422400" y="909320"/>
                    </a:lnTo>
                    <a:lnTo>
                      <a:pt x="1539240" y="812800"/>
                    </a:lnTo>
                    <a:lnTo>
                      <a:pt x="1539240" y="812800"/>
                    </a:lnTo>
                    <a:lnTo>
                      <a:pt x="1483360" y="914400"/>
                    </a:lnTo>
                    <a:lnTo>
                      <a:pt x="1783080" y="594360"/>
                    </a:lnTo>
                    <a:lnTo>
                      <a:pt x="1691640" y="604520"/>
                    </a:lnTo>
                    <a:lnTo>
                      <a:pt x="1691640" y="604520"/>
                    </a:lnTo>
                    <a:lnTo>
                      <a:pt x="1651000" y="629920"/>
                    </a:lnTo>
                    <a:lnTo>
                      <a:pt x="1590040" y="558800"/>
                    </a:lnTo>
                    <a:lnTo>
                      <a:pt x="1539240" y="472440"/>
                    </a:lnTo>
                    <a:lnTo>
                      <a:pt x="1549400" y="350520"/>
                    </a:lnTo>
                    <a:lnTo>
                      <a:pt x="1620520" y="254000"/>
                    </a:lnTo>
                    <a:lnTo>
                      <a:pt x="1747520" y="187960"/>
                    </a:lnTo>
                    <a:close/>
                  </a:path>
                </a:pathLst>
              </a:cu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フリーフォーム 96"/>
              <p:cNvSpPr/>
              <p:nvPr/>
            </p:nvSpPr>
            <p:spPr>
              <a:xfrm>
                <a:off x="4916662" y="2395895"/>
                <a:ext cx="502614" cy="906829"/>
              </a:xfrm>
              <a:custGeom>
                <a:avLst/>
                <a:gdLst>
                  <a:gd name="connsiteX0" fmla="*/ 513708 w 513708"/>
                  <a:gd name="connsiteY0" fmla="*/ 0 h 893852"/>
                  <a:gd name="connsiteX1" fmla="*/ 390418 w 513708"/>
                  <a:gd name="connsiteY1" fmla="*/ 71919 h 893852"/>
                  <a:gd name="connsiteX2" fmla="*/ 349321 w 513708"/>
                  <a:gd name="connsiteY2" fmla="*/ 195209 h 893852"/>
                  <a:gd name="connsiteX3" fmla="*/ 359595 w 513708"/>
                  <a:gd name="connsiteY3" fmla="*/ 400692 h 893852"/>
                  <a:gd name="connsiteX4" fmla="*/ 380144 w 513708"/>
                  <a:gd name="connsiteY4" fmla="*/ 513708 h 893852"/>
                  <a:gd name="connsiteX5" fmla="*/ 287676 w 513708"/>
                  <a:gd name="connsiteY5" fmla="*/ 667820 h 893852"/>
                  <a:gd name="connsiteX6" fmla="*/ 184935 w 513708"/>
                  <a:gd name="connsiteY6" fmla="*/ 719191 h 893852"/>
                  <a:gd name="connsiteX7" fmla="*/ 92467 w 513708"/>
                  <a:gd name="connsiteY7" fmla="*/ 852755 h 893852"/>
                  <a:gd name="connsiteX8" fmla="*/ 0 w 513708"/>
                  <a:gd name="connsiteY8" fmla="*/ 893852 h 893852"/>
                  <a:gd name="connsiteX9" fmla="*/ 0 w 513708"/>
                  <a:gd name="connsiteY9" fmla="*/ 893852 h 893852"/>
                  <a:gd name="connsiteX0" fmla="*/ 513708 w 513708"/>
                  <a:gd name="connsiteY0" fmla="*/ 0 h 893852"/>
                  <a:gd name="connsiteX1" fmla="*/ 390418 w 513708"/>
                  <a:gd name="connsiteY1" fmla="*/ 71919 h 893852"/>
                  <a:gd name="connsiteX2" fmla="*/ 349321 w 513708"/>
                  <a:gd name="connsiteY2" fmla="*/ 195209 h 893852"/>
                  <a:gd name="connsiteX3" fmla="*/ 359595 w 513708"/>
                  <a:gd name="connsiteY3" fmla="*/ 400692 h 893852"/>
                  <a:gd name="connsiteX4" fmla="*/ 380144 w 513708"/>
                  <a:gd name="connsiteY4" fmla="*/ 513708 h 893852"/>
                  <a:gd name="connsiteX5" fmla="*/ 287676 w 513708"/>
                  <a:gd name="connsiteY5" fmla="*/ 667820 h 893852"/>
                  <a:gd name="connsiteX6" fmla="*/ 174122 w 513708"/>
                  <a:gd name="connsiteY6" fmla="*/ 762443 h 893852"/>
                  <a:gd name="connsiteX7" fmla="*/ 92467 w 513708"/>
                  <a:gd name="connsiteY7" fmla="*/ 852755 h 893852"/>
                  <a:gd name="connsiteX8" fmla="*/ 0 w 513708"/>
                  <a:gd name="connsiteY8" fmla="*/ 893852 h 893852"/>
                  <a:gd name="connsiteX9" fmla="*/ 0 w 513708"/>
                  <a:gd name="connsiteY9" fmla="*/ 893852 h 893852"/>
                  <a:gd name="connsiteX0" fmla="*/ 535334 w 535334"/>
                  <a:gd name="connsiteY0" fmla="*/ 0 h 964138"/>
                  <a:gd name="connsiteX1" fmla="*/ 412044 w 535334"/>
                  <a:gd name="connsiteY1" fmla="*/ 71919 h 964138"/>
                  <a:gd name="connsiteX2" fmla="*/ 370947 w 535334"/>
                  <a:gd name="connsiteY2" fmla="*/ 195209 h 964138"/>
                  <a:gd name="connsiteX3" fmla="*/ 381221 w 535334"/>
                  <a:gd name="connsiteY3" fmla="*/ 400692 h 964138"/>
                  <a:gd name="connsiteX4" fmla="*/ 401770 w 535334"/>
                  <a:gd name="connsiteY4" fmla="*/ 513708 h 964138"/>
                  <a:gd name="connsiteX5" fmla="*/ 309302 w 535334"/>
                  <a:gd name="connsiteY5" fmla="*/ 667820 h 964138"/>
                  <a:gd name="connsiteX6" fmla="*/ 195748 w 535334"/>
                  <a:gd name="connsiteY6" fmla="*/ 762443 h 964138"/>
                  <a:gd name="connsiteX7" fmla="*/ 114093 w 535334"/>
                  <a:gd name="connsiteY7" fmla="*/ 852755 h 964138"/>
                  <a:gd name="connsiteX8" fmla="*/ 21626 w 535334"/>
                  <a:gd name="connsiteY8" fmla="*/ 893852 h 964138"/>
                  <a:gd name="connsiteX9" fmla="*/ 0 w 535334"/>
                  <a:gd name="connsiteY9" fmla="*/ 964138 h 964138"/>
                  <a:gd name="connsiteX0" fmla="*/ 535334 w 535334"/>
                  <a:gd name="connsiteY0" fmla="*/ 0 h 964138"/>
                  <a:gd name="connsiteX1" fmla="*/ 412044 w 535334"/>
                  <a:gd name="connsiteY1" fmla="*/ 71919 h 964138"/>
                  <a:gd name="connsiteX2" fmla="*/ 370947 w 535334"/>
                  <a:gd name="connsiteY2" fmla="*/ 195209 h 964138"/>
                  <a:gd name="connsiteX3" fmla="*/ 381221 w 535334"/>
                  <a:gd name="connsiteY3" fmla="*/ 400692 h 964138"/>
                  <a:gd name="connsiteX4" fmla="*/ 401770 w 535334"/>
                  <a:gd name="connsiteY4" fmla="*/ 513708 h 964138"/>
                  <a:gd name="connsiteX5" fmla="*/ 309302 w 535334"/>
                  <a:gd name="connsiteY5" fmla="*/ 667820 h 964138"/>
                  <a:gd name="connsiteX6" fmla="*/ 195748 w 535334"/>
                  <a:gd name="connsiteY6" fmla="*/ 762443 h 964138"/>
                  <a:gd name="connsiteX7" fmla="*/ 114093 w 535334"/>
                  <a:gd name="connsiteY7" fmla="*/ 852755 h 964138"/>
                  <a:gd name="connsiteX8" fmla="*/ 59472 w 535334"/>
                  <a:gd name="connsiteY8" fmla="*/ 904666 h 964138"/>
                  <a:gd name="connsiteX9" fmla="*/ 0 w 535334"/>
                  <a:gd name="connsiteY9" fmla="*/ 964138 h 964138"/>
                  <a:gd name="connsiteX0" fmla="*/ 535334 w 535334"/>
                  <a:gd name="connsiteY0" fmla="*/ 0 h 964138"/>
                  <a:gd name="connsiteX1" fmla="*/ 412044 w 535334"/>
                  <a:gd name="connsiteY1" fmla="*/ 71919 h 964138"/>
                  <a:gd name="connsiteX2" fmla="*/ 370947 w 535334"/>
                  <a:gd name="connsiteY2" fmla="*/ 195209 h 964138"/>
                  <a:gd name="connsiteX3" fmla="*/ 359595 w 535334"/>
                  <a:gd name="connsiteY3" fmla="*/ 325000 h 964138"/>
                  <a:gd name="connsiteX4" fmla="*/ 401770 w 535334"/>
                  <a:gd name="connsiteY4" fmla="*/ 513708 h 964138"/>
                  <a:gd name="connsiteX5" fmla="*/ 309302 w 535334"/>
                  <a:gd name="connsiteY5" fmla="*/ 667820 h 964138"/>
                  <a:gd name="connsiteX6" fmla="*/ 195748 w 535334"/>
                  <a:gd name="connsiteY6" fmla="*/ 762443 h 964138"/>
                  <a:gd name="connsiteX7" fmla="*/ 114093 w 535334"/>
                  <a:gd name="connsiteY7" fmla="*/ 852755 h 964138"/>
                  <a:gd name="connsiteX8" fmla="*/ 59472 w 535334"/>
                  <a:gd name="connsiteY8" fmla="*/ 904666 h 964138"/>
                  <a:gd name="connsiteX9" fmla="*/ 0 w 535334"/>
                  <a:gd name="connsiteY9" fmla="*/ 964138 h 964138"/>
                  <a:gd name="connsiteX0" fmla="*/ 535334 w 535334"/>
                  <a:gd name="connsiteY0" fmla="*/ 0 h 964138"/>
                  <a:gd name="connsiteX1" fmla="*/ 412044 w 535334"/>
                  <a:gd name="connsiteY1" fmla="*/ 71919 h 964138"/>
                  <a:gd name="connsiteX2" fmla="*/ 370947 w 535334"/>
                  <a:gd name="connsiteY2" fmla="*/ 195209 h 964138"/>
                  <a:gd name="connsiteX3" fmla="*/ 359595 w 535334"/>
                  <a:gd name="connsiteY3" fmla="*/ 325000 h 964138"/>
                  <a:gd name="connsiteX4" fmla="*/ 366576 w 535334"/>
                  <a:gd name="connsiteY4" fmla="*/ 433283 h 964138"/>
                  <a:gd name="connsiteX5" fmla="*/ 401770 w 535334"/>
                  <a:gd name="connsiteY5" fmla="*/ 513708 h 964138"/>
                  <a:gd name="connsiteX6" fmla="*/ 309302 w 535334"/>
                  <a:gd name="connsiteY6" fmla="*/ 667820 h 964138"/>
                  <a:gd name="connsiteX7" fmla="*/ 195748 w 535334"/>
                  <a:gd name="connsiteY7" fmla="*/ 762443 h 964138"/>
                  <a:gd name="connsiteX8" fmla="*/ 114093 w 535334"/>
                  <a:gd name="connsiteY8" fmla="*/ 852755 h 964138"/>
                  <a:gd name="connsiteX9" fmla="*/ 59472 w 535334"/>
                  <a:gd name="connsiteY9" fmla="*/ 904666 h 964138"/>
                  <a:gd name="connsiteX10" fmla="*/ 0 w 535334"/>
                  <a:gd name="connsiteY10" fmla="*/ 964138 h 964138"/>
                  <a:gd name="connsiteX0" fmla="*/ 535334 w 535334"/>
                  <a:gd name="connsiteY0" fmla="*/ 0 h 964138"/>
                  <a:gd name="connsiteX1" fmla="*/ 412044 w 535334"/>
                  <a:gd name="connsiteY1" fmla="*/ 71919 h 964138"/>
                  <a:gd name="connsiteX2" fmla="*/ 370947 w 535334"/>
                  <a:gd name="connsiteY2" fmla="*/ 195209 h 964138"/>
                  <a:gd name="connsiteX3" fmla="*/ 359595 w 535334"/>
                  <a:gd name="connsiteY3" fmla="*/ 325000 h 964138"/>
                  <a:gd name="connsiteX4" fmla="*/ 366576 w 535334"/>
                  <a:gd name="connsiteY4" fmla="*/ 433283 h 964138"/>
                  <a:gd name="connsiteX5" fmla="*/ 407177 w 535334"/>
                  <a:gd name="connsiteY5" fmla="*/ 497488 h 964138"/>
                  <a:gd name="connsiteX6" fmla="*/ 309302 w 535334"/>
                  <a:gd name="connsiteY6" fmla="*/ 667820 h 964138"/>
                  <a:gd name="connsiteX7" fmla="*/ 195748 w 535334"/>
                  <a:gd name="connsiteY7" fmla="*/ 762443 h 964138"/>
                  <a:gd name="connsiteX8" fmla="*/ 114093 w 535334"/>
                  <a:gd name="connsiteY8" fmla="*/ 852755 h 964138"/>
                  <a:gd name="connsiteX9" fmla="*/ 59472 w 535334"/>
                  <a:gd name="connsiteY9" fmla="*/ 904666 h 964138"/>
                  <a:gd name="connsiteX10" fmla="*/ 0 w 535334"/>
                  <a:gd name="connsiteY10" fmla="*/ 964138 h 964138"/>
                  <a:gd name="connsiteX0" fmla="*/ 535334 w 535334"/>
                  <a:gd name="connsiteY0" fmla="*/ 0 h 964138"/>
                  <a:gd name="connsiteX1" fmla="*/ 412044 w 535334"/>
                  <a:gd name="connsiteY1" fmla="*/ 71919 h 964138"/>
                  <a:gd name="connsiteX2" fmla="*/ 338508 w 535334"/>
                  <a:gd name="connsiteY2" fmla="*/ 162770 h 964138"/>
                  <a:gd name="connsiteX3" fmla="*/ 359595 w 535334"/>
                  <a:gd name="connsiteY3" fmla="*/ 325000 h 964138"/>
                  <a:gd name="connsiteX4" fmla="*/ 366576 w 535334"/>
                  <a:gd name="connsiteY4" fmla="*/ 433283 h 964138"/>
                  <a:gd name="connsiteX5" fmla="*/ 407177 w 535334"/>
                  <a:gd name="connsiteY5" fmla="*/ 497488 h 964138"/>
                  <a:gd name="connsiteX6" fmla="*/ 309302 w 535334"/>
                  <a:gd name="connsiteY6" fmla="*/ 667820 h 964138"/>
                  <a:gd name="connsiteX7" fmla="*/ 195748 w 535334"/>
                  <a:gd name="connsiteY7" fmla="*/ 762443 h 964138"/>
                  <a:gd name="connsiteX8" fmla="*/ 114093 w 535334"/>
                  <a:gd name="connsiteY8" fmla="*/ 852755 h 964138"/>
                  <a:gd name="connsiteX9" fmla="*/ 59472 w 535334"/>
                  <a:gd name="connsiteY9" fmla="*/ 904666 h 964138"/>
                  <a:gd name="connsiteX10" fmla="*/ 0 w 535334"/>
                  <a:gd name="connsiteY10" fmla="*/ 964138 h 964138"/>
                  <a:gd name="connsiteX0" fmla="*/ 535334 w 535334"/>
                  <a:gd name="connsiteY0" fmla="*/ 0 h 964138"/>
                  <a:gd name="connsiteX1" fmla="*/ 412044 w 535334"/>
                  <a:gd name="connsiteY1" fmla="*/ 71919 h 964138"/>
                  <a:gd name="connsiteX2" fmla="*/ 338508 w 535334"/>
                  <a:gd name="connsiteY2" fmla="*/ 162770 h 964138"/>
                  <a:gd name="connsiteX3" fmla="*/ 310936 w 535334"/>
                  <a:gd name="connsiteY3" fmla="*/ 265528 h 964138"/>
                  <a:gd name="connsiteX4" fmla="*/ 366576 w 535334"/>
                  <a:gd name="connsiteY4" fmla="*/ 433283 h 964138"/>
                  <a:gd name="connsiteX5" fmla="*/ 407177 w 535334"/>
                  <a:gd name="connsiteY5" fmla="*/ 497488 h 964138"/>
                  <a:gd name="connsiteX6" fmla="*/ 309302 w 535334"/>
                  <a:gd name="connsiteY6" fmla="*/ 667820 h 964138"/>
                  <a:gd name="connsiteX7" fmla="*/ 195748 w 535334"/>
                  <a:gd name="connsiteY7" fmla="*/ 762443 h 964138"/>
                  <a:gd name="connsiteX8" fmla="*/ 114093 w 535334"/>
                  <a:gd name="connsiteY8" fmla="*/ 852755 h 964138"/>
                  <a:gd name="connsiteX9" fmla="*/ 59472 w 535334"/>
                  <a:gd name="connsiteY9" fmla="*/ 904666 h 964138"/>
                  <a:gd name="connsiteX10" fmla="*/ 0 w 535334"/>
                  <a:gd name="connsiteY10" fmla="*/ 964138 h 964138"/>
                  <a:gd name="connsiteX0" fmla="*/ 535334 w 535334"/>
                  <a:gd name="connsiteY0" fmla="*/ 0 h 964138"/>
                  <a:gd name="connsiteX1" fmla="*/ 412044 w 535334"/>
                  <a:gd name="connsiteY1" fmla="*/ 71919 h 964138"/>
                  <a:gd name="connsiteX2" fmla="*/ 338508 w 535334"/>
                  <a:gd name="connsiteY2" fmla="*/ 162770 h 964138"/>
                  <a:gd name="connsiteX3" fmla="*/ 310936 w 535334"/>
                  <a:gd name="connsiteY3" fmla="*/ 265528 h 964138"/>
                  <a:gd name="connsiteX4" fmla="*/ 388203 w 535334"/>
                  <a:gd name="connsiteY4" fmla="*/ 390030 h 964138"/>
                  <a:gd name="connsiteX5" fmla="*/ 407177 w 535334"/>
                  <a:gd name="connsiteY5" fmla="*/ 497488 h 964138"/>
                  <a:gd name="connsiteX6" fmla="*/ 309302 w 535334"/>
                  <a:gd name="connsiteY6" fmla="*/ 667820 h 964138"/>
                  <a:gd name="connsiteX7" fmla="*/ 195748 w 535334"/>
                  <a:gd name="connsiteY7" fmla="*/ 762443 h 964138"/>
                  <a:gd name="connsiteX8" fmla="*/ 114093 w 535334"/>
                  <a:gd name="connsiteY8" fmla="*/ 852755 h 964138"/>
                  <a:gd name="connsiteX9" fmla="*/ 59472 w 535334"/>
                  <a:gd name="connsiteY9" fmla="*/ 904666 h 964138"/>
                  <a:gd name="connsiteX10" fmla="*/ 0 w 535334"/>
                  <a:gd name="connsiteY10" fmla="*/ 964138 h 964138"/>
                  <a:gd name="connsiteX0" fmla="*/ 535334 w 535334"/>
                  <a:gd name="connsiteY0" fmla="*/ 0 h 964138"/>
                  <a:gd name="connsiteX1" fmla="*/ 412044 w 535334"/>
                  <a:gd name="connsiteY1" fmla="*/ 71919 h 964138"/>
                  <a:gd name="connsiteX2" fmla="*/ 338508 w 535334"/>
                  <a:gd name="connsiteY2" fmla="*/ 162770 h 964138"/>
                  <a:gd name="connsiteX3" fmla="*/ 310936 w 535334"/>
                  <a:gd name="connsiteY3" fmla="*/ 265528 h 964138"/>
                  <a:gd name="connsiteX4" fmla="*/ 388203 w 535334"/>
                  <a:gd name="connsiteY4" fmla="*/ 390030 h 964138"/>
                  <a:gd name="connsiteX5" fmla="*/ 455836 w 535334"/>
                  <a:gd name="connsiteY5" fmla="*/ 432609 h 964138"/>
                  <a:gd name="connsiteX6" fmla="*/ 309302 w 535334"/>
                  <a:gd name="connsiteY6" fmla="*/ 667820 h 964138"/>
                  <a:gd name="connsiteX7" fmla="*/ 195748 w 535334"/>
                  <a:gd name="connsiteY7" fmla="*/ 762443 h 964138"/>
                  <a:gd name="connsiteX8" fmla="*/ 114093 w 535334"/>
                  <a:gd name="connsiteY8" fmla="*/ 852755 h 964138"/>
                  <a:gd name="connsiteX9" fmla="*/ 59472 w 535334"/>
                  <a:gd name="connsiteY9" fmla="*/ 904666 h 964138"/>
                  <a:gd name="connsiteX10" fmla="*/ 0 w 535334"/>
                  <a:gd name="connsiteY10" fmla="*/ 964138 h 964138"/>
                  <a:gd name="connsiteX0" fmla="*/ 535334 w 535334"/>
                  <a:gd name="connsiteY0" fmla="*/ 0 h 964138"/>
                  <a:gd name="connsiteX1" fmla="*/ 412044 w 535334"/>
                  <a:gd name="connsiteY1" fmla="*/ 71919 h 964138"/>
                  <a:gd name="connsiteX2" fmla="*/ 338508 w 535334"/>
                  <a:gd name="connsiteY2" fmla="*/ 162770 h 964138"/>
                  <a:gd name="connsiteX3" fmla="*/ 310936 w 535334"/>
                  <a:gd name="connsiteY3" fmla="*/ 265528 h 964138"/>
                  <a:gd name="connsiteX4" fmla="*/ 388203 w 535334"/>
                  <a:gd name="connsiteY4" fmla="*/ 390030 h 964138"/>
                  <a:gd name="connsiteX5" fmla="*/ 445023 w 535334"/>
                  <a:gd name="connsiteY5" fmla="*/ 443423 h 964138"/>
                  <a:gd name="connsiteX6" fmla="*/ 309302 w 535334"/>
                  <a:gd name="connsiteY6" fmla="*/ 667820 h 964138"/>
                  <a:gd name="connsiteX7" fmla="*/ 195748 w 535334"/>
                  <a:gd name="connsiteY7" fmla="*/ 762443 h 964138"/>
                  <a:gd name="connsiteX8" fmla="*/ 114093 w 535334"/>
                  <a:gd name="connsiteY8" fmla="*/ 852755 h 964138"/>
                  <a:gd name="connsiteX9" fmla="*/ 59472 w 535334"/>
                  <a:gd name="connsiteY9" fmla="*/ 904666 h 964138"/>
                  <a:gd name="connsiteX10" fmla="*/ 0 w 535334"/>
                  <a:gd name="connsiteY10" fmla="*/ 964138 h 964138"/>
                  <a:gd name="connsiteX0" fmla="*/ 535334 w 535334"/>
                  <a:gd name="connsiteY0" fmla="*/ 0 h 964138"/>
                  <a:gd name="connsiteX1" fmla="*/ 412044 w 535334"/>
                  <a:gd name="connsiteY1" fmla="*/ 71919 h 964138"/>
                  <a:gd name="connsiteX2" fmla="*/ 338508 w 535334"/>
                  <a:gd name="connsiteY2" fmla="*/ 162770 h 964138"/>
                  <a:gd name="connsiteX3" fmla="*/ 332563 w 535334"/>
                  <a:gd name="connsiteY3" fmla="*/ 292561 h 964138"/>
                  <a:gd name="connsiteX4" fmla="*/ 388203 w 535334"/>
                  <a:gd name="connsiteY4" fmla="*/ 390030 h 964138"/>
                  <a:gd name="connsiteX5" fmla="*/ 445023 w 535334"/>
                  <a:gd name="connsiteY5" fmla="*/ 443423 h 964138"/>
                  <a:gd name="connsiteX6" fmla="*/ 309302 w 535334"/>
                  <a:gd name="connsiteY6" fmla="*/ 667820 h 964138"/>
                  <a:gd name="connsiteX7" fmla="*/ 195748 w 535334"/>
                  <a:gd name="connsiteY7" fmla="*/ 762443 h 964138"/>
                  <a:gd name="connsiteX8" fmla="*/ 114093 w 535334"/>
                  <a:gd name="connsiteY8" fmla="*/ 852755 h 964138"/>
                  <a:gd name="connsiteX9" fmla="*/ 59472 w 535334"/>
                  <a:gd name="connsiteY9" fmla="*/ 904666 h 964138"/>
                  <a:gd name="connsiteX10" fmla="*/ 0 w 535334"/>
                  <a:gd name="connsiteY10" fmla="*/ 964138 h 96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5334" h="964138">
                    <a:moveTo>
                      <a:pt x="535334" y="0"/>
                    </a:moveTo>
                    <a:lnTo>
                      <a:pt x="412044" y="71919"/>
                    </a:lnTo>
                    <a:lnTo>
                      <a:pt x="338508" y="162770"/>
                    </a:lnTo>
                    <a:lnTo>
                      <a:pt x="332563" y="292561"/>
                    </a:lnTo>
                    <a:lnTo>
                      <a:pt x="388203" y="390030"/>
                    </a:lnTo>
                    <a:lnTo>
                      <a:pt x="445023" y="443423"/>
                    </a:lnTo>
                    <a:lnTo>
                      <a:pt x="309302" y="667820"/>
                    </a:lnTo>
                    <a:lnTo>
                      <a:pt x="195748" y="762443"/>
                    </a:lnTo>
                    <a:lnTo>
                      <a:pt x="114093" y="852755"/>
                    </a:lnTo>
                    <a:lnTo>
                      <a:pt x="59472" y="904666"/>
                    </a:lnTo>
                    <a:lnTo>
                      <a:pt x="0" y="964138"/>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フリーフォーム 97"/>
              <p:cNvSpPr/>
              <p:nvPr/>
            </p:nvSpPr>
            <p:spPr>
              <a:xfrm>
                <a:off x="5509369" y="4342495"/>
                <a:ext cx="369848" cy="446293"/>
              </a:xfrm>
              <a:custGeom>
                <a:avLst/>
                <a:gdLst>
                  <a:gd name="connsiteX0" fmla="*/ 0 w 441789"/>
                  <a:gd name="connsiteY0" fmla="*/ 51371 h 493159"/>
                  <a:gd name="connsiteX1" fmla="*/ 41097 w 441789"/>
                  <a:gd name="connsiteY1" fmla="*/ 195209 h 493159"/>
                  <a:gd name="connsiteX2" fmla="*/ 30823 w 441789"/>
                  <a:gd name="connsiteY2" fmla="*/ 318499 h 493159"/>
                  <a:gd name="connsiteX3" fmla="*/ 133564 w 441789"/>
                  <a:gd name="connsiteY3" fmla="*/ 421240 h 493159"/>
                  <a:gd name="connsiteX4" fmla="*/ 154113 w 441789"/>
                  <a:gd name="connsiteY4" fmla="*/ 369870 h 493159"/>
                  <a:gd name="connsiteX5" fmla="*/ 154113 w 441789"/>
                  <a:gd name="connsiteY5" fmla="*/ 256854 h 493159"/>
                  <a:gd name="connsiteX6" fmla="*/ 308225 w 441789"/>
                  <a:gd name="connsiteY6" fmla="*/ 308225 h 493159"/>
                  <a:gd name="connsiteX7" fmla="*/ 380144 w 441789"/>
                  <a:gd name="connsiteY7" fmla="*/ 493159 h 493159"/>
                  <a:gd name="connsiteX8" fmla="*/ 380144 w 441789"/>
                  <a:gd name="connsiteY8" fmla="*/ 493159 h 493159"/>
                  <a:gd name="connsiteX9" fmla="*/ 441789 w 441789"/>
                  <a:gd name="connsiteY9" fmla="*/ 349321 h 493159"/>
                  <a:gd name="connsiteX10" fmla="*/ 410967 w 441789"/>
                  <a:gd name="connsiteY10" fmla="*/ 215757 h 493159"/>
                  <a:gd name="connsiteX11" fmla="*/ 410967 w 441789"/>
                  <a:gd name="connsiteY11" fmla="*/ 215757 h 493159"/>
                  <a:gd name="connsiteX12" fmla="*/ 308225 w 441789"/>
                  <a:gd name="connsiteY12" fmla="*/ 82193 h 493159"/>
                  <a:gd name="connsiteX13" fmla="*/ 154113 w 441789"/>
                  <a:gd name="connsiteY13" fmla="*/ 0 h 493159"/>
                  <a:gd name="connsiteX0" fmla="*/ 0 w 441789"/>
                  <a:gd name="connsiteY0" fmla="*/ 51371 h 493159"/>
                  <a:gd name="connsiteX1" fmla="*/ 41097 w 441789"/>
                  <a:gd name="connsiteY1" fmla="*/ 195209 h 493159"/>
                  <a:gd name="connsiteX2" fmla="*/ 30823 w 441789"/>
                  <a:gd name="connsiteY2" fmla="*/ 318499 h 493159"/>
                  <a:gd name="connsiteX3" fmla="*/ 133564 w 441789"/>
                  <a:gd name="connsiteY3" fmla="*/ 421240 h 493159"/>
                  <a:gd name="connsiteX4" fmla="*/ 154113 w 441789"/>
                  <a:gd name="connsiteY4" fmla="*/ 369870 h 493159"/>
                  <a:gd name="connsiteX5" fmla="*/ 154113 w 441789"/>
                  <a:gd name="connsiteY5" fmla="*/ 256854 h 493159"/>
                  <a:gd name="connsiteX6" fmla="*/ 308225 w 441789"/>
                  <a:gd name="connsiteY6" fmla="*/ 308225 h 493159"/>
                  <a:gd name="connsiteX7" fmla="*/ 380144 w 441789"/>
                  <a:gd name="connsiteY7" fmla="*/ 493159 h 493159"/>
                  <a:gd name="connsiteX8" fmla="*/ 380144 w 441789"/>
                  <a:gd name="connsiteY8" fmla="*/ 493159 h 493159"/>
                  <a:gd name="connsiteX9" fmla="*/ 441789 w 441789"/>
                  <a:gd name="connsiteY9" fmla="*/ 349321 h 493159"/>
                  <a:gd name="connsiteX10" fmla="*/ 410967 w 441789"/>
                  <a:gd name="connsiteY10" fmla="*/ 215757 h 493159"/>
                  <a:gd name="connsiteX11" fmla="*/ 410967 w 441789"/>
                  <a:gd name="connsiteY11" fmla="*/ 215757 h 493159"/>
                  <a:gd name="connsiteX12" fmla="*/ 206852 w 441789"/>
                  <a:gd name="connsiteY12" fmla="*/ 65974 h 493159"/>
                  <a:gd name="connsiteX13" fmla="*/ 154113 w 441789"/>
                  <a:gd name="connsiteY13" fmla="*/ 0 h 493159"/>
                  <a:gd name="connsiteX0" fmla="*/ 0 w 441789"/>
                  <a:gd name="connsiteY0" fmla="*/ 51371 h 493159"/>
                  <a:gd name="connsiteX1" fmla="*/ 41097 w 441789"/>
                  <a:gd name="connsiteY1" fmla="*/ 195209 h 493159"/>
                  <a:gd name="connsiteX2" fmla="*/ 30823 w 441789"/>
                  <a:gd name="connsiteY2" fmla="*/ 318499 h 493159"/>
                  <a:gd name="connsiteX3" fmla="*/ 133564 w 441789"/>
                  <a:gd name="connsiteY3" fmla="*/ 421240 h 493159"/>
                  <a:gd name="connsiteX4" fmla="*/ 154113 w 441789"/>
                  <a:gd name="connsiteY4" fmla="*/ 369870 h 493159"/>
                  <a:gd name="connsiteX5" fmla="*/ 154113 w 441789"/>
                  <a:gd name="connsiteY5" fmla="*/ 256854 h 493159"/>
                  <a:gd name="connsiteX6" fmla="*/ 308225 w 441789"/>
                  <a:gd name="connsiteY6" fmla="*/ 308225 h 493159"/>
                  <a:gd name="connsiteX7" fmla="*/ 380144 w 441789"/>
                  <a:gd name="connsiteY7" fmla="*/ 493159 h 493159"/>
                  <a:gd name="connsiteX8" fmla="*/ 380144 w 441789"/>
                  <a:gd name="connsiteY8" fmla="*/ 493159 h 493159"/>
                  <a:gd name="connsiteX9" fmla="*/ 441789 w 441789"/>
                  <a:gd name="connsiteY9" fmla="*/ 349321 h 493159"/>
                  <a:gd name="connsiteX10" fmla="*/ 410967 w 441789"/>
                  <a:gd name="connsiteY10" fmla="*/ 215757 h 493159"/>
                  <a:gd name="connsiteX11" fmla="*/ 410967 w 441789"/>
                  <a:gd name="connsiteY11" fmla="*/ 146823 h 493159"/>
                  <a:gd name="connsiteX12" fmla="*/ 206852 w 441789"/>
                  <a:gd name="connsiteY12" fmla="*/ 65974 h 493159"/>
                  <a:gd name="connsiteX13" fmla="*/ 154113 w 441789"/>
                  <a:gd name="connsiteY13" fmla="*/ 0 h 493159"/>
                  <a:gd name="connsiteX0" fmla="*/ 0 w 488303"/>
                  <a:gd name="connsiteY0" fmla="*/ 51371 h 493159"/>
                  <a:gd name="connsiteX1" fmla="*/ 41097 w 488303"/>
                  <a:gd name="connsiteY1" fmla="*/ 195209 h 493159"/>
                  <a:gd name="connsiteX2" fmla="*/ 30823 w 488303"/>
                  <a:gd name="connsiteY2" fmla="*/ 318499 h 493159"/>
                  <a:gd name="connsiteX3" fmla="*/ 133564 w 488303"/>
                  <a:gd name="connsiteY3" fmla="*/ 421240 h 493159"/>
                  <a:gd name="connsiteX4" fmla="*/ 154113 w 488303"/>
                  <a:gd name="connsiteY4" fmla="*/ 369870 h 493159"/>
                  <a:gd name="connsiteX5" fmla="*/ 154113 w 488303"/>
                  <a:gd name="connsiteY5" fmla="*/ 256854 h 493159"/>
                  <a:gd name="connsiteX6" fmla="*/ 308225 w 488303"/>
                  <a:gd name="connsiteY6" fmla="*/ 308225 h 493159"/>
                  <a:gd name="connsiteX7" fmla="*/ 380144 w 488303"/>
                  <a:gd name="connsiteY7" fmla="*/ 493159 h 493159"/>
                  <a:gd name="connsiteX8" fmla="*/ 380144 w 488303"/>
                  <a:gd name="connsiteY8" fmla="*/ 493159 h 493159"/>
                  <a:gd name="connsiteX9" fmla="*/ 441789 w 488303"/>
                  <a:gd name="connsiteY9" fmla="*/ 349321 h 493159"/>
                  <a:gd name="connsiteX10" fmla="*/ 488303 w 488303"/>
                  <a:gd name="connsiteY10" fmla="*/ 218150 h 493159"/>
                  <a:gd name="connsiteX11" fmla="*/ 410967 w 488303"/>
                  <a:gd name="connsiteY11" fmla="*/ 215757 h 493159"/>
                  <a:gd name="connsiteX12" fmla="*/ 410967 w 488303"/>
                  <a:gd name="connsiteY12" fmla="*/ 146823 h 493159"/>
                  <a:gd name="connsiteX13" fmla="*/ 206852 w 488303"/>
                  <a:gd name="connsiteY13" fmla="*/ 65974 h 493159"/>
                  <a:gd name="connsiteX14" fmla="*/ 154113 w 488303"/>
                  <a:gd name="connsiteY14" fmla="*/ 0 h 493159"/>
                  <a:gd name="connsiteX0" fmla="*/ 0 w 488303"/>
                  <a:gd name="connsiteY0" fmla="*/ 51371 h 493159"/>
                  <a:gd name="connsiteX1" fmla="*/ 41097 w 488303"/>
                  <a:gd name="connsiteY1" fmla="*/ 195209 h 493159"/>
                  <a:gd name="connsiteX2" fmla="*/ 30823 w 488303"/>
                  <a:gd name="connsiteY2" fmla="*/ 318499 h 493159"/>
                  <a:gd name="connsiteX3" fmla="*/ 133564 w 488303"/>
                  <a:gd name="connsiteY3" fmla="*/ 421240 h 493159"/>
                  <a:gd name="connsiteX4" fmla="*/ 154113 w 488303"/>
                  <a:gd name="connsiteY4" fmla="*/ 369870 h 493159"/>
                  <a:gd name="connsiteX5" fmla="*/ 154113 w 488303"/>
                  <a:gd name="connsiteY5" fmla="*/ 256854 h 493159"/>
                  <a:gd name="connsiteX6" fmla="*/ 308225 w 488303"/>
                  <a:gd name="connsiteY6" fmla="*/ 308225 h 493159"/>
                  <a:gd name="connsiteX7" fmla="*/ 380144 w 488303"/>
                  <a:gd name="connsiteY7" fmla="*/ 493159 h 493159"/>
                  <a:gd name="connsiteX8" fmla="*/ 380144 w 488303"/>
                  <a:gd name="connsiteY8" fmla="*/ 493159 h 493159"/>
                  <a:gd name="connsiteX9" fmla="*/ 441789 w 488303"/>
                  <a:gd name="connsiteY9" fmla="*/ 349321 h 493159"/>
                  <a:gd name="connsiteX10" fmla="*/ 488303 w 488303"/>
                  <a:gd name="connsiteY10" fmla="*/ 218150 h 493159"/>
                  <a:gd name="connsiteX11" fmla="*/ 465709 w 488303"/>
                  <a:gd name="connsiteY11" fmla="*/ 175208 h 493159"/>
                  <a:gd name="connsiteX12" fmla="*/ 410967 w 488303"/>
                  <a:gd name="connsiteY12" fmla="*/ 146823 h 493159"/>
                  <a:gd name="connsiteX13" fmla="*/ 206852 w 488303"/>
                  <a:gd name="connsiteY13" fmla="*/ 65974 h 493159"/>
                  <a:gd name="connsiteX14" fmla="*/ 154113 w 488303"/>
                  <a:gd name="connsiteY14" fmla="*/ 0 h 493159"/>
                  <a:gd name="connsiteX0" fmla="*/ 0 w 547218"/>
                  <a:gd name="connsiteY0" fmla="*/ 51371 h 493159"/>
                  <a:gd name="connsiteX1" fmla="*/ 41097 w 547218"/>
                  <a:gd name="connsiteY1" fmla="*/ 195209 h 493159"/>
                  <a:gd name="connsiteX2" fmla="*/ 30823 w 547218"/>
                  <a:gd name="connsiteY2" fmla="*/ 318499 h 493159"/>
                  <a:gd name="connsiteX3" fmla="*/ 133564 w 547218"/>
                  <a:gd name="connsiteY3" fmla="*/ 421240 h 493159"/>
                  <a:gd name="connsiteX4" fmla="*/ 154113 w 547218"/>
                  <a:gd name="connsiteY4" fmla="*/ 369870 h 493159"/>
                  <a:gd name="connsiteX5" fmla="*/ 154113 w 547218"/>
                  <a:gd name="connsiteY5" fmla="*/ 256854 h 493159"/>
                  <a:gd name="connsiteX6" fmla="*/ 308225 w 547218"/>
                  <a:gd name="connsiteY6" fmla="*/ 308225 h 493159"/>
                  <a:gd name="connsiteX7" fmla="*/ 380144 w 547218"/>
                  <a:gd name="connsiteY7" fmla="*/ 493159 h 493159"/>
                  <a:gd name="connsiteX8" fmla="*/ 380144 w 547218"/>
                  <a:gd name="connsiteY8" fmla="*/ 493159 h 493159"/>
                  <a:gd name="connsiteX9" fmla="*/ 547218 w 547218"/>
                  <a:gd name="connsiteY9" fmla="*/ 329046 h 493159"/>
                  <a:gd name="connsiteX10" fmla="*/ 488303 w 547218"/>
                  <a:gd name="connsiteY10" fmla="*/ 218150 h 493159"/>
                  <a:gd name="connsiteX11" fmla="*/ 465709 w 547218"/>
                  <a:gd name="connsiteY11" fmla="*/ 175208 h 493159"/>
                  <a:gd name="connsiteX12" fmla="*/ 410967 w 547218"/>
                  <a:gd name="connsiteY12" fmla="*/ 146823 h 493159"/>
                  <a:gd name="connsiteX13" fmla="*/ 206852 w 547218"/>
                  <a:gd name="connsiteY13" fmla="*/ 65974 h 493159"/>
                  <a:gd name="connsiteX14" fmla="*/ 154113 w 547218"/>
                  <a:gd name="connsiteY14" fmla="*/ 0 h 493159"/>
                  <a:gd name="connsiteX0" fmla="*/ 0 w 541136"/>
                  <a:gd name="connsiteY0" fmla="*/ 81783 h 493159"/>
                  <a:gd name="connsiteX1" fmla="*/ 35015 w 541136"/>
                  <a:gd name="connsiteY1" fmla="*/ 195209 h 493159"/>
                  <a:gd name="connsiteX2" fmla="*/ 24741 w 541136"/>
                  <a:gd name="connsiteY2" fmla="*/ 318499 h 493159"/>
                  <a:gd name="connsiteX3" fmla="*/ 127482 w 541136"/>
                  <a:gd name="connsiteY3" fmla="*/ 421240 h 493159"/>
                  <a:gd name="connsiteX4" fmla="*/ 148031 w 541136"/>
                  <a:gd name="connsiteY4" fmla="*/ 369870 h 493159"/>
                  <a:gd name="connsiteX5" fmla="*/ 148031 w 541136"/>
                  <a:gd name="connsiteY5" fmla="*/ 256854 h 493159"/>
                  <a:gd name="connsiteX6" fmla="*/ 302143 w 541136"/>
                  <a:gd name="connsiteY6" fmla="*/ 308225 h 493159"/>
                  <a:gd name="connsiteX7" fmla="*/ 374062 w 541136"/>
                  <a:gd name="connsiteY7" fmla="*/ 493159 h 493159"/>
                  <a:gd name="connsiteX8" fmla="*/ 374062 w 541136"/>
                  <a:gd name="connsiteY8" fmla="*/ 493159 h 493159"/>
                  <a:gd name="connsiteX9" fmla="*/ 541136 w 541136"/>
                  <a:gd name="connsiteY9" fmla="*/ 329046 h 493159"/>
                  <a:gd name="connsiteX10" fmla="*/ 482221 w 541136"/>
                  <a:gd name="connsiteY10" fmla="*/ 218150 h 493159"/>
                  <a:gd name="connsiteX11" fmla="*/ 459627 w 541136"/>
                  <a:gd name="connsiteY11" fmla="*/ 175208 h 493159"/>
                  <a:gd name="connsiteX12" fmla="*/ 404885 w 541136"/>
                  <a:gd name="connsiteY12" fmla="*/ 146823 h 493159"/>
                  <a:gd name="connsiteX13" fmla="*/ 200770 w 541136"/>
                  <a:gd name="connsiteY13" fmla="*/ 65974 h 493159"/>
                  <a:gd name="connsiteX14" fmla="*/ 148031 w 541136"/>
                  <a:gd name="connsiteY14" fmla="*/ 0 h 493159"/>
                  <a:gd name="connsiteX0" fmla="*/ 0 w 541136"/>
                  <a:gd name="connsiteY0" fmla="*/ 81783 h 493159"/>
                  <a:gd name="connsiteX1" fmla="*/ 49207 w 541136"/>
                  <a:gd name="connsiteY1" fmla="*/ 181017 h 493159"/>
                  <a:gd name="connsiteX2" fmla="*/ 24741 w 541136"/>
                  <a:gd name="connsiteY2" fmla="*/ 318499 h 493159"/>
                  <a:gd name="connsiteX3" fmla="*/ 127482 w 541136"/>
                  <a:gd name="connsiteY3" fmla="*/ 421240 h 493159"/>
                  <a:gd name="connsiteX4" fmla="*/ 148031 w 541136"/>
                  <a:gd name="connsiteY4" fmla="*/ 369870 h 493159"/>
                  <a:gd name="connsiteX5" fmla="*/ 148031 w 541136"/>
                  <a:gd name="connsiteY5" fmla="*/ 256854 h 493159"/>
                  <a:gd name="connsiteX6" fmla="*/ 302143 w 541136"/>
                  <a:gd name="connsiteY6" fmla="*/ 308225 h 493159"/>
                  <a:gd name="connsiteX7" fmla="*/ 374062 w 541136"/>
                  <a:gd name="connsiteY7" fmla="*/ 493159 h 493159"/>
                  <a:gd name="connsiteX8" fmla="*/ 374062 w 541136"/>
                  <a:gd name="connsiteY8" fmla="*/ 493159 h 493159"/>
                  <a:gd name="connsiteX9" fmla="*/ 541136 w 541136"/>
                  <a:gd name="connsiteY9" fmla="*/ 329046 h 493159"/>
                  <a:gd name="connsiteX10" fmla="*/ 482221 w 541136"/>
                  <a:gd name="connsiteY10" fmla="*/ 218150 h 493159"/>
                  <a:gd name="connsiteX11" fmla="*/ 459627 w 541136"/>
                  <a:gd name="connsiteY11" fmla="*/ 175208 h 493159"/>
                  <a:gd name="connsiteX12" fmla="*/ 404885 w 541136"/>
                  <a:gd name="connsiteY12" fmla="*/ 146823 h 493159"/>
                  <a:gd name="connsiteX13" fmla="*/ 200770 w 541136"/>
                  <a:gd name="connsiteY13" fmla="*/ 65974 h 493159"/>
                  <a:gd name="connsiteX14" fmla="*/ 148031 w 541136"/>
                  <a:gd name="connsiteY14" fmla="*/ 0 h 493159"/>
                  <a:gd name="connsiteX0" fmla="*/ 0 w 541136"/>
                  <a:gd name="connsiteY0" fmla="*/ 81783 h 493159"/>
                  <a:gd name="connsiteX1" fmla="*/ 49207 w 541136"/>
                  <a:gd name="connsiteY1" fmla="*/ 181017 h 493159"/>
                  <a:gd name="connsiteX2" fmla="*/ 24741 w 541136"/>
                  <a:gd name="connsiteY2" fmla="*/ 318499 h 493159"/>
                  <a:gd name="connsiteX3" fmla="*/ 127482 w 541136"/>
                  <a:gd name="connsiteY3" fmla="*/ 421240 h 493159"/>
                  <a:gd name="connsiteX4" fmla="*/ 148031 w 541136"/>
                  <a:gd name="connsiteY4" fmla="*/ 369870 h 493159"/>
                  <a:gd name="connsiteX5" fmla="*/ 148031 w 541136"/>
                  <a:gd name="connsiteY5" fmla="*/ 256854 h 493159"/>
                  <a:gd name="connsiteX6" fmla="*/ 302143 w 541136"/>
                  <a:gd name="connsiteY6" fmla="*/ 308225 h 493159"/>
                  <a:gd name="connsiteX7" fmla="*/ 374062 w 541136"/>
                  <a:gd name="connsiteY7" fmla="*/ 493159 h 493159"/>
                  <a:gd name="connsiteX8" fmla="*/ 374062 w 541136"/>
                  <a:gd name="connsiteY8" fmla="*/ 493159 h 493159"/>
                  <a:gd name="connsiteX9" fmla="*/ 541136 w 541136"/>
                  <a:gd name="connsiteY9" fmla="*/ 329046 h 493159"/>
                  <a:gd name="connsiteX10" fmla="*/ 482221 w 541136"/>
                  <a:gd name="connsiteY10" fmla="*/ 218150 h 493159"/>
                  <a:gd name="connsiteX11" fmla="*/ 463682 w 541136"/>
                  <a:gd name="connsiteY11" fmla="*/ 183318 h 493159"/>
                  <a:gd name="connsiteX12" fmla="*/ 404885 w 541136"/>
                  <a:gd name="connsiteY12" fmla="*/ 146823 h 493159"/>
                  <a:gd name="connsiteX13" fmla="*/ 200770 w 541136"/>
                  <a:gd name="connsiteY13" fmla="*/ 65974 h 493159"/>
                  <a:gd name="connsiteX14" fmla="*/ 148031 w 541136"/>
                  <a:gd name="connsiteY14" fmla="*/ 0 h 493159"/>
                  <a:gd name="connsiteX0" fmla="*/ 0 w 549128"/>
                  <a:gd name="connsiteY0" fmla="*/ 81783 h 493159"/>
                  <a:gd name="connsiteX1" fmla="*/ 49207 w 549128"/>
                  <a:gd name="connsiteY1" fmla="*/ 181017 h 493159"/>
                  <a:gd name="connsiteX2" fmla="*/ 24741 w 549128"/>
                  <a:gd name="connsiteY2" fmla="*/ 318499 h 493159"/>
                  <a:gd name="connsiteX3" fmla="*/ 127482 w 549128"/>
                  <a:gd name="connsiteY3" fmla="*/ 421240 h 493159"/>
                  <a:gd name="connsiteX4" fmla="*/ 148031 w 549128"/>
                  <a:gd name="connsiteY4" fmla="*/ 369870 h 493159"/>
                  <a:gd name="connsiteX5" fmla="*/ 148031 w 549128"/>
                  <a:gd name="connsiteY5" fmla="*/ 256854 h 493159"/>
                  <a:gd name="connsiteX6" fmla="*/ 302143 w 549128"/>
                  <a:gd name="connsiteY6" fmla="*/ 308225 h 493159"/>
                  <a:gd name="connsiteX7" fmla="*/ 374062 w 549128"/>
                  <a:gd name="connsiteY7" fmla="*/ 493159 h 493159"/>
                  <a:gd name="connsiteX8" fmla="*/ 374062 w 549128"/>
                  <a:gd name="connsiteY8" fmla="*/ 493159 h 493159"/>
                  <a:gd name="connsiteX9" fmla="*/ 549128 w 549128"/>
                  <a:gd name="connsiteY9" fmla="*/ 378319 h 493159"/>
                  <a:gd name="connsiteX10" fmla="*/ 541136 w 549128"/>
                  <a:gd name="connsiteY10" fmla="*/ 329046 h 493159"/>
                  <a:gd name="connsiteX11" fmla="*/ 482221 w 549128"/>
                  <a:gd name="connsiteY11" fmla="*/ 218150 h 493159"/>
                  <a:gd name="connsiteX12" fmla="*/ 463682 w 549128"/>
                  <a:gd name="connsiteY12" fmla="*/ 183318 h 493159"/>
                  <a:gd name="connsiteX13" fmla="*/ 404885 w 549128"/>
                  <a:gd name="connsiteY13" fmla="*/ 146823 h 493159"/>
                  <a:gd name="connsiteX14" fmla="*/ 200770 w 549128"/>
                  <a:gd name="connsiteY14" fmla="*/ 65974 h 493159"/>
                  <a:gd name="connsiteX15" fmla="*/ 148031 w 549128"/>
                  <a:gd name="connsiteY15" fmla="*/ 0 h 493159"/>
                  <a:gd name="connsiteX0" fmla="*/ 0 w 549128"/>
                  <a:gd name="connsiteY0" fmla="*/ 81783 h 493159"/>
                  <a:gd name="connsiteX1" fmla="*/ 49207 w 549128"/>
                  <a:gd name="connsiteY1" fmla="*/ 181017 h 493159"/>
                  <a:gd name="connsiteX2" fmla="*/ 24741 w 549128"/>
                  <a:gd name="connsiteY2" fmla="*/ 318499 h 493159"/>
                  <a:gd name="connsiteX3" fmla="*/ 127482 w 549128"/>
                  <a:gd name="connsiteY3" fmla="*/ 421240 h 493159"/>
                  <a:gd name="connsiteX4" fmla="*/ 148031 w 549128"/>
                  <a:gd name="connsiteY4" fmla="*/ 369870 h 493159"/>
                  <a:gd name="connsiteX5" fmla="*/ 148031 w 549128"/>
                  <a:gd name="connsiteY5" fmla="*/ 256854 h 493159"/>
                  <a:gd name="connsiteX6" fmla="*/ 302143 w 549128"/>
                  <a:gd name="connsiteY6" fmla="*/ 308225 h 493159"/>
                  <a:gd name="connsiteX7" fmla="*/ 374062 w 549128"/>
                  <a:gd name="connsiteY7" fmla="*/ 493159 h 493159"/>
                  <a:gd name="connsiteX8" fmla="*/ 374062 w 549128"/>
                  <a:gd name="connsiteY8" fmla="*/ 493159 h 493159"/>
                  <a:gd name="connsiteX9" fmla="*/ 549128 w 549128"/>
                  <a:gd name="connsiteY9" fmla="*/ 378319 h 493159"/>
                  <a:gd name="connsiteX10" fmla="*/ 522889 w 549128"/>
                  <a:gd name="connsiteY10" fmla="*/ 276332 h 493159"/>
                  <a:gd name="connsiteX11" fmla="*/ 482221 w 549128"/>
                  <a:gd name="connsiteY11" fmla="*/ 218150 h 493159"/>
                  <a:gd name="connsiteX12" fmla="*/ 463682 w 549128"/>
                  <a:gd name="connsiteY12" fmla="*/ 183318 h 493159"/>
                  <a:gd name="connsiteX13" fmla="*/ 404885 w 549128"/>
                  <a:gd name="connsiteY13" fmla="*/ 146823 h 493159"/>
                  <a:gd name="connsiteX14" fmla="*/ 200770 w 549128"/>
                  <a:gd name="connsiteY14" fmla="*/ 65974 h 493159"/>
                  <a:gd name="connsiteX15" fmla="*/ 148031 w 549128"/>
                  <a:gd name="connsiteY15" fmla="*/ 0 h 493159"/>
                  <a:gd name="connsiteX0" fmla="*/ 0 w 536963"/>
                  <a:gd name="connsiteY0" fmla="*/ 81783 h 493159"/>
                  <a:gd name="connsiteX1" fmla="*/ 49207 w 536963"/>
                  <a:gd name="connsiteY1" fmla="*/ 181017 h 493159"/>
                  <a:gd name="connsiteX2" fmla="*/ 24741 w 536963"/>
                  <a:gd name="connsiteY2" fmla="*/ 318499 h 493159"/>
                  <a:gd name="connsiteX3" fmla="*/ 127482 w 536963"/>
                  <a:gd name="connsiteY3" fmla="*/ 421240 h 493159"/>
                  <a:gd name="connsiteX4" fmla="*/ 148031 w 536963"/>
                  <a:gd name="connsiteY4" fmla="*/ 369870 h 493159"/>
                  <a:gd name="connsiteX5" fmla="*/ 148031 w 536963"/>
                  <a:gd name="connsiteY5" fmla="*/ 256854 h 493159"/>
                  <a:gd name="connsiteX6" fmla="*/ 302143 w 536963"/>
                  <a:gd name="connsiteY6" fmla="*/ 308225 h 493159"/>
                  <a:gd name="connsiteX7" fmla="*/ 374062 w 536963"/>
                  <a:gd name="connsiteY7" fmla="*/ 493159 h 493159"/>
                  <a:gd name="connsiteX8" fmla="*/ 374062 w 536963"/>
                  <a:gd name="connsiteY8" fmla="*/ 493159 h 493159"/>
                  <a:gd name="connsiteX9" fmla="*/ 536963 w 536963"/>
                  <a:gd name="connsiteY9" fmla="*/ 368182 h 493159"/>
                  <a:gd name="connsiteX10" fmla="*/ 522889 w 536963"/>
                  <a:gd name="connsiteY10" fmla="*/ 276332 h 493159"/>
                  <a:gd name="connsiteX11" fmla="*/ 482221 w 536963"/>
                  <a:gd name="connsiteY11" fmla="*/ 218150 h 493159"/>
                  <a:gd name="connsiteX12" fmla="*/ 463682 w 536963"/>
                  <a:gd name="connsiteY12" fmla="*/ 183318 h 493159"/>
                  <a:gd name="connsiteX13" fmla="*/ 404885 w 536963"/>
                  <a:gd name="connsiteY13" fmla="*/ 146823 h 493159"/>
                  <a:gd name="connsiteX14" fmla="*/ 200770 w 536963"/>
                  <a:gd name="connsiteY14" fmla="*/ 65974 h 493159"/>
                  <a:gd name="connsiteX15" fmla="*/ 148031 w 536963"/>
                  <a:gd name="connsiteY15" fmla="*/ 0 h 493159"/>
                  <a:gd name="connsiteX0" fmla="*/ 0 w 536963"/>
                  <a:gd name="connsiteY0" fmla="*/ 81783 h 493159"/>
                  <a:gd name="connsiteX1" fmla="*/ 49207 w 536963"/>
                  <a:gd name="connsiteY1" fmla="*/ 181017 h 493159"/>
                  <a:gd name="connsiteX2" fmla="*/ 24741 w 536963"/>
                  <a:gd name="connsiteY2" fmla="*/ 318499 h 493159"/>
                  <a:gd name="connsiteX3" fmla="*/ 127482 w 536963"/>
                  <a:gd name="connsiteY3" fmla="*/ 421240 h 493159"/>
                  <a:gd name="connsiteX4" fmla="*/ 148031 w 536963"/>
                  <a:gd name="connsiteY4" fmla="*/ 369870 h 493159"/>
                  <a:gd name="connsiteX5" fmla="*/ 148031 w 536963"/>
                  <a:gd name="connsiteY5" fmla="*/ 256854 h 493159"/>
                  <a:gd name="connsiteX6" fmla="*/ 302143 w 536963"/>
                  <a:gd name="connsiteY6" fmla="*/ 308225 h 493159"/>
                  <a:gd name="connsiteX7" fmla="*/ 374062 w 536963"/>
                  <a:gd name="connsiteY7" fmla="*/ 493159 h 493159"/>
                  <a:gd name="connsiteX8" fmla="*/ 374062 w 536963"/>
                  <a:gd name="connsiteY8" fmla="*/ 493159 h 493159"/>
                  <a:gd name="connsiteX9" fmla="*/ 488303 w 536963"/>
                  <a:gd name="connsiteY9" fmla="*/ 366155 h 493159"/>
                  <a:gd name="connsiteX10" fmla="*/ 536963 w 536963"/>
                  <a:gd name="connsiteY10" fmla="*/ 368182 h 493159"/>
                  <a:gd name="connsiteX11" fmla="*/ 522889 w 536963"/>
                  <a:gd name="connsiteY11" fmla="*/ 276332 h 493159"/>
                  <a:gd name="connsiteX12" fmla="*/ 482221 w 536963"/>
                  <a:gd name="connsiteY12" fmla="*/ 218150 h 493159"/>
                  <a:gd name="connsiteX13" fmla="*/ 463682 w 536963"/>
                  <a:gd name="connsiteY13" fmla="*/ 183318 h 493159"/>
                  <a:gd name="connsiteX14" fmla="*/ 404885 w 536963"/>
                  <a:gd name="connsiteY14" fmla="*/ 146823 h 493159"/>
                  <a:gd name="connsiteX15" fmla="*/ 200770 w 536963"/>
                  <a:gd name="connsiteY15" fmla="*/ 65974 h 493159"/>
                  <a:gd name="connsiteX16" fmla="*/ 148031 w 536963"/>
                  <a:gd name="connsiteY16" fmla="*/ 0 h 493159"/>
                  <a:gd name="connsiteX0" fmla="*/ 0 w 536963"/>
                  <a:gd name="connsiteY0" fmla="*/ 81783 h 493159"/>
                  <a:gd name="connsiteX1" fmla="*/ 49207 w 536963"/>
                  <a:gd name="connsiteY1" fmla="*/ 181017 h 493159"/>
                  <a:gd name="connsiteX2" fmla="*/ 24741 w 536963"/>
                  <a:gd name="connsiteY2" fmla="*/ 318499 h 493159"/>
                  <a:gd name="connsiteX3" fmla="*/ 127482 w 536963"/>
                  <a:gd name="connsiteY3" fmla="*/ 421240 h 493159"/>
                  <a:gd name="connsiteX4" fmla="*/ 148031 w 536963"/>
                  <a:gd name="connsiteY4" fmla="*/ 369870 h 493159"/>
                  <a:gd name="connsiteX5" fmla="*/ 148031 w 536963"/>
                  <a:gd name="connsiteY5" fmla="*/ 256854 h 493159"/>
                  <a:gd name="connsiteX6" fmla="*/ 302143 w 536963"/>
                  <a:gd name="connsiteY6" fmla="*/ 308225 h 493159"/>
                  <a:gd name="connsiteX7" fmla="*/ 374062 w 536963"/>
                  <a:gd name="connsiteY7" fmla="*/ 493159 h 493159"/>
                  <a:gd name="connsiteX8" fmla="*/ 374062 w 536963"/>
                  <a:gd name="connsiteY8" fmla="*/ 493159 h 493159"/>
                  <a:gd name="connsiteX9" fmla="*/ 468028 w 536963"/>
                  <a:gd name="connsiteY9" fmla="*/ 283029 h 493159"/>
                  <a:gd name="connsiteX10" fmla="*/ 488303 w 536963"/>
                  <a:gd name="connsiteY10" fmla="*/ 366155 h 493159"/>
                  <a:gd name="connsiteX11" fmla="*/ 536963 w 536963"/>
                  <a:gd name="connsiteY11" fmla="*/ 368182 h 493159"/>
                  <a:gd name="connsiteX12" fmla="*/ 522889 w 536963"/>
                  <a:gd name="connsiteY12" fmla="*/ 276332 h 493159"/>
                  <a:gd name="connsiteX13" fmla="*/ 482221 w 536963"/>
                  <a:gd name="connsiteY13" fmla="*/ 218150 h 493159"/>
                  <a:gd name="connsiteX14" fmla="*/ 463682 w 536963"/>
                  <a:gd name="connsiteY14" fmla="*/ 183318 h 493159"/>
                  <a:gd name="connsiteX15" fmla="*/ 404885 w 536963"/>
                  <a:gd name="connsiteY15" fmla="*/ 146823 h 493159"/>
                  <a:gd name="connsiteX16" fmla="*/ 200770 w 536963"/>
                  <a:gd name="connsiteY16" fmla="*/ 65974 h 493159"/>
                  <a:gd name="connsiteX17" fmla="*/ 148031 w 536963"/>
                  <a:gd name="connsiteY17" fmla="*/ 0 h 493159"/>
                  <a:gd name="connsiteX0" fmla="*/ 0 w 536963"/>
                  <a:gd name="connsiteY0" fmla="*/ 81783 h 493159"/>
                  <a:gd name="connsiteX1" fmla="*/ 49207 w 536963"/>
                  <a:gd name="connsiteY1" fmla="*/ 181017 h 493159"/>
                  <a:gd name="connsiteX2" fmla="*/ 24741 w 536963"/>
                  <a:gd name="connsiteY2" fmla="*/ 318499 h 493159"/>
                  <a:gd name="connsiteX3" fmla="*/ 127482 w 536963"/>
                  <a:gd name="connsiteY3" fmla="*/ 421240 h 493159"/>
                  <a:gd name="connsiteX4" fmla="*/ 148031 w 536963"/>
                  <a:gd name="connsiteY4" fmla="*/ 369870 h 493159"/>
                  <a:gd name="connsiteX5" fmla="*/ 148031 w 536963"/>
                  <a:gd name="connsiteY5" fmla="*/ 256854 h 493159"/>
                  <a:gd name="connsiteX6" fmla="*/ 302143 w 536963"/>
                  <a:gd name="connsiteY6" fmla="*/ 308225 h 493159"/>
                  <a:gd name="connsiteX7" fmla="*/ 374062 w 536963"/>
                  <a:gd name="connsiteY7" fmla="*/ 493159 h 493159"/>
                  <a:gd name="connsiteX8" fmla="*/ 374062 w 536963"/>
                  <a:gd name="connsiteY8" fmla="*/ 493159 h 493159"/>
                  <a:gd name="connsiteX9" fmla="*/ 443698 w 536963"/>
                  <a:gd name="connsiteY9" fmla="*/ 244507 h 493159"/>
                  <a:gd name="connsiteX10" fmla="*/ 468028 w 536963"/>
                  <a:gd name="connsiteY10" fmla="*/ 283029 h 493159"/>
                  <a:gd name="connsiteX11" fmla="*/ 488303 w 536963"/>
                  <a:gd name="connsiteY11" fmla="*/ 366155 h 493159"/>
                  <a:gd name="connsiteX12" fmla="*/ 536963 w 536963"/>
                  <a:gd name="connsiteY12" fmla="*/ 368182 h 493159"/>
                  <a:gd name="connsiteX13" fmla="*/ 522889 w 536963"/>
                  <a:gd name="connsiteY13" fmla="*/ 276332 h 493159"/>
                  <a:gd name="connsiteX14" fmla="*/ 482221 w 536963"/>
                  <a:gd name="connsiteY14" fmla="*/ 218150 h 493159"/>
                  <a:gd name="connsiteX15" fmla="*/ 463682 w 536963"/>
                  <a:gd name="connsiteY15" fmla="*/ 183318 h 493159"/>
                  <a:gd name="connsiteX16" fmla="*/ 404885 w 536963"/>
                  <a:gd name="connsiteY16" fmla="*/ 146823 h 493159"/>
                  <a:gd name="connsiteX17" fmla="*/ 200770 w 536963"/>
                  <a:gd name="connsiteY17" fmla="*/ 65974 h 493159"/>
                  <a:gd name="connsiteX18" fmla="*/ 148031 w 536963"/>
                  <a:gd name="connsiteY18" fmla="*/ 0 h 493159"/>
                  <a:gd name="connsiteX0" fmla="*/ 0 w 536963"/>
                  <a:gd name="connsiteY0" fmla="*/ 81783 h 493159"/>
                  <a:gd name="connsiteX1" fmla="*/ 49207 w 536963"/>
                  <a:gd name="connsiteY1" fmla="*/ 181017 h 493159"/>
                  <a:gd name="connsiteX2" fmla="*/ 24741 w 536963"/>
                  <a:gd name="connsiteY2" fmla="*/ 318499 h 493159"/>
                  <a:gd name="connsiteX3" fmla="*/ 127482 w 536963"/>
                  <a:gd name="connsiteY3" fmla="*/ 421240 h 493159"/>
                  <a:gd name="connsiteX4" fmla="*/ 148031 w 536963"/>
                  <a:gd name="connsiteY4" fmla="*/ 369870 h 493159"/>
                  <a:gd name="connsiteX5" fmla="*/ 148031 w 536963"/>
                  <a:gd name="connsiteY5" fmla="*/ 256854 h 493159"/>
                  <a:gd name="connsiteX6" fmla="*/ 302143 w 536963"/>
                  <a:gd name="connsiteY6" fmla="*/ 308225 h 493159"/>
                  <a:gd name="connsiteX7" fmla="*/ 374062 w 536963"/>
                  <a:gd name="connsiteY7" fmla="*/ 493159 h 493159"/>
                  <a:gd name="connsiteX8" fmla="*/ 374062 w 536963"/>
                  <a:gd name="connsiteY8" fmla="*/ 493159 h 493159"/>
                  <a:gd name="connsiteX9" fmla="*/ 474110 w 536963"/>
                  <a:gd name="connsiteY9" fmla="*/ 329660 h 493159"/>
                  <a:gd name="connsiteX10" fmla="*/ 443698 w 536963"/>
                  <a:gd name="connsiteY10" fmla="*/ 244507 h 493159"/>
                  <a:gd name="connsiteX11" fmla="*/ 468028 w 536963"/>
                  <a:gd name="connsiteY11" fmla="*/ 283029 h 493159"/>
                  <a:gd name="connsiteX12" fmla="*/ 488303 w 536963"/>
                  <a:gd name="connsiteY12" fmla="*/ 366155 h 493159"/>
                  <a:gd name="connsiteX13" fmla="*/ 536963 w 536963"/>
                  <a:gd name="connsiteY13" fmla="*/ 368182 h 493159"/>
                  <a:gd name="connsiteX14" fmla="*/ 522889 w 536963"/>
                  <a:gd name="connsiteY14" fmla="*/ 276332 h 493159"/>
                  <a:gd name="connsiteX15" fmla="*/ 482221 w 536963"/>
                  <a:gd name="connsiteY15" fmla="*/ 218150 h 493159"/>
                  <a:gd name="connsiteX16" fmla="*/ 463682 w 536963"/>
                  <a:gd name="connsiteY16" fmla="*/ 183318 h 493159"/>
                  <a:gd name="connsiteX17" fmla="*/ 404885 w 536963"/>
                  <a:gd name="connsiteY17" fmla="*/ 146823 h 493159"/>
                  <a:gd name="connsiteX18" fmla="*/ 200770 w 536963"/>
                  <a:gd name="connsiteY18" fmla="*/ 65974 h 493159"/>
                  <a:gd name="connsiteX19" fmla="*/ 148031 w 536963"/>
                  <a:gd name="connsiteY19" fmla="*/ 0 h 493159"/>
                  <a:gd name="connsiteX0" fmla="*/ 0 w 536963"/>
                  <a:gd name="connsiteY0" fmla="*/ 81783 h 493159"/>
                  <a:gd name="connsiteX1" fmla="*/ 49207 w 536963"/>
                  <a:gd name="connsiteY1" fmla="*/ 181017 h 493159"/>
                  <a:gd name="connsiteX2" fmla="*/ 24741 w 536963"/>
                  <a:gd name="connsiteY2" fmla="*/ 318499 h 493159"/>
                  <a:gd name="connsiteX3" fmla="*/ 127482 w 536963"/>
                  <a:gd name="connsiteY3" fmla="*/ 421240 h 493159"/>
                  <a:gd name="connsiteX4" fmla="*/ 148031 w 536963"/>
                  <a:gd name="connsiteY4" fmla="*/ 369870 h 493159"/>
                  <a:gd name="connsiteX5" fmla="*/ 148031 w 536963"/>
                  <a:gd name="connsiteY5" fmla="*/ 256854 h 493159"/>
                  <a:gd name="connsiteX6" fmla="*/ 302143 w 536963"/>
                  <a:gd name="connsiteY6" fmla="*/ 308225 h 493159"/>
                  <a:gd name="connsiteX7" fmla="*/ 374062 w 536963"/>
                  <a:gd name="connsiteY7" fmla="*/ 493159 h 493159"/>
                  <a:gd name="connsiteX8" fmla="*/ 374062 w 536963"/>
                  <a:gd name="connsiteY8" fmla="*/ 493159 h 493159"/>
                  <a:gd name="connsiteX9" fmla="*/ 484248 w 536963"/>
                  <a:gd name="connsiteY9" fmla="*/ 408731 h 493159"/>
                  <a:gd name="connsiteX10" fmla="*/ 474110 w 536963"/>
                  <a:gd name="connsiteY10" fmla="*/ 329660 h 493159"/>
                  <a:gd name="connsiteX11" fmla="*/ 443698 w 536963"/>
                  <a:gd name="connsiteY11" fmla="*/ 244507 h 493159"/>
                  <a:gd name="connsiteX12" fmla="*/ 468028 w 536963"/>
                  <a:gd name="connsiteY12" fmla="*/ 283029 h 493159"/>
                  <a:gd name="connsiteX13" fmla="*/ 488303 w 536963"/>
                  <a:gd name="connsiteY13" fmla="*/ 366155 h 493159"/>
                  <a:gd name="connsiteX14" fmla="*/ 536963 w 536963"/>
                  <a:gd name="connsiteY14" fmla="*/ 368182 h 493159"/>
                  <a:gd name="connsiteX15" fmla="*/ 522889 w 536963"/>
                  <a:gd name="connsiteY15" fmla="*/ 276332 h 493159"/>
                  <a:gd name="connsiteX16" fmla="*/ 482221 w 536963"/>
                  <a:gd name="connsiteY16" fmla="*/ 218150 h 493159"/>
                  <a:gd name="connsiteX17" fmla="*/ 463682 w 536963"/>
                  <a:gd name="connsiteY17" fmla="*/ 183318 h 493159"/>
                  <a:gd name="connsiteX18" fmla="*/ 404885 w 536963"/>
                  <a:gd name="connsiteY18" fmla="*/ 146823 h 493159"/>
                  <a:gd name="connsiteX19" fmla="*/ 200770 w 536963"/>
                  <a:gd name="connsiteY19" fmla="*/ 65974 h 493159"/>
                  <a:gd name="connsiteX20" fmla="*/ 148031 w 536963"/>
                  <a:gd name="connsiteY20" fmla="*/ 0 h 493159"/>
                  <a:gd name="connsiteX0" fmla="*/ 0 w 536963"/>
                  <a:gd name="connsiteY0" fmla="*/ 81783 h 493159"/>
                  <a:gd name="connsiteX1" fmla="*/ 49207 w 536963"/>
                  <a:gd name="connsiteY1" fmla="*/ 181017 h 493159"/>
                  <a:gd name="connsiteX2" fmla="*/ 24741 w 536963"/>
                  <a:gd name="connsiteY2" fmla="*/ 318499 h 493159"/>
                  <a:gd name="connsiteX3" fmla="*/ 127482 w 536963"/>
                  <a:gd name="connsiteY3" fmla="*/ 421240 h 493159"/>
                  <a:gd name="connsiteX4" fmla="*/ 148031 w 536963"/>
                  <a:gd name="connsiteY4" fmla="*/ 369870 h 493159"/>
                  <a:gd name="connsiteX5" fmla="*/ 148031 w 536963"/>
                  <a:gd name="connsiteY5" fmla="*/ 256854 h 493159"/>
                  <a:gd name="connsiteX6" fmla="*/ 302143 w 536963"/>
                  <a:gd name="connsiteY6" fmla="*/ 308225 h 493159"/>
                  <a:gd name="connsiteX7" fmla="*/ 374062 w 536963"/>
                  <a:gd name="connsiteY7" fmla="*/ 493159 h 493159"/>
                  <a:gd name="connsiteX8" fmla="*/ 374062 w 536963"/>
                  <a:gd name="connsiteY8" fmla="*/ 493159 h 493159"/>
                  <a:gd name="connsiteX9" fmla="*/ 484248 w 536963"/>
                  <a:gd name="connsiteY9" fmla="*/ 408731 h 493159"/>
                  <a:gd name="connsiteX10" fmla="*/ 482220 w 536963"/>
                  <a:gd name="connsiteY10" fmla="*/ 349935 h 493159"/>
                  <a:gd name="connsiteX11" fmla="*/ 443698 w 536963"/>
                  <a:gd name="connsiteY11" fmla="*/ 244507 h 493159"/>
                  <a:gd name="connsiteX12" fmla="*/ 468028 w 536963"/>
                  <a:gd name="connsiteY12" fmla="*/ 283029 h 493159"/>
                  <a:gd name="connsiteX13" fmla="*/ 488303 w 536963"/>
                  <a:gd name="connsiteY13" fmla="*/ 366155 h 493159"/>
                  <a:gd name="connsiteX14" fmla="*/ 536963 w 536963"/>
                  <a:gd name="connsiteY14" fmla="*/ 368182 h 493159"/>
                  <a:gd name="connsiteX15" fmla="*/ 522889 w 536963"/>
                  <a:gd name="connsiteY15" fmla="*/ 276332 h 493159"/>
                  <a:gd name="connsiteX16" fmla="*/ 482221 w 536963"/>
                  <a:gd name="connsiteY16" fmla="*/ 218150 h 493159"/>
                  <a:gd name="connsiteX17" fmla="*/ 463682 w 536963"/>
                  <a:gd name="connsiteY17" fmla="*/ 183318 h 493159"/>
                  <a:gd name="connsiteX18" fmla="*/ 404885 w 536963"/>
                  <a:gd name="connsiteY18" fmla="*/ 146823 h 493159"/>
                  <a:gd name="connsiteX19" fmla="*/ 200770 w 536963"/>
                  <a:gd name="connsiteY19" fmla="*/ 65974 h 493159"/>
                  <a:gd name="connsiteX20" fmla="*/ 148031 w 536963"/>
                  <a:gd name="connsiteY20" fmla="*/ 0 h 493159"/>
                  <a:gd name="connsiteX0" fmla="*/ 0 w 536963"/>
                  <a:gd name="connsiteY0" fmla="*/ 81783 h 493159"/>
                  <a:gd name="connsiteX1" fmla="*/ 49207 w 536963"/>
                  <a:gd name="connsiteY1" fmla="*/ 181017 h 493159"/>
                  <a:gd name="connsiteX2" fmla="*/ 24741 w 536963"/>
                  <a:gd name="connsiteY2" fmla="*/ 318499 h 493159"/>
                  <a:gd name="connsiteX3" fmla="*/ 127482 w 536963"/>
                  <a:gd name="connsiteY3" fmla="*/ 421240 h 493159"/>
                  <a:gd name="connsiteX4" fmla="*/ 148031 w 536963"/>
                  <a:gd name="connsiteY4" fmla="*/ 369870 h 493159"/>
                  <a:gd name="connsiteX5" fmla="*/ 148031 w 536963"/>
                  <a:gd name="connsiteY5" fmla="*/ 256854 h 493159"/>
                  <a:gd name="connsiteX6" fmla="*/ 302143 w 536963"/>
                  <a:gd name="connsiteY6" fmla="*/ 308225 h 493159"/>
                  <a:gd name="connsiteX7" fmla="*/ 374062 w 536963"/>
                  <a:gd name="connsiteY7" fmla="*/ 493159 h 493159"/>
                  <a:gd name="connsiteX8" fmla="*/ 374062 w 536963"/>
                  <a:gd name="connsiteY8" fmla="*/ 493159 h 493159"/>
                  <a:gd name="connsiteX9" fmla="*/ 482220 w 536963"/>
                  <a:gd name="connsiteY9" fmla="*/ 414814 h 493159"/>
                  <a:gd name="connsiteX10" fmla="*/ 482220 w 536963"/>
                  <a:gd name="connsiteY10" fmla="*/ 349935 h 493159"/>
                  <a:gd name="connsiteX11" fmla="*/ 443698 w 536963"/>
                  <a:gd name="connsiteY11" fmla="*/ 244507 h 493159"/>
                  <a:gd name="connsiteX12" fmla="*/ 468028 w 536963"/>
                  <a:gd name="connsiteY12" fmla="*/ 283029 h 493159"/>
                  <a:gd name="connsiteX13" fmla="*/ 488303 w 536963"/>
                  <a:gd name="connsiteY13" fmla="*/ 366155 h 493159"/>
                  <a:gd name="connsiteX14" fmla="*/ 536963 w 536963"/>
                  <a:gd name="connsiteY14" fmla="*/ 368182 h 493159"/>
                  <a:gd name="connsiteX15" fmla="*/ 522889 w 536963"/>
                  <a:gd name="connsiteY15" fmla="*/ 276332 h 493159"/>
                  <a:gd name="connsiteX16" fmla="*/ 482221 w 536963"/>
                  <a:gd name="connsiteY16" fmla="*/ 218150 h 493159"/>
                  <a:gd name="connsiteX17" fmla="*/ 463682 w 536963"/>
                  <a:gd name="connsiteY17" fmla="*/ 183318 h 493159"/>
                  <a:gd name="connsiteX18" fmla="*/ 404885 w 536963"/>
                  <a:gd name="connsiteY18" fmla="*/ 146823 h 493159"/>
                  <a:gd name="connsiteX19" fmla="*/ 200770 w 536963"/>
                  <a:gd name="connsiteY19" fmla="*/ 65974 h 493159"/>
                  <a:gd name="connsiteX20" fmla="*/ 148031 w 536963"/>
                  <a:gd name="connsiteY20" fmla="*/ 0 h 493159"/>
                  <a:gd name="connsiteX0" fmla="*/ 0 w 536963"/>
                  <a:gd name="connsiteY0" fmla="*/ 81783 h 493159"/>
                  <a:gd name="connsiteX1" fmla="*/ 49207 w 536963"/>
                  <a:gd name="connsiteY1" fmla="*/ 181017 h 493159"/>
                  <a:gd name="connsiteX2" fmla="*/ 24741 w 536963"/>
                  <a:gd name="connsiteY2" fmla="*/ 318499 h 493159"/>
                  <a:gd name="connsiteX3" fmla="*/ 127482 w 536963"/>
                  <a:gd name="connsiteY3" fmla="*/ 421240 h 493159"/>
                  <a:gd name="connsiteX4" fmla="*/ 148031 w 536963"/>
                  <a:gd name="connsiteY4" fmla="*/ 369870 h 493159"/>
                  <a:gd name="connsiteX5" fmla="*/ 148031 w 536963"/>
                  <a:gd name="connsiteY5" fmla="*/ 256854 h 493159"/>
                  <a:gd name="connsiteX6" fmla="*/ 302143 w 536963"/>
                  <a:gd name="connsiteY6" fmla="*/ 308225 h 493159"/>
                  <a:gd name="connsiteX7" fmla="*/ 374062 w 536963"/>
                  <a:gd name="connsiteY7" fmla="*/ 493159 h 493159"/>
                  <a:gd name="connsiteX8" fmla="*/ 374062 w 536963"/>
                  <a:gd name="connsiteY8" fmla="*/ 493159 h 493159"/>
                  <a:gd name="connsiteX9" fmla="*/ 461946 w 536963"/>
                  <a:gd name="connsiteY9" fmla="*/ 451308 h 493159"/>
                  <a:gd name="connsiteX10" fmla="*/ 482220 w 536963"/>
                  <a:gd name="connsiteY10" fmla="*/ 414814 h 493159"/>
                  <a:gd name="connsiteX11" fmla="*/ 482220 w 536963"/>
                  <a:gd name="connsiteY11" fmla="*/ 349935 h 493159"/>
                  <a:gd name="connsiteX12" fmla="*/ 443698 w 536963"/>
                  <a:gd name="connsiteY12" fmla="*/ 244507 h 493159"/>
                  <a:gd name="connsiteX13" fmla="*/ 468028 w 536963"/>
                  <a:gd name="connsiteY13" fmla="*/ 283029 h 493159"/>
                  <a:gd name="connsiteX14" fmla="*/ 488303 w 536963"/>
                  <a:gd name="connsiteY14" fmla="*/ 366155 h 493159"/>
                  <a:gd name="connsiteX15" fmla="*/ 536963 w 536963"/>
                  <a:gd name="connsiteY15" fmla="*/ 368182 h 493159"/>
                  <a:gd name="connsiteX16" fmla="*/ 522889 w 536963"/>
                  <a:gd name="connsiteY16" fmla="*/ 276332 h 493159"/>
                  <a:gd name="connsiteX17" fmla="*/ 482221 w 536963"/>
                  <a:gd name="connsiteY17" fmla="*/ 218150 h 493159"/>
                  <a:gd name="connsiteX18" fmla="*/ 463682 w 536963"/>
                  <a:gd name="connsiteY18" fmla="*/ 183318 h 493159"/>
                  <a:gd name="connsiteX19" fmla="*/ 404885 w 536963"/>
                  <a:gd name="connsiteY19" fmla="*/ 146823 h 493159"/>
                  <a:gd name="connsiteX20" fmla="*/ 200770 w 536963"/>
                  <a:gd name="connsiteY20" fmla="*/ 65974 h 493159"/>
                  <a:gd name="connsiteX21" fmla="*/ 148031 w 536963"/>
                  <a:gd name="connsiteY21" fmla="*/ 0 h 493159"/>
                  <a:gd name="connsiteX0" fmla="*/ 0 w 536963"/>
                  <a:gd name="connsiteY0" fmla="*/ 81783 h 493159"/>
                  <a:gd name="connsiteX1" fmla="*/ 49207 w 536963"/>
                  <a:gd name="connsiteY1" fmla="*/ 181017 h 493159"/>
                  <a:gd name="connsiteX2" fmla="*/ 24741 w 536963"/>
                  <a:gd name="connsiteY2" fmla="*/ 318499 h 493159"/>
                  <a:gd name="connsiteX3" fmla="*/ 127482 w 536963"/>
                  <a:gd name="connsiteY3" fmla="*/ 421240 h 493159"/>
                  <a:gd name="connsiteX4" fmla="*/ 148031 w 536963"/>
                  <a:gd name="connsiteY4" fmla="*/ 369870 h 493159"/>
                  <a:gd name="connsiteX5" fmla="*/ 148031 w 536963"/>
                  <a:gd name="connsiteY5" fmla="*/ 256854 h 493159"/>
                  <a:gd name="connsiteX6" fmla="*/ 302143 w 536963"/>
                  <a:gd name="connsiteY6" fmla="*/ 308225 h 493159"/>
                  <a:gd name="connsiteX7" fmla="*/ 374062 w 536963"/>
                  <a:gd name="connsiteY7" fmla="*/ 493159 h 493159"/>
                  <a:gd name="connsiteX8" fmla="*/ 374062 w 536963"/>
                  <a:gd name="connsiteY8" fmla="*/ 493159 h 493159"/>
                  <a:gd name="connsiteX9" fmla="*/ 461946 w 536963"/>
                  <a:gd name="connsiteY9" fmla="*/ 451308 h 493159"/>
                  <a:gd name="connsiteX10" fmla="*/ 498440 w 536963"/>
                  <a:gd name="connsiteY10" fmla="*/ 426979 h 493159"/>
                  <a:gd name="connsiteX11" fmla="*/ 482220 w 536963"/>
                  <a:gd name="connsiteY11" fmla="*/ 349935 h 493159"/>
                  <a:gd name="connsiteX12" fmla="*/ 443698 w 536963"/>
                  <a:gd name="connsiteY12" fmla="*/ 244507 h 493159"/>
                  <a:gd name="connsiteX13" fmla="*/ 468028 w 536963"/>
                  <a:gd name="connsiteY13" fmla="*/ 283029 h 493159"/>
                  <a:gd name="connsiteX14" fmla="*/ 488303 w 536963"/>
                  <a:gd name="connsiteY14" fmla="*/ 366155 h 493159"/>
                  <a:gd name="connsiteX15" fmla="*/ 536963 w 536963"/>
                  <a:gd name="connsiteY15" fmla="*/ 368182 h 493159"/>
                  <a:gd name="connsiteX16" fmla="*/ 522889 w 536963"/>
                  <a:gd name="connsiteY16" fmla="*/ 276332 h 493159"/>
                  <a:gd name="connsiteX17" fmla="*/ 482221 w 536963"/>
                  <a:gd name="connsiteY17" fmla="*/ 218150 h 493159"/>
                  <a:gd name="connsiteX18" fmla="*/ 463682 w 536963"/>
                  <a:gd name="connsiteY18" fmla="*/ 183318 h 493159"/>
                  <a:gd name="connsiteX19" fmla="*/ 404885 w 536963"/>
                  <a:gd name="connsiteY19" fmla="*/ 146823 h 493159"/>
                  <a:gd name="connsiteX20" fmla="*/ 200770 w 536963"/>
                  <a:gd name="connsiteY20" fmla="*/ 65974 h 493159"/>
                  <a:gd name="connsiteX21" fmla="*/ 148031 w 536963"/>
                  <a:gd name="connsiteY21" fmla="*/ 0 h 493159"/>
                  <a:gd name="connsiteX0" fmla="*/ 0 w 536963"/>
                  <a:gd name="connsiteY0" fmla="*/ 81783 h 493159"/>
                  <a:gd name="connsiteX1" fmla="*/ 49207 w 536963"/>
                  <a:gd name="connsiteY1" fmla="*/ 181017 h 493159"/>
                  <a:gd name="connsiteX2" fmla="*/ 24741 w 536963"/>
                  <a:gd name="connsiteY2" fmla="*/ 318499 h 493159"/>
                  <a:gd name="connsiteX3" fmla="*/ 127482 w 536963"/>
                  <a:gd name="connsiteY3" fmla="*/ 421240 h 493159"/>
                  <a:gd name="connsiteX4" fmla="*/ 148031 w 536963"/>
                  <a:gd name="connsiteY4" fmla="*/ 369870 h 493159"/>
                  <a:gd name="connsiteX5" fmla="*/ 148031 w 536963"/>
                  <a:gd name="connsiteY5" fmla="*/ 256854 h 493159"/>
                  <a:gd name="connsiteX6" fmla="*/ 302143 w 536963"/>
                  <a:gd name="connsiteY6" fmla="*/ 308225 h 493159"/>
                  <a:gd name="connsiteX7" fmla="*/ 374062 w 536963"/>
                  <a:gd name="connsiteY7" fmla="*/ 493159 h 493159"/>
                  <a:gd name="connsiteX8" fmla="*/ 374062 w 536963"/>
                  <a:gd name="connsiteY8" fmla="*/ 493159 h 493159"/>
                  <a:gd name="connsiteX9" fmla="*/ 461946 w 536963"/>
                  <a:gd name="connsiteY9" fmla="*/ 451308 h 493159"/>
                  <a:gd name="connsiteX10" fmla="*/ 492358 w 536963"/>
                  <a:gd name="connsiteY10" fmla="*/ 447254 h 493159"/>
                  <a:gd name="connsiteX11" fmla="*/ 482220 w 536963"/>
                  <a:gd name="connsiteY11" fmla="*/ 349935 h 493159"/>
                  <a:gd name="connsiteX12" fmla="*/ 443698 w 536963"/>
                  <a:gd name="connsiteY12" fmla="*/ 244507 h 493159"/>
                  <a:gd name="connsiteX13" fmla="*/ 468028 w 536963"/>
                  <a:gd name="connsiteY13" fmla="*/ 283029 h 493159"/>
                  <a:gd name="connsiteX14" fmla="*/ 488303 w 536963"/>
                  <a:gd name="connsiteY14" fmla="*/ 366155 h 493159"/>
                  <a:gd name="connsiteX15" fmla="*/ 536963 w 536963"/>
                  <a:gd name="connsiteY15" fmla="*/ 368182 h 493159"/>
                  <a:gd name="connsiteX16" fmla="*/ 522889 w 536963"/>
                  <a:gd name="connsiteY16" fmla="*/ 276332 h 493159"/>
                  <a:gd name="connsiteX17" fmla="*/ 482221 w 536963"/>
                  <a:gd name="connsiteY17" fmla="*/ 218150 h 493159"/>
                  <a:gd name="connsiteX18" fmla="*/ 463682 w 536963"/>
                  <a:gd name="connsiteY18" fmla="*/ 183318 h 493159"/>
                  <a:gd name="connsiteX19" fmla="*/ 404885 w 536963"/>
                  <a:gd name="connsiteY19" fmla="*/ 146823 h 493159"/>
                  <a:gd name="connsiteX20" fmla="*/ 200770 w 536963"/>
                  <a:gd name="connsiteY20" fmla="*/ 65974 h 493159"/>
                  <a:gd name="connsiteX21" fmla="*/ 148031 w 536963"/>
                  <a:gd name="connsiteY21" fmla="*/ 0 h 493159"/>
                  <a:gd name="connsiteX0" fmla="*/ 0 w 536963"/>
                  <a:gd name="connsiteY0" fmla="*/ 81783 h 493159"/>
                  <a:gd name="connsiteX1" fmla="*/ 49207 w 536963"/>
                  <a:gd name="connsiteY1" fmla="*/ 181017 h 493159"/>
                  <a:gd name="connsiteX2" fmla="*/ 24741 w 536963"/>
                  <a:gd name="connsiteY2" fmla="*/ 318499 h 493159"/>
                  <a:gd name="connsiteX3" fmla="*/ 127482 w 536963"/>
                  <a:gd name="connsiteY3" fmla="*/ 421240 h 493159"/>
                  <a:gd name="connsiteX4" fmla="*/ 148031 w 536963"/>
                  <a:gd name="connsiteY4" fmla="*/ 369870 h 493159"/>
                  <a:gd name="connsiteX5" fmla="*/ 148031 w 536963"/>
                  <a:gd name="connsiteY5" fmla="*/ 256854 h 493159"/>
                  <a:gd name="connsiteX6" fmla="*/ 302143 w 536963"/>
                  <a:gd name="connsiteY6" fmla="*/ 308225 h 493159"/>
                  <a:gd name="connsiteX7" fmla="*/ 374062 w 536963"/>
                  <a:gd name="connsiteY7" fmla="*/ 493159 h 493159"/>
                  <a:gd name="connsiteX8" fmla="*/ 374062 w 536963"/>
                  <a:gd name="connsiteY8" fmla="*/ 493159 h 493159"/>
                  <a:gd name="connsiteX9" fmla="*/ 486276 w 536963"/>
                  <a:gd name="connsiteY9" fmla="*/ 471583 h 493159"/>
                  <a:gd name="connsiteX10" fmla="*/ 492358 w 536963"/>
                  <a:gd name="connsiteY10" fmla="*/ 447254 h 493159"/>
                  <a:gd name="connsiteX11" fmla="*/ 482220 w 536963"/>
                  <a:gd name="connsiteY11" fmla="*/ 349935 h 493159"/>
                  <a:gd name="connsiteX12" fmla="*/ 443698 w 536963"/>
                  <a:gd name="connsiteY12" fmla="*/ 244507 h 493159"/>
                  <a:gd name="connsiteX13" fmla="*/ 468028 w 536963"/>
                  <a:gd name="connsiteY13" fmla="*/ 283029 h 493159"/>
                  <a:gd name="connsiteX14" fmla="*/ 488303 w 536963"/>
                  <a:gd name="connsiteY14" fmla="*/ 366155 h 493159"/>
                  <a:gd name="connsiteX15" fmla="*/ 536963 w 536963"/>
                  <a:gd name="connsiteY15" fmla="*/ 368182 h 493159"/>
                  <a:gd name="connsiteX16" fmla="*/ 522889 w 536963"/>
                  <a:gd name="connsiteY16" fmla="*/ 276332 h 493159"/>
                  <a:gd name="connsiteX17" fmla="*/ 482221 w 536963"/>
                  <a:gd name="connsiteY17" fmla="*/ 218150 h 493159"/>
                  <a:gd name="connsiteX18" fmla="*/ 463682 w 536963"/>
                  <a:gd name="connsiteY18" fmla="*/ 183318 h 493159"/>
                  <a:gd name="connsiteX19" fmla="*/ 404885 w 536963"/>
                  <a:gd name="connsiteY19" fmla="*/ 146823 h 493159"/>
                  <a:gd name="connsiteX20" fmla="*/ 200770 w 536963"/>
                  <a:gd name="connsiteY20" fmla="*/ 65974 h 493159"/>
                  <a:gd name="connsiteX21" fmla="*/ 148031 w 536963"/>
                  <a:gd name="connsiteY21" fmla="*/ 0 h 493159"/>
                  <a:gd name="connsiteX0" fmla="*/ 0 w 536963"/>
                  <a:gd name="connsiteY0" fmla="*/ 81783 h 493159"/>
                  <a:gd name="connsiteX1" fmla="*/ 49207 w 536963"/>
                  <a:gd name="connsiteY1" fmla="*/ 181017 h 493159"/>
                  <a:gd name="connsiteX2" fmla="*/ 24741 w 536963"/>
                  <a:gd name="connsiteY2" fmla="*/ 318499 h 493159"/>
                  <a:gd name="connsiteX3" fmla="*/ 127482 w 536963"/>
                  <a:gd name="connsiteY3" fmla="*/ 421240 h 493159"/>
                  <a:gd name="connsiteX4" fmla="*/ 148031 w 536963"/>
                  <a:gd name="connsiteY4" fmla="*/ 369870 h 493159"/>
                  <a:gd name="connsiteX5" fmla="*/ 148031 w 536963"/>
                  <a:gd name="connsiteY5" fmla="*/ 256854 h 493159"/>
                  <a:gd name="connsiteX6" fmla="*/ 302143 w 536963"/>
                  <a:gd name="connsiteY6" fmla="*/ 308225 h 493159"/>
                  <a:gd name="connsiteX7" fmla="*/ 374062 w 536963"/>
                  <a:gd name="connsiteY7" fmla="*/ 493159 h 493159"/>
                  <a:gd name="connsiteX8" fmla="*/ 374062 w 536963"/>
                  <a:gd name="connsiteY8" fmla="*/ 493159 h 493159"/>
                  <a:gd name="connsiteX9" fmla="*/ 447753 w 536963"/>
                  <a:gd name="connsiteY9" fmla="*/ 463473 h 493159"/>
                  <a:gd name="connsiteX10" fmla="*/ 486276 w 536963"/>
                  <a:gd name="connsiteY10" fmla="*/ 471583 h 493159"/>
                  <a:gd name="connsiteX11" fmla="*/ 492358 w 536963"/>
                  <a:gd name="connsiteY11" fmla="*/ 447254 h 493159"/>
                  <a:gd name="connsiteX12" fmla="*/ 482220 w 536963"/>
                  <a:gd name="connsiteY12" fmla="*/ 349935 h 493159"/>
                  <a:gd name="connsiteX13" fmla="*/ 443698 w 536963"/>
                  <a:gd name="connsiteY13" fmla="*/ 244507 h 493159"/>
                  <a:gd name="connsiteX14" fmla="*/ 468028 w 536963"/>
                  <a:gd name="connsiteY14" fmla="*/ 283029 h 493159"/>
                  <a:gd name="connsiteX15" fmla="*/ 488303 w 536963"/>
                  <a:gd name="connsiteY15" fmla="*/ 366155 h 493159"/>
                  <a:gd name="connsiteX16" fmla="*/ 536963 w 536963"/>
                  <a:gd name="connsiteY16" fmla="*/ 368182 h 493159"/>
                  <a:gd name="connsiteX17" fmla="*/ 522889 w 536963"/>
                  <a:gd name="connsiteY17" fmla="*/ 276332 h 493159"/>
                  <a:gd name="connsiteX18" fmla="*/ 482221 w 536963"/>
                  <a:gd name="connsiteY18" fmla="*/ 218150 h 493159"/>
                  <a:gd name="connsiteX19" fmla="*/ 463682 w 536963"/>
                  <a:gd name="connsiteY19" fmla="*/ 183318 h 493159"/>
                  <a:gd name="connsiteX20" fmla="*/ 404885 w 536963"/>
                  <a:gd name="connsiteY20" fmla="*/ 146823 h 493159"/>
                  <a:gd name="connsiteX21" fmla="*/ 200770 w 536963"/>
                  <a:gd name="connsiteY21" fmla="*/ 65974 h 493159"/>
                  <a:gd name="connsiteX22" fmla="*/ 148031 w 536963"/>
                  <a:gd name="connsiteY22" fmla="*/ 0 h 493159"/>
                  <a:gd name="connsiteX0" fmla="*/ 0 w 536963"/>
                  <a:gd name="connsiteY0" fmla="*/ 81783 h 493159"/>
                  <a:gd name="connsiteX1" fmla="*/ 49207 w 536963"/>
                  <a:gd name="connsiteY1" fmla="*/ 181017 h 493159"/>
                  <a:gd name="connsiteX2" fmla="*/ 24741 w 536963"/>
                  <a:gd name="connsiteY2" fmla="*/ 318499 h 493159"/>
                  <a:gd name="connsiteX3" fmla="*/ 127482 w 536963"/>
                  <a:gd name="connsiteY3" fmla="*/ 421240 h 493159"/>
                  <a:gd name="connsiteX4" fmla="*/ 148031 w 536963"/>
                  <a:gd name="connsiteY4" fmla="*/ 369870 h 493159"/>
                  <a:gd name="connsiteX5" fmla="*/ 148031 w 536963"/>
                  <a:gd name="connsiteY5" fmla="*/ 256854 h 493159"/>
                  <a:gd name="connsiteX6" fmla="*/ 302143 w 536963"/>
                  <a:gd name="connsiteY6" fmla="*/ 308225 h 493159"/>
                  <a:gd name="connsiteX7" fmla="*/ 374062 w 536963"/>
                  <a:gd name="connsiteY7" fmla="*/ 493159 h 493159"/>
                  <a:gd name="connsiteX8" fmla="*/ 374062 w 536963"/>
                  <a:gd name="connsiteY8" fmla="*/ 493159 h 493159"/>
                  <a:gd name="connsiteX9" fmla="*/ 427479 w 536963"/>
                  <a:gd name="connsiteY9" fmla="*/ 362100 h 493159"/>
                  <a:gd name="connsiteX10" fmla="*/ 447753 w 536963"/>
                  <a:gd name="connsiteY10" fmla="*/ 463473 h 493159"/>
                  <a:gd name="connsiteX11" fmla="*/ 486276 w 536963"/>
                  <a:gd name="connsiteY11" fmla="*/ 471583 h 493159"/>
                  <a:gd name="connsiteX12" fmla="*/ 492358 w 536963"/>
                  <a:gd name="connsiteY12" fmla="*/ 447254 h 493159"/>
                  <a:gd name="connsiteX13" fmla="*/ 482220 w 536963"/>
                  <a:gd name="connsiteY13" fmla="*/ 349935 h 493159"/>
                  <a:gd name="connsiteX14" fmla="*/ 443698 w 536963"/>
                  <a:gd name="connsiteY14" fmla="*/ 244507 h 493159"/>
                  <a:gd name="connsiteX15" fmla="*/ 468028 w 536963"/>
                  <a:gd name="connsiteY15" fmla="*/ 283029 h 493159"/>
                  <a:gd name="connsiteX16" fmla="*/ 488303 w 536963"/>
                  <a:gd name="connsiteY16" fmla="*/ 366155 h 493159"/>
                  <a:gd name="connsiteX17" fmla="*/ 536963 w 536963"/>
                  <a:gd name="connsiteY17" fmla="*/ 368182 h 493159"/>
                  <a:gd name="connsiteX18" fmla="*/ 522889 w 536963"/>
                  <a:gd name="connsiteY18" fmla="*/ 276332 h 493159"/>
                  <a:gd name="connsiteX19" fmla="*/ 482221 w 536963"/>
                  <a:gd name="connsiteY19" fmla="*/ 218150 h 493159"/>
                  <a:gd name="connsiteX20" fmla="*/ 463682 w 536963"/>
                  <a:gd name="connsiteY20" fmla="*/ 183318 h 493159"/>
                  <a:gd name="connsiteX21" fmla="*/ 404885 w 536963"/>
                  <a:gd name="connsiteY21" fmla="*/ 146823 h 493159"/>
                  <a:gd name="connsiteX22" fmla="*/ 200770 w 536963"/>
                  <a:gd name="connsiteY22" fmla="*/ 65974 h 493159"/>
                  <a:gd name="connsiteX23" fmla="*/ 148031 w 536963"/>
                  <a:gd name="connsiteY23" fmla="*/ 0 h 493159"/>
                  <a:gd name="connsiteX0" fmla="*/ 0 w 536963"/>
                  <a:gd name="connsiteY0" fmla="*/ 81783 h 493159"/>
                  <a:gd name="connsiteX1" fmla="*/ 49207 w 536963"/>
                  <a:gd name="connsiteY1" fmla="*/ 181017 h 493159"/>
                  <a:gd name="connsiteX2" fmla="*/ 24741 w 536963"/>
                  <a:gd name="connsiteY2" fmla="*/ 318499 h 493159"/>
                  <a:gd name="connsiteX3" fmla="*/ 127482 w 536963"/>
                  <a:gd name="connsiteY3" fmla="*/ 421240 h 493159"/>
                  <a:gd name="connsiteX4" fmla="*/ 148031 w 536963"/>
                  <a:gd name="connsiteY4" fmla="*/ 369870 h 493159"/>
                  <a:gd name="connsiteX5" fmla="*/ 148031 w 536963"/>
                  <a:gd name="connsiteY5" fmla="*/ 256854 h 493159"/>
                  <a:gd name="connsiteX6" fmla="*/ 302143 w 536963"/>
                  <a:gd name="connsiteY6" fmla="*/ 308225 h 493159"/>
                  <a:gd name="connsiteX7" fmla="*/ 374062 w 536963"/>
                  <a:gd name="connsiteY7" fmla="*/ 493159 h 493159"/>
                  <a:gd name="connsiteX8" fmla="*/ 374062 w 536963"/>
                  <a:gd name="connsiteY8" fmla="*/ 493159 h 493159"/>
                  <a:gd name="connsiteX9" fmla="*/ 435589 w 536963"/>
                  <a:gd name="connsiteY9" fmla="*/ 416841 h 493159"/>
                  <a:gd name="connsiteX10" fmla="*/ 427479 w 536963"/>
                  <a:gd name="connsiteY10" fmla="*/ 362100 h 493159"/>
                  <a:gd name="connsiteX11" fmla="*/ 447753 w 536963"/>
                  <a:gd name="connsiteY11" fmla="*/ 463473 h 493159"/>
                  <a:gd name="connsiteX12" fmla="*/ 486276 w 536963"/>
                  <a:gd name="connsiteY12" fmla="*/ 471583 h 493159"/>
                  <a:gd name="connsiteX13" fmla="*/ 492358 w 536963"/>
                  <a:gd name="connsiteY13" fmla="*/ 447254 h 493159"/>
                  <a:gd name="connsiteX14" fmla="*/ 482220 w 536963"/>
                  <a:gd name="connsiteY14" fmla="*/ 349935 h 493159"/>
                  <a:gd name="connsiteX15" fmla="*/ 443698 w 536963"/>
                  <a:gd name="connsiteY15" fmla="*/ 244507 h 493159"/>
                  <a:gd name="connsiteX16" fmla="*/ 468028 w 536963"/>
                  <a:gd name="connsiteY16" fmla="*/ 283029 h 493159"/>
                  <a:gd name="connsiteX17" fmla="*/ 488303 w 536963"/>
                  <a:gd name="connsiteY17" fmla="*/ 366155 h 493159"/>
                  <a:gd name="connsiteX18" fmla="*/ 536963 w 536963"/>
                  <a:gd name="connsiteY18" fmla="*/ 368182 h 493159"/>
                  <a:gd name="connsiteX19" fmla="*/ 522889 w 536963"/>
                  <a:gd name="connsiteY19" fmla="*/ 276332 h 493159"/>
                  <a:gd name="connsiteX20" fmla="*/ 482221 w 536963"/>
                  <a:gd name="connsiteY20" fmla="*/ 218150 h 493159"/>
                  <a:gd name="connsiteX21" fmla="*/ 463682 w 536963"/>
                  <a:gd name="connsiteY21" fmla="*/ 183318 h 493159"/>
                  <a:gd name="connsiteX22" fmla="*/ 404885 w 536963"/>
                  <a:gd name="connsiteY22" fmla="*/ 146823 h 493159"/>
                  <a:gd name="connsiteX23" fmla="*/ 200770 w 536963"/>
                  <a:gd name="connsiteY23" fmla="*/ 65974 h 493159"/>
                  <a:gd name="connsiteX24" fmla="*/ 148031 w 536963"/>
                  <a:gd name="connsiteY24" fmla="*/ 0 h 493159"/>
                  <a:gd name="connsiteX0" fmla="*/ 0 w 536963"/>
                  <a:gd name="connsiteY0" fmla="*/ 87865 h 499241"/>
                  <a:gd name="connsiteX1" fmla="*/ 49207 w 536963"/>
                  <a:gd name="connsiteY1" fmla="*/ 187099 h 499241"/>
                  <a:gd name="connsiteX2" fmla="*/ 24741 w 536963"/>
                  <a:gd name="connsiteY2" fmla="*/ 324581 h 499241"/>
                  <a:gd name="connsiteX3" fmla="*/ 127482 w 536963"/>
                  <a:gd name="connsiteY3" fmla="*/ 427322 h 499241"/>
                  <a:gd name="connsiteX4" fmla="*/ 148031 w 536963"/>
                  <a:gd name="connsiteY4" fmla="*/ 375952 h 499241"/>
                  <a:gd name="connsiteX5" fmla="*/ 148031 w 536963"/>
                  <a:gd name="connsiteY5" fmla="*/ 262936 h 499241"/>
                  <a:gd name="connsiteX6" fmla="*/ 302143 w 536963"/>
                  <a:gd name="connsiteY6" fmla="*/ 314307 h 499241"/>
                  <a:gd name="connsiteX7" fmla="*/ 374062 w 536963"/>
                  <a:gd name="connsiteY7" fmla="*/ 499241 h 499241"/>
                  <a:gd name="connsiteX8" fmla="*/ 374062 w 536963"/>
                  <a:gd name="connsiteY8" fmla="*/ 499241 h 499241"/>
                  <a:gd name="connsiteX9" fmla="*/ 435589 w 536963"/>
                  <a:gd name="connsiteY9" fmla="*/ 422923 h 499241"/>
                  <a:gd name="connsiteX10" fmla="*/ 427479 w 536963"/>
                  <a:gd name="connsiteY10" fmla="*/ 368182 h 499241"/>
                  <a:gd name="connsiteX11" fmla="*/ 447753 w 536963"/>
                  <a:gd name="connsiteY11" fmla="*/ 469555 h 499241"/>
                  <a:gd name="connsiteX12" fmla="*/ 486276 w 536963"/>
                  <a:gd name="connsiteY12" fmla="*/ 477665 h 499241"/>
                  <a:gd name="connsiteX13" fmla="*/ 492358 w 536963"/>
                  <a:gd name="connsiteY13" fmla="*/ 453336 h 499241"/>
                  <a:gd name="connsiteX14" fmla="*/ 482220 w 536963"/>
                  <a:gd name="connsiteY14" fmla="*/ 356017 h 499241"/>
                  <a:gd name="connsiteX15" fmla="*/ 443698 w 536963"/>
                  <a:gd name="connsiteY15" fmla="*/ 250589 h 499241"/>
                  <a:gd name="connsiteX16" fmla="*/ 468028 w 536963"/>
                  <a:gd name="connsiteY16" fmla="*/ 289111 h 499241"/>
                  <a:gd name="connsiteX17" fmla="*/ 488303 w 536963"/>
                  <a:gd name="connsiteY17" fmla="*/ 372237 h 499241"/>
                  <a:gd name="connsiteX18" fmla="*/ 536963 w 536963"/>
                  <a:gd name="connsiteY18" fmla="*/ 374264 h 499241"/>
                  <a:gd name="connsiteX19" fmla="*/ 522889 w 536963"/>
                  <a:gd name="connsiteY19" fmla="*/ 282414 h 499241"/>
                  <a:gd name="connsiteX20" fmla="*/ 482221 w 536963"/>
                  <a:gd name="connsiteY20" fmla="*/ 224232 h 499241"/>
                  <a:gd name="connsiteX21" fmla="*/ 463682 w 536963"/>
                  <a:gd name="connsiteY21" fmla="*/ 189400 h 499241"/>
                  <a:gd name="connsiteX22" fmla="*/ 404885 w 536963"/>
                  <a:gd name="connsiteY22" fmla="*/ 152905 h 499241"/>
                  <a:gd name="connsiteX23" fmla="*/ 200770 w 536963"/>
                  <a:gd name="connsiteY23" fmla="*/ 72056 h 499241"/>
                  <a:gd name="connsiteX24" fmla="*/ 146003 w 536963"/>
                  <a:gd name="connsiteY24" fmla="*/ 0 h 499241"/>
                  <a:gd name="connsiteX0" fmla="*/ 0 w 536963"/>
                  <a:gd name="connsiteY0" fmla="*/ 87865 h 499241"/>
                  <a:gd name="connsiteX1" fmla="*/ 49207 w 536963"/>
                  <a:gd name="connsiteY1" fmla="*/ 187099 h 499241"/>
                  <a:gd name="connsiteX2" fmla="*/ 24741 w 536963"/>
                  <a:gd name="connsiteY2" fmla="*/ 324581 h 499241"/>
                  <a:gd name="connsiteX3" fmla="*/ 127482 w 536963"/>
                  <a:gd name="connsiteY3" fmla="*/ 427322 h 499241"/>
                  <a:gd name="connsiteX4" fmla="*/ 148031 w 536963"/>
                  <a:gd name="connsiteY4" fmla="*/ 375952 h 499241"/>
                  <a:gd name="connsiteX5" fmla="*/ 148031 w 536963"/>
                  <a:gd name="connsiteY5" fmla="*/ 262936 h 499241"/>
                  <a:gd name="connsiteX6" fmla="*/ 302143 w 536963"/>
                  <a:gd name="connsiteY6" fmla="*/ 314307 h 499241"/>
                  <a:gd name="connsiteX7" fmla="*/ 374062 w 536963"/>
                  <a:gd name="connsiteY7" fmla="*/ 499241 h 499241"/>
                  <a:gd name="connsiteX8" fmla="*/ 374062 w 536963"/>
                  <a:gd name="connsiteY8" fmla="*/ 499241 h 499241"/>
                  <a:gd name="connsiteX9" fmla="*/ 435589 w 536963"/>
                  <a:gd name="connsiteY9" fmla="*/ 422923 h 499241"/>
                  <a:gd name="connsiteX10" fmla="*/ 427479 w 536963"/>
                  <a:gd name="connsiteY10" fmla="*/ 368182 h 499241"/>
                  <a:gd name="connsiteX11" fmla="*/ 447753 w 536963"/>
                  <a:gd name="connsiteY11" fmla="*/ 469555 h 499241"/>
                  <a:gd name="connsiteX12" fmla="*/ 486276 w 536963"/>
                  <a:gd name="connsiteY12" fmla="*/ 477665 h 499241"/>
                  <a:gd name="connsiteX13" fmla="*/ 492358 w 536963"/>
                  <a:gd name="connsiteY13" fmla="*/ 453336 h 499241"/>
                  <a:gd name="connsiteX14" fmla="*/ 482220 w 536963"/>
                  <a:gd name="connsiteY14" fmla="*/ 356017 h 499241"/>
                  <a:gd name="connsiteX15" fmla="*/ 443698 w 536963"/>
                  <a:gd name="connsiteY15" fmla="*/ 250589 h 499241"/>
                  <a:gd name="connsiteX16" fmla="*/ 468028 w 536963"/>
                  <a:gd name="connsiteY16" fmla="*/ 289111 h 499241"/>
                  <a:gd name="connsiteX17" fmla="*/ 488303 w 536963"/>
                  <a:gd name="connsiteY17" fmla="*/ 372237 h 499241"/>
                  <a:gd name="connsiteX18" fmla="*/ 536963 w 536963"/>
                  <a:gd name="connsiteY18" fmla="*/ 374264 h 499241"/>
                  <a:gd name="connsiteX19" fmla="*/ 522889 w 536963"/>
                  <a:gd name="connsiteY19" fmla="*/ 282414 h 499241"/>
                  <a:gd name="connsiteX20" fmla="*/ 496414 w 536963"/>
                  <a:gd name="connsiteY20" fmla="*/ 228287 h 499241"/>
                  <a:gd name="connsiteX21" fmla="*/ 463682 w 536963"/>
                  <a:gd name="connsiteY21" fmla="*/ 189400 h 499241"/>
                  <a:gd name="connsiteX22" fmla="*/ 404885 w 536963"/>
                  <a:gd name="connsiteY22" fmla="*/ 152905 h 499241"/>
                  <a:gd name="connsiteX23" fmla="*/ 200770 w 536963"/>
                  <a:gd name="connsiteY23" fmla="*/ 72056 h 499241"/>
                  <a:gd name="connsiteX24" fmla="*/ 146003 w 536963"/>
                  <a:gd name="connsiteY24" fmla="*/ 0 h 499241"/>
                  <a:gd name="connsiteX0" fmla="*/ 24466 w 512222"/>
                  <a:gd name="connsiteY0" fmla="*/ 187099 h 499241"/>
                  <a:gd name="connsiteX1" fmla="*/ 0 w 512222"/>
                  <a:gd name="connsiteY1" fmla="*/ 324581 h 499241"/>
                  <a:gd name="connsiteX2" fmla="*/ 102741 w 512222"/>
                  <a:gd name="connsiteY2" fmla="*/ 427322 h 499241"/>
                  <a:gd name="connsiteX3" fmla="*/ 123290 w 512222"/>
                  <a:gd name="connsiteY3" fmla="*/ 375952 h 499241"/>
                  <a:gd name="connsiteX4" fmla="*/ 123290 w 512222"/>
                  <a:gd name="connsiteY4" fmla="*/ 262936 h 499241"/>
                  <a:gd name="connsiteX5" fmla="*/ 277402 w 512222"/>
                  <a:gd name="connsiteY5" fmla="*/ 314307 h 499241"/>
                  <a:gd name="connsiteX6" fmla="*/ 349321 w 512222"/>
                  <a:gd name="connsiteY6" fmla="*/ 499241 h 499241"/>
                  <a:gd name="connsiteX7" fmla="*/ 349321 w 512222"/>
                  <a:gd name="connsiteY7" fmla="*/ 499241 h 499241"/>
                  <a:gd name="connsiteX8" fmla="*/ 410848 w 512222"/>
                  <a:gd name="connsiteY8" fmla="*/ 422923 h 499241"/>
                  <a:gd name="connsiteX9" fmla="*/ 402738 w 512222"/>
                  <a:gd name="connsiteY9" fmla="*/ 368182 h 499241"/>
                  <a:gd name="connsiteX10" fmla="*/ 423012 w 512222"/>
                  <a:gd name="connsiteY10" fmla="*/ 469555 h 499241"/>
                  <a:gd name="connsiteX11" fmla="*/ 461535 w 512222"/>
                  <a:gd name="connsiteY11" fmla="*/ 477665 h 499241"/>
                  <a:gd name="connsiteX12" fmla="*/ 467617 w 512222"/>
                  <a:gd name="connsiteY12" fmla="*/ 453336 h 499241"/>
                  <a:gd name="connsiteX13" fmla="*/ 457479 w 512222"/>
                  <a:gd name="connsiteY13" fmla="*/ 356017 h 499241"/>
                  <a:gd name="connsiteX14" fmla="*/ 418957 w 512222"/>
                  <a:gd name="connsiteY14" fmla="*/ 250589 h 499241"/>
                  <a:gd name="connsiteX15" fmla="*/ 443287 w 512222"/>
                  <a:gd name="connsiteY15" fmla="*/ 289111 h 499241"/>
                  <a:gd name="connsiteX16" fmla="*/ 463562 w 512222"/>
                  <a:gd name="connsiteY16" fmla="*/ 372237 h 499241"/>
                  <a:gd name="connsiteX17" fmla="*/ 512222 w 512222"/>
                  <a:gd name="connsiteY17" fmla="*/ 374264 h 499241"/>
                  <a:gd name="connsiteX18" fmla="*/ 498148 w 512222"/>
                  <a:gd name="connsiteY18" fmla="*/ 282414 h 499241"/>
                  <a:gd name="connsiteX19" fmla="*/ 471673 w 512222"/>
                  <a:gd name="connsiteY19" fmla="*/ 228287 h 499241"/>
                  <a:gd name="connsiteX20" fmla="*/ 438941 w 512222"/>
                  <a:gd name="connsiteY20" fmla="*/ 189400 h 499241"/>
                  <a:gd name="connsiteX21" fmla="*/ 380144 w 512222"/>
                  <a:gd name="connsiteY21" fmla="*/ 152905 h 499241"/>
                  <a:gd name="connsiteX22" fmla="*/ 176029 w 512222"/>
                  <a:gd name="connsiteY22" fmla="*/ 72056 h 499241"/>
                  <a:gd name="connsiteX23" fmla="*/ 121262 w 512222"/>
                  <a:gd name="connsiteY23" fmla="*/ 0 h 499241"/>
                  <a:gd name="connsiteX0" fmla="*/ 0 w 512222"/>
                  <a:gd name="connsiteY0" fmla="*/ 324581 h 499241"/>
                  <a:gd name="connsiteX1" fmla="*/ 102741 w 512222"/>
                  <a:gd name="connsiteY1" fmla="*/ 427322 h 499241"/>
                  <a:gd name="connsiteX2" fmla="*/ 123290 w 512222"/>
                  <a:gd name="connsiteY2" fmla="*/ 375952 h 499241"/>
                  <a:gd name="connsiteX3" fmla="*/ 123290 w 512222"/>
                  <a:gd name="connsiteY3" fmla="*/ 262936 h 499241"/>
                  <a:gd name="connsiteX4" fmla="*/ 277402 w 512222"/>
                  <a:gd name="connsiteY4" fmla="*/ 314307 h 499241"/>
                  <a:gd name="connsiteX5" fmla="*/ 349321 w 512222"/>
                  <a:gd name="connsiteY5" fmla="*/ 499241 h 499241"/>
                  <a:gd name="connsiteX6" fmla="*/ 349321 w 512222"/>
                  <a:gd name="connsiteY6" fmla="*/ 499241 h 499241"/>
                  <a:gd name="connsiteX7" fmla="*/ 410848 w 512222"/>
                  <a:gd name="connsiteY7" fmla="*/ 422923 h 499241"/>
                  <a:gd name="connsiteX8" fmla="*/ 402738 w 512222"/>
                  <a:gd name="connsiteY8" fmla="*/ 368182 h 499241"/>
                  <a:gd name="connsiteX9" fmla="*/ 423012 w 512222"/>
                  <a:gd name="connsiteY9" fmla="*/ 469555 h 499241"/>
                  <a:gd name="connsiteX10" fmla="*/ 461535 w 512222"/>
                  <a:gd name="connsiteY10" fmla="*/ 477665 h 499241"/>
                  <a:gd name="connsiteX11" fmla="*/ 467617 w 512222"/>
                  <a:gd name="connsiteY11" fmla="*/ 453336 h 499241"/>
                  <a:gd name="connsiteX12" fmla="*/ 457479 w 512222"/>
                  <a:gd name="connsiteY12" fmla="*/ 356017 h 499241"/>
                  <a:gd name="connsiteX13" fmla="*/ 418957 w 512222"/>
                  <a:gd name="connsiteY13" fmla="*/ 250589 h 499241"/>
                  <a:gd name="connsiteX14" fmla="*/ 443287 w 512222"/>
                  <a:gd name="connsiteY14" fmla="*/ 289111 h 499241"/>
                  <a:gd name="connsiteX15" fmla="*/ 463562 w 512222"/>
                  <a:gd name="connsiteY15" fmla="*/ 372237 h 499241"/>
                  <a:gd name="connsiteX16" fmla="*/ 512222 w 512222"/>
                  <a:gd name="connsiteY16" fmla="*/ 374264 h 499241"/>
                  <a:gd name="connsiteX17" fmla="*/ 498148 w 512222"/>
                  <a:gd name="connsiteY17" fmla="*/ 282414 h 499241"/>
                  <a:gd name="connsiteX18" fmla="*/ 471673 w 512222"/>
                  <a:gd name="connsiteY18" fmla="*/ 228287 h 499241"/>
                  <a:gd name="connsiteX19" fmla="*/ 438941 w 512222"/>
                  <a:gd name="connsiteY19" fmla="*/ 189400 h 499241"/>
                  <a:gd name="connsiteX20" fmla="*/ 380144 w 512222"/>
                  <a:gd name="connsiteY20" fmla="*/ 152905 h 499241"/>
                  <a:gd name="connsiteX21" fmla="*/ 176029 w 512222"/>
                  <a:gd name="connsiteY21" fmla="*/ 72056 h 499241"/>
                  <a:gd name="connsiteX22" fmla="*/ 121262 w 512222"/>
                  <a:gd name="connsiteY22" fmla="*/ 0 h 499241"/>
                  <a:gd name="connsiteX0" fmla="*/ 0 w 409481"/>
                  <a:gd name="connsiteY0" fmla="*/ 427322 h 499241"/>
                  <a:gd name="connsiteX1" fmla="*/ 20549 w 409481"/>
                  <a:gd name="connsiteY1" fmla="*/ 375952 h 499241"/>
                  <a:gd name="connsiteX2" fmla="*/ 20549 w 409481"/>
                  <a:gd name="connsiteY2" fmla="*/ 262936 h 499241"/>
                  <a:gd name="connsiteX3" fmla="*/ 174661 w 409481"/>
                  <a:gd name="connsiteY3" fmla="*/ 314307 h 499241"/>
                  <a:gd name="connsiteX4" fmla="*/ 246580 w 409481"/>
                  <a:gd name="connsiteY4" fmla="*/ 499241 h 499241"/>
                  <a:gd name="connsiteX5" fmla="*/ 246580 w 409481"/>
                  <a:gd name="connsiteY5" fmla="*/ 499241 h 499241"/>
                  <a:gd name="connsiteX6" fmla="*/ 308107 w 409481"/>
                  <a:gd name="connsiteY6" fmla="*/ 422923 h 499241"/>
                  <a:gd name="connsiteX7" fmla="*/ 299997 w 409481"/>
                  <a:gd name="connsiteY7" fmla="*/ 368182 h 499241"/>
                  <a:gd name="connsiteX8" fmla="*/ 320271 w 409481"/>
                  <a:gd name="connsiteY8" fmla="*/ 469555 h 499241"/>
                  <a:gd name="connsiteX9" fmla="*/ 358794 w 409481"/>
                  <a:gd name="connsiteY9" fmla="*/ 477665 h 499241"/>
                  <a:gd name="connsiteX10" fmla="*/ 364876 w 409481"/>
                  <a:gd name="connsiteY10" fmla="*/ 453336 h 499241"/>
                  <a:gd name="connsiteX11" fmla="*/ 354738 w 409481"/>
                  <a:gd name="connsiteY11" fmla="*/ 356017 h 499241"/>
                  <a:gd name="connsiteX12" fmla="*/ 316216 w 409481"/>
                  <a:gd name="connsiteY12" fmla="*/ 250589 h 499241"/>
                  <a:gd name="connsiteX13" fmla="*/ 340546 w 409481"/>
                  <a:gd name="connsiteY13" fmla="*/ 289111 h 499241"/>
                  <a:gd name="connsiteX14" fmla="*/ 360821 w 409481"/>
                  <a:gd name="connsiteY14" fmla="*/ 372237 h 499241"/>
                  <a:gd name="connsiteX15" fmla="*/ 409481 w 409481"/>
                  <a:gd name="connsiteY15" fmla="*/ 374264 h 499241"/>
                  <a:gd name="connsiteX16" fmla="*/ 395407 w 409481"/>
                  <a:gd name="connsiteY16" fmla="*/ 282414 h 499241"/>
                  <a:gd name="connsiteX17" fmla="*/ 368932 w 409481"/>
                  <a:gd name="connsiteY17" fmla="*/ 228287 h 499241"/>
                  <a:gd name="connsiteX18" fmla="*/ 336200 w 409481"/>
                  <a:gd name="connsiteY18" fmla="*/ 189400 h 499241"/>
                  <a:gd name="connsiteX19" fmla="*/ 277403 w 409481"/>
                  <a:gd name="connsiteY19" fmla="*/ 152905 h 499241"/>
                  <a:gd name="connsiteX20" fmla="*/ 73288 w 409481"/>
                  <a:gd name="connsiteY20" fmla="*/ 72056 h 499241"/>
                  <a:gd name="connsiteX21" fmla="*/ 18521 w 409481"/>
                  <a:gd name="connsiteY21" fmla="*/ 0 h 499241"/>
                  <a:gd name="connsiteX0" fmla="*/ 2028 w 390960"/>
                  <a:gd name="connsiteY0" fmla="*/ 375952 h 499241"/>
                  <a:gd name="connsiteX1" fmla="*/ 2028 w 390960"/>
                  <a:gd name="connsiteY1" fmla="*/ 262936 h 499241"/>
                  <a:gd name="connsiteX2" fmla="*/ 156140 w 390960"/>
                  <a:gd name="connsiteY2" fmla="*/ 314307 h 499241"/>
                  <a:gd name="connsiteX3" fmla="*/ 228059 w 390960"/>
                  <a:gd name="connsiteY3" fmla="*/ 499241 h 499241"/>
                  <a:gd name="connsiteX4" fmla="*/ 228059 w 390960"/>
                  <a:gd name="connsiteY4" fmla="*/ 499241 h 499241"/>
                  <a:gd name="connsiteX5" fmla="*/ 289586 w 390960"/>
                  <a:gd name="connsiteY5" fmla="*/ 422923 h 499241"/>
                  <a:gd name="connsiteX6" fmla="*/ 281476 w 390960"/>
                  <a:gd name="connsiteY6" fmla="*/ 368182 h 499241"/>
                  <a:gd name="connsiteX7" fmla="*/ 301750 w 390960"/>
                  <a:gd name="connsiteY7" fmla="*/ 469555 h 499241"/>
                  <a:gd name="connsiteX8" fmla="*/ 340273 w 390960"/>
                  <a:gd name="connsiteY8" fmla="*/ 477665 h 499241"/>
                  <a:gd name="connsiteX9" fmla="*/ 346355 w 390960"/>
                  <a:gd name="connsiteY9" fmla="*/ 453336 h 499241"/>
                  <a:gd name="connsiteX10" fmla="*/ 336217 w 390960"/>
                  <a:gd name="connsiteY10" fmla="*/ 356017 h 499241"/>
                  <a:gd name="connsiteX11" fmla="*/ 297695 w 390960"/>
                  <a:gd name="connsiteY11" fmla="*/ 250589 h 499241"/>
                  <a:gd name="connsiteX12" fmla="*/ 322025 w 390960"/>
                  <a:gd name="connsiteY12" fmla="*/ 289111 h 499241"/>
                  <a:gd name="connsiteX13" fmla="*/ 342300 w 390960"/>
                  <a:gd name="connsiteY13" fmla="*/ 372237 h 499241"/>
                  <a:gd name="connsiteX14" fmla="*/ 390960 w 390960"/>
                  <a:gd name="connsiteY14" fmla="*/ 374264 h 499241"/>
                  <a:gd name="connsiteX15" fmla="*/ 376886 w 390960"/>
                  <a:gd name="connsiteY15" fmla="*/ 282414 h 499241"/>
                  <a:gd name="connsiteX16" fmla="*/ 350411 w 390960"/>
                  <a:gd name="connsiteY16" fmla="*/ 228287 h 499241"/>
                  <a:gd name="connsiteX17" fmla="*/ 317679 w 390960"/>
                  <a:gd name="connsiteY17" fmla="*/ 189400 h 499241"/>
                  <a:gd name="connsiteX18" fmla="*/ 258882 w 390960"/>
                  <a:gd name="connsiteY18" fmla="*/ 152905 h 499241"/>
                  <a:gd name="connsiteX19" fmla="*/ 54767 w 390960"/>
                  <a:gd name="connsiteY19" fmla="*/ 72056 h 499241"/>
                  <a:gd name="connsiteX20" fmla="*/ 0 w 390960"/>
                  <a:gd name="connsiteY20" fmla="*/ 0 h 499241"/>
                  <a:gd name="connsiteX0" fmla="*/ 2028 w 390960"/>
                  <a:gd name="connsiteY0" fmla="*/ 375952 h 499241"/>
                  <a:gd name="connsiteX1" fmla="*/ 156140 w 390960"/>
                  <a:gd name="connsiteY1" fmla="*/ 314307 h 499241"/>
                  <a:gd name="connsiteX2" fmla="*/ 228059 w 390960"/>
                  <a:gd name="connsiteY2" fmla="*/ 499241 h 499241"/>
                  <a:gd name="connsiteX3" fmla="*/ 228059 w 390960"/>
                  <a:gd name="connsiteY3" fmla="*/ 499241 h 499241"/>
                  <a:gd name="connsiteX4" fmla="*/ 289586 w 390960"/>
                  <a:gd name="connsiteY4" fmla="*/ 422923 h 499241"/>
                  <a:gd name="connsiteX5" fmla="*/ 281476 w 390960"/>
                  <a:gd name="connsiteY5" fmla="*/ 368182 h 499241"/>
                  <a:gd name="connsiteX6" fmla="*/ 301750 w 390960"/>
                  <a:gd name="connsiteY6" fmla="*/ 469555 h 499241"/>
                  <a:gd name="connsiteX7" fmla="*/ 340273 w 390960"/>
                  <a:gd name="connsiteY7" fmla="*/ 477665 h 499241"/>
                  <a:gd name="connsiteX8" fmla="*/ 346355 w 390960"/>
                  <a:gd name="connsiteY8" fmla="*/ 453336 h 499241"/>
                  <a:gd name="connsiteX9" fmla="*/ 336217 w 390960"/>
                  <a:gd name="connsiteY9" fmla="*/ 356017 h 499241"/>
                  <a:gd name="connsiteX10" fmla="*/ 297695 w 390960"/>
                  <a:gd name="connsiteY10" fmla="*/ 250589 h 499241"/>
                  <a:gd name="connsiteX11" fmla="*/ 322025 w 390960"/>
                  <a:gd name="connsiteY11" fmla="*/ 289111 h 499241"/>
                  <a:gd name="connsiteX12" fmla="*/ 342300 w 390960"/>
                  <a:gd name="connsiteY12" fmla="*/ 372237 h 499241"/>
                  <a:gd name="connsiteX13" fmla="*/ 390960 w 390960"/>
                  <a:gd name="connsiteY13" fmla="*/ 374264 h 499241"/>
                  <a:gd name="connsiteX14" fmla="*/ 376886 w 390960"/>
                  <a:gd name="connsiteY14" fmla="*/ 282414 h 499241"/>
                  <a:gd name="connsiteX15" fmla="*/ 350411 w 390960"/>
                  <a:gd name="connsiteY15" fmla="*/ 228287 h 499241"/>
                  <a:gd name="connsiteX16" fmla="*/ 317679 w 390960"/>
                  <a:gd name="connsiteY16" fmla="*/ 189400 h 499241"/>
                  <a:gd name="connsiteX17" fmla="*/ 258882 w 390960"/>
                  <a:gd name="connsiteY17" fmla="*/ 152905 h 499241"/>
                  <a:gd name="connsiteX18" fmla="*/ 54767 w 390960"/>
                  <a:gd name="connsiteY18" fmla="*/ 72056 h 499241"/>
                  <a:gd name="connsiteX19" fmla="*/ 0 w 390960"/>
                  <a:gd name="connsiteY19" fmla="*/ 0 h 499241"/>
                  <a:gd name="connsiteX0" fmla="*/ 156140 w 390960"/>
                  <a:gd name="connsiteY0" fmla="*/ 314307 h 499241"/>
                  <a:gd name="connsiteX1" fmla="*/ 228059 w 390960"/>
                  <a:gd name="connsiteY1" fmla="*/ 499241 h 499241"/>
                  <a:gd name="connsiteX2" fmla="*/ 228059 w 390960"/>
                  <a:gd name="connsiteY2" fmla="*/ 499241 h 499241"/>
                  <a:gd name="connsiteX3" fmla="*/ 289586 w 390960"/>
                  <a:gd name="connsiteY3" fmla="*/ 422923 h 499241"/>
                  <a:gd name="connsiteX4" fmla="*/ 281476 w 390960"/>
                  <a:gd name="connsiteY4" fmla="*/ 368182 h 499241"/>
                  <a:gd name="connsiteX5" fmla="*/ 301750 w 390960"/>
                  <a:gd name="connsiteY5" fmla="*/ 469555 h 499241"/>
                  <a:gd name="connsiteX6" fmla="*/ 340273 w 390960"/>
                  <a:gd name="connsiteY6" fmla="*/ 477665 h 499241"/>
                  <a:gd name="connsiteX7" fmla="*/ 346355 w 390960"/>
                  <a:gd name="connsiteY7" fmla="*/ 453336 h 499241"/>
                  <a:gd name="connsiteX8" fmla="*/ 336217 w 390960"/>
                  <a:gd name="connsiteY8" fmla="*/ 356017 h 499241"/>
                  <a:gd name="connsiteX9" fmla="*/ 297695 w 390960"/>
                  <a:gd name="connsiteY9" fmla="*/ 250589 h 499241"/>
                  <a:gd name="connsiteX10" fmla="*/ 322025 w 390960"/>
                  <a:gd name="connsiteY10" fmla="*/ 289111 h 499241"/>
                  <a:gd name="connsiteX11" fmla="*/ 342300 w 390960"/>
                  <a:gd name="connsiteY11" fmla="*/ 372237 h 499241"/>
                  <a:gd name="connsiteX12" fmla="*/ 390960 w 390960"/>
                  <a:gd name="connsiteY12" fmla="*/ 374264 h 499241"/>
                  <a:gd name="connsiteX13" fmla="*/ 376886 w 390960"/>
                  <a:gd name="connsiteY13" fmla="*/ 282414 h 499241"/>
                  <a:gd name="connsiteX14" fmla="*/ 350411 w 390960"/>
                  <a:gd name="connsiteY14" fmla="*/ 228287 h 499241"/>
                  <a:gd name="connsiteX15" fmla="*/ 317679 w 390960"/>
                  <a:gd name="connsiteY15" fmla="*/ 189400 h 499241"/>
                  <a:gd name="connsiteX16" fmla="*/ 258882 w 390960"/>
                  <a:gd name="connsiteY16" fmla="*/ 152905 h 499241"/>
                  <a:gd name="connsiteX17" fmla="*/ 54767 w 390960"/>
                  <a:gd name="connsiteY17" fmla="*/ 72056 h 499241"/>
                  <a:gd name="connsiteX18" fmla="*/ 0 w 390960"/>
                  <a:gd name="connsiteY18" fmla="*/ 0 h 499241"/>
                  <a:gd name="connsiteX0" fmla="*/ 228059 w 390960"/>
                  <a:gd name="connsiteY0" fmla="*/ 499241 h 499241"/>
                  <a:gd name="connsiteX1" fmla="*/ 228059 w 390960"/>
                  <a:gd name="connsiteY1" fmla="*/ 499241 h 499241"/>
                  <a:gd name="connsiteX2" fmla="*/ 289586 w 390960"/>
                  <a:gd name="connsiteY2" fmla="*/ 422923 h 499241"/>
                  <a:gd name="connsiteX3" fmla="*/ 281476 w 390960"/>
                  <a:gd name="connsiteY3" fmla="*/ 368182 h 499241"/>
                  <a:gd name="connsiteX4" fmla="*/ 301750 w 390960"/>
                  <a:gd name="connsiteY4" fmla="*/ 469555 h 499241"/>
                  <a:gd name="connsiteX5" fmla="*/ 340273 w 390960"/>
                  <a:gd name="connsiteY5" fmla="*/ 477665 h 499241"/>
                  <a:gd name="connsiteX6" fmla="*/ 346355 w 390960"/>
                  <a:gd name="connsiteY6" fmla="*/ 453336 h 499241"/>
                  <a:gd name="connsiteX7" fmla="*/ 336217 w 390960"/>
                  <a:gd name="connsiteY7" fmla="*/ 356017 h 499241"/>
                  <a:gd name="connsiteX8" fmla="*/ 297695 w 390960"/>
                  <a:gd name="connsiteY8" fmla="*/ 250589 h 499241"/>
                  <a:gd name="connsiteX9" fmla="*/ 322025 w 390960"/>
                  <a:gd name="connsiteY9" fmla="*/ 289111 h 499241"/>
                  <a:gd name="connsiteX10" fmla="*/ 342300 w 390960"/>
                  <a:gd name="connsiteY10" fmla="*/ 372237 h 499241"/>
                  <a:gd name="connsiteX11" fmla="*/ 390960 w 390960"/>
                  <a:gd name="connsiteY11" fmla="*/ 374264 h 499241"/>
                  <a:gd name="connsiteX12" fmla="*/ 376886 w 390960"/>
                  <a:gd name="connsiteY12" fmla="*/ 282414 h 499241"/>
                  <a:gd name="connsiteX13" fmla="*/ 350411 w 390960"/>
                  <a:gd name="connsiteY13" fmla="*/ 228287 h 499241"/>
                  <a:gd name="connsiteX14" fmla="*/ 317679 w 390960"/>
                  <a:gd name="connsiteY14" fmla="*/ 189400 h 499241"/>
                  <a:gd name="connsiteX15" fmla="*/ 258882 w 390960"/>
                  <a:gd name="connsiteY15" fmla="*/ 152905 h 499241"/>
                  <a:gd name="connsiteX16" fmla="*/ 54767 w 390960"/>
                  <a:gd name="connsiteY16" fmla="*/ 72056 h 499241"/>
                  <a:gd name="connsiteX17" fmla="*/ 0 w 390960"/>
                  <a:gd name="connsiteY17" fmla="*/ 0 h 499241"/>
                  <a:gd name="connsiteX0" fmla="*/ 228059 w 390960"/>
                  <a:gd name="connsiteY0" fmla="*/ 499241 h 499241"/>
                  <a:gd name="connsiteX1" fmla="*/ 289586 w 390960"/>
                  <a:gd name="connsiteY1" fmla="*/ 422923 h 499241"/>
                  <a:gd name="connsiteX2" fmla="*/ 281476 w 390960"/>
                  <a:gd name="connsiteY2" fmla="*/ 368182 h 499241"/>
                  <a:gd name="connsiteX3" fmla="*/ 301750 w 390960"/>
                  <a:gd name="connsiteY3" fmla="*/ 469555 h 499241"/>
                  <a:gd name="connsiteX4" fmla="*/ 340273 w 390960"/>
                  <a:gd name="connsiteY4" fmla="*/ 477665 h 499241"/>
                  <a:gd name="connsiteX5" fmla="*/ 346355 w 390960"/>
                  <a:gd name="connsiteY5" fmla="*/ 453336 h 499241"/>
                  <a:gd name="connsiteX6" fmla="*/ 336217 w 390960"/>
                  <a:gd name="connsiteY6" fmla="*/ 356017 h 499241"/>
                  <a:gd name="connsiteX7" fmla="*/ 297695 w 390960"/>
                  <a:gd name="connsiteY7" fmla="*/ 250589 h 499241"/>
                  <a:gd name="connsiteX8" fmla="*/ 322025 w 390960"/>
                  <a:gd name="connsiteY8" fmla="*/ 289111 h 499241"/>
                  <a:gd name="connsiteX9" fmla="*/ 342300 w 390960"/>
                  <a:gd name="connsiteY9" fmla="*/ 372237 h 499241"/>
                  <a:gd name="connsiteX10" fmla="*/ 390960 w 390960"/>
                  <a:gd name="connsiteY10" fmla="*/ 374264 h 499241"/>
                  <a:gd name="connsiteX11" fmla="*/ 376886 w 390960"/>
                  <a:gd name="connsiteY11" fmla="*/ 282414 h 499241"/>
                  <a:gd name="connsiteX12" fmla="*/ 350411 w 390960"/>
                  <a:gd name="connsiteY12" fmla="*/ 228287 h 499241"/>
                  <a:gd name="connsiteX13" fmla="*/ 317679 w 390960"/>
                  <a:gd name="connsiteY13" fmla="*/ 189400 h 499241"/>
                  <a:gd name="connsiteX14" fmla="*/ 258882 w 390960"/>
                  <a:gd name="connsiteY14" fmla="*/ 152905 h 499241"/>
                  <a:gd name="connsiteX15" fmla="*/ 54767 w 390960"/>
                  <a:gd name="connsiteY15" fmla="*/ 72056 h 499241"/>
                  <a:gd name="connsiteX16" fmla="*/ 0 w 390960"/>
                  <a:gd name="connsiteY16" fmla="*/ 0 h 499241"/>
                  <a:gd name="connsiteX0" fmla="*/ 289586 w 390960"/>
                  <a:gd name="connsiteY0" fmla="*/ 422923 h 477665"/>
                  <a:gd name="connsiteX1" fmla="*/ 281476 w 390960"/>
                  <a:gd name="connsiteY1" fmla="*/ 368182 h 477665"/>
                  <a:gd name="connsiteX2" fmla="*/ 301750 w 390960"/>
                  <a:gd name="connsiteY2" fmla="*/ 469555 h 477665"/>
                  <a:gd name="connsiteX3" fmla="*/ 340273 w 390960"/>
                  <a:gd name="connsiteY3" fmla="*/ 477665 h 477665"/>
                  <a:gd name="connsiteX4" fmla="*/ 346355 w 390960"/>
                  <a:gd name="connsiteY4" fmla="*/ 453336 h 477665"/>
                  <a:gd name="connsiteX5" fmla="*/ 336217 w 390960"/>
                  <a:gd name="connsiteY5" fmla="*/ 356017 h 477665"/>
                  <a:gd name="connsiteX6" fmla="*/ 297695 w 390960"/>
                  <a:gd name="connsiteY6" fmla="*/ 250589 h 477665"/>
                  <a:gd name="connsiteX7" fmla="*/ 322025 w 390960"/>
                  <a:gd name="connsiteY7" fmla="*/ 289111 h 477665"/>
                  <a:gd name="connsiteX8" fmla="*/ 342300 w 390960"/>
                  <a:gd name="connsiteY8" fmla="*/ 372237 h 477665"/>
                  <a:gd name="connsiteX9" fmla="*/ 390960 w 390960"/>
                  <a:gd name="connsiteY9" fmla="*/ 374264 h 477665"/>
                  <a:gd name="connsiteX10" fmla="*/ 376886 w 390960"/>
                  <a:gd name="connsiteY10" fmla="*/ 282414 h 477665"/>
                  <a:gd name="connsiteX11" fmla="*/ 350411 w 390960"/>
                  <a:gd name="connsiteY11" fmla="*/ 228287 h 477665"/>
                  <a:gd name="connsiteX12" fmla="*/ 317679 w 390960"/>
                  <a:gd name="connsiteY12" fmla="*/ 189400 h 477665"/>
                  <a:gd name="connsiteX13" fmla="*/ 258882 w 390960"/>
                  <a:gd name="connsiteY13" fmla="*/ 152905 h 477665"/>
                  <a:gd name="connsiteX14" fmla="*/ 54767 w 390960"/>
                  <a:gd name="connsiteY14" fmla="*/ 72056 h 477665"/>
                  <a:gd name="connsiteX15" fmla="*/ 0 w 390960"/>
                  <a:gd name="connsiteY15" fmla="*/ 0 h 47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0960" h="477665">
                    <a:moveTo>
                      <a:pt x="289586" y="422923"/>
                    </a:moveTo>
                    <a:lnTo>
                      <a:pt x="281476" y="368182"/>
                    </a:lnTo>
                    <a:lnTo>
                      <a:pt x="301750" y="469555"/>
                    </a:lnTo>
                    <a:lnTo>
                      <a:pt x="340273" y="477665"/>
                    </a:lnTo>
                    <a:lnTo>
                      <a:pt x="346355" y="453336"/>
                    </a:lnTo>
                    <a:lnTo>
                      <a:pt x="336217" y="356017"/>
                    </a:lnTo>
                    <a:lnTo>
                      <a:pt x="297695" y="250589"/>
                    </a:lnTo>
                    <a:lnTo>
                      <a:pt x="322025" y="289111"/>
                    </a:lnTo>
                    <a:lnTo>
                      <a:pt x="342300" y="372237"/>
                    </a:lnTo>
                    <a:lnTo>
                      <a:pt x="390960" y="374264"/>
                    </a:lnTo>
                    <a:lnTo>
                      <a:pt x="376886" y="282414"/>
                    </a:lnTo>
                    <a:lnTo>
                      <a:pt x="350411" y="228287"/>
                    </a:lnTo>
                    <a:cubicBezTo>
                      <a:pt x="350314" y="224110"/>
                      <a:pt x="317776" y="193577"/>
                      <a:pt x="317679" y="189400"/>
                    </a:cubicBezTo>
                    <a:lnTo>
                      <a:pt x="258882" y="152905"/>
                    </a:lnTo>
                    <a:lnTo>
                      <a:pt x="54767" y="72056"/>
                    </a:ln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フリーフォーム 98"/>
              <p:cNvSpPr/>
              <p:nvPr/>
            </p:nvSpPr>
            <p:spPr>
              <a:xfrm>
                <a:off x="5566269" y="2044558"/>
                <a:ext cx="772886" cy="883091"/>
              </a:xfrm>
              <a:custGeom>
                <a:avLst/>
                <a:gdLst>
                  <a:gd name="connsiteX0" fmla="*/ 0 w 575353"/>
                  <a:gd name="connsiteY0" fmla="*/ 0 h 647272"/>
                  <a:gd name="connsiteX1" fmla="*/ 575353 w 575353"/>
                  <a:gd name="connsiteY1" fmla="*/ 647272 h 647272"/>
                  <a:gd name="connsiteX0" fmla="*/ 0 w 626723"/>
                  <a:gd name="connsiteY0" fmla="*/ 0 h 729466"/>
                  <a:gd name="connsiteX1" fmla="*/ 626723 w 626723"/>
                  <a:gd name="connsiteY1" fmla="*/ 729466 h 729466"/>
                  <a:gd name="connsiteX0" fmla="*/ 0 w 595900"/>
                  <a:gd name="connsiteY0" fmla="*/ 0 h 678095"/>
                  <a:gd name="connsiteX1" fmla="*/ 595900 w 595900"/>
                  <a:gd name="connsiteY1" fmla="*/ 678095 h 678095"/>
                  <a:gd name="connsiteX0" fmla="*/ 0 w 595900"/>
                  <a:gd name="connsiteY0" fmla="*/ 0 h 678095"/>
                  <a:gd name="connsiteX1" fmla="*/ 482883 w 595900"/>
                  <a:gd name="connsiteY1" fmla="*/ 575352 h 678095"/>
                  <a:gd name="connsiteX2" fmla="*/ 595900 w 595900"/>
                  <a:gd name="connsiteY2" fmla="*/ 678095 h 678095"/>
                  <a:gd name="connsiteX0" fmla="*/ 0 w 914399"/>
                  <a:gd name="connsiteY0" fmla="*/ 0 h 636998"/>
                  <a:gd name="connsiteX1" fmla="*/ 482883 w 914399"/>
                  <a:gd name="connsiteY1" fmla="*/ 575352 h 636998"/>
                  <a:gd name="connsiteX2" fmla="*/ 914399 w 914399"/>
                  <a:gd name="connsiteY2" fmla="*/ 636998 h 636998"/>
                  <a:gd name="connsiteX0" fmla="*/ 0 w 914399"/>
                  <a:gd name="connsiteY0" fmla="*/ 0 h 640422"/>
                  <a:gd name="connsiteX1" fmla="*/ 482883 w 914399"/>
                  <a:gd name="connsiteY1" fmla="*/ 575352 h 640422"/>
                  <a:gd name="connsiteX2" fmla="*/ 914399 w 914399"/>
                  <a:gd name="connsiteY2" fmla="*/ 636998 h 640422"/>
                  <a:gd name="connsiteX0" fmla="*/ 0 w 914399"/>
                  <a:gd name="connsiteY0" fmla="*/ 0 h 667820"/>
                  <a:gd name="connsiteX1" fmla="*/ 482883 w 914399"/>
                  <a:gd name="connsiteY1" fmla="*/ 575352 h 667820"/>
                  <a:gd name="connsiteX2" fmla="*/ 914399 w 914399"/>
                  <a:gd name="connsiteY2" fmla="*/ 636998 h 667820"/>
                  <a:gd name="connsiteX0" fmla="*/ 0 w 914399"/>
                  <a:gd name="connsiteY0" fmla="*/ 0 h 667820"/>
                  <a:gd name="connsiteX1" fmla="*/ 482883 w 914399"/>
                  <a:gd name="connsiteY1" fmla="*/ 575352 h 667820"/>
                  <a:gd name="connsiteX2" fmla="*/ 914399 w 914399"/>
                  <a:gd name="connsiteY2" fmla="*/ 636998 h 667820"/>
                  <a:gd name="connsiteX0" fmla="*/ 0 w 914399"/>
                  <a:gd name="connsiteY0" fmla="*/ 0 h 667820"/>
                  <a:gd name="connsiteX1" fmla="*/ 482883 w 914399"/>
                  <a:gd name="connsiteY1" fmla="*/ 575352 h 667820"/>
                  <a:gd name="connsiteX2" fmla="*/ 914399 w 914399"/>
                  <a:gd name="connsiteY2" fmla="*/ 636998 h 667820"/>
                  <a:gd name="connsiteX0" fmla="*/ 0 w 914399"/>
                  <a:gd name="connsiteY0" fmla="*/ 0 h 667820"/>
                  <a:gd name="connsiteX1" fmla="*/ 482883 w 914399"/>
                  <a:gd name="connsiteY1" fmla="*/ 575352 h 667820"/>
                  <a:gd name="connsiteX2" fmla="*/ 914399 w 914399"/>
                  <a:gd name="connsiteY2" fmla="*/ 636998 h 667820"/>
                  <a:gd name="connsiteX3" fmla="*/ 0 w 914399"/>
                  <a:gd name="connsiteY3" fmla="*/ 0 h 667820"/>
                  <a:gd name="connsiteX0" fmla="*/ 0 w 914399"/>
                  <a:gd name="connsiteY0" fmla="*/ 20549 h 688369"/>
                  <a:gd name="connsiteX1" fmla="*/ 482883 w 914399"/>
                  <a:gd name="connsiteY1" fmla="*/ 595901 h 688369"/>
                  <a:gd name="connsiteX2" fmla="*/ 914399 w 914399"/>
                  <a:gd name="connsiteY2" fmla="*/ 657547 h 688369"/>
                  <a:gd name="connsiteX3" fmla="*/ 82191 w 914399"/>
                  <a:gd name="connsiteY3" fmla="*/ 0 h 688369"/>
                  <a:gd name="connsiteX4" fmla="*/ 0 w 914399"/>
                  <a:gd name="connsiteY4" fmla="*/ 20549 h 688369"/>
                  <a:gd name="connsiteX0" fmla="*/ 0 w 914399"/>
                  <a:gd name="connsiteY0" fmla="*/ 113016 h 780836"/>
                  <a:gd name="connsiteX1" fmla="*/ 482883 w 914399"/>
                  <a:gd name="connsiteY1" fmla="*/ 688368 h 780836"/>
                  <a:gd name="connsiteX2" fmla="*/ 914399 w 914399"/>
                  <a:gd name="connsiteY2" fmla="*/ 750014 h 780836"/>
                  <a:gd name="connsiteX3" fmla="*/ 256852 w 914399"/>
                  <a:gd name="connsiteY3" fmla="*/ 0 h 780836"/>
                  <a:gd name="connsiteX4" fmla="*/ 82191 w 914399"/>
                  <a:gd name="connsiteY4" fmla="*/ 92467 h 780836"/>
                  <a:gd name="connsiteX5" fmla="*/ 0 w 914399"/>
                  <a:gd name="connsiteY5" fmla="*/ 113016 h 780836"/>
                  <a:gd name="connsiteX0" fmla="*/ 0 w 914399"/>
                  <a:gd name="connsiteY0" fmla="*/ 123290 h 791110"/>
                  <a:gd name="connsiteX1" fmla="*/ 482883 w 914399"/>
                  <a:gd name="connsiteY1" fmla="*/ 698642 h 791110"/>
                  <a:gd name="connsiteX2" fmla="*/ 914399 w 914399"/>
                  <a:gd name="connsiteY2" fmla="*/ 760288 h 791110"/>
                  <a:gd name="connsiteX3" fmla="*/ 421238 w 914399"/>
                  <a:gd name="connsiteY3" fmla="*/ 0 h 791110"/>
                  <a:gd name="connsiteX4" fmla="*/ 256852 w 914399"/>
                  <a:gd name="connsiteY4" fmla="*/ 10274 h 791110"/>
                  <a:gd name="connsiteX5" fmla="*/ 82191 w 914399"/>
                  <a:gd name="connsiteY5" fmla="*/ 102741 h 791110"/>
                  <a:gd name="connsiteX6" fmla="*/ 0 w 914399"/>
                  <a:gd name="connsiteY6" fmla="*/ 123290 h 791110"/>
                  <a:gd name="connsiteX0" fmla="*/ 0 w 914399"/>
                  <a:gd name="connsiteY0" fmla="*/ 123290 h 791110"/>
                  <a:gd name="connsiteX1" fmla="*/ 482883 w 914399"/>
                  <a:gd name="connsiteY1" fmla="*/ 698642 h 791110"/>
                  <a:gd name="connsiteX2" fmla="*/ 914399 w 914399"/>
                  <a:gd name="connsiteY2" fmla="*/ 760288 h 791110"/>
                  <a:gd name="connsiteX3" fmla="*/ 575351 w 914399"/>
                  <a:gd name="connsiteY3" fmla="*/ 41097 h 791110"/>
                  <a:gd name="connsiteX4" fmla="*/ 421238 w 914399"/>
                  <a:gd name="connsiteY4" fmla="*/ 0 h 791110"/>
                  <a:gd name="connsiteX5" fmla="*/ 256852 w 914399"/>
                  <a:gd name="connsiteY5" fmla="*/ 10274 h 791110"/>
                  <a:gd name="connsiteX6" fmla="*/ 82191 w 914399"/>
                  <a:gd name="connsiteY6" fmla="*/ 102741 h 791110"/>
                  <a:gd name="connsiteX7" fmla="*/ 0 w 914399"/>
                  <a:gd name="connsiteY7" fmla="*/ 123290 h 791110"/>
                  <a:gd name="connsiteX0" fmla="*/ 0 w 914399"/>
                  <a:gd name="connsiteY0" fmla="*/ 123290 h 791110"/>
                  <a:gd name="connsiteX1" fmla="*/ 482883 w 914399"/>
                  <a:gd name="connsiteY1" fmla="*/ 698642 h 791110"/>
                  <a:gd name="connsiteX2" fmla="*/ 914399 w 914399"/>
                  <a:gd name="connsiteY2" fmla="*/ 760288 h 791110"/>
                  <a:gd name="connsiteX3" fmla="*/ 688366 w 914399"/>
                  <a:gd name="connsiteY3" fmla="*/ 164387 h 791110"/>
                  <a:gd name="connsiteX4" fmla="*/ 575351 w 914399"/>
                  <a:gd name="connsiteY4" fmla="*/ 41097 h 791110"/>
                  <a:gd name="connsiteX5" fmla="*/ 421238 w 914399"/>
                  <a:gd name="connsiteY5" fmla="*/ 0 h 791110"/>
                  <a:gd name="connsiteX6" fmla="*/ 256852 w 914399"/>
                  <a:gd name="connsiteY6" fmla="*/ 10274 h 791110"/>
                  <a:gd name="connsiteX7" fmla="*/ 82191 w 914399"/>
                  <a:gd name="connsiteY7" fmla="*/ 102741 h 791110"/>
                  <a:gd name="connsiteX8" fmla="*/ 0 w 914399"/>
                  <a:gd name="connsiteY8" fmla="*/ 123290 h 791110"/>
                  <a:gd name="connsiteX0" fmla="*/ 0 w 914399"/>
                  <a:gd name="connsiteY0" fmla="*/ 123290 h 791110"/>
                  <a:gd name="connsiteX1" fmla="*/ 482883 w 914399"/>
                  <a:gd name="connsiteY1" fmla="*/ 698642 h 791110"/>
                  <a:gd name="connsiteX2" fmla="*/ 914399 w 914399"/>
                  <a:gd name="connsiteY2" fmla="*/ 760288 h 791110"/>
                  <a:gd name="connsiteX3" fmla="*/ 770560 w 914399"/>
                  <a:gd name="connsiteY3" fmla="*/ 318499 h 791110"/>
                  <a:gd name="connsiteX4" fmla="*/ 688366 w 914399"/>
                  <a:gd name="connsiteY4" fmla="*/ 164387 h 791110"/>
                  <a:gd name="connsiteX5" fmla="*/ 575351 w 914399"/>
                  <a:gd name="connsiteY5" fmla="*/ 41097 h 791110"/>
                  <a:gd name="connsiteX6" fmla="*/ 421238 w 914399"/>
                  <a:gd name="connsiteY6" fmla="*/ 0 h 791110"/>
                  <a:gd name="connsiteX7" fmla="*/ 256852 w 914399"/>
                  <a:gd name="connsiteY7" fmla="*/ 10274 h 791110"/>
                  <a:gd name="connsiteX8" fmla="*/ 82191 w 914399"/>
                  <a:gd name="connsiteY8" fmla="*/ 102741 h 791110"/>
                  <a:gd name="connsiteX9" fmla="*/ 0 w 914399"/>
                  <a:gd name="connsiteY9" fmla="*/ 123290 h 791110"/>
                  <a:gd name="connsiteX0" fmla="*/ 0 w 914399"/>
                  <a:gd name="connsiteY0" fmla="*/ 123290 h 791110"/>
                  <a:gd name="connsiteX1" fmla="*/ 482883 w 914399"/>
                  <a:gd name="connsiteY1" fmla="*/ 698642 h 791110"/>
                  <a:gd name="connsiteX2" fmla="*/ 914399 w 914399"/>
                  <a:gd name="connsiteY2" fmla="*/ 760288 h 791110"/>
                  <a:gd name="connsiteX3" fmla="*/ 811656 w 914399"/>
                  <a:gd name="connsiteY3" fmla="*/ 554805 h 791110"/>
                  <a:gd name="connsiteX4" fmla="*/ 770560 w 914399"/>
                  <a:gd name="connsiteY4" fmla="*/ 318499 h 791110"/>
                  <a:gd name="connsiteX5" fmla="*/ 688366 w 914399"/>
                  <a:gd name="connsiteY5" fmla="*/ 164387 h 791110"/>
                  <a:gd name="connsiteX6" fmla="*/ 575351 w 914399"/>
                  <a:gd name="connsiteY6" fmla="*/ 41097 h 791110"/>
                  <a:gd name="connsiteX7" fmla="*/ 421238 w 914399"/>
                  <a:gd name="connsiteY7" fmla="*/ 0 h 791110"/>
                  <a:gd name="connsiteX8" fmla="*/ 256852 w 914399"/>
                  <a:gd name="connsiteY8" fmla="*/ 10274 h 791110"/>
                  <a:gd name="connsiteX9" fmla="*/ 82191 w 914399"/>
                  <a:gd name="connsiteY9" fmla="*/ 102741 h 791110"/>
                  <a:gd name="connsiteX10" fmla="*/ 0 w 914399"/>
                  <a:gd name="connsiteY10" fmla="*/ 123290 h 791110"/>
                  <a:gd name="connsiteX0" fmla="*/ 0 w 811656"/>
                  <a:gd name="connsiteY0" fmla="*/ 123290 h 955497"/>
                  <a:gd name="connsiteX1" fmla="*/ 482883 w 811656"/>
                  <a:gd name="connsiteY1" fmla="*/ 698642 h 955497"/>
                  <a:gd name="connsiteX2" fmla="*/ 698642 w 811656"/>
                  <a:gd name="connsiteY2" fmla="*/ 924675 h 955497"/>
                  <a:gd name="connsiteX3" fmla="*/ 811656 w 811656"/>
                  <a:gd name="connsiteY3" fmla="*/ 554805 h 955497"/>
                  <a:gd name="connsiteX4" fmla="*/ 770560 w 811656"/>
                  <a:gd name="connsiteY4" fmla="*/ 318499 h 955497"/>
                  <a:gd name="connsiteX5" fmla="*/ 688366 w 811656"/>
                  <a:gd name="connsiteY5" fmla="*/ 164387 h 955497"/>
                  <a:gd name="connsiteX6" fmla="*/ 575351 w 811656"/>
                  <a:gd name="connsiteY6" fmla="*/ 41097 h 955497"/>
                  <a:gd name="connsiteX7" fmla="*/ 421238 w 811656"/>
                  <a:gd name="connsiteY7" fmla="*/ 0 h 955497"/>
                  <a:gd name="connsiteX8" fmla="*/ 256852 w 811656"/>
                  <a:gd name="connsiteY8" fmla="*/ 10274 h 955497"/>
                  <a:gd name="connsiteX9" fmla="*/ 82191 w 811656"/>
                  <a:gd name="connsiteY9" fmla="*/ 102741 h 955497"/>
                  <a:gd name="connsiteX10" fmla="*/ 0 w 811656"/>
                  <a:gd name="connsiteY10" fmla="*/ 123290 h 955497"/>
                  <a:gd name="connsiteX0" fmla="*/ 0 w 811656"/>
                  <a:gd name="connsiteY0" fmla="*/ 123290 h 955497"/>
                  <a:gd name="connsiteX1" fmla="*/ 503431 w 811656"/>
                  <a:gd name="connsiteY1" fmla="*/ 780836 h 955497"/>
                  <a:gd name="connsiteX2" fmla="*/ 698642 w 811656"/>
                  <a:gd name="connsiteY2" fmla="*/ 924675 h 955497"/>
                  <a:gd name="connsiteX3" fmla="*/ 811656 w 811656"/>
                  <a:gd name="connsiteY3" fmla="*/ 554805 h 955497"/>
                  <a:gd name="connsiteX4" fmla="*/ 770560 w 811656"/>
                  <a:gd name="connsiteY4" fmla="*/ 318499 h 955497"/>
                  <a:gd name="connsiteX5" fmla="*/ 688366 w 811656"/>
                  <a:gd name="connsiteY5" fmla="*/ 164387 h 955497"/>
                  <a:gd name="connsiteX6" fmla="*/ 575351 w 811656"/>
                  <a:gd name="connsiteY6" fmla="*/ 41097 h 955497"/>
                  <a:gd name="connsiteX7" fmla="*/ 421238 w 811656"/>
                  <a:gd name="connsiteY7" fmla="*/ 0 h 955497"/>
                  <a:gd name="connsiteX8" fmla="*/ 256852 w 811656"/>
                  <a:gd name="connsiteY8" fmla="*/ 10274 h 955497"/>
                  <a:gd name="connsiteX9" fmla="*/ 82191 w 811656"/>
                  <a:gd name="connsiteY9" fmla="*/ 102741 h 955497"/>
                  <a:gd name="connsiteX10" fmla="*/ 0 w 811656"/>
                  <a:gd name="connsiteY10" fmla="*/ 123290 h 955497"/>
                  <a:gd name="connsiteX0" fmla="*/ 0 w 811656"/>
                  <a:gd name="connsiteY0" fmla="*/ 123290 h 924675"/>
                  <a:gd name="connsiteX1" fmla="*/ 503431 w 811656"/>
                  <a:gd name="connsiteY1" fmla="*/ 780836 h 924675"/>
                  <a:gd name="connsiteX2" fmla="*/ 698642 w 811656"/>
                  <a:gd name="connsiteY2" fmla="*/ 924675 h 924675"/>
                  <a:gd name="connsiteX3" fmla="*/ 811656 w 811656"/>
                  <a:gd name="connsiteY3" fmla="*/ 554805 h 924675"/>
                  <a:gd name="connsiteX4" fmla="*/ 770560 w 811656"/>
                  <a:gd name="connsiteY4" fmla="*/ 318499 h 924675"/>
                  <a:gd name="connsiteX5" fmla="*/ 688366 w 811656"/>
                  <a:gd name="connsiteY5" fmla="*/ 164387 h 924675"/>
                  <a:gd name="connsiteX6" fmla="*/ 575351 w 811656"/>
                  <a:gd name="connsiteY6" fmla="*/ 41097 h 924675"/>
                  <a:gd name="connsiteX7" fmla="*/ 421238 w 811656"/>
                  <a:gd name="connsiteY7" fmla="*/ 0 h 924675"/>
                  <a:gd name="connsiteX8" fmla="*/ 256852 w 811656"/>
                  <a:gd name="connsiteY8" fmla="*/ 10274 h 924675"/>
                  <a:gd name="connsiteX9" fmla="*/ 82191 w 811656"/>
                  <a:gd name="connsiteY9" fmla="*/ 102741 h 924675"/>
                  <a:gd name="connsiteX10" fmla="*/ 0 w 811656"/>
                  <a:gd name="connsiteY10" fmla="*/ 123290 h 924675"/>
                  <a:gd name="connsiteX0" fmla="*/ 0 w 811656"/>
                  <a:gd name="connsiteY0" fmla="*/ 123290 h 934949"/>
                  <a:gd name="connsiteX1" fmla="*/ 503431 w 811656"/>
                  <a:gd name="connsiteY1" fmla="*/ 780836 h 934949"/>
                  <a:gd name="connsiteX2" fmla="*/ 565078 w 811656"/>
                  <a:gd name="connsiteY2" fmla="*/ 934949 h 934949"/>
                  <a:gd name="connsiteX3" fmla="*/ 811656 w 811656"/>
                  <a:gd name="connsiteY3" fmla="*/ 554805 h 934949"/>
                  <a:gd name="connsiteX4" fmla="*/ 770560 w 811656"/>
                  <a:gd name="connsiteY4" fmla="*/ 318499 h 934949"/>
                  <a:gd name="connsiteX5" fmla="*/ 688366 w 811656"/>
                  <a:gd name="connsiteY5" fmla="*/ 164387 h 934949"/>
                  <a:gd name="connsiteX6" fmla="*/ 575351 w 811656"/>
                  <a:gd name="connsiteY6" fmla="*/ 41097 h 934949"/>
                  <a:gd name="connsiteX7" fmla="*/ 421238 w 811656"/>
                  <a:gd name="connsiteY7" fmla="*/ 0 h 934949"/>
                  <a:gd name="connsiteX8" fmla="*/ 256852 w 811656"/>
                  <a:gd name="connsiteY8" fmla="*/ 10274 h 934949"/>
                  <a:gd name="connsiteX9" fmla="*/ 82191 w 811656"/>
                  <a:gd name="connsiteY9" fmla="*/ 102741 h 934949"/>
                  <a:gd name="connsiteX10" fmla="*/ 0 w 811656"/>
                  <a:gd name="connsiteY10" fmla="*/ 123290 h 934949"/>
                  <a:gd name="connsiteX0" fmla="*/ 0 w 904125"/>
                  <a:gd name="connsiteY0" fmla="*/ 123290 h 1047964"/>
                  <a:gd name="connsiteX1" fmla="*/ 503431 w 904125"/>
                  <a:gd name="connsiteY1" fmla="*/ 780836 h 1047964"/>
                  <a:gd name="connsiteX2" fmla="*/ 904125 w 904125"/>
                  <a:gd name="connsiteY2" fmla="*/ 1047964 h 1047964"/>
                  <a:gd name="connsiteX3" fmla="*/ 811656 w 904125"/>
                  <a:gd name="connsiteY3" fmla="*/ 554805 h 1047964"/>
                  <a:gd name="connsiteX4" fmla="*/ 770560 w 904125"/>
                  <a:gd name="connsiteY4" fmla="*/ 318499 h 1047964"/>
                  <a:gd name="connsiteX5" fmla="*/ 688366 w 904125"/>
                  <a:gd name="connsiteY5" fmla="*/ 164387 h 1047964"/>
                  <a:gd name="connsiteX6" fmla="*/ 575351 w 904125"/>
                  <a:gd name="connsiteY6" fmla="*/ 41097 h 1047964"/>
                  <a:gd name="connsiteX7" fmla="*/ 421238 w 904125"/>
                  <a:gd name="connsiteY7" fmla="*/ 0 h 1047964"/>
                  <a:gd name="connsiteX8" fmla="*/ 256852 w 904125"/>
                  <a:gd name="connsiteY8" fmla="*/ 10274 h 1047964"/>
                  <a:gd name="connsiteX9" fmla="*/ 82191 w 904125"/>
                  <a:gd name="connsiteY9" fmla="*/ 102741 h 1047964"/>
                  <a:gd name="connsiteX10" fmla="*/ 0 w 904125"/>
                  <a:gd name="connsiteY10" fmla="*/ 123290 h 1047964"/>
                  <a:gd name="connsiteX0" fmla="*/ 0 w 904125"/>
                  <a:gd name="connsiteY0" fmla="*/ 123290 h 1047964"/>
                  <a:gd name="connsiteX1" fmla="*/ 503431 w 904125"/>
                  <a:gd name="connsiteY1" fmla="*/ 780836 h 1047964"/>
                  <a:gd name="connsiteX2" fmla="*/ 904125 w 904125"/>
                  <a:gd name="connsiteY2" fmla="*/ 1047964 h 1047964"/>
                  <a:gd name="connsiteX3" fmla="*/ 688366 w 904125"/>
                  <a:gd name="connsiteY3" fmla="*/ 750013 h 1047964"/>
                  <a:gd name="connsiteX4" fmla="*/ 811656 w 904125"/>
                  <a:gd name="connsiteY4" fmla="*/ 554805 h 1047964"/>
                  <a:gd name="connsiteX5" fmla="*/ 770560 w 904125"/>
                  <a:gd name="connsiteY5" fmla="*/ 318499 h 1047964"/>
                  <a:gd name="connsiteX6" fmla="*/ 688366 w 904125"/>
                  <a:gd name="connsiteY6" fmla="*/ 164387 h 1047964"/>
                  <a:gd name="connsiteX7" fmla="*/ 575351 w 904125"/>
                  <a:gd name="connsiteY7" fmla="*/ 41097 h 1047964"/>
                  <a:gd name="connsiteX8" fmla="*/ 421238 w 904125"/>
                  <a:gd name="connsiteY8" fmla="*/ 0 h 1047964"/>
                  <a:gd name="connsiteX9" fmla="*/ 256852 w 904125"/>
                  <a:gd name="connsiteY9" fmla="*/ 10274 h 1047964"/>
                  <a:gd name="connsiteX10" fmla="*/ 82191 w 904125"/>
                  <a:gd name="connsiteY10" fmla="*/ 102741 h 1047964"/>
                  <a:gd name="connsiteX11" fmla="*/ 0 w 904125"/>
                  <a:gd name="connsiteY11" fmla="*/ 123290 h 1047964"/>
                  <a:gd name="connsiteX0" fmla="*/ 0 w 904125"/>
                  <a:gd name="connsiteY0" fmla="*/ 123290 h 1047964"/>
                  <a:gd name="connsiteX1" fmla="*/ 503431 w 904125"/>
                  <a:gd name="connsiteY1" fmla="*/ 780836 h 1047964"/>
                  <a:gd name="connsiteX2" fmla="*/ 904125 w 904125"/>
                  <a:gd name="connsiteY2" fmla="*/ 1047964 h 1047964"/>
                  <a:gd name="connsiteX3" fmla="*/ 688366 w 904125"/>
                  <a:gd name="connsiteY3" fmla="*/ 750013 h 1047964"/>
                  <a:gd name="connsiteX4" fmla="*/ 791108 w 904125"/>
                  <a:gd name="connsiteY4" fmla="*/ 503434 h 1047964"/>
                  <a:gd name="connsiteX5" fmla="*/ 770560 w 904125"/>
                  <a:gd name="connsiteY5" fmla="*/ 318499 h 1047964"/>
                  <a:gd name="connsiteX6" fmla="*/ 688366 w 904125"/>
                  <a:gd name="connsiteY6" fmla="*/ 164387 h 1047964"/>
                  <a:gd name="connsiteX7" fmla="*/ 575351 w 904125"/>
                  <a:gd name="connsiteY7" fmla="*/ 41097 h 1047964"/>
                  <a:gd name="connsiteX8" fmla="*/ 421238 w 904125"/>
                  <a:gd name="connsiteY8" fmla="*/ 0 h 1047964"/>
                  <a:gd name="connsiteX9" fmla="*/ 256852 w 904125"/>
                  <a:gd name="connsiteY9" fmla="*/ 10274 h 1047964"/>
                  <a:gd name="connsiteX10" fmla="*/ 82191 w 904125"/>
                  <a:gd name="connsiteY10" fmla="*/ 102741 h 1047964"/>
                  <a:gd name="connsiteX11" fmla="*/ 0 w 904125"/>
                  <a:gd name="connsiteY11" fmla="*/ 123290 h 1047964"/>
                  <a:gd name="connsiteX0" fmla="*/ 0 w 791108"/>
                  <a:gd name="connsiteY0" fmla="*/ 123290 h 986319"/>
                  <a:gd name="connsiteX1" fmla="*/ 503431 w 791108"/>
                  <a:gd name="connsiteY1" fmla="*/ 780836 h 986319"/>
                  <a:gd name="connsiteX2" fmla="*/ 698642 w 791108"/>
                  <a:gd name="connsiteY2" fmla="*/ 986319 h 986319"/>
                  <a:gd name="connsiteX3" fmla="*/ 688366 w 791108"/>
                  <a:gd name="connsiteY3" fmla="*/ 750013 h 986319"/>
                  <a:gd name="connsiteX4" fmla="*/ 791108 w 791108"/>
                  <a:gd name="connsiteY4" fmla="*/ 503434 h 986319"/>
                  <a:gd name="connsiteX5" fmla="*/ 770560 w 791108"/>
                  <a:gd name="connsiteY5" fmla="*/ 318499 h 986319"/>
                  <a:gd name="connsiteX6" fmla="*/ 688366 w 791108"/>
                  <a:gd name="connsiteY6" fmla="*/ 164387 h 986319"/>
                  <a:gd name="connsiteX7" fmla="*/ 575351 w 791108"/>
                  <a:gd name="connsiteY7" fmla="*/ 41097 h 986319"/>
                  <a:gd name="connsiteX8" fmla="*/ 421238 w 791108"/>
                  <a:gd name="connsiteY8" fmla="*/ 0 h 986319"/>
                  <a:gd name="connsiteX9" fmla="*/ 256852 w 791108"/>
                  <a:gd name="connsiteY9" fmla="*/ 10274 h 986319"/>
                  <a:gd name="connsiteX10" fmla="*/ 82191 w 791108"/>
                  <a:gd name="connsiteY10" fmla="*/ 102741 h 986319"/>
                  <a:gd name="connsiteX11" fmla="*/ 0 w 791108"/>
                  <a:gd name="connsiteY11" fmla="*/ 123290 h 986319"/>
                  <a:gd name="connsiteX0" fmla="*/ 0 w 808233"/>
                  <a:gd name="connsiteY0" fmla="*/ 123290 h 986319"/>
                  <a:gd name="connsiteX1" fmla="*/ 503431 w 808233"/>
                  <a:gd name="connsiteY1" fmla="*/ 780836 h 986319"/>
                  <a:gd name="connsiteX2" fmla="*/ 698642 w 808233"/>
                  <a:gd name="connsiteY2" fmla="*/ 986319 h 986319"/>
                  <a:gd name="connsiteX3" fmla="*/ 688366 w 808233"/>
                  <a:gd name="connsiteY3" fmla="*/ 750013 h 986319"/>
                  <a:gd name="connsiteX4" fmla="*/ 791108 w 808233"/>
                  <a:gd name="connsiteY4" fmla="*/ 503434 h 986319"/>
                  <a:gd name="connsiteX5" fmla="*/ 770560 w 808233"/>
                  <a:gd name="connsiteY5" fmla="*/ 318499 h 986319"/>
                  <a:gd name="connsiteX6" fmla="*/ 688366 w 808233"/>
                  <a:gd name="connsiteY6" fmla="*/ 164387 h 986319"/>
                  <a:gd name="connsiteX7" fmla="*/ 575351 w 808233"/>
                  <a:gd name="connsiteY7" fmla="*/ 41097 h 986319"/>
                  <a:gd name="connsiteX8" fmla="*/ 421238 w 808233"/>
                  <a:gd name="connsiteY8" fmla="*/ 0 h 986319"/>
                  <a:gd name="connsiteX9" fmla="*/ 256852 w 808233"/>
                  <a:gd name="connsiteY9" fmla="*/ 10274 h 986319"/>
                  <a:gd name="connsiteX10" fmla="*/ 82191 w 808233"/>
                  <a:gd name="connsiteY10" fmla="*/ 102741 h 986319"/>
                  <a:gd name="connsiteX11" fmla="*/ 0 w 808233"/>
                  <a:gd name="connsiteY11" fmla="*/ 123290 h 986319"/>
                  <a:gd name="connsiteX0" fmla="*/ 0 w 791108"/>
                  <a:gd name="connsiteY0" fmla="*/ 123290 h 1027416"/>
                  <a:gd name="connsiteX1" fmla="*/ 503431 w 791108"/>
                  <a:gd name="connsiteY1" fmla="*/ 780836 h 1027416"/>
                  <a:gd name="connsiteX2" fmla="*/ 678094 w 791108"/>
                  <a:gd name="connsiteY2" fmla="*/ 1027416 h 1027416"/>
                  <a:gd name="connsiteX3" fmla="*/ 688366 w 791108"/>
                  <a:gd name="connsiteY3" fmla="*/ 750013 h 1027416"/>
                  <a:gd name="connsiteX4" fmla="*/ 791108 w 791108"/>
                  <a:gd name="connsiteY4" fmla="*/ 503434 h 1027416"/>
                  <a:gd name="connsiteX5" fmla="*/ 770560 w 791108"/>
                  <a:gd name="connsiteY5" fmla="*/ 318499 h 1027416"/>
                  <a:gd name="connsiteX6" fmla="*/ 688366 w 791108"/>
                  <a:gd name="connsiteY6" fmla="*/ 164387 h 1027416"/>
                  <a:gd name="connsiteX7" fmla="*/ 575351 w 791108"/>
                  <a:gd name="connsiteY7" fmla="*/ 41097 h 1027416"/>
                  <a:gd name="connsiteX8" fmla="*/ 421238 w 791108"/>
                  <a:gd name="connsiteY8" fmla="*/ 0 h 1027416"/>
                  <a:gd name="connsiteX9" fmla="*/ 256852 w 791108"/>
                  <a:gd name="connsiteY9" fmla="*/ 10274 h 1027416"/>
                  <a:gd name="connsiteX10" fmla="*/ 82191 w 791108"/>
                  <a:gd name="connsiteY10" fmla="*/ 102741 h 1027416"/>
                  <a:gd name="connsiteX11" fmla="*/ 0 w 791108"/>
                  <a:gd name="connsiteY11" fmla="*/ 123290 h 1027416"/>
                  <a:gd name="connsiteX0" fmla="*/ 0 w 791108"/>
                  <a:gd name="connsiteY0" fmla="*/ 123290 h 1027416"/>
                  <a:gd name="connsiteX1" fmla="*/ 503431 w 791108"/>
                  <a:gd name="connsiteY1" fmla="*/ 780836 h 1027416"/>
                  <a:gd name="connsiteX2" fmla="*/ 678094 w 791108"/>
                  <a:gd name="connsiteY2" fmla="*/ 1027416 h 1027416"/>
                  <a:gd name="connsiteX3" fmla="*/ 688366 w 791108"/>
                  <a:gd name="connsiteY3" fmla="*/ 750013 h 1027416"/>
                  <a:gd name="connsiteX4" fmla="*/ 791108 w 791108"/>
                  <a:gd name="connsiteY4" fmla="*/ 503434 h 1027416"/>
                  <a:gd name="connsiteX5" fmla="*/ 770560 w 791108"/>
                  <a:gd name="connsiteY5" fmla="*/ 318499 h 1027416"/>
                  <a:gd name="connsiteX6" fmla="*/ 688366 w 791108"/>
                  <a:gd name="connsiteY6" fmla="*/ 164387 h 1027416"/>
                  <a:gd name="connsiteX7" fmla="*/ 575351 w 791108"/>
                  <a:gd name="connsiteY7" fmla="*/ 41097 h 1027416"/>
                  <a:gd name="connsiteX8" fmla="*/ 421238 w 791108"/>
                  <a:gd name="connsiteY8" fmla="*/ 0 h 1027416"/>
                  <a:gd name="connsiteX9" fmla="*/ 256852 w 791108"/>
                  <a:gd name="connsiteY9" fmla="*/ 10274 h 1027416"/>
                  <a:gd name="connsiteX10" fmla="*/ 82191 w 791108"/>
                  <a:gd name="connsiteY10" fmla="*/ 102741 h 1027416"/>
                  <a:gd name="connsiteX11" fmla="*/ 0 w 791108"/>
                  <a:gd name="connsiteY11" fmla="*/ 123290 h 1027416"/>
                  <a:gd name="connsiteX0" fmla="*/ 0 w 791108"/>
                  <a:gd name="connsiteY0" fmla="*/ 123290 h 1027416"/>
                  <a:gd name="connsiteX1" fmla="*/ 503431 w 791108"/>
                  <a:gd name="connsiteY1" fmla="*/ 780836 h 1027416"/>
                  <a:gd name="connsiteX2" fmla="*/ 678094 w 791108"/>
                  <a:gd name="connsiteY2" fmla="*/ 1027416 h 1027416"/>
                  <a:gd name="connsiteX3" fmla="*/ 626721 w 791108"/>
                  <a:gd name="connsiteY3" fmla="*/ 760287 h 1027416"/>
                  <a:gd name="connsiteX4" fmla="*/ 791108 w 791108"/>
                  <a:gd name="connsiteY4" fmla="*/ 503434 h 1027416"/>
                  <a:gd name="connsiteX5" fmla="*/ 770560 w 791108"/>
                  <a:gd name="connsiteY5" fmla="*/ 318499 h 1027416"/>
                  <a:gd name="connsiteX6" fmla="*/ 688366 w 791108"/>
                  <a:gd name="connsiteY6" fmla="*/ 164387 h 1027416"/>
                  <a:gd name="connsiteX7" fmla="*/ 575351 w 791108"/>
                  <a:gd name="connsiteY7" fmla="*/ 41097 h 1027416"/>
                  <a:gd name="connsiteX8" fmla="*/ 421238 w 791108"/>
                  <a:gd name="connsiteY8" fmla="*/ 0 h 1027416"/>
                  <a:gd name="connsiteX9" fmla="*/ 256852 w 791108"/>
                  <a:gd name="connsiteY9" fmla="*/ 10274 h 1027416"/>
                  <a:gd name="connsiteX10" fmla="*/ 82191 w 791108"/>
                  <a:gd name="connsiteY10" fmla="*/ 102741 h 1027416"/>
                  <a:gd name="connsiteX11" fmla="*/ 0 w 791108"/>
                  <a:gd name="connsiteY11" fmla="*/ 123290 h 1027416"/>
                  <a:gd name="connsiteX0" fmla="*/ 0 w 791108"/>
                  <a:gd name="connsiteY0" fmla="*/ 123290 h 893852"/>
                  <a:gd name="connsiteX1" fmla="*/ 503431 w 791108"/>
                  <a:gd name="connsiteY1" fmla="*/ 780836 h 893852"/>
                  <a:gd name="connsiteX2" fmla="*/ 595900 w 791108"/>
                  <a:gd name="connsiteY2" fmla="*/ 863030 h 893852"/>
                  <a:gd name="connsiteX3" fmla="*/ 626721 w 791108"/>
                  <a:gd name="connsiteY3" fmla="*/ 760287 h 893852"/>
                  <a:gd name="connsiteX4" fmla="*/ 791108 w 791108"/>
                  <a:gd name="connsiteY4" fmla="*/ 503434 h 893852"/>
                  <a:gd name="connsiteX5" fmla="*/ 770560 w 791108"/>
                  <a:gd name="connsiteY5" fmla="*/ 318499 h 893852"/>
                  <a:gd name="connsiteX6" fmla="*/ 688366 w 791108"/>
                  <a:gd name="connsiteY6" fmla="*/ 164387 h 893852"/>
                  <a:gd name="connsiteX7" fmla="*/ 575351 w 791108"/>
                  <a:gd name="connsiteY7" fmla="*/ 41097 h 893852"/>
                  <a:gd name="connsiteX8" fmla="*/ 421238 w 791108"/>
                  <a:gd name="connsiteY8" fmla="*/ 0 h 893852"/>
                  <a:gd name="connsiteX9" fmla="*/ 256852 w 791108"/>
                  <a:gd name="connsiteY9" fmla="*/ 10274 h 893852"/>
                  <a:gd name="connsiteX10" fmla="*/ 82191 w 791108"/>
                  <a:gd name="connsiteY10" fmla="*/ 102741 h 893852"/>
                  <a:gd name="connsiteX11" fmla="*/ 0 w 791108"/>
                  <a:gd name="connsiteY11" fmla="*/ 123290 h 893852"/>
                  <a:gd name="connsiteX0" fmla="*/ 0 w 791108"/>
                  <a:gd name="connsiteY0" fmla="*/ 123290 h 893852"/>
                  <a:gd name="connsiteX1" fmla="*/ 503431 w 791108"/>
                  <a:gd name="connsiteY1" fmla="*/ 780836 h 893852"/>
                  <a:gd name="connsiteX2" fmla="*/ 595900 w 791108"/>
                  <a:gd name="connsiteY2" fmla="*/ 863030 h 893852"/>
                  <a:gd name="connsiteX3" fmla="*/ 626721 w 791108"/>
                  <a:gd name="connsiteY3" fmla="*/ 760287 h 893852"/>
                  <a:gd name="connsiteX4" fmla="*/ 791108 w 791108"/>
                  <a:gd name="connsiteY4" fmla="*/ 503434 h 893852"/>
                  <a:gd name="connsiteX5" fmla="*/ 770560 w 791108"/>
                  <a:gd name="connsiteY5" fmla="*/ 318499 h 893852"/>
                  <a:gd name="connsiteX6" fmla="*/ 688366 w 791108"/>
                  <a:gd name="connsiteY6" fmla="*/ 164387 h 893852"/>
                  <a:gd name="connsiteX7" fmla="*/ 575351 w 791108"/>
                  <a:gd name="connsiteY7" fmla="*/ 41097 h 893852"/>
                  <a:gd name="connsiteX8" fmla="*/ 421238 w 791108"/>
                  <a:gd name="connsiteY8" fmla="*/ 0 h 893852"/>
                  <a:gd name="connsiteX9" fmla="*/ 256852 w 791108"/>
                  <a:gd name="connsiteY9" fmla="*/ 10274 h 893852"/>
                  <a:gd name="connsiteX10" fmla="*/ 82191 w 791108"/>
                  <a:gd name="connsiteY10" fmla="*/ 102741 h 893852"/>
                  <a:gd name="connsiteX11" fmla="*/ 0 w 791108"/>
                  <a:gd name="connsiteY11" fmla="*/ 123290 h 893852"/>
                  <a:gd name="connsiteX0" fmla="*/ 0 w 791108"/>
                  <a:gd name="connsiteY0" fmla="*/ 123290 h 893852"/>
                  <a:gd name="connsiteX1" fmla="*/ 503431 w 791108"/>
                  <a:gd name="connsiteY1" fmla="*/ 780836 h 893852"/>
                  <a:gd name="connsiteX2" fmla="*/ 606174 w 791108"/>
                  <a:gd name="connsiteY2" fmla="*/ 883578 h 893852"/>
                  <a:gd name="connsiteX3" fmla="*/ 626721 w 791108"/>
                  <a:gd name="connsiteY3" fmla="*/ 760287 h 893852"/>
                  <a:gd name="connsiteX4" fmla="*/ 791108 w 791108"/>
                  <a:gd name="connsiteY4" fmla="*/ 503434 h 893852"/>
                  <a:gd name="connsiteX5" fmla="*/ 770560 w 791108"/>
                  <a:gd name="connsiteY5" fmla="*/ 318499 h 893852"/>
                  <a:gd name="connsiteX6" fmla="*/ 688366 w 791108"/>
                  <a:gd name="connsiteY6" fmla="*/ 164387 h 893852"/>
                  <a:gd name="connsiteX7" fmla="*/ 575351 w 791108"/>
                  <a:gd name="connsiteY7" fmla="*/ 41097 h 893852"/>
                  <a:gd name="connsiteX8" fmla="*/ 421238 w 791108"/>
                  <a:gd name="connsiteY8" fmla="*/ 0 h 893852"/>
                  <a:gd name="connsiteX9" fmla="*/ 256852 w 791108"/>
                  <a:gd name="connsiteY9" fmla="*/ 10274 h 893852"/>
                  <a:gd name="connsiteX10" fmla="*/ 82191 w 791108"/>
                  <a:gd name="connsiteY10" fmla="*/ 102741 h 893852"/>
                  <a:gd name="connsiteX11" fmla="*/ 0 w 791108"/>
                  <a:gd name="connsiteY11" fmla="*/ 123290 h 893852"/>
                  <a:gd name="connsiteX0" fmla="*/ 0 w 791108"/>
                  <a:gd name="connsiteY0" fmla="*/ 123290 h 893852"/>
                  <a:gd name="connsiteX1" fmla="*/ 503431 w 791108"/>
                  <a:gd name="connsiteY1" fmla="*/ 780836 h 893852"/>
                  <a:gd name="connsiteX2" fmla="*/ 606174 w 791108"/>
                  <a:gd name="connsiteY2" fmla="*/ 883578 h 893852"/>
                  <a:gd name="connsiteX3" fmla="*/ 626721 w 791108"/>
                  <a:gd name="connsiteY3" fmla="*/ 760287 h 893852"/>
                  <a:gd name="connsiteX4" fmla="*/ 791108 w 791108"/>
                  <a:gd name="connsiteY4" fmla="*/ 503434 h 893852"/>
                  <a:gd name="connsiteX5" fmla="*/ 770560 w 791108"/>
                  <a:gd name="connsiteY5" fmla="*/ 318499 h 893852"/>
                  <a:gd name="connsiteX6" fmla="*/ 688366 w 791108"/>
                  <a:gd name="connsiteY6" fmla="*/ 164387 h 893852"/>
                  <a:gd name="connsiteX7" fmla="*/ 575351 w 791108"/>
                  <a:gd name="connsiteY7" fmla="*/ 41097 h 893852"/>
                  <a:gd name="connsiteX8" fmla="*/ 421238 w 791108"/>
                  <a:gd name="connsiteY8" fmla="*/ 0 h 893852"/>
                  <a:gd name="connsiteX9" fmla="*/ 256852 w 791108"/>
                  <a:gd name="connsiteY9" fmla="*/ 10274 h 893852"/>
                  <a:gd name="connsiteX10" fmla="*/ 82191 w 791108"/>
                  <a:gd name="connsiteY10" fmla="*/ 102741 h 893852"/>
                  <a:gd name="connsiteX11" fmla="*/ 0 w 791108"/>
                  <a:gd name="connsiteY11" fmla="*/ 123290 h 893852"/>
                  <a:gd name="connsiteX0" fmla="*/ 0 w 791108"/>
                  <a:gd name="connsiteY0" fmla="*/ 123290 h 893852"/>
                  <a:gd name="connsiteX1" fmla="*/ 503431 w 791108"/>
                  <a:gd name="connsiteY1" fmla="*/ 780836 h 893852"/>
                  <a:gd name="connsiteX2" fmla="*/ 606174 w 791108"/>
                  <a:gd name="connsiteY2" fmla="*/ 883578 h 893852"/>
                  <a:gd name="connsiteX3" fmla="*/ 626721 w 791108"/>
                  <a:gd name="connsiteY3" fmla="*/ 760287 h 893852"/>
                  <a:gd name="connsiteX4" fmla="*/ 791108 w 791108"/>
                  <a:gd name="connsiteY4" fmla="*/ 503434 h 893852"/>
                  <a:gd name="connsiteX5" fmla="*/ 770560 w 791108"/>
                  <a:gd name="connsiteY5" fmla="*/ 318499 h 893852"/>
                  <a:gd name="connsiteX6" fmla="*/ 688366 w 791108"/>
                  <a:gd name="connsiteY6" fmla="*/ 164387 h 893852"/>
                  <a:gd name="connsiteX7" fmla="*/ 575351 w 791108"/>
                  <a:gd name="connsiteY7" fmla="*/ 41097 h 893852"/>
                  <a:gd name="connsiteX8" fmla="*/ 421238 w 791108"/>
                  <a:gd name="connsiteY8" fmla="*/ 0 h 893852"/>
                  <a:gd name="connsiteX9" fmla="*/ 256852 w 791108"/>
                  <a:gd name="connsiteY9" fmla="*/ 10274 h 893852"/>
                  <a:gd name="connsiteX10" fmla="*/ 82191 w 791108"/>
                  <a:gd name="connsiteY10" fmla="*/ 102741 h 893852"/>
                  <a:gd name="connsiteX11" fmla="*/ 0 w 791108"/>
                  <a:gd name="connsiteY11" fmla="*/ 123290 h 893852"/>
                  <a:gd name="connsiteX0" fmla="*/ 0 w 791108"/>
                  <a:gd name="connsiteY0" fmla="*/ 123290 h 883578"/>
                  <a:gd name="connsiteX1" fmla="*/ 493157 w 791108"/>
                  <a:gd name="connsiteY1" fmla="*/ 729465 h 883578"/>
                  <a:gd name="connsiteX2" fmla="*/ 606174 w 791108"/>
                  <a:gd name="connsiteY2" fmla="*/ 883578 h 883578"/>
                  <a:gd name="connsiteX3" fmla="*/ 626721 w 791108"/>
                  <a:gd name="connsiteY3" fmla="*/ 760287 h 883578"/>
                  <a:gd name="connsiteX4" fmla="*/ 791108 w 791108"/>
                  <a:gd name="connsiteY4" fmla="*/ 503434 h 883578"/>
                  <a:gd name="connsiteX5" fmla="*/ 770560 w 791108"/>
                  <a:gd name="connsiteY5" fmla="*/ 318499 h 883578"/>
                  <a:gd name="connsiteX6" fmla="*/ 688366 w 791108"/>
                  <a:gd name="connsiteY6" fmla="*/ 164387 h 883578"/>
                  <a:gd name="connsiteX7" fmla="*/ 575351 w 791108"/>
                  <a:gd name="connsiteY7" fmla="*/ 41097 h 883578"/>
                  <a:gd name="connsiteX8" fmla="*/ 421238 w 791108"/>
                  <a:gd name="connsiteY8" fmla="*/ 0 h 883578"/>
                  <a:gd name="connsiteX9" fmla="*/ 256852 w 791108"/>
                  <a:gd name="connsiteY9" fmla="*/ 10274 h 883578"/>
                  <a:gd name="connsiteX10" fmla="*/ 82191 w 791108"/>
                  <a:gd name="connsiteY10" fmla="*/ 102741 h 883578"/>
                  <a:gd name="connsiteX11" fmla="*/ 0 w 791108"/>
                  <a:gd name="connsiteY11" fmla="*/ 123290 h 883578"/>
                  <a:gd name="connsiteX0" fmla="*/ 0 w 791108"/>
                  <a:gd name="connsiteY0" fmla="*/ 123290 h 883578"/>
                  <a:gd name="connsiteX1" fmla="*/ 493157 w 791108"/>
                  <a:gd name="connsiteY1" fmla="*/ 729465 h 883578"/>
                  <a:gd name="connsiteX2" fmla="*/ 606174 w 791108"/>
                  <a:gd name="connsiteY2" fmla="*/ 883578 h 883578"/>
                  <a:gd name="connsiteX3" fmla="*/ 626721 w 791108"/>
                  <a:gd name="connsiteY3" fmla="*/ 760287 h 883578"/>
                  <a:gd name="connsiteX4" fmla="*/ 791108 w 791108"/>
                  <a:gd name="connsiteY4" fmla="*/ 503434 h 883578"/>
                  <a:gd name="connsiteX5" fmla="*/ 770560 w 791108"/>
                  <a:gd name="connsiteY5" fmla="*/ 318499 h 883578"/>
                  <a:gd name="connsiteX6" fmla="*/ 688366 w 791108"/>
                  <a:gd name="connsiteY6" fmla="*/ 164387 h 883578"/>
                  <a:gd name="connsiteX7" fmla="*/ 575351 w 791108"/>
                  <a:gd name="connsiteY7" fmla="*/ 41097 h 883578"/>
                  <a:gd name="connsiteX8" fmla="*/ 421238 w 791108"/>
                  <a:gd name="connsiteY8" fmla="*/ 0 h 883578"/>
                  <a:gd name="connsiteX9" fmla="*/ 256852 w 791108"/>
                  <a:gd name="connsiteY9" fmla="*/ 10274 h 883578"/>
                  <a:gd name="connsiteX10" fmla="*/ 123288 w 791108"/>
                  <a:gd name="connsiteY10" fmla="*/ 61644 h 883578"/>
                  <a:gd name="connsiteX11" fmla="*/ 0 w 791108"/>
                  <a:gd name="connsiteY11" fmla="*/ 123290 h 883578"/>
                  <a:gd name="connsiteX0" fmla="*/ 0 w 770560"/>
                  <a:gd name="connsiteY0" fmla="*/ 133564 h 883578"/>
                  <a:gd name="connsiteX1" fmla="*/ 472609 w 770560"/>
                  <a:gd name="connsiteY1" fmla="*/ 729465 h 883578"/>
                  <a:gd name="connsiteX2" fmla="*/ 585626 w 770560"/>
                  <a:gd name="connsiteY2" fmla="*/ 883578 h 883578"/>
                  <a:gd name="connsiteX3" fmla="*/ 606173 w 770560"/>
                  <a:gd name="connsiteY3" fmla="*/ 760287 h 883578"/>
                  <a:gd name="connsiteX4" fmla="*/ 770560 w 770560"/>
                  <a:gd name="connsiteY4" fmla="*/ 503434 h 883578"/>
                  <a:gd name="connsiteX5" fmla="*/ 750012 w 770560"/>
                  <a:gd name="connsiteY5" fmla="*/ 318499 h 883578"/>
                  <a:gd name="connsiteX6" fmla="*/ 667818 w 770560"/>
                  <a:gd name="connsiteY6" fmla="*/ 164387 h 883578"/>
                  <a:gd name="connsiteX7" fmla="*/ 554803 w 770560"/>
                  <a:gd name="connsiteY7" fmla="*/ 41097 h 883578"/>
                  <a:gd name="connsiteX8" fmla="*/ 400690 w 770560"/>
                  <a:gd name="connsiteY8" fmla="*/ 0 h 883578"/>
                  <a:gd name="connsiteX9" fmla="*/ 236304 w 770560"/>
                  <a:gd name="connsiteY9" fmla="*/ 10274 h 883578"/>
                  <a:gd name="connsiteX10" fmla="*/ 102740 w 770560"/>
                  <a:gd name="connsiteY10" fmla="*/ 61644 h 883578"/>
                  <a:gd name="connsiteX11" fmla="*/ 0 w 770560"/>
                  <a:gd name="connsiteY11" fmla="*/ 133564 h 88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560" h="883578">
                    <a:moveTo>
                      <a:pt x="0" y="133564"/>
                    </a:moveTo>
                    <a:cubicBezTo>
                      <a:pt x="68493" y="243155"/>
                      <a:pt x="383567" y="671245"/>
                      <a:pt x="472609" y="729465"/>
                    </a:cubicBezTo>
                    <a:cubicBezTo>
                      <a:pt x="547954" y="842481"/>
                      <a:pt x="561653" y="852755"/>
                      <a:pt x="585626" y="883578"/>
                    </a:cubicBezTo>
                    <a:cubicBezTo>
                      <a:pt x="592476" y="845906"/>
                      <a:pt x="609598" y="839056"/>
                      <a:pt x="606173" y="760287"/>
                    </a:cubicBezTo>
                    <a:lnTo>
                      <a:pt x="770560" y="503434"/>
                    </a:lnTo>
                    <a:lnTo>
                      <a:pt x="750012" y="318499"/>
                    </a:lnTo>
                    <a:lnTo>
                      <a:pt x="667818" y="164387"/>
                    </a:lnTo>
                    <a:lnTo>
                      <a:pt x="554803" y="41097"/>
                    </a:lnTo>
                    <a:lnTo>
                      <a:pt x="400690" y="0"/>
                    </a:lnTo>
                    <a:lnTo>
                      <a:pt x="236304" y="10274"/>
                    </a:lnTo>
                    <a:lnTo>
                      <a:pt x="102740" y="61644"/>
                    </a:lnTo>
                    <a:lnTo>
                      <a:pt x="0" y="133564"/>
                    </a:lnTo>
                    <a:close/>
                  </a:path>
                </a:pathLst>
              </a:cu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フリーフォーム 99"/>
              <p:cNvSpPr/>
              <p:nvPr/>
            </p:nvSpPr>
            <p:spPr>
              <a:xfrm>
                <a:off x="5471436" y="2201234"/>
                <a:ext cx="625897" cy="650451"/>
              </a:xfrm>
              <a:custGeom>
                <a:avLst/>
                <a:gdLst>
                  <a:gd name="connsiteX0" fmla="*/ 121920 w 375920"/>
                  <a:gd name="connsiteY0" fmla="*/ 0 h 436880"/>
                  <a:gd name="connsiteX1" fmla="*/ 45720 w 375920"/>
                  <a:gd name="connsiteY1" fmla="*/ 116840 h 436880"/>
                  <a:gd name="connsiteX2" fmla="*/ 0 w 375920"/>
                  <a:gd name="connsiteY2" fmla="*/ 177800 h 436880"/>
                  <a:gd name="connsiteX3" fmla="*/ 55880 w 375920"/>
                  <a:gd name="connsiteY3" fmla="*/ 193040 h 436880"/>
                  <a:gd name="connsiteX4" fmla="*/ 30480 w 375920"/>
                  <a:gd name="connsiteY4" fmla="*/ 254000 h 436880"/>
                  <a:gd name="connsiteX5" fmla="*/ 86360 w 375920"/>
                  <a:gd name="connsiteY5" fmla="*/ 254000 h 436880"/>
                  <a:gd name="connsiteX6" fmla="*/ 50800 w 375920"/>
                  <a:gd name="connsiteY6" fmla="*/ 335280 h 436880"/>
                  <a:gd name="connsiteX7" fmla="*/ 111760 w 375920"/>
                  <a:gd name="connsiteY7" fmla="*/ 299720 h 436880"/>
                  <a:gd name="connsiteX8" fmla="*/ 101600 w 375920"/>
                  <a:gd name="connsiteY8" fmla="*/ 375920 h 436880"/>
                  <a:gd name="connsiteX9" fmla="*/ 187960 w 375920"/>
                  <a:gd name="connsiteY9" fmla="*/ 304800 h 436880"/>
                  <a:gd name="connsiteX10" fmla="*/ 264160 w 375920"/>
                  <a:gd name="connsiteY10" fmla="*/ 314960 h 436880"/>
                  <a:gd name="connsiteX11" fmla="*/ 233680 w 375920"/>
                  <a:gd name="connsiteY11" fmla="*/ 436880 h 436880"/>
                  <a:gd name="connsiteX12" fmla="*/ 233680 w 375920"/>
                  <a:gd name="connsiteY12" fmla="*/ 436880 h 436880"/>
                  <a:gd name="connsiteX13" fmla="*/ 233680 w 375920"/>
                  <a:gd name="connsiteY13" fmla="*/ 436880 h 436880"/>
                  <a:gd name="connsiteX14" fmla="*/ 299720 w 375920"/>
                  <a:gd name="connsiteY14" fmla="*/ 406400 h 436880"/>
                  <a:gd name="connsiteX15" fmla="*/ 375920 w 375920"/>
                  <a:gd name="connsiteY15" fmla="*/ 365760 h 436880"/>
                  <a:gd name="connsiteX0" fmla="*/ 121920 w 375920"/>
                  <a:gd name="connsiteY0" fmla="*/ 0 h 436880"/>
                  <a:gd name="connsiteX1" fmla="*/ 45720 w 375920"/>
                  <a:gd name="connsiteY1" fmla="*/ 116840 h 436880"/>
                  <a:gd name="connsiteX2" fmla="*/ 0 w 375920"/>
                  <a:gd name="connsiteY2" fmla="*/ 177800 h 436880"/>
                  <a:gd name="connsiteX3" fmla="*/ 55880 w 375920"/>
                  <a:gd name="connsiteY3" fmla="*/ 193040 h 436880"/>
                  <a:gd name="connsiteX4" fmla="*/ 30480 w 375920"/>
                  <a:gd name="connsiteY4" fmla="*/ 254000 h 436880"/>
                  <a:gd name="connsiteX5" fmla="*/ 86360 w 375920"/>
                  <a:gd name="connsiteY5" fmla="*/ 254000 h 436880"/>
                  <a:gd name="connsiteX6" fmla="*/ 50800 w 375920"/>
                  <a:gd name="connsiteY6" fmla="*/ 335280 h 436880"/>
                  <a:gd name="connsiteX7" fmla="*/ 111760 w 375920"/>
                  <a:gd name="connsiteY7" fmla="*/ 299720 h 436880"/>
                  <a:gd name="connsiteX8" fmla="*/ 101600 w 375920"/>
                  <a:gd name="connsiteY8" fmla="*/ 375920 h 436880"/>
                  <a:gd name="connsiteX9" fmla="*/ 187960 w 375920"/>
                  <a:gd name="connsiteY9" fmla="*/ 304800 h 436880"/>
                  <a:gd name="connsiteX10" fmla="*/ 264160 w 375920"/>
                  <a:gd name="connsiteY10" fmla="*/ 314960 h 436880"/>
                  <a:gd name="connsiteX11" fmla="*/ 233680 w 375920"/>
                  <a:gd name="connsiteY11" fmla="*/ 436880 h 436880"/>
                  <a:gd name="connsiteX12" fmla="*/ 233680 w 375920"/>
                  <a:gd name="connsiteY12" fmla="*/ 436880 h 436880"/>
                  <a:gd name="connsiteX13" fmla="*/ 233680 w 375920"/>
                  <a:gd name="connsiteY13" fmla="*/ 436880 h 436880"/>
                  <a:gd name="connsiteX14" fmla="*/ 299720 w 375920"/>
                  <a:gd name="connsiteY14" fmla="*/ 406400 h 436880"/>
                  <a:gd name="connsiteX15" fmla="*/ 375920 w 375920"/>
                  <a:gd name="connsiteY15" fmla="*/ 365760 h 436880"/>
                  <a:gd name="connsiteX16" fmla="*/ 121920 w 375920"/>
                  <a:gd name="connsiteY16" fmla="*/ 0 h 436880"/>
                  <a:gd name="connsiteX0" fmla="*/ 101600 w 375920"/>
                  <a:gd name="connsiteY0" fmla="*/ 0 h 447040"/>
                  <a:gd name="connsiteX1" fmla="*/ 45720 w 375920"/>
                  <a:gd name="connsiteY1" fmla="*/ 127000 h 447040"/>
                  <a:gd name="connsiteX2" fmla="*/ 0 w 375920"/>
                  <a:gd name="connsiteY2" fmla="*/ 187960 h 447040"/>
                  <a:gd name="connsiteX3" fmla="*/ 55880 w 375920"/>
                  <a:gd name="connsiteY3" fmla="*/ 203200 h 447040"/>
                  <a:gd name="connsiteX4" fmla="*/ 30480 w 375920"/>
                  <a:gd name="connsiteY4" fmla="*/ 264160 h 447040"/>
                  <a:gd name="connsiteX5" fmla="*/ 86360 w 375920"/>
                  <a:gd name="connsiteY5" fmla="*/ 264160 h 447040"/>
                  <a:gd name="connsiteX6" fmla="*/ 50800 w 375920"/>
                  <a:gd name="connsiteY6" fmla="*/ 345440 h 447040"/>
                  <a:gd name="connsiteX7" fmla="*/ 111760 w 375920"/>
                  <a:gd name="connsiteY7" fmla="*/ 309880 h 447040"/>
                  <a:gd name="connsiteX8" fmla="*/ 101600 w 375920"/>
                  <a:gd name="connsiteY8" fmla="*/ 386080 h 447040"/>
                  <a:gd name="connsiteX9" fmla="*/ 187960 w 375920"/>
                  <a:gd name="connsiteY9" fmla="*/ 314960 h 447040"/>
                  <a:gd name="connsiteX10" fmla="*/ 264160 w 375920"/>
                  <a:gd name="connsiteY10" fmla="*/ 325120 h 447040"/>
                  <a:gd name="connsiteX11" fmla="*/ 233680 w 375920"/>
                  <a:gd name="connsiteY11" fmla="*/ 447040 h 447040"/>
                  <a:gd name="connsiteX12" fmla="*/ 233680 w 375920"/>
                  <a:gd name="connsiteY12" fmla="*/ 447040 h 447040"/>
                  <a:gd name="connsiteX13" fmla="*/ 233680 w 375920"/>
                  <a:gd name="connsiteY13" fmla="*/ 447040 h 447040"/>
                  <a:gd name="connsiteX14" fmla="*/ 299720 w 375920"/>
                  <a:gd name="connsiteY14" fmla="*/ 416560 h 447040"/>
                  <a:gd name="connsiteX15" fmla="*/ 375920 w 375920"/>
                  <a:gd name="connsiteY15" fmla="*/ 375920 h 447040"/>
                  <a:gd name="connsiteX16" fmla="*/ 101600 w 375920"/>
                  <a:gd name="connsiteY16" fmla="*/ 0 h 447040"/>
                  <a:gd name="connsiteX0" fmla="*/ 101600 w 579120"/>
                  <a:gd name="connsiteY0" fmla="*/ 0 h 584200"/>
                  <a:gd name="connsiteX1" fmla="*/ 45720 w 579120"/>
                  <a:gd name="connsiteY1" fmla="*/ 127000 h 584200"/>
                  <a:gd name="connsiteX2" fmla="*/ 0 w 579120"/>
                  <a:gd name="connsiteY2" fmla="*/ 187960 h 584200"/>
                  <a:gd name="connsiteX3" fmla="*/ 55880 w 579120"/>
                  <a:gd name="connsiteY3" fmla="*/ 203200 h 584200"/>
                  <a:gd name="connsiteX4" fmla="*/ 30480 w 579120"/>
                  <a:gd name="connsiteY4" fmla="*/ 264160 h 584200"/>
                  <a:gd name="connsiteX5" fmla="*/ 86360 w 579120"/>
                  <a:gd name="connsiteY5" fmla="*/ 264160 h 584200"/>
                  <a:gd name="connsiteX6" fmla="*/ 50800 w 579120"/>
                  <a:gd name="connsiteY6" fmla="*/ 345440 h 584200"/>
                  <a:gd name="connsiteX7" fmla="*/ 111760 w 579120"/>
                  <a:gd name="connsiteY7" fmla="*/ 309880 h 584200"/>
                  <a:gd name="connsiteX8" fmla="*/ 101600 w 579120"/>
                  <a:gd name="connsiteY8" fmla="*/ 386080 h 584200"/>
                  <a:gd name="connsiteX9" fmla="*/ 187960 w 579120"/>
                  <a:gd name="connsiteY9" fmla="*/ 314960 h 584200"/>
                  <a:gd name="connsiteX10" fmla="*/ 264160 w 579120"/>
                  <a:gd name="connsiteY10" fmla="*/ 325120 h 584200"/>
                  <a:gd name="connsiteX11" fmla="*/ 233680 w 579120"/>
                  <a:gd name="connsiteY11" fmla="*/ 447040 h 584200"/>
                  <a:gd name="connsiteX12" fmla="*/ 233680 w 579120"/>
                  <a:gd name="connsiteY12" fmla="*/ 447040 h 584200"/>
                  <a:gd name="connsiteX13" fmla="*/ 233680 w 579120"/>
                  <a:gd name="connsiteY13" fmla="*/ 447040 h 584200"/>
                  <a:gd name="connsiteX14" fmla="*/ 299720 w 579120"/>
                  <a:gd name="connsiteY14" fmla="*/ 416560 h 584200"/>
                  <a:gd name="connsiteX15" fmla="*/ 579120 w 579120"/>
                  <a:gd name="connsiteY15" fmla="*/ 584200 h 584200"/>
                  <a:gd name="connsiteX16" fmla="*/ 375920 w 579120"/>
                  <a:gd name="connsiteY16" fmla="*/ 375920 h 584200"/>
                  <a:gd name="connsiteX17" fmla="*/ 101600 w 579120"/>
                  <a:gd name="connsiteY17" fmla="*/ 0 h 584200"/>
                  <a:gd name="connsiteX0" fmla="*/ 101600 w 624840"/>
                  <a:gd name="connsiteY0" fmla="*/ 0 h 650240"/>
                  <a:gd name="connsiteX1" fmla="*/ 45720 w 624840"/>
                  <a:gd name="connsiteY1" fmla="*/ 127000 h 650240"/>
                  <a:gd name="connsiteX2" fmla="*/ 0 w 624840"/>
                  <a:gd name="connsiteY2" fmla="*/ 187960 h 650240"/>
                  <a:gd name="connsiteX3" fmla="*/ 55880 w 624840"/>
                  <a:gd name="connsiteY3" fmla="*/ 203200 h 650240"/>
                  <a:gd name="connsiteX4" fmla="*/ 30480 w 624840"/>
                  <a:gd name="connsiteY4" fmla="*/ 264160 h 650240"/>
                  <a:gd name="connsiteX5" fmla="*/ 86360 w 624840"/>
                  <a:gd name="connsiteY5" fmla="*/ 264160 h 650240"/>
                  <a:gd name="connsiteX6" fmla="*/ 50800 w 624840"/>
                  <a:gd name="connsiteY6" fmla="*/ 345440 h 650240"/>
                  <a:gd name="connsiteX7" fmla="*/ 111760 w 624840"/>
                  <a:gd name="connsiteY7" fmla="*/ 309880 h 650240"/>
                  <a:gd name="connsiteX8" fmla="*/ 101600 w 624840"/>
                  <a:gd name="connsiteY8" fmla="*/ 386080 h 650240"/>
                  <a:gd name="connsiteX9" fmla="*/ 187960 w 624840"/>
                  <a:gd name="connsiteY9" fmla="*/ 314960 h 650240"/>
                  <a:gd name="connsiteX10" fmla="*/ 264160 w 624840"/>
                  <a:gd name="connsiteY10" fmla="*/ 325120 h 650240"/>
                  <a:gd name="connsiteX11" fmla="*/ 233680 w 624840"/>
                  <a:gd name="connsiteY11" fmla="*/ 447040 h 650240"/>
                  <a:gd name="connsiteX12" fmla="*/ 233680 w 624840"/>
                  <a:gd name="connsiteY12" fmla="*/ 447040 h 650240"/>
                  <a:gd name="connsiteX13" fmla="*/ 233680 w 624840"/>
                  <a:gd name="connsiteY13" fmla="*/ 447040 h 650240"/>
                  <a:gd name="connsiteX14" fmla="*/ 299720 w 624840"/>
                  <a:gd name="connsiteY14" fmla="*/ 416560 h 650240"/>
                  <a:gd name="connsiteX15" fmla="*/ 624840 w 624840"/>
                  <a:gd name="connsiteY15" fmla="*/ 650240 h 650240"/>
                  <a:gd name="connsiteX16" fmla="*/ 579120 w 624840"/>
                  <a:gd name="connsiteY16" fmla="*/ 584200 h 650240"/>
                  <a:gd name="connsiteX17" fmla="*/ 375920 w 624840"/>
                  <a:gd name="connsiteY17" fmla="*/ 375920 h 650240"/>
                  <a:gd name="connsiteX18" fmla="*/ 101600 w 624840"/>
                  <a:gd name="connsiteY18" fmla="*/ 0 h 650240"/>
                  <a:gd name="connsiteX0" fmla="*/ 101600 w 624840"/>
                  <a:gd name="connsiteY0" fmla="*/ 0 h 650240"/>
                  <a:gd name="connsiteX1" fmla="*/ 45720 w 624840"/>
                  <a:gd name="connsiteY1" fmla="*/ 127000 h 650240"/>
                  <a:gd name="connsiteX2" fmla="*/ 0 w 624840"/>
                  <a:gd name="connsiteY2" fmla="*/ 187960 h 650240"/>
                  <a:gd name="connsiteX3" fmla="*/ 55880 w 624840"/>
                  <a:gd name="connsiteY3" fmla="*/ 203200 h 650240"/>
                  <a:gd name="connsiteX4" fmla="*/ 30480 w 624840"/>
                  <a:gd name="connsiteY4" fmla="*/ 264160 h 650240"/>
                  <a:gd name="connsiteX5" fmla="*/ 86360 w 624840"/>
                  <a:gd name="connsiteY5" fmla="*/ 264160 h 650240"/>
                  <a:gd name="connsiteX6" fmla="*/ 50800 w 624840"/>
                  <a:gd name="connsiteY6" fmla="*/ 345440 h 650240"/>
                  <a:gd name="connsiteX7" fmla="*/ 111760 w 624840"/>
                  <a:gd name="connsiteY7" fmla="*/ 309880 h 650240"/>
                  <a:gd name="connsiteX8" fmla="*/ 101600 w 624840"/>
                  <a:gd name="connsiteY8" fmla="*/ 386080 h 650240"/>
                  <a:gd name="connsiteX9" fmla="*/ 187960 w 624840"/>
                  <a:gd name="connsiteY9" fmla="*/ 314960 h 650240"/>
                  <a:gd name="connsiteX10" fmla="*/ 264160 w 624840"/>
                  <a:gd name="connsiteY10" fmla="*/ 325120 h 650240"/>
                  <a:gd name="connsiteX11" fmla="*/ 233680 w 624840"/>
                  <a:gd name="connsiteY11" fmla="*/ 447040 h 650240"/>
                  <a:gd name="connsiteX12" fmla="*/ 233680 w 624840"/>
                  <a:gd name="connsiteY12" fmla="*/ 447040 h 650240"/>
                  <a:gd name="connsiteX13" fmla="*/ 233680 w 624840"/>
                  <a:gd name="connsiteY13" fmla="*/ 447040 h 650240"/>
                  <a:gd name="connsiteX14" fmla="*/ 299720 w 624840"/>
                  <a:gd name="connsiteY14" fmla="*/ 416560 h 650240"/>
                  <a:gd name="connsiteX15" fmla="*/ 396240 w 624840"/>
                  <a:gd name="connsiteY15" fmla="*/ 436880 h 650240"/>
                  <a:gd name="connsiteX16" fmla="*/ 624840 w 624840"/>
                  <a:gd name="connsiteY16" fmla="*/ 650240 h 650240"/>
                  <a:gd name="connsiteX17" fmla="*/ 579120 w 624840"/>
                  <a:gd name="connsiteY17" fmla="*/ 584200 h 650240"/>
                  <a:gd name="connsiteX18" fmla="*/ 375920 w 624840"/>
                  <a:gd name="connsiteY18" fmla="*/ 375920 h 650240"/>
                  <a:gd name="connsiteX19" fmla="*/ 101600 w 624840"/>
                  <a:gd name="connsiteY19" fmla="*/ 0 h 650240"/>
                  <a:gd name="connsiteX0" fmla="*/ 101600 w 624840"/>
                  <a:gd name="connsiteY0" fmla="*/ 0 h 650240"/>
                  <a:gd name="connsiteX1" fmla="*/ 45720 w 624840"/>
                  <a:gd name="connsiteY1" fmla="*/ 127000 h 650240"/>
                  <a:gd name="connsiteX2" fmla="*/ 0 w 624840"/>
                  <a:gd name="connsiteY2" fmla="*/ 187960 h 650240"/>
                  <a:gd name="connsiteX3" fmla="*/ 55880 w 624840"/>
                  <a:gd name="connsiteY3" fmla="*/ 203200 h 650240"/>
                  <a:gd name="connsiteX4" fmla="*/ 30480 w 624840"/>
                  <a:gd name="connsiteY4" fmla="*/ 264160 h 650240"/>
                  <a:gd name="connsiteX5" fmla="*/ 86360 w 624840"/>
                  <a:gd name="connsiteY5" fmla="*/ 264160 h 650240"/>
                  <a:gd name="connsiteX6" fmla="*/ 50800 w 624840"/>
                  <a:gd name="connsiteY6" fmla="*/ 345440 h 650240"/>
                  <a:gd name="connsiteX7" fmla="*/ 111760 w 624840"/>
                  <a:gd name="connsiteY7" fmla="*/ 309880 h 650240"/>
                  <a:gd name="connsiteX8" fmla="*/ 101600 w 624840"/>
                  <a:gd name="connsiteY8" fmla="*/ 386080 h 650240"/>
                  <a:gd name="connsiteX9" fmla="*/ 187960 w 624840"/>
                  <a:gd name="connsiteY9" fmla="*/ 314960 h 650240"/>
                  <a:gd name="connsiteX10" fmla="*/ 264160 w 624840"/>
                  <a:gd name="connsiteY10" fmla="*/ 325120 h 650240"/>
                  <a:gd name="connsiteX11" fmla="*/ 233680 w 624840"/>
                  <a:gd name="connsiteY11" fmla="*/ 447040 h 650240"/>
                  <a:gd name="connsiteX12" fmla="*/ 233680 w 624840"/>
                  <a:gd name="connsiteY12" fmla="*/ 447040 h 650240"/>
                  <a:gd name="connsiteX13" fmla="*/ 233680 w 624840"/>
                  <a:gd name="connsiteY13" fmla="*/ 447040 h 650240"/>
                  <a:gd name="connsiteX14" fmla="*/ 299720 w 624840"/>
                  <a:gd name="connsiteY14" fmla="*/ 416560 h 650240"/>
                  <a:gd name="connsiteX15" fmla="*/ 396240 w 624840"/>
                  <a:gd name="connsiteY15" fmla="*/ 436880 h 650240"/>
                  <a:gd name="connsiteX16" fmla="*/ 386080 w 624840"/>
                  <a:gd name="connsiteY16" fmla="*/ 502920 h 650240"/>
                  <a:gd name="connsiteX17" fmla="*/ 624840 w 624840"/>
                  <a:gd name="connsiteY17" fmla="*/ 650240 h 650240"/>
                  <a:gd name="connsiteX18" fmla="*/ 579120 w 624840"/>
                  <a:gd name="connsiteY18" fmla="*/ 584200 h 650240"/>
                  <a:gd name="connsiteX19" fmla="*/ 375920 w 624840"/>
                  <a:gd name="connsiteY19" fmla="*/ 375920 h 650240"/>
                  <a:gd name="connsiteX20" fmla="*/ 101600 w 624840"/>
                  <a:gd name="connsiteY20" fmla="*/ 0 h 650240"/>
                  <a:gd name="connsiteX0" fmla="*/ 101600 w 624840"/>
                  <a:gd name="connsiteY0" fmla="*/ 0 h 650240"/>
                  <a:gd name="connsiteX1" fmla="*/ 45720 w 624840"/>
                  <a:gd name="connsiteY1" fmla="*/ 127000 h 650240"/>
                  <a:gd name="connsiteX2" fmla="*/ 0 w 624840"/>
                  <a:gd name="connsiteY2" fmla="*/ 187960 h 650240"/>
                  <a:gd name="connsiteX3" fmla="*/ 55880 w 624840"/>
                  <a:gd name="connsiteY3" fmla="*/ 203200 h 650240"/>
                  <a:gd name="connsiteX4" fmla="*/ 30480 w 624840"/>
                  <a:gd name="connsiteY4" fmla="*/ 264160 h 650240"/>
                  <a:gd name="connsiteX5" fmla="*/ 86360 w 624840"/>
                  <a:gd name="connsiteY5" fmla="*/ 264160 h 650240"/>
                  <a:gd name="connsiteX6" fmla="*/ 50800 w 624840"/>
                  <a:gd name="connsiteY6" fmla="*/ 345440 h 650240"/>
                  <a:gd name="connsiteX7" fmla="*/ 111760 w 624840"/>
                  <a:gd name="connsiteY7" fmla="*/ 309880 h 650240"/>
                  <a:gd name="connsiteX8" fmla="*/ 101600 w 624840"/>
                  <a:gd name="connsiteY8" fmla="*/ 386080 h 650240"/>
                  <a:gd name="connsiteX9" fmla="*/ 187960 w 624840"/>
                  <a:gd name="connsiteY9" fmla="*/ 314960 h 650240"/>
                  <a:gd name="connsiteX10" fmla="*/ 264160 w 624840"/>
                  <a:gd name="connsiteY10" fmla="*/ 325120 h 650240"/>
                  <a:gd name="connsiteX11" fmla="*/ 233680 w 624840"/>
                  <a:gd name="connsiteY11" fmla="*/ 447040 h 650240"/>
                  <a:gd name="connsiteX12" fmla="*/ 233680 w 624840"/>
                  <a:gd name="connsiteY12" fmla="*/ 447040 h 650240"/>
                  <a:gd name="connsiteX13" fmla="*/ 233680 w 624840"/>
                  <a:gd name="connsiteY13" fmla="*/ 447040 h 650240"/>
                  <a:gd name="connsiteX14" fmla="*/ 299720 w 624840"/>
                  <a:gd name="connsiteY14" fmla="*/ 416560 h 650240"/>
                  <a:gd name="connsiteX15" fmla="*/ 396240 w 624840"/>
                  <a:gd name="connsiteY15" fmla="*/ 436880 h 650240"/>
                  <a:gd name="connsiteX16" fmla="*/ 386080 w 624840"/>
                  <a:gd name="connsiteY16" fmla="*/ 502920 h 650240"/>
                  <a:gd name="connsiteX17" fmla="*/ 452120 w 624840"/>
                  <a:gd name="connsiteY17" fmla="*/ 477520 h 650240"/>
                  <a:gd name="connsiteX18" fmla="*/ 624840 w 624840"/>
                  <a:gd name="connsiteY18" fmla="*/ 650240 h 650240"/>
                  <a:gd name="connsiteX19" fmla="*/ 579120 w 624840"/>
                  <a:gd name="connsiteY19" fmla="*/ 584200 h 650240"/>
                  <a:gd name="connsiteX20" fmla="*/ 375920 w 624840"/>
                  <a:gd name="connsiteY20" fmla="*/ 375920 h 650240"/>
                  <a:gd name="connsiteX21" fmla="*/ 101600 w 624840"/>
                  <a:gd name="connsiteY21" fmla="*/ 0 h 65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4840" h="650240">
                    <a:moveTo>
                      <a:pt x="101600" y="0"/>
                    </a:moveTo>
                    <a:lnTo>
                      <a:pt x="45720" y="127000"/>
                    </a:lnTo>
                    <a:lnTo>
                      <a:pt x="0" y="187960"/>
                    </a:lnTo>
                    <a:lnTo>
                      <a:pt x="55880" y="203200"/>
                    </a:lnTo>
                    <a:lnTo>
                      <a:pt x="30480" y="264160"/>
                    </a:lnTo>
                    <a:lnTo>
                      <a:pt x="86360" y="264160"/>
                    </a:lnTo>
                    <a:lnTo>
                      <a:pt x="50800" y="345440"/>
                    </a:lnTo>
                    <a:lnTo>
                      <a:pt x="111760" y="309880"/>
                    </a:lnTo>
                    <a:lnTo>
                      <a:pt x="101600" y="386080"/>
                    </a:lnTo>
                    <a:lnTo>
                      <a:pt x="187960" y="314960"/>
                    </a:lnTo>
                    <a:lnTo>
                      <a:pt x="264160" y="325120"/>
                    </a:lnTo>
                    <a:lnTo>
                      <a:pt x="233680" y="447040"/>
                    </a:lnTo>
                    <a:lnTo>
                      <a:pt x="233680" y="447040"/>
                    </a:lnTo>
                    <a:lnTo>
                      <a:pt x="233680" y="447040"/>
                    </a:lnTo>
                    <a:lnTo>
                      <a:pt x="299720" y="416560"/>
                    </a:lnTo>
                    <a:lnTo>
                      <a:pt x="396240" y="436880"/>
                    </a:lnTo>
                    <a:lnTo>
                      <a:pt x="386080" y="502920"/>
                    </a:lnTo>
                    <a:lnTo>
                      <a:pt x="452120" y="477520"/>
                    </a:lnTo>
                    <a:lnTo>
                      <a:pt x="624840" y="650240"/>
                    </a:lnTo>
                    <a:lnTo>
                      <a:pt x="579120" y="584200"/>
                    </a:lnTo>
                    <a:lnTo>
                      <a:pt x="375920" y="375920"/>
                    </a:lnTo>
                    <a:lnTo>
                      <a:pt x="101600" y="0"/>
                    </a:lnTo>
                    <a:close/>
                  </a:path>
                </a:pathLst>
              </a:custGeom>
              <a:solidFill>
                <a:schemeClr val="tx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フリーフォーム 100"/>
              <p:cNvSpPr/>
              <p:nvPr/>
            </p:nvSpPr>
            <p:spPr>
              <a:xfrm>
                <a:off x="5362377" y="2780466"/>
                <a:ext cx="701763" cy="199408"/>
              </a:xfrm>
              <a:custGeom>
                <a:avLst/>
                <a:gdLst>
                  <a:gd name="connsiteX0" fmla="*/ 711200 w 711200"/>
                  <a:gd name="connsiteY0" fmla="*/ 45720 h 182880"/>
                  <a:gd name="connsiteX1" fmla="*/ 624840 w 711200"/>
                  <a:gd name="connsiteY1" fmla="*/ 101600 h 182880"/>
                  <a:gd name="connsiteX2" fmla="*/ 553720 w 711200"/>
                  <a:gd name="connsiteY2" fmla="*/ 101600 h 182880"/>
                  <a:gd name="connsiteX3" fmla="*/ 497840 w 711200"/>
                  <a:gd name="connsiteY3" fmla="*/ 101600 h 182880"/>
                  <a:gd name="connsiteX4" fmla="*/ 452120 w 711200"/>
                  <a:gd name="connsiteY4" fmla="*/ 147320 h 182880"/>
                  <a:gd name="connsiteX5" fmla="*/ 375920 w 711200"/>
                  <a:gd name="connsiteY5" fmla="*/ 182880 h 182880"/>
                  <a:gd name="connsiteX6" fmla="*/ 320040 w 711200"/>
                  <a:gd name="connsiteY6" fmla="*/ 182880 h 182880"/>
                  <a:gd name="connsiteX7" fmla="*/ 248920 w 711200"/>
                  <a:gd name="connsiteY7" fmla="*/ 172720 h 182880"/>
                  <a:gd name="connsiteX8" fmla="*/ 193040 w 711200"/>
                  <a:gd name="connsiteY8" fmla="*/ 177800 h 182880"/>
                  <a:gd name="connsiteX9" fmla="*/ 142240 w 711200"/>
                  <a:gd name="connsiteY9" fmla="*/ 167640 h 182880"/>
                  <a:gd name="connsiteX10" fmla="*/ 121920 w 711200"/>
                  <a:gd name="connsiteY10" fmla="*/ 121920 h 182880"/>
                  <a:gd name="connsiteX11" fmla="*/ 132080 w 711200"/>
                  <a:gd name="connsiteY11" fmla="*/ 45720 h 182880"/>
                  <a:gd name="connsiteX12" fmla="*/ 137160 w 711200"/>
                  <a:gd name="connsiteY12" fmla="*/ 0 h 182880"/>
                  <a:gd name="connsiteX13" fmla="*/ 137160 w 711200"/>
                  <a:gd name="connsiteY13" fmla="*/ 0 h 182880"/>
                  <a:gd name="connsiteX14" fmla="*/ 71120 w 711200"/>
                  <a:gd name="connsiteY14" fmla="*/ 15240 h 182880"/>
                  <a:gd name="connsiteX15" fmla="*/ 0 w 711200"/>
                  <a:gd name="connsiteY15" fmla="*/ 71120 h 182880"/>
                  <a:gd name="connsiteX16" fmla="*/ 0 w 711200"/>
                  <a:gd name="connsiteY16" fmla="*/ 71120 h 182880"/>
                  <a:gd name="connsiteX0" fmla="*/ 772160 w 772160"/>
                  <a:gd name="connsiteY0" fmla="*/ 45720 h 182880"/>
                  <a:gd name="connsiteX1" fmla="*/ 685800 w 772160"/>
                  <a:gd name="connsiteY1" fmla="*/ 101600 h 182880"/>
                  <a:gd name="connsiteX2" fmla="*/ 614680 w 772160"/>
                  <a:gd name="connsiteY2" fmla="*/ 101600 h 182880"/>
                  <a:gd name="connsiteX3" fmla="*/ 558800 w 772160"/>
                  <a:gd name="connsiteY3" fmla="*/ 101600 h 182880"/>
                  <a:gd name="connsiteX4" fmla="*/ 513080 w 772160"/>
                  <a:gd name="connsiteY4" fmla="*/ 147320 h 182880"/>
                  <a:gd name="connsiteX5" fmla="*/ 436880 w 772160"/>
                  <a:gd name="connsiteY5" fmla="*/ 182880 h 182880"/>
                  <a:gd name="connsiteX6" fmla="*/ 381000 w 772160"/>
                  <a:gd name="connsiteY6" fmla="*/ 182880 h 182880"/>
                  <a:gd name="connsiteX7" fmla="*/ 309880 w 772160"/>
                  <a:gd name="connsiteY7" fmla="*/ 172720 h 182880"/>
                  <a:gd name="connsiteX8" fmla="*/ 254000 w 772160"/>
                  <a:gd name="connsiteY8" fmla="*/ 177800 h 182880"/>
                  <a:gd name="connsiteX9" fmla="*/ 203200 w 772160"/>
                  <a:gd name="connsiteY9" fmla="*/ 167640 h 182880"/>
                  <a:gd name="connsiteX10" fmla="*/ 182880 w 772160"/>
                  <a:gd name="connsiteY10" fmla="*/ 121920 h 182880"/>
                  <a:gd name="connsiteX11" fmla="*/ 193040 w 772160"/>
                  <a:gd name="connsiteY11" fmla="*/ 45720 h 182880"/>
                  <a:gd name="connsiteX12" fmla="*/ 198120 w 772160"/>
                  <a:gd name="connsiteY12" fmla="*/ 0 h 182880"/>
                  <a:gd name="connsiteX13" fmla="*/ 198120 w 772160"/>
                  <a:gd name="connsiteY13" fmla="*/ 0 h 182880"/>
                  <a:gd name="connsiteX14" fmla="*/ 132080 w 772160"/>
                  <a:gd name="connsiteY14" fmla="*/ 15240 h 182880"/>
                  <a:gd name="connsiteX15" fmla="*/ 60960 w 772160"/>
                  <a:gd name="connsiteY15" fmla="*/ 71120 h 182880"/>
                  <a:gd name="connsiteX16" fmla="*/ 0 w 772160"/>
                  <a:gd name="connsiteY16" fmla="*/ 71120 h 182880"/>
                  <a:gd name="connsiteX0" fmla="*/ 772160 w 772160"/>
                  <a:gd name="connsiteY0" fmla="*/ 45720 h 182880"/>
                  <a:gd name="connsiteX1" fmla="*/ 685800 w 772160"/>
                  <a:gd name="connsiteY1" fmla="*/ 101600 h 182880"/>
                  <a:gd name="connsiteX2" fmla="*/ 614680 w 772160"/>
                  <a:gd name="connsiteY2" fmla="*/ 101600 h 182880"/>
                  <a:gd name="connsiteX3" fmla="*/ 558800 w 772160"/>
                  <a:gd name="connsiteY3" fmla="*/ 101600 h 182880"/>
                  <a:gd name="connsiteX4" fmla="*/ 513080 w 772160"/>
                  <a:gd name="connsiteY4" fmla="*/ 147320 h 182880"/>
                  <a:gd name="connsiteX5" fmla="*/ 436880 w 772160"/>
                  <a:gd name="connsiteY5" fmla="*/ 182880 h 182880"/>
                  <a:gd name="connsiteX6" fmla="*/ 381000 w 772160"/>
                  <a:gd name="connsiteY6" fmla="*/ 182880 h 182880"/>
                  <a:gd name="connsiteX7" fmla="*/ 309880 w 772160"/>
                  <a:gd name="connsiteY7" fmla="*/ 172720 h 182880"/>
                  <a:gd name="connsiteX8" fmla="*/ 254000 w 772160"/>
                  <a:gd name="connsiteY8" fmla="*/ 177800 h 182880"/>
                  <a:gd name="connsiteX9" fmla="*/ 203200 w 772160"/>
                  <a:gd name="connsiteY9" fmla="*/ 167640 h 182880"/>
                  <a:gd name="connsiteX10" fmla="*/ 182880 w 772160"/>
                  <a:gd name="connsiteY10" fmla="*/ 121920 h 182880"/>
                  <a:gd name="connsiteX11" fmla="*/ 193040 w 772160"/>
                  <a:gd name="connsiteY11" fmla="*/ 45720 h 182880"/>
                  <a:gd name="connsiteX12" fmla="*/ 198120 w 772160"/>
                  <a:gd name="connsiteY12" fmla="*/ 0 h 182880"/>
                  <a:gd name="connsiteX13" fmla="*/ 198120 w 772160"/>
                  <a:gd name="connsiteY13" fmla="*/ 0 h 182880"/>
                  <a:gd name="connsiteX14" fmla="*/ 132080 w 772160"/>
                  <a:gd name="connsiteY14" fmla="*/ 15240 h 182880"/>
                  <a:gd name="connsiteX15" fmla="*/ 71120 w 772160"/>
                  <a:gd name="connsiteY15" fmla="*/ 30480 h 182880"/>
                  <a:gd name="connsiteX16" fmla="*/ 0 w 772160"/>
                  <a:gd name="connsiteY16" fmla="*/ 71120 h 182880"/>
                  <a:gd name="connsiteX0" fmla="*/ 701040 w 701040"/>
                  <a:gd name="connsiteY0" fmla="*/ 45720 h 182880"/>
                  <a:gd name="connsiteX1" fmla="*/ 614680 w 701040"/>
                  <a:gd name="connsiteY1" fmla="*/ 101600 h 182880"/>
                  <a:gd name="connsiteX2" fmla="*/ 543560 w 701040"/>
                  <a:gd name="connsiteY2" fmla="*/ 101600 h 182880"/>
                  <a:gd name="connsiteX3" fmla="*/ 487680 w 701040"/>
                  <a:gd name="connsiteY3" fmla="*/ 101600 h 182880"/>
                  <a:gd name="connsiteX4" fmla="*/ 441960 w 701040"/>
                  <a:gd name="connsiteY4" fmla="*/ 147320 h 182880"/>
                  <a:gd name="connsiteX5" fmla="*/ 365760 w 701040"/>
                  <a:gd name="connsiteY5" fmla="*/ 182880 h 182880"/>
                  <a:gd name="connsiteX6" fmla="*/ 309880 w 701040"/>
                  <a:gd name="connsiteY6" fmla="*/ 182880 h 182880"/>
                  <a:gd name="connsiteX7" fmla="*/ 238760 w 701040"/>
                  <a:gd name="connsiteY7" fmla="*/ 172720 h 182880"/>
                  <a:gd name="connsiteX8" fmla="*/ 182880 w 701040"/>
                  <a:gd name="connsiteY8" fmla="*/ 177800 h 182880"/>
                  <a:gd name="connsiteX9" fmla="*/ 132080 w 701040"/>
                  <a:gd name="connsiteY9" fmla="*/ 167640 h 182880"/>
                  <a:gd name="connsiteX10" fmla="*/ 111760 w 701040"/>
                  <a:gd name="connsiteY10" fmla="*/ 121920 h 182880"/>
                  <a:gd name="connsiteX11" fmla="*/ 121920 w 701040"/>
                  <a:gd name="connsiteY11" fmla="*/ 45720 h 182880"/>
                  <a:gd name="connsiteX12" fmla="*/ 127000 w 701040"/>
                  <a:gd name="connsiteY12" fmla="*/ 0 h 182880"/>
                  <a:gd name="connsiteX13" fmla="*/ 127000 w 701040"/>
                  <a:gd name="connsiteY13" fmla="*/ 0 h 182880"/>
                  <a:gd name="connsiteX14" fmla="*/ 60960 w 701040"/>
                  <a:gd name="connsiteY14" fmla="*/ 15240 h 182880"/>
                  <a:gd name="connsiteX15" fmla="*/ 0 w 701040"/>
                  <a:gd name="connsiteY15" fmla="*/ 30480 h 182880"/>
                  <a:gd name="connsiteX0" fmla="*/ 701040 w 701040"/>
                  <a:gd name="connsiteY0" fmla="*/ 45720 h 182880"/>
                  <a:gd name="connsiteX1" fmla="*/ 614680 w 701040"/>
                  <a:gd name="connsiteY1" fmla="*/ 101600 h 182880"/>
                  <a:gd name="connsiteX2" fmla="*/ 543560 w 701040"/>
                  <a:gd name="connsiteY2" fmla="*/ 101600 h 182880"/>
                  <a:gd name="connsiteX3" fmla="*/ 487680 w 701040"/>
                  <a:gd name="connsiteY3" fmla="*/ 101600 h 182880"/>
                  <a:gd name="connsiteX4" fmla="*/ 441960 w 701040"/>
                  <a:gd name="connsiteY4" fmla="*/ 147320 h 182880"/>
                  <a:gd name="connsiteX5" fmla="*/ 365760 w 701040"/>
                  <a:gd name="connsiteY5" fmla="*/ 182880 h 182880"/>
                  <a:gd name="connsiteX6" fmla="*/ 309880 w 701040"/>
                  <a:gd name="connsiteY6" fmla="*/ 182880 h 182880"/>
                  <a:gd name="connsiteX7" fmla="*/ 238760 w 701040"/>
                  <a:gd name="connsiteY7" fmla="*/ 172720 h 182880"/>
                  <a:gd name="connsiteX8" fmla="*/ 182880 w 701040"/>
                  <a:gd name="connsiteY8" fmla="*/ 177800 h 182880"/>
                  <a:gd name="connsiteX9" fmla="*/ 111760 w 701040"/>
                  <a:gd name="connsiteY9" fmla="*/ 121920 h 182880"/>
                  <a:gd name="connsiteX10" fmla="*/ 121920 w 701040"/>
                  <a:gd name="connsiteY10" fmla="*/ 45720 h 182880"/>
                  <a:gd name="connsiteX11" fmla="*/ 127000 w 701040"/>
                  <a:gd name="connsiteY11" fmla="*/ 0 h 182880"/>
                  <a:gd name="connsiteX12" fmla="*/ 127000 w 701040"/>
                  <a:gd name="connsiteY12" fmla="*/ 0 h 182880"/>
                  <a:gd name="connsiteX13" fmla="*/ 60960 w 701040"/>
                  <a:gd name="connsiteY13" fmla="*/ 15240 h 182880"/>
                  <a:gd name="connsiteX14" fmla="*/ 0 w 701040"/>
                  <a:gd name="connsiteY14" fmla="*/ 30480 h 182880"/>
                  <a:gd name="connsiteX0" fmla="*/ 701040 w 701040"/>
                  <a:gd name="connsiteY0" fmla="*/ 45720 h 182880"/>
                  <a:gd name="connsiteX1" fmla="*/ 614680 w 701040"/>
                  <a:gd name="connsiteY1" fmla="*/ 101600 h 182880"/>
                  <a:gd name="connsiteX2" fmla="*/ 543560 w 701040"/>
                  <a:gd name="connsiteY2" fmla="*/ 101600 h 182880"/>
                  <a:gd name="connsiteX3" fmla="*/ 487680 w 701040"/>
                  <a:gd name="connsiteY3" fmla="*/ 101600 h 182880"/>
                  <a:gd name="connsiteX4" fmla="*/ 441960 w 701040"/>
                  <a:gd name="connsiteY4" fmla="*/ 147320 h 182880"/>
                  <a:gd name="connsiteX5" fmla="*/ 365760 w 701040"/>
                  <a:gd name="connsiteY5" fmla="*/ 182880 h 182880"/>
                  <a:gd name="connsiteX6" fmla="*/ 309880 w 701040"/>
                  <a:gd name="connsiteY6" fmla="*/ 182880 h 182880"/>
                  <a:gd name="connsiteX7" fmla="*/ 238760 w 701040"/>
                  <a:gd name="connsiteY7" fmla="*/ 172720 h 182880"/>
                  <a:gd name="connsiteX8" fmla="*/ 182880 w 701040"/>
                  <a:gd name="connsiteY8" fmla="*/ 177800 h 182880"/>
                  <a:gd name="connsiteX9" fmla="*/ 121920 w 701040"/>
                  <a:gd name="connsiteY9" fmla="*/ 45720 h 182880"/>
                  <a:gd name="connsiteX10" fmla="*/ 127000 w 701040"/>
                  <a:gd name="connsiteY10" fmla="*/ 0 h 182880"/>
                  <a:gd name="connsiteX11" fmla="*/ 127000 w 701040"/>
                  <a:gd name="connsiteY11" fmla="*/ 0 h 182880"/>
                  <a:gd name="connsiteX12" fmla="*/ 60960 w 701040"/>
                  <a:gd name="connsiteY12" fmla="*/ 15240 h 182880"/>
                  <a:gd name="connsiteX13" fmla="*/ 0 w 701040"/>
                  <a:gd name="connsiteY13" fmla="*/ 30480 h 182880"/>
                  <a:gd name="connsiteX0" fmla="*/ 701040 w 701040"/>
                  <a:gd name="connsiteY0" fmla="*/ 45720 h 203087"/>
                  <a:gd name="connsiteX1" fmla="*/ 614680 w 701040"/>
                  <a:gd name="connsiteY1" fmla="*/ 101600 h 203087"/>
                  <a:gd name="connsiteX2" fmla="*/ 543560 w 701040"/>
                  <a:gd name="connsiteY2" fmla="*/ 101600 h 203087"/>
                  <a:gd name="connsiteX3" fmla="*/ 487680 w 701040"/>
                  <a:gd name="connsiteY3" fmla="*/ 101600 h 203087"/>
                  <a:gd name="connsiteX4" fmla="*/ 441960 w 701040"/>
                  <a:gd name="connsiteY4" fmla="*/ 147320 h 203087"/>
                  <a:gd name="connsiteX5" fmla="*/ 365760 w 701040"/>
                  <a:gd name="connsiteY5" fmla="*/ 182880 h 203087"/>
                  <a:gd name="connsiteX6" fmla="*/ 309880 w 701040"/>
                  <a:gd name="connsiteY6" fmla="*/ 182880 h 203087"/>
                  <a:gd name="connsiteX7" fmla="*/ 231170 w 701040"/>
                  <a:gd name="connsiteY7" fmla="*/ 203087 h 203087"/>
                  <a:gd name="connsiteX8" fmla="*/ 182880 w 701040"/>
                  <a:gd name="connsiteY8" fmla="*/ 177800 h 203087"/>
                  <a:gd name="connsiteX9" fmla="*/ 121920 w 701040"/>
                  <a:gd name="connsiteY9" fmla="*/ 45720 h 203087"/>
                  <a:gd name="connsiteX10" fmla="*/ 127000 w 701040"/>
                  <a:gd name="connsiteY10" fmla="*/ 0 h 203087"/>
                  <a:gd name="connsiteX11" fmla="*/ 127000 w 701040"/>
                  <a:gd name="connsiteY11" fmla="*/ 0 h 203087"/>
                  <a:gd name="connsiteX12" fmla="*/ 60960 w 701040"/>
                  <a:gd name="connsiteY12" fmla="*/ 15240 h 203087"/>
                  <a:gd name="connsiteX13" fmla="*/ 0 w 701040"/>
                  <a:gd name="connsiteY13" fmla="*/ 30480 h 20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1040" h="203087">
                    <a:moveTo>
                      <a:pt x="701040" y="45720"/>
                    </a:moveTo>
                    <a:lnTo>
                      <a:pt x="614680" y="101600"/>
                    </a:lnTo>
                    <a:lnTo>
                      <a:pt x="543560" y="101600"/>
                    </a:lnTo>
                    <a:lnTo>
                      <a:pt x="487680" y="101600"/>
                    </a:lnTo>
                    <a:lnTo>
                      <a:pt x="441960" y="147320"/>
                    </a:lnTo>
                    <a:lnTo>
                      <a:pt x="365760" y="182880"/>
                    </a:lnTo>
                    <a:lnTo>
                      <a:pt x="309880" y="182880"/>
                    </a:lnTo>
                    <a:lnTo>
                      <a:pt x="231170" y="203087"/>
                    </a:lnTo>
                    <a:lnTo>
                      <a:pt x="182880" y="177800"/>
                    </a:lnTo>
                    <a:lnTo>
                      <a:pt x="121920" y="45720"/>
                    </a:lnTo>
                    <a:lnTo>
                      <a:pt x="127000" y="0"/>
                    </a:lnTo>
                    <a:lnTo>
                      <a:pt x="127000" y="0"/>
                    </a:lnTo>
                    <a:lnTo>
                      <a:pt x="60960" y="15240"/>
                    </a:lnTo>
                    <a:lnTo>
                      <a:pt x="0" y="3048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フリーフォーム 101"/>
              <p:cNvSpPr/>
              <p:nvPr/>
            </p:nvSpPr>
            <p:spPr>
              <a:xfrm>
                <a:off x="5514109" y="2528834"/>
                <a:ext cx="199149" cy="147180"/>
              </a:xfrm>
              <a:custGeom>
                <a:avLst/>
                <a:gdLst>
                  <a:gd name="connsiteX0" fmla="*/ 30480 w 203200"/>
                  <a:gd name="connsiteY0" fmla="*/ 147320 h 147320"/>
                  <a:gd name="connsiteX1" fmla="*/ 30480 w 203200"/>
                  <a:gd name="connsiteY1" fmla="*/ 147320 h 147320"/>
                  <a:gd name="connsiteX2" fmla="*/ 0 w 203200"/>
                  <a:gd name="connsiteY2" fmla="*/ 86360 h 147320"/>
                  <a:gd name="connsiteX3" fmla="*/ 25400 w 203200"/>
                  <a:gd name="connsiteY3" fmla="*/ 50800 h 147320"/>
                  <a:gd name="connsiteX4" fmla="*/ 76200 w 203200"/>
                  <a:gd name="connsiteY4" fmla="*/ 35560 h 147320"/>
                  <a:gd name="connsiteX5" fmla="*/ 116840 w 203200"/>
                  <a:gd name="connsiteY5" fmla="*/ 0 h 147320"/>
                  <a:gd name="connsiteX6" fmla="*/ 198120 w 203200"/>
                  <a:gd name="connsiteY6" fmla="*/ 5080 h 147320"/>
                  <a:gd name="connsiteX7" fmla="*/ 203200 w 203200"/>
                  <a:gd name="connsiteY7" fmla="*/ 55880 h 147320"/>
                  <a:gd name="connsiteX8" fmla="*/ 203200 w 203200"/>
                  <a:gd name="connsiteY8" fmla="*/ 55880 h 147320"/>
                  <a:gd name="connsiteX9" fmla="*/ 182880 w 203200"/>
                  <a:gd name="connsiteY9" fmla="*/ 111760 h 14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00" h="147320">
                    <a:moveTo>
                      <a:pt x="30480" y="147320"/>
                    </a:moveTo>
                    <a:lnTo>
                      <a:pt x="30480" y="147320"/>
                    </a:lnTo>
                    <a:lnTo>
                      <a:pt x="0" y="86360"/>
                    </a:lnTo>
                    <a:lnTo>
                      <a:pt x="25400" y="50800"/>
                    </a:lnTo>
                    <a:lnTo>
                      <a:pt x="76200" y="35560"/>
                    </a:lnTo>
                    <a:lnTo>
                      <a:pt x="116840" y="0"/>
                    </a:lnTo>
                    <a:lnTo>
                      <a:pt x="198120" y="5080"/>
                    </a:lnTo>
                    <a:lnTo>
                      <a:pt x="203200" y="55880"/>
                    </a:lnTo>
                    <a:lnTo>
                      <a:pt x="203200" y="55880"/>
                    </a:lnTo>
                    <a:lnTo>
                      <a:pt x="182880" y="11176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円/楕円 102"/>
              <p:cNvSpPr/>
              <p:nvPr/>
            </p:nvSpPr>
            <p:spPr>
              <a:xfrm rot="9060000">
                <a:off x="5822317" y="2813702"/>
                <a:ext cx="66383" cy="33233"/>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フリーフォーム 103"/>
              <p:cNvSpPr/>
              <p:nvPr/>
            </p:nvSpPr>
            <p:spPr>
              <a:xfrm>
                <a:off x="5817574" y="2785215"/>
                <a:ext cx="85350" cy="61720"/>
              </a:xfrm>
              <a:custGeom>
                <a:avLst/>
                <a:gdLst>
                  <a:gd name="connsiteX0" fmla="*/ 86360 w 86360"/>
                  <a:gd name="connsiteY0" fmla="*/ 60960 h 60960"/>
                  <a:gd name="connsiteX1" fmla="*/ 0 w 86360"/>
                  <a:gd name="connsiteY1" fmla="*/ 0 h 60960"/>
                  <a:gd name="connsiteX0" fmla="*/ 86360 w 86360"/>
                  <a:gd name="connsiteY0" fmla="*/ 60960 h 60960"/>
                  <a:gd name="connsiteX1" fmla="*/ 0 w 86360"/>
                  <a:gd name="connsiteY1" fmla="*/ 0 h 60960"/>
                </a:gdLst>
                <a:ahLst/>
                <a:cxnLst>
                  <a:cxn ang="0">
                    <a:pos x="connsiteX0" y="connsiteY0"/>
                  </a:cxn>
                  <a:cxn ang="0">
                    <a:pos x="connsiteX1" y="connsiteY1"/>
                  </a:cxn>
                </a:cxnLst>
                <a:rect l="l" t="t" r="r" b="b"/>
                <a:pathLst>
                  <a:path w="86360" h="60960">
                    <a:moveTo>
                      <a:pt x="86360" y="60960"/>
                    </a:moveTo>
                    <a:cubicBezTo>
                      <a:pt x="67733" y="25400"/>
                      <a:pt x="28787" y="20320"/>
                      <a:pt x="0"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フリーフォーム 104"/>
              <p:cNvSpPr/>
              <p:nvPr/>
            </p:nvSpPr>
            <p:spPr>
              <a:xfrm>
                <a:off x="3674352" y="2196488"/>
                <a:ext cx="1759151" cy="1348376"/>
              </a:xfrm>
              <a:custGeom>
                <a:avLst/>
                <a:gdLst>
                  <a:gd name="connsiteX0" fmla="*/ 1706880 w 1706880"/>
                  <a:gd name="connsiteY0" fmla="*/ 147320 h 1366520"/>
                  <a:gd name="connsiteX1" fmla="*/ 1615440 w 1706880"/>
                  <a:gd name="connsiteY1" fmla="*/ 86360 h 1366520"/>
                  <a:gd name="connsiteX2" fmla="*/ 1442720 w 1706880"/>
                  <a:gd name="connsiteY2" fmla="*/ 10160 h 1366520"/>
                  <a:gd name="connsiteX3" fmla="*/ 1219200 w 1706880"/>
                  <a:gd name="connsiteY3" fmla="*/ 0 h 1366520"/>
                  <a:gd name="connsiteX4" fmla="*/ 985520 w 1706880"/>
                  <a:gd name="connsiteY4" fmla="*/ 35560 h 1366520"/>
                  <a:gd name="connsiteX5" fmla="*/ 716280 w 1706880"/>
                  <a:gd name="connsiteY5" fmla="*/ 152400 h 1366520"/>
                  <a:gd name="connsiteX6" fmla="*/ 563880 w 1706880"/>
                  <a:gd name="connsiteY6" fmla="*/ 279400 h 1366520"/>
                  <a:gd name="connsiteX7" fmla="*/ 375920 w 1706880"/>
                  <a:gd name="connsiteY7" fmla="*/ 574040 h 1366520"/>
                  <a:gd name="connsiteX8" fmla="*/ 223520 w 1706880"/>
                  <a:gd name="connsiteY8" fmla="*/ 797560 h 1366520"/>
                  <a:gd name="connsiteX9" fmla="*/ 116840 w 1706880"/>
                  <a:gd name="connsiteY9" fmla="*/ 955040 h 1366520"/>
                  <a:gd name="connsiteX10" fmla="*/ 0 w 1706880"/>
                  <a:gd name="connsiteY10" fmla="*/ 1102360 h 1366520"/>
                  <a:gd name="connsiteX11" fmla="*/ 40640 w 1706880"/>
                  <a:gd name="connsiteY11" fmla="*/ 1234440 h 1366520"/>
                  <a:gd name="connsiteX12" fmla="*/ 147320 w 1706880"/>
                  <a:gd name="connsiteY12" fmla="*/ 1275080 h 1366520"/>
                  <a:gd name="connsiteX13" fmla="*/ 309880 w 1706880"/>
                  <a:gd name="connsiteY13" fmla="*/ 1366520 h 1366520"/>
                  <a:gd name="connsiteX0" fmla="*/ 1762760 w 1762760"/>
                  <a:gd name="connsiteY0" fmla="*/ 213360 h 1366520"/>
                  <a:gd name="connsiteX1" fmla="*/ 1615440 w 1762760"/>
                  <a:gd name="connsiteY1" fmla="*/ 86360 h 1366520"/>
                  <a:gd name="connsiteX2" fmla="*/ 1442720 w 1762760"/>
                  <a:gd name="connsiteY2" fmla="*/ 10160 h 1366520"/>
                  <a:gd name="connsiteX3" fmla="*/ 1219200 w 1762760"/>
                  <a:gd name="connsiteY3" fmla="*/ 0 h 1366520"/>
                  <a:gd name="connsiteX4" fmla="*/ 985520 w 1762760"/>
                  <a:gd name="connsiteY4" fmla="*/ 35560 h 1366520"/>
                  <a:gd name="connsiteX5" fmla="*/ 716280 w 1762760"/>
                  <a:gd name="connsiteY5" fmla="*/ 152400 h 1366520"/>
                  <a:gd name="connsiteX6" fmla="*/ 563880 w 1762760"/>
                  <a:gd name="connsiteY6" fmla="*/ 279400 h 1366520"/>
                  <a:gd name="connsiteX7" fmla="*/ 375920 w 1762760"/>
                  <a:gd name="connsiteY7" fmla="*/ 574040 h 1366520"/>
                  <a:gd name="connsiteX8" fmla="*/ 223520 w 1762760"/>
                  <a:gd name="connsiteY8" fmla="*/ 797560 h 1366520"/>
                  <a:gd name="connsiteX9" fmla="*/ 116840 w 1762760"/>
                  <a:gd name="connsiteY9" fmla="*/ 955040 h 1366520"/>
                  <a:gd name="connsiteX10" fmla="*/ 0 w 1762760"/>
                  <a:gd name="connsiteY10" fmla="*/ 1102360 h 1366520"/>
                  <a:gd name="connsiteX11" fmla="*/ 40640 w 1762760"/>
                  <a:gd name="connsiteY11" fmla="*/ 1234440 h 1366520"/>
                  <a:gd name="connsiteX12" fmla="*/ 147320 w 1762760"/>
                  <a:gd name="connsiteY12" fmla="*/ 1275080 h 1366520"/>
                  <a:gd name="connsiteX13" fmla="*/ 309880 w 1762760"/>
                  <a:gd name="connsiteY13" fmla="*/ 1366520 h 1366520"/>
                  <a:gd name="connsiteX0" fmla="*/ 1762760 w 1762760"/>
                  <a:gd name="connsiteY0" fmla="*/ 213360 h 1366520"/>
                  <a:gd name="connsiteX1" fmla="*/ 1615440 w 1762760"/>
                  <a:gd name="connsiteY1" fmla="*/ 86360 h 1366520"/>
                  <a:gd name="connsiteX2" fmla="*/ 1442720 w 1762760"/>
                  <a:gd name="connsiteY2" fmla="*/ 10160 h 1366520"/>
                  <a:gd name="connsiteX3" fmla="*/ 1219200 w 1762760"/>
                  <a:gd name="connsiteY3" fmla="*/ 0 h 1366520"/>
                  <a:gd name="connsiteX4" fmla="*/ 985520 w 1762760"/>
                  <a:gd name="connsiteY4" fmla="*/ 35560 h 1366520"/>
                  <a:gd name="connsiteX5" fmla="*/ 716280 w 1762760"/>
                  <a:gd name="connsiteY5" fmla="*/ 152400 h 1366520"/>
                  <a:gd name="connsiteX6" fmla="*/ 563880 w 1762760"/>
                  <a:gd name="connsiteY6" fmla="*/ 279400 h 1366520"/>
                  <a:gd name="connsiteX7" fmla="*/ 375920 w 1762760"/>
                  <a:gd name="connsiteY7" fmla="*/ 574040 h 1366520"/>
                  <a:gd name="connsiteX8" fmla="*/ 223520 w 1762760"/>
                  <a:gd name="connsiteY8" fmla="*/ 797560 h 1366520"/>
                  <a:gd name="connsiteX9" fmla="*/ 116840 w 1762760"/>
                  <a:gd name="connsiteY9" fmla="*/ 955040 h 1366520"/>
                  <a:gd name="connsiteX10" fmla="*/ 0 w 1762760"/>
                  <a:gd name="connsiteY10" fmla="*/ 1102360 h 1366520"/>
                  <a:gd name="connsiteX11" fmla="*/ 40640 w 1762760"/>
                  <a:gd name="connsiteY11" fmla="*/ 1234440 h 1366520"/>
                  <a:gd name="connsiteX12" fmla="*/ 147320 w 1762760"/>
                  <a:gd name="connsiteY12" fmla="*/ 1275080 h 1366520"/>
                  <a:gd name="connsiteX13" fmla="*/ 309880 w 1762760"/>
                  <a:gd name="connsiteY13" fmla="*/ 1366520 h 1366520"/>
                  <a:gd name="connsiteX0" fmla="*/ 1762760 w 1762760"/>
                  <a:gd name="connsiteY0" fmla="*/ 213360 h 1366520"/>
                  <a:gd name="connsiteX1" fmla="*/ 1610360 w 1762760"/>
                  <a:gd name="connsiteY1" fmla="*/ 81280 h 1366520"/>
                  <a:gd name="connsiteX2" fmla="*/ 1442720 w 1762760"/>
                  <a:gd name="connsiteY2" fmla="*/ 10160 h 1366520"/>
                  <a:gd name="connsiteX3" fmla="*/ 1219200 w 1762760"/>
                  <a:gd name="connsiteY3" fmla="*/ 0 h 1366520"/>
                  <a:gd name="connsiteX4" fmla="*/ 985520 w 1762760"/>
                  <a:gd name="connsiteY4" fmla="*/ 35560 h 1366520"/>
                  <a:gd name="connsiteX5" fmla="*/ 716280 w 1762760"/>
                  <a:gd name="connsiteY5" fmla="*/ 152400 h 1366520"/>
                  <a:gd name="connsiteX6" fmla="*/ 563880 w 1762760"/>
                  <a:gd name="connsiteY6" fmla="*/ 279400 h 1366520"/>
                  <a:gd name="connsiteX7" fmla="*/ 375920 w 1762760"/>
                  <a:gd name="connsiteY7" fmla="*/ 574040 h 1366520"/>
                  <a:gd name="connsiteX8" fmla="*/ 223520 w 1762760"/>
                  <a:gd name="connsiteY8" fmla="*/ 797560 h 1366520"/>
                  <a:gd name="connsiteX9" fmla="*/ 116840 w 1762760"/>
                  <a:gd name="connsiteY9" fmla="*/ 955040 h 1366520"/>
                  <a:gd name="connsiteX10" fmla="*/ 0 w 1762760"/>
                  <a:gd name="connsiteY10" fmla="*/ 1102360 h 1366520"/>
                  <a:gd name="connsiteX11" fmla="*/ 40640 w 1762760"/>
                  <a:gd name="connsiteY11" fmla="*/ 1234440 h 1366520"/>
                  <a:gd name="connsiteX12" fmla="*/ 147320 w 1762760"/>
                  <a:gd name="connsiteY12" fmla="*/ 1275080 h 1366520"/>
                  <a:gd name="connsiteX13" fmla="*/ 309880 w 1762760"/>
                  <a:gd name="connsiteY13" fmla="*/ 1366520 h 1366520"/>
                  <a:gd name="connsiteX0" fmla="*/ 1762760 w 1762760"/>
                  <a:gd name="connsiteY0" fmla="*/ 213360 h 1366520"/>
                  <a:gd name="connsiteX1" fmla="*/ 1610360 w 1762760"/>
                  <a:gd name="connsiteY1" fmla="*/ 81280 h 1366520"/>
                  <a:gd name="connsiteX2" fmla="*/ 1442720 w 1762760"/>
                  <a:gd name="connsiteY2" fmla="*/ 10160 h 1366520"/>
                  <a:gd name="connsiteX3" fmla="*/ 1219200 w 1762760"/>
                  <a:gd name="connsiteY3" fmla="*/ 0 h 1366520"/>
                  <a:gd name="connsiteX4" fmla="*/ 985520 w 1762760"/>
                  <a:gd name="connsiteY4" fmla="*/ 35560 h 1366520"/>
                  <a:gd name="connsiteX5" fmla="*/ 716280 w 1762760"/>
                  <a:gd name="connsiteY5" fmla="*/ 152400 h 1366520"/>
                  <a:gd name="connsiteX6" fmla="*/ 574040 w 1762760"/>
                  <a:gd name="connsiteY6" fmla="*/ 340360 h 1366520"/>
                  <a:gd name="connsiteX7" fmla="*/ 375920 w 1762760"/>
                  <a:gd name="connsiteY7" fmla="*/ 574040 h 1366520"/>
                  <a:gd name="connsiteX8" fmla="*/ 223520 w 1762760"/>
                  <a:gd name="connsiteY8" fmla="*/ 797560 h 1366520"/>
                  <a:gd name="connsiteX9" fmla="*/ 116840 w 1762760"/>
                  <a:gd name="connsiteY9" fmla="*/ 955040 h 1366520"/>
                  <a:gd name="connsiteX10" fmla="*/ 0 w 1762760"/>
                  <a:gd name="connsiteY10" fmla="*/ 1102360 h 1366520"/>
                  <a:gd name="connsiteX11" fmla="*/ 40640 w 1762760"/>
                  <a:gd name="connsiteY11" fmla="*/ 1234440 h 1366520"/>
                  <a:gd name="connsiteX12" fmla="*/ 147320 w 1762760"/>
                  <a:gd name="connsiteY12" fmla="*/ 1275080 h 1366520"/>
                  <a:gd name="connsiteX13" fmla="*/ 309880 w 1762760"/>
                  <a:gd name="connsiteY13" fmla="*/ 1366520 h 1366520"/>
                  <a:gd name="connsiteX0" fmla="*/ 1762760 w 1762760"/>
                  <a:gd name="connsiteY0" fmla="*/ 213360 h 1366520"/>
                  <a:gd name="connsiteX1" fmla="*/ 1610360 w 1762760"/>
                  <a:gd name="connsiteY1" fmla="*/ 81280 h 1366520"/>
                  <a:gd name="connsiteX2" fmla="*/ 1442720 w 1762760"/>
                  <a:gd name="connsiteY2" fmla="*/ 10160 h 1366520"/>
                  <a:gd name="connsiteX3" fmla="*/ 1219200 w 1762760"/>
                  <a:gd name="connsiteY3" fmla="*/ 0 h 1366520"/>
                  <a:gd name="connsiteX4" fmla="*/ 985520 w 1762760"/>
                  <a:gd name="connsiteY4" fmla="*/ 35560 h 1366520"/>
                  <a:gd name="connsiteX5" fmla="*/ 797560 w 1762760"/>
                  <a:gd name="connsiteY5" fmla="*/ 132080 h 1366520"/>
                  <a:gd name="connsiteX6" fmla="*/ 574040 w 1762760"/>
                  <a:gd name="connsiteY6" fmla="*/ 340360 h 1366520"/>
                  <a:gd name="connsiteX7" fmla="*/ 375920 w 1762760"/>
                  <a:gd name="connsiteY7" fmla="*/ 574040 h 1366520"/>
                  <a:gd name="connsiteX8" fmla="*/ 223520 w 1762760"/>
                  <a:gd name="connsiteY8" fmla="*/ 797560 h 1366520"/>
                  <a:gd name="connsiteX9" fmla="*/ 116840 w 1762760"/>
                  <a:gd name="connsiteY9" fmla="*/ 955040 h 1366520"/>
                  <a:gd name="connsiteX10" fmla="*/ 0 w 1762760"/>
                  <a:gd name="connsiteY10" fmla="*/ 1102360 h 1366520"/>
                  <a:gd name="connsiteX11" fmla="*/ 40640 w 1762760"/>
                  <a:gd name="connsiteY11" fmla="*/ 1234440 h 1366520"/>
                  <a:gd name="connsiteX12" fmla="*/ 147320 w 1762760"/>
                  <a:gd name="connsiteY12" fmla="*/ 1275080 h 1366520"/>
                  <a:gd name="connsiteX13" fmla="*/ 309880 w 1762760"/>
                  <a:gd name="connsiteY13" fmla="*/ 1366520 h 1366520"/>
                  <a:gd name="connsiteX0" fmla="*/ 1762760 w 1762760"/>
                  <a:gd name="connsiteY0" fmla="*/ 203200 h 1356360"/>
                  <a:gd name="connsiteX1" fmla="*/ 1610360 w 1762760"/>
                  <a:gd name="connsiteY1" fmla="*/ 71120 h 1356360"/>
                  <a:gd name="connsiteX2" fmla="*/ 1442720 w 1762760"/>
                  <a:gd name="connsiteY2" fmla="*/ 0 h 1356360"/>
                  <a:gd name="connsiteX3" fmla="*/ 1300480 w 1762760"/>
                  <a:gd name="connsiteY3" fmla="*/ 40640 h 1356360"/>
                  <a:gd name="connsiteX4" fmla="*/ 985520 w 1762760"/>
                  <a:gd name="connsiteY4" fmla="*/ 25400 h 1356360"/>
                  <a:gd name="connsiteX5" fmla="*/ 797560 w 1762760"/>
                  <a:gd name="connsiteY5" fmla="*/ 121920 h 1356360"/>
                  <a:gd name="connsiteX6" fmla="*/ 574040 w 1762760"/>
                  <a:gd name="connsiteY6" fmla="*/ 330200 h 1356360"/>
                  <a:gd name="connsiteX7" fmla="*/ 375920 w 1762760"/>
                  <a:gd name="connsiteY7" fmla="*/ 563880 h 1356360"/>
                  <a:gd name="connsiteX8" fmla="*/ 223520 w 1762760"/>
                  <a:gd name="connsiteY8" fmla="*/ 787400 h 1356360"/>
                  <a:gd name="connsiteX9" fmla="*/ 116840 w 1762760"/>
                  <a:gd name="connsiteY9" fmla="*/ 944880 h 1356360"/>
                  <a:gd name="connsiteX10" fmla="*/ 0 w 1762760"/>
                  <a:gd name="connsiteY10" fmla="*/ 1092200 h 1356360"/>
                  <a:gd name="connsiteX11" fmla="*/ 40640 w 1762760"/>
                  <a:gd name="connsiteY11" fmla="*/ 1224280 h 1356360"/>
                  <a:gd name="connsiteX12" fmla="*/ 147320 w 1762760"/>
                  <a:gd name="connsiteY12" fmla="*/ 1264920 h 1356360"/>
                  <a:gd name="connsiteX13" fmla="*/ 309880 w 1762760"/>
                  <a:gd name="connsiteY13" fmla="*/ 1356360 h 1356360"/>
                  <a:gd name="connsiteX0" fmla="*/ 1762760 w 1762760"/>
                  <a:gd name="connsiteY0" fmla="*/ 203200 h 1356360"/>
                  <a:gd name="connsiteX1" fmla="*/ 1610360 w 1762760"/>
                  <a:gd name="connsiteY1" fmla="*/ 71120 h 1356360"/>
                  <a:gd name="connsiteX2" fmla="*/ 1442720 w 1762760"/>
                  <a:gd name="connsiteY2" fmla="*/ 0 h 1356360"/>
                  <a:gd name="connsiteX3" fmla="*/ 1300480 w 1762760"/>
                  <a:gd name="connsiteY3" fmla="*/ 40640 h 1356360"/>
                  <a:gd name="connsiteX4" fmla="*/ 995680 w 1762760"/>
                  <a:gd name="connsiteY4" fmla="*/ 35560 h 1356360"/>
                  <a:gd name="connsiteX5" fmla="*/ 797560 w 1762760"/>
                  <a:gd name="connsiteY5" fmla="*/ 121920 h 1356360"/>
                  <a:gd name="connsiteX6" fmla="*/ 574040 w 1762760"/>
                  <a:gd name="connsiteY6" fmla="*/ 330200 h 1356360"/>
                  <a:gd name="connsiteX7" fmla="*/ 375920 w 1762760"/>
                  <a:gd name="connsiteY7" fmla="*/ 563880 h 1356360"/>
                  <a:gd name="connsiteX8" fmla="*/ 223520 w 1762760"/>
                  <a:gd name="connsiteY8" fmla="*/ 787400 h 1356360"/>
                  <a:gd name="connsiteX9" fmla="*/ 116840 w 1762760"/>
                  <a:gd name="connsiteY9" fmla="*/ 944880 h 1356360"/>
                  <a:gd name="connsiteX10" fmla="*/ 0 w 1762760"/>
                  <a:gd name="connsiteY10" fmla="*/ 1092200 h 1356360"/>
                  <a:gd name="connsiteX11" fmla="*/ 40640 w 1762760"/>
                  <a:gd name="connsiteY11" fmla="*/ 1224280 h 1356360"/>
                  <a:gd name="connsiteX12" fmla="*/ 147320 w 1762760"/>
                  <a:gd name="connsiteY12" fmla="*/ 1264920 h 1356360"/>
                  <a:gd name="connsiteX13" fmla="*/ 309880 w 1762760"/>
                  <a:gd name="connsiteY13" fmla="*/ 1356360 h 1356360"/>
                  <a:gd name="connsiteX0" fmla="*/ 1762760 w 1762760"/>
                  <a:gd name="connsiteY0" fmla="*/ 182880 h 1336040"/>
                  <a:gd name="connsiteX1" fmla="*/ 1610360 w 1762760"/>
                  <a:gd name="connsiteY1" fmla="*/ 50800 h 1336040"/>
                  <a:gd name="connsiteX2" fmla="*/ 1483360 w 1762760"/>
                  <a:gd name="connsiteY2" fmla="*/ 0 h 1336040"/>
                  <a:gd name="connsiteX3" fmla="*/ 1300480 w 1762760"/>
                  <a:gd name="connsiteY3" fmla="*/ 20320 h 1336040"/>
                  <a:gd name="connsiteX4" fmla="*/ 995680 w 1762760"/>
                  <a:gd name="connsiteY4" fmla="*/ 15240 h 1336040"/>
                  <a:gd name="connsiteX5" fmla="*/ 797560 w 1762760"/>
                  <a:gd name="connsiteY5" fmla="*/ 101600 h 1336040"/>
                  <a:gd name="connsiteX6" fmla="*/ 574040 w 1762760"/>
                  <a:gd name="connsiteY6" fmla="*/ 309880 h 1336040"/>
                  <a:gd name="connsiteX7" fmla="*/ 375920 w 1762760"/>
                  <a:gd name="connsiteY7" fmla="*/ 543560 h 1336040"/>
                  <a:gd name="connsiteX8" fmla="*/ 223520 w 1762760"/>
                  <a:gd name="connsiteY8" fmla="*/ 767080 h 1336040"/>
                  <a:gd name="connsiteX9" fmla="*/ 116840 w 1762760"/>
                  <a:gd name="connsiteY9" fmla="*/ 924560 h 1336040"/>
                  <a:gd name="connsiteX10" fmla="*/ 0 w 1762760"/>
                  <a:gd name="connsiteY10" fmla="*/ 1071880 h 1336040"/>
                  <a:gd name="connsiteX11" fmla="*/ 40640 w 1762760"/>
                  <a:gd name="connsiteY11" fmla="*/ 1203960 h 1336040"/>
                  <a:gd name="connsiteX12" fmla="*/ 147320 w 1762760"/>
                  <a:gd name="connsiteY12" fmla="*/ 1244600 h 1336040"/>
                  <a:gd name="connsiteX13" fmla="*/ 309880 w 1762760"/>
                  <a:gd name="connsiteY13" fmla="*/ 1336040 h 1336040"/>
                  <a:gd name="connsiteX0" fmla="*/ 1762760 w 1762760"/>
                  <a:gd name="connsiteY0" fmla="*/ 196427 h 1349587"/>
                  <a:gd name="connsiteX1" fmla="*/ 1610360 w 1762760"/>
                  <a:gd name="connsiteY1" fmla="*/ 64347 h 1349587"/>
                  <a:gd name="connsiteX2" fmla="*/ 1483360 w 1762760"/>
                  <a:gd name="connsiteY2" fmla="*/ 13547 h 1349587"/>
                  <a:gd name="connsiteX3" fmla="*/ 1300480 w 1762760"/>
                  <a:gd name="connsiteY3" fmla="*/ 33867 h 1349587"/>
                  <a:gd name="connsiteX4" fmla="*/ 995680 w 1762760"/>
                  <a:gd name="connsiteY4" fmla="*/ 28787 h 1349587"/>
                  <a:gd name="connsiteX5" fmla="*/ 797560 w 1762760"/>
                  <a:gd name="connsiteY5" fmla="*/ 115147 h 1349587"/>
                  <a:gd name="connsiteX6" fmla="*/ 574040 w 1762760"/>
                  <a:gd name="connsiteY6" fmla="*/ 323427 h 1349587"/>
                  <a:gd name="connsiteX7" fmla="*/ 375920 w 1762760"/>
                  <a:gd name="connsiteY7" fmla="*/ 557107 h 1349587"/>
                  <a:gd name="connsiteX8" fmla="*/ 223520 w 1762760"/>
                  <a:gd name="connsiteY8" fmla="*/ 780627 h 1349587"/>
                  <a:gd name="connsiteX9" fmla="*/ 116840 w 1762760"/>
                  <a:gd name="connsiteY9" fmla="*/ 938107 h 1349587"/>
                  <a:gd name="connsiteX10" fmla="*/ 0 w 1762760"/>
                  <a:gd name="connsiteY10" fmla="*/ 1085427 h 1349587"/>
                  <a:gd name="connsiteX11" fmla="*/ 40640 w 1762760"/>
                  <a:gd name="connsiteY11" fmla="*/ 1217507 h 1349587"/>
                  <a:gd name="connsiteX12" fmla="*/ 147320 w 1762760"/>
                  <a:gd name="connsiteY12" fmla="*/ 1258147 h 1349587"/>
                  <a:gd name="connsiteX13" fmla="*/ 309880 w 1762760"/>
                  <a:gd name="connsiteY13" fmla="*/ 1349587 h 134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2760" h="1349587">
                    <a:moveTo>
                      <a:pt x="1762760" y="196427"/>
                    </a:moveTo>
                    <a:cubicBezTo>
                      <a:pt x="1713653" y="128694"/>
                      <a:pt x="1659467" y="106680"/>
                      <a:pt x="1610360" y="64347"/>
                    </a:cubicBezTo>
                    <a:lnTo>
                      <a:pt x="1483360" y="13547"/>
                    </a:lnTo>
                    <a:cubicBezTo>
                      <a:pt x="1422400" y="0"/>
                      <a:pt x="1361440" y="27094"/>
                      <a:pt x="1300480" y="33867"/>
                    </a:cubicBezTo>
                    <a:lnTo>
                      <a:pt x="995680" y="28787"/>
                    </a:lnTo>
                    <a:lnTo>
                      <a:pt x="797560" y="115147"/>
                    </a:lnTo>
                    <a:lnTo>
                      <a:pt x="574040" y="323427"/>
                    </a:lnTo>
                    <a:lnTo>
                      <a:pt x="375920" y="557107"/>
                    </a:lnTo>
                    <a:lnTo>
                      <a:pt x="223520" y="780627"/>
                    </a:lnTo>
                    <a:lnTo>
                      <a:pt x="116840" y="938107"/>
                    </a:lnTo>
                    <a:lnTo>
                      <a:pt x="0" y="1085427"/>
                    </a:lnTo>
                    <a:lnTo>
                      <a:pt x="40640" y="1217507"/>
                    </a:lnTo>
                    <a:lnTo>
                      <a:pt x="147320" y="1258147"/>
                    </a:lnTo>
                    <a:lnTo>
                      <a:pt x="309880" y="1349587"/>
                    </a:ln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フリーフォーム 105"/>
              <p:cNvSpPr/>
              <p:nvPr/>
            </p:nvSpPr>
            <p:spPr>
              <a:xfrm>
                <a:off x="3560552" y="3544864"/>
                <a:ext cx="1228087" cy="1016030"/>
              </a:xfrm>
              <a:custGeom>
                <a:avLst/>
                <a:gdLst>
                  <a:gd name="connsiteX0" fmla="*/ 421640 w 1229360"/>
                  <a:gd name="connsiteY0" fmla="*/ 0 h 1016000"/>
                  <a:gd name="connsiteX1" fmla="*/ 614680 w 1229360"/>
                  <a:gd name="connsiteY1" fmla="*/ 5080 h 1016000"/>
                  <a:gd name="connsiteX2" fmla="*/ 878840 w 1229360"/>
                  <a:gd name="connsiteY2" fmla="*/ 45720 h 1016000"/>
                  <a:gd name="connsiteX3" fmla="*/ 1051560 w 1229360"/>
                  <a:gd name="connsiteY3" fmla="*/ 121920 h 1016000"/>
                  <a:gd name="connsiteX4" fmla="*/ 1158240 w 1229360"/>
                  <a:gd name="connsiteY4" fmla="*/ 218440 h 1016000"/>
                  <a:gd name="connsiteX5" fmla="*/ 1198880 w 1229360"/>
                  <a:gd name="connsiteY5" fmla="*/ 309880 h 1016000"/>
                  <a:gd name="connsiteX6" fmla="*/ 1229360 w 1229360"/>
                  <a:gd name="connsiteY6" fmla="*/ 421640 h 1016000"/>
                  <a:gd name="connsiteX7" fmla="*/ 1214120 w 1229360"/>
                  <a:gd name="connsiteY7" fmla="*/ 533400 h 1016000"/>
                  <a:gd name="connsiteX8" fmla="*/ 1163320 w 1229360"/>
                  <a:gd name="connsiteY8" fmla="*/ 635000 h 1016000"/>
                  <a:gd name="connsiteX9" fmla="*/ 1051560 w 1229360"/>
                  <a:gd name="connsiteY9" fmla="*/ 731520 h 1016000"/>
                  <a:gd name="connsiteX10" fmla="*/ 919480 w 1229360"/>
                  <a:gd name="connsiteY10" fmla="*/ 787400 h 1016000"/>
                  <a:gd name="connsiteX11" fmla="*/ 701040 w 1229360"/>
                  <a:gd name="connsiteY11" fmla="*/ 853440 h 1016000"/>
                  <a:gd name="connsiteX12" fmla="*/ 563880 w 1229360"/>
                  <a:gd name="connsiteY12" fmla="*/ 924560 h 1016000"/>
                  <a:gd name="connsiteX13" fmla="*/ 492760 w 1229360"/>
                  <a:gd name="connsiteY13" fmla="*/ 970280 h 1016000"/>
                  <a:gd name="connsiteX14" fmla="*/ 401320 w 1229360"/>
                  <a:gd name="connsiteY14" fmla="*/ 1016000 h 1016000"/>
                  <a:gd name="connsiteX15" fmla="*/ 264160 w 1229360"/>
                  <a:gd name="connsiteY15" fmla="*/ 949960 h 1016000"/>
                  <a:gd name="connsiteX16" fmla="*/ 121920 w 1229360"/>
                  <a:gd name="connsiteY16" fmla="*/ 843280 h 1016000"/>
                  <a:gd name="connsiteX17" fmla="*/ 35560 w 1229360"/>
                  <a:gd name="connsiteY17" fmla="*/ 721360 h 1016000"/>
                  <a:gd name="connsiteX18" fmla="*/ 0 w 1229360"/>
                  <a:gd name="connsiteY18" fmla="*/ 614680 h 1016000"/>
                  <a:gd name="connsiteX19" fmla="*/ 71120 w 1229360"/>
                  <a:gd name="connsiteY19" fmla="*/ 579120 h 1016000"/>
                  <a:gd name="connsiteX20" fmla="*/ 86360 w 1229360"/>
                  <a:gd name="connsiteY20" fmla="*/ 56896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9360" h="1016000">
                    <a:moveTo>
                      <a:pt x="421640" y="0"/>
                    </a:moveTo>
                    <a:lnTo>
                      <a:pt x="614680" y="5080"/>
                    </a:lnTo>
                    <a:lnTo>
                      <a:pt x="878840" y="45720"/>
                    </a:lnTo>
                    <a:lnTo>
                      <a:pt x="1051560" y="121920"/>
                    </a:lnTo>
                    <a:lnTo>
                      <a:pt x="1158240" y="218440"/>
                    </a:lnTo>
                    <a:lnTo>
                      <a:pt x="1198880" y="309880"/>
                    </a:lnTo>
                    <a:lnTo>
                      <a:pt x="1229360" y="421640"/>
                    </a:lnTo>
                    <a:lnTo>
                      <a:pt x="1214120" y="533400"/>
                    </a:lnTo>
                    <a:lnTo>
                      <a:pt x="1163320" y="635000"/>
                    </a:lnTo>
                    <a:lnTo>
                      <a:pt x="1051560" y="731520"/>
                    </a:lnTo>
                    <a:lnTo>
                      <a:pt x="919480" y="787400"/>
                    </a:lnTo>
                    <a:lnTo>
                      <a:pt x="701040" y="853440"/>
                    </a:lnTo>
                    <a:lnTo>
                      <a:pt x="563880" y="924560"/>
                    </a:lnTo>
                    <a:lnTo>
                      <a:pt x="492760" y="970280"/>
                    </a:lnTo>
                    <a:lnTo>
                      <a:pt x="401320" y="1016000"/>
                    </a:lnTo>
                    <a:lnTo>
                      <a:pt x="264160" y="949960"/>
                    </a:lnTo>
                    <a:lnTo>
                      <a:pt x="121920" y="843280"/>
                    </a:lnTo>
                    <a:lnTo>
                      <a:pt x="35560" y="721360"/>
                    </a:lnTo>
                    <a:lnTo>
                      <a:pt x="0" y="614680"/>
                    </a:lnTo>
                    <a:lnTo>
                      <a:pt x="71120" y="579120"/>
                    </a:lnTo>
                    <a:lnTo>
                      <a:pt x="86360" y="568960"/>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フリーフォーム 106"/>
              <p:cNvSpPr/>
              <p:nvPr/>
            </p:nvSpPr>
            <p:spPr>
              <a:xfrm>
                <a:off x="4684323" y="2609545"/>
                <a:ext cx="407781" cy="2008322"/>
              </a:xfrm>
              <a:custGeom>
                <a:avLst/>
                <a:gdLst>
                  <a:gd name="connsiteX0" fmla="*/ 187960 w 406400"/>
                  <a:gd name="connsiteY0" fmla="*/ 0 h 1981200"/>
                  <a:gd name="connsiteX1" fmla="*/ 203200 w 406400"/>
                  <a:gd name="connsiteY1" fmla="*/ 142240 h 1981200"/>
                  <a:gd name="connsiteX2" fmla="*/ 213360 w 406400"/>
                  <a:gd name="connsiteY2" fmla="*/ 269240 h 1981200"/>
                  <a:gd name="connsiteX3" fmla="*/ 193040 w 406400"/>
                  <a:gd name="connsiteY3" fmla="*/ 411480 h 1981200"/>
                  <a:gd name="connsiteX4" fmla="*/ 208280 w 406400"/>
                  <a:gd name="connsiteY4" fmla="*/ 462280 h 1981200"/>
                  <a:gd name="connsiteX5" fmla="*/ 193040 w 406400"/>
                  <a:gd name="connsiteY5" fmla="*/ 523240 h 1981200"/>
                  <a:gd name="connsiteX6" fmla="*/ 208280 w 406400"/>
                  <a:gd name="connsiteY6" fmla="*/ 614680 h 1981200"/>
                  <a:gd name="connsiteX7" fmla="*/ 233680 w 406400"/>
                  <a:gd name="connsiteY7" fmla="*/ 767080 h 1981200"/>
                  <a:gd name="connsiteX8" fmla="*/ 228600 w 406400"/>
                  <a:gd name="connsiteY8" fmla="*/ 960120 h 1981200"/>
                  <a:gd name="connsiteX9" fmla="*/ 233680 w 406400"/>
                  <a:gd name="connsiteY9" fmla="*/ 1092200 h 1981200"/>
                  <a:gd name="connsiteX10" fmla="*/ 309880 w 406400"/>
                  <a:gd name="connsiteY10" fmla="*/ 1412240 h 1981200"/>
                  <a:gd name="connsiteX11" fmla="*/ 370840 w 406400"/>
                  <a:gd name="connsiteY11" fmla="*/ 1747520 h 1981200"/>
                  <a:gd name="connsiteX12" fmla="*/ 406400 w 406400"/>
                  <a:gd name="connsiteY12" fmla="*/ 1894840 h 1981200"/>
                  <a:gd name="connsiteX13" fmla="*/ 381000 w 406400"/>
                  <a:gd name="connsiteY13" fmla="*/ 1940560 h 1981200"/>
                  <a:gd name="connsiteX14" fmla="*/ 289560 w 406400"/>
                  <a:gd name="connsiteY14" fmla="*/ 1976120 h 1981200"/>
                  <a:gd name="connsiteX15" fmla="*/ 193040 w 406400"/>
                  <a:gd name="connsiteY15" fmla="*/ 1981200 h 1981200"/>
                  <a:gd name="connsiteX16" fmla="*/ 121920 w 406400"/>
                  <a:gd name="connsiteY16" fmla="*/ 1945640 h 1981200"/>
                  <a:gd name="connsiteX17" fmla="*/ 76200 w 406400"/>
                  <a:gd name="connsiteY17" fmla="*/ 1899920 h 1981200"/>
                  <a:gd name="connsiteX18" fmla="*/ 30480 w 406400"/>
                  <a:gd name="connsiteY18" fmla="*/ 1762760 h 1981200"/>
                  <a:gd name="connsiteX19" fmla="*/ 15240 w 406400"/>
                  <a:gd name="connsiteY19" fmla="*/ 1651000 h 1981200"/>
                  <a:gd name="connsiteX20" fmla="*/ 0 w 406400"/>
                  <a:gd name="connsiteY20" fmla="*/ 1600200 h 1981200"/>
                  <a:gd name="connsiteX0" fmla="*/ 187960 w 406400"/>
                  <a:gd name="connsiteY0" fmla="*/ 0 h 2006600"/>
                  <a:gd name="connsiteX1" fmla="*/ 203200 w 406400"/>
                  <a:gd name="connsiteY1" fmla="*/ 142240 h 2006600"/>
                  <a:gd name="connsiteX2" fmla="*/ 213360 w 406400"/>
                  <a:gd name="connsiteY2" fmla="*/ 269240 h 2006600"/>
                  <a:gd name="connsiteX3" fmla="*/ 193040 w 406400"/>
                  <a:gd name="connsiteY3" fmla="*/ 411480 h 2006600"/>
                  <a:gd name="connsiteX4" fmla="*/ 208280 w 406400"/>
                  <a:gd name="connsiteY4" fmla="*/ 462280 h 2006600"/>
                  <a:gd name="connsiteX5" fmla="*/ 193040 w 406400"/>
                  <a:gd name="connsiteY5" fmla="*/ 523240 h 2006600"/>
                  <a:gd name="connsiteX6" fmla="*/ 208280 w 406400"/>
                  <a:gd name="connsiteY6" fmla="*/ 614680 h 2006600"/>
                  <a:gd name="connsiteX7" fmla="*/ 233680 w 406400"/>
                  <a:gd name="connsiteY7" fmla="*/ 767080 h 2006600"/>
                  <a:gd name="connsiteX8" fmla="*/ 228600 w 406400"/>
                  <a:gd name="connsiteY8" fmla="*/ 960120 h 2006600"/>
                  <a:gd name="connsiteX9" fmla="*/ 233680 w 406400"/>
                  <a:gd name="connsiteY9" fmla="*/ 1092200 h 2006600"/>
                  <a:gd name="connsiteX10" fmla="*/ 309880 w 406400"/>
                  <a:gd name="connsiteY10" fmla="*/ 1412240 h 2006600"/>
                  <a:gd name="connsiteX11" fmla="*/ 370840 w 406400"/>
                  <a:gd name="connsiteY11" fmla="*/ 1747520 h 2006600"/>
                  <a:gd name="connsiteX12" fmla="*/ 406400 w 406400"/>
                  <a:gd name="connsiteY12" fmla="*/ 1894840 h 2006600"/>
                  <a:gd name="connsiteX13" fmla="*/ 381000 w 406400"/>
                  <a:gd name="connsiteY13" fmla="*/ 1940560 h 2006600"/>
                  <a:gd name="connsiteX14" fmla="*/ 289560 w 406400"/>
                  <a:gd name="connsiteY14" fmla="*/ 1976120 h 2006600"/>
                  <a:gd name="connsiteX15" fmla="*/ 147320 w 406400"/>
                  <a:gd name="connsiteY15" fmla="*/ 2006600 h 2006600"/>
                  <a:gd name="connsiteX16" fmla="*/ 121920 w 406400"/>
                  <a:gd name="connsiteY16" fmla="*/ 1945640 h 2006600"/>
                  <a:gd name="connsiteX17" fmla="*/ 76200 w 406400"/>
                  <a:gd name="connsiteY17" fmla="*/ 1899920 h 2006600"/>
                  <a:gd name="connsiteX18" fmla="*/ 30480 w 406400"/>
                  <a:gd name="connsiteY18" fmla="*/ 1762760 h 2006600"/>
                  <a:gd name="connsiteX19" fmla="*/ 15240 w 406400"/>
                  <a:gd name="connsiteY19" fmla="*/ 1651000 h 2006600"/>
                  <a:gd name="connsiteX20" fmla="*/ 0 w 406400"/>
                  <a:gd name="connsiteY20" fmla="*/ 1600200 h 2006600"/>
                  <a:gd name="connsiteX0" fmla="*/ 187960 w 406400"/>
                  <a:gd name="connsiteY0" fmla="*/ 0 h 2006600"/>
                  <a:gd name="connsiteX1" fmla="*/ 203200 w 406400"/>
                  <a:gd name="connsiteY1" fmla="*/ 142240 h 2006600"/>
                  <a:gd name="connsiteX2" fmla="*/ 213360 w 406400"/>
                  <a:gd name="connsiteY2" fmla="*/ 269240 h 2006600"/>
                  <a:gd name="connsiteX3" fmla="*/ 193040 w 406400"/>
                  <a:gd name="connsiteY3" fmla="*/ 411480 h 2006600"/>
                  <a:gd name="connsiteX4" fmla="*/ 208280 w 406400"/>
                  <a:gd name="connsiteY4" fmla="*/ 462280 h 2006600"/>
                  <a:gd name="connsiteX5" fmla="*/ 193040 w 406400"/>
                  <a:gd name="connsiteY5" fmla="*/ 523240 h 2006600"/>
                  <a:gd name="connsiteX6" fmla="*/ 208280 w 406400"/>
                  <a:gd name="connsiteY6" fmla="*/ 614680 h 2006600"/>
                  <a:gd name="connsiteX7" fmla="*/ 233680 w 406400"/>
                  <a:gd name="connsiteY7" fmla="*/ 767080 h 2006600"/>
                  <a:gd name="connsiteX8" fmla="*/ 228600 w 406400"/>
                  <a:gd name="connsiteY8" fmla="*/ 960120 h 2006600"/>
                  <a:gd name="connsiteX9" fmla="*/ 233680 w 406400"/>
                  <a:gd name="connsiteY9" fmla="*/ 1092200 h 2006600"/>
                  <a:gd name="connsiteX10" fmla="*/ 309880 w 406400"/>
                  <a:gd name="connsiteY10" fmla="*/ 1412240 h 2006600"/>
                  <a:gd name="connsiteX11" fmla="*/ 370840 w 406400"/>
                  <a:gd name="connsiteY11" fmla="*/ 1747520 h 2006600"/>
                  <a:gd name="connsiteX12" fmla="*/ 406400 w 406400"/>
                  <a:gd name="connsiteY12" fmla="*/ 1894840 h 2006600"/>
                  <a:gd name="connsiteX13" fmla="*/ 381000 w 406400"/>
                  <a:gd name="connsiteY13" fmla="*/ 1940560 h 2006600"/>
                  <a:gd name="connsiteX14" fmla="*/ 289560 w 406400"/>
                  <a:gd name="connsiteY14" fmla="*/ 1976120 h 2006600"/>
                  <a:gd name="connsiteX15" fmla="*/ 147320 w 406400"/>
                  <a:gd name="connsiteY15" fmla="*/ 2006600 h 2006600"/>
                  <a:gd name="connsiteX16" fmla="*/ 121920 w 406400"/>
                  <a:gd name="connsiteY16" fmla="*/ 1945640 h 2006600"/>
                  <a:gd name="connsiteX17" fmla="*/ 81280 w 406400"/>
                  <a:gd name="connsiteY17" fmla="*/ 1899920 h 2006600"/>
                  <a:gd name="connsiteX18" fmla="*/ 30480 w 406400"/>
                  <a:gd name="connsiteY18" fmla="*/ 1762760 h 2006600"/>
                  <a:gd name="connsiteX19" fmla="*/ 15240 w 406400"/>
                  <a:gd name="connsiteY19" fmla="*/ 1651000 h 2006600"/>
                  <a:gd name="connsiteX20" fmla="*/ 0 w 406400"/>
                  <a:gd name="connsiteY20" fmla="*/ 1600200 h 2006600"/>
                  <a:gd name="connsiteX0" fmla="*/ 187960 w 406400"/>
                  <a:gd name="connsiteY0" fmla="*/ 0 h 2006600"/>
                  <a:gd name="connsiteX1" fmla="*/ 203200 w 406400"/>
                  <a:gd name="connsiteY1" fmla="*/ 142240 h 2006600"/>
                  <a:gd name="connsiteX2" fmla="*/ 213360 w 406400"/>
                  <a:gd name="connsiteY2" fmla="*/ 269240 h 2006600"/>
                  <a:gd name="connsiteX3" fmla="*/ 193040 w 406400"/>
                  <a:gd name="connsiteY3" fmla="*/ 411480 h 2006600"/>
                  <a:gd name="connsiteX4" fmla="*/ 208280 w 406400"/>
                  <a:gd name="connsiteY4" fmla="*/ 462280 h 2006600"/>
                  <a:gd name="connsiteX5" fmla="*/ 193040 w 406400"/>
                  <a:gd name="connsiteY5" fmla="*/ 523240 h 2006600"/>
                  <a:gd name="connsiteX6" fmla="*/ 208280 w 406400"/>
                  <a:gd name="connsiteY6" fmla="*/ 614680 h 2006600"/>
                  <a:gd name="connsiteX7" fmla="*/ 233680 w 406400"/>
                  <a:gd name="connsiteY7" fmla="*/ 767080 h 2006600"/>
                  <a:gd name="connsiteX8" fmla="*/ 228600 w 406400"/>
                  <a:gd name="connsiteY8" fmla="*/ 960120 h 2006600"/>
                  <a:gd name="connsiteX9" fmla="*/ 233680 w 406400"/>
                  <a:gd name="connsiteY9" fmla="*/ 1092200 h 2006600"/>
                  <a:gd name="connsiteX10" fmla="*/ 309880 w 406400"/>
                  <a:gd name="connsiteY10" fmla="*/ 1412240 h 2006600"/>
                  <a:gd name="connsiteX11" fmla="*/ 370840 w 406400"/>
                  <a:gd name="connsiteY11" fmla="*/ 1747520 h 2006600"/>
                  <a:gd name="connsiteX12" fmla="*/ 406400 w 406400"/>
                  <a:gd name="connsiteY12" fmla="*/ 1894840 h 2006600"/>
                  <a:gd name="connsiteX13" fmla="*/ 381000 w 406400"/>
                  <a:gd name="connsiteY13" fmla="*/ 1940560 h 2006600"/>
                  <a:gd name="connsiteX14" fmla="*/ 289560 w 406400"/>
                  <a:gd name="connsiteY14" fmla="*/ 1976120 h 2006600"/>
                  <a:gd name="connsiteX15" fmla="*/ 147320 w 406400"/>
                  <a:gd name="connsiteY15" fmla="*/ 2006600 h 2006600"/>
                  <a:gd name="connsiteX16" fmla="*/ 121920 w 406400"/>
                  <a:gd name="connsiteY16" fmla="*/ 1945640 h 2006600"/>
                  <a:gd name="connsiteX17" fmla="*/ 81280 w 406400"/>
                  <a:gd name="connsiteY17" fmla="*/ 1899920 h 2006600"/>
                  <a:gd name="connsiteX18" fmla="*/ 35560 w 406400"/>
                  <a:gd name="connsiteY18" fmla="*/ 1757680 h 2006600"/>
                  <a:gd name="connsiteX19" fmla="*/ 15240 w 406400"/>
                  <a:gd name="connsiteY19" fmla="*/ 1651000 h 2006600"/>
                  <a:gd name="connsiteX20" fmla="*/ 0 w 406400"/>
                  <a:gd name="connsiteY20" fmla="*/ 160020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6400" h="2006600">
                    <a:moveTo>
                      <a:pt x="187960" y="0"/>
                    </a:moveTo>
                    <a:lnTo>
                      <a:pt x="203200" y="142240"/>
                    </a:lnTo>
                    <a:lnTo>
                      <a:pt x="213360" y="269240"/>
                    </a:lnTo>
                    <a:lnTo>
                      <a:pt x="193040" y="411480"/>
                    </a:lnTo>
                    <a:lnTo>
                      <a:pt x="208280" y="462280"/>
                    </a:lnTo>
                    <a:lnTo>
                      <a:pt x="193040" y="523240"/>
                    </a:lnTo>
                    <a:lnTo>
                      <a:pt x="208280" y="614680"/>
                    </a:lnTo>
                    <a:lnTo>
                      <a:pt x="233680" y="767080"/>
                    </a:lnTo>
                    <a:lnTo>
                      <a:pt x="228600" y="960120"/>
                    </a:lnTo>
                    <a:lnTo>
                      <a:pt x="233680" y="1092200"/>
                    </a:lnTo>
                    <a:lnTo>
                      <a:pt x="309880" y="1412240"/>
                    </a:lnTo>
                    <a:lnTo>
                      <a:pt x="370840" y="1747520"/>
                    </a:lnTo>
                    <a:lnTo>
                      <a:pt x="406400" y="1894840"/>
                    </a:lnTo>
                    <a:lnTo>
                      <a:pt x="381000" y="1940560"/>
                    </a:lnTo>
                    <a:lnTo>
                      <a:pt x="289560" y="1976120"/>
                    </a:lnTo>
                    <a:lnTo>
                      <a:pt x="147320" y="2006600"/>
                    </a:lnTo>
                    <a:lnTo>
                      <a:pt x="121920" y="1945640"/>
                    </a:lnTo>
                    <a:lnTo>
                      <a:pt x="81280" y="1899920"/>
                    </a:lnTo>
                    <a:lnTo>
                      <a:pt x="35560" y="1757680"/>
                    </a:lnTo>
                    <a:lnTo>
                      <a:pt x="15240" y="1651000"/>
                    </a:lnTo>
                    <a:lnTo>
                      <a:pt x="0" y="1600200"/>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フリーフォーム 107"/>
              <p:cNvSpPr/>
              <p:nvPr/>
            </p:nvSpPr>
            <p:spPr>
              <a:xfrm>
                <a:off x="4423531" y="2951387"/>
                <a:ext cx="137509" cy="693179"/>
              </a:xfrm>
              <a:custGeom>
                <a:avLst/>
                <a:gdLst>
                  <a:gd name="connsiteX0" fmla="*/ 137160 w 137160"/>
                  <a:gd name="connsiteY0" fmla="*/ 690880 h 690880"/>
                  <a:gd name="connsiteX1" fmla="*/ 96520 w 137160"/>
                  <a:gd name="connsiteY1" fmla="*/ 502920 h 690880"/>
                  <a:gd name="connsiteX2" fmla="*/ 71120 w 137160"/>
                  <a:gd name="connsiteY2" fmla="*/ 365760 h 690880"/>
                  <a:gd name="connsiteX3" fmla="*/ 40640 w 137160"/>
                  <a:gd name="connsiteY3" fmla="*/ 248920 h 690880"/>
                  <a:gd name="connsiteX4" fmla="*/ 15240 w 137160"/>
                  <a:gd name="connsiteY4" fmla="*/ 132080 h 690880"/>
                  <a:gd name="connsiteX5" fmla="*/ 0 w 137160"/>
                  <a:gd name="connsiteY5" fmla="*/ 0 h 69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 h="690880">
                    <a:moveTo>
                      <a:pt x="137160" y="690880"/>
                    </a:moveTo>
                    <a:lnTo>
                      <a:pt x="96520" y="502920"/>
                    </a:lnTo>
                    <a:lnTo>
                      <a:pt x="71120" y="365760"/>
                    </a:lnTo>
                    <a:lnTo>
                      <a:pt x="40640" y="248920"/>
                    </a:lnTo>
                    <a:lnTo>
                      <a:pt x="15240" y="132080"/>
                    </a:ln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フリーフォーム 108"/>
              <p:cNvSpPr/>
              <p:nvPr/>
            </p:nvSpPr>
            <p:spPr>
              <a:xfrm>
                <a:off x="5869734" y="2747233"/>
                <a:ext cx="61640" cy="99702"/>
              </a:xfrm>
              <a:custGeom>
                <a:avLst/>
                <a:gdLst>
                  <a:gd name="connsiteX0" fmla="*/ 66040 w 66040"/>
                  <a:gd name="connsiteY0" fmla="*/ 96520 h 96520"/>
                  <a:gd name="connsiteX1" fmla="*/ 40640 w 66040"/>
                  <a:gd name="connsiteY1" fmla="*/ 25400 h 96520"/>
                  <a:gd name="connsiteX2" fmla="*/ 0 w 66040"/>
                  <a:gd name="connsiteY2" fmla="*/ 0 h 96520"/>
                  <a:gd name="connsiteX3" fmla="*/ 0 w 66040"/>
                  <a:gd name="connsiteY3" fmla="*/ 0 h 96520"/>
                </a:gdLst>
                <a:ahLst/>
                <a:cxnLst>
                  <a:cxn ang="0">
                    <a:pos x="connsiteX0" y="connsiteY0"/>
                  </a:cxn>
                  <a:cxn ang="0">
                    <a:pos x="connsiteX1" y="connsiteY1"/>
                  </a:cxn>
                  <a:cxn ang="0">
                    <a:pos x="connsiteX2" y="connsiteY2"/>
                  </a:cxn>
                  <a:cxn ang="0">
                    <a:pos x="connsiteX3" y="connsiteY3"/>
                  </a:cxn>
                </a:cxnLst>
                <a:rect l="l" t="t" r="r" b="b"/>
                <a:pathLst>
                  <a:path w="66040" h="96520">
                    <a:moveTo>
                      <a:pt x="66040" y="96520"/>
                    </a:moveTo>
                    <a:lnTo>
                      <a:pt x="40640" y="25400"/>
                    </a:lnTo>
                    <a:lnTo>
                      <a:pt x="0" y="0"/>
                    </a:ln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フリーフォーム 109"/>
              <p:cNvSpPr/>
              <p:nvPr/>
            </p:nvSpPr>
            <p:spPr>
              <a:xfrm>
                <a:off x="3446753" y="4209556"/>
                <a:ext cx="706506" cy="683684"/>
              </a:xfrm>
              <a:custGeom>
                <a:avLst/>
                <a:gdLst>
                  <a:gd name="connsiteX0" fmla="*/ 121920 w 701040"/>
                  <a:gd name="connsiteY0" fmla="*/ 0 h 762000"/>
                  <a:gd name="connsiteX1" fmla="*/ 25400 w 701040"/>
                  <a:gd name="connsiteY1" fmla="*/ 50800 h 762000"/>
                  <a:gd name="connsiteX2" fmla="*/ 0 w 701040"/>
                  <a:gd name="connsiteY2" fmla="*/ 91440 h 762000"/>
                  <a:gd name="connsiteX3" fmla="*/ 15240 w 701040"/>
                  <a:gd name="connsiteY3" fmla="*/ 233680 h 762000"/>
                  <a:gd name="connsiteX4" fmla="*/ 45720 w 701040"/>
                  <a:gd name="connsiteY4" fmla="*/ 340360 h 762000"/>
                  <a:gd name="connsiteX5" fmla="*/ 45720 w 701040"/>
                  <a:gd name="connsiteY5" fmla="*/ 340360 h 762000"/>
                  <a:gd name="connsiteX6" fmla="*/ 101600 w 701040"/>
                  <a:gd name="connsiteY6" fmla="*/ 360680 h 762000"/>
                  <a:gd name="connsiteX7" fmla="*/ 116840 w 701040"/>
                  <a:gd name="connsiteY7" fmla="*/ 431800 h 762000"/>
                  <a:gd name="connsiteX8" fmla="*/ 101600 w 701040"/>
                  <a:gd name="connsiteY8" fmla="*/ 518160 h 762000"/>
                  <a:gd name="connsiteX9" fmla="*/ 101600 w 701040"/>
                  <a:gd name="connsiteY9" fmla="*/ 604520 h 762000"/>
                  <a:gd name="connsiteX10" fmla="*/ 132080 w 701040"/>
                  <a:gd name="connsiteY10" fmla="*/ 690880 h 762000"/>
                  <a:gd name="connsiteX11" fmla="*/ 259080 w 701040"/>
                  <a:gd name="connsiteY11" fmla="*/ 751840 h 762000"/>
                  <a:gd name="connsiteX12" fmla="*/ 553720 w 701040"/>
                  <a:gd name="connsiteY12" fmla="*/ 762000 h 762000"/>
                  <a:gd name="connsiteX13" fmla="*/ 670560 w 701040"/>
                  <a:gd name="connsiteY13" fmla="*/ 762000 h 762000"/>
                  <a:gd name="connsiteX14" fmla="*/ 701040 w 701040"/>
                  <a:gd name="connsiteY14" fmla="*/ 609600 h 762000"/>
                  <a:gd name="connsiteX15" fmla="*/ 624840 w 701040"/>
                  <a:gd name="connsiteY15" fmla="*/ 538480 h 762000"/>
                  <a:gd name="connsiteX16" fmla="*/ 472440 w 701040"/>
                  <a:gd name="connsiteY16" fmla="*/ 482600 h 762000"/>
                  <a:gd name="connsiteX17" fmla="*/ 487680 w 701040"/>
                  <a:gd name="connsiteY17" fmla="*/ 401320 h 762000"/>
                  <a:gd name="connsiteX18" fmla="*/ 472440 w 701040"/>
                  <a:gd name="connsiteY18" fmla="*/ 350520 h 762000"/>
                  <a:gd name="connsiteX0" fmla="*/ 121920 w 706120"/>
                  <a:gd name="connsiteY0" fmla="*/ 0 h 762000"/>
                  <a:gd name="connsiteX1" fmla="*/ 25400 w 706120"/>
                  <a:gd name="connsiteY1" fmla="*/ 50800 h 762000"/>
                  <a:gd name="connsiteX2" fmla="*/ 0 w 706120"/>
                  <a:gd name="connsiteY2" fmla="*/ 91440 h 762000"/>
                  <a:gd name="connsiteX3" fmla="*/ 15240 w 706120"/>
                  <a:gd name="connsiteY3" fmla="*/ 233680 h 762000"/>
                  <a:gd name="connsiteX4" fmla="*/ 45720 w 706120"/>
                  <a:gd name="connsiteY4" fmla="*/ 340360 h 762000"/>
                  <a:gd name="connsiteX5" fmla="*/ 45720 w 706120"/>
                  <a:gd name="connsiteY5" fmla="*/ 340360 h 762000"/>
                  <a:gd name="connsiteX6" fmla="*/ 101600 w 706120"/>
                  <a:gd name="connsiteY6" fmla="*/ 360680 h 762000"/>
                  <a:gd name="connsiteX7" fmla="*/ 116840 w 706120"/>
                  <a:gd name="connsiteY7" fmla="*/ 431800 h 762000"/>
                  <a:gd name="connsiteX8" fmla="*/ 101600 w 706120"/>
                  <a:gd name="connsiteY8" fmla="*/ 518160 h 762000"/>
                  <a:gd name="connsiteX9" fmla="*/ 101600 w 706120"/>
                  <a:gd name="connsiteY9" fmla="*/ 604520 h 762000"/>
                  <a:gd name="connsiteX10" fmla="*/ 132080 w 706120"/>
                  <a:gd name="connsiteY10" fmla="*/ 690880 h 762000"/>
                  <a:gd name="connsiteX11" fmla="*/ 259080 w 706120"/>
                  <a:gd name="connsiteY11" fmla="*/ 751840 h 762000"/>
                  <a:gd name="connsiteX12" fmla="*/ 553720 w 706120"/>
                  <a:gd name="connsiteY12" fmla="*/ 762000 h 762000"/>
                  <a:gd name="connsiteX13" fmla="*/ 670560 w 706120"/>
                  <a:gd name="connsiteY13" fmla="*/ 762000 h 762000"/>
                  <a:gd name="connsiteX14" fmla="*/ 701040 w 706120"/>
                  <a:gd name="connsiteY14" fmla="*/ 609600 h 762000"/>
                  <a:gd name="connsiteX15" fmla="*/ 624840 w 706120"/>
                  <a:gd name="connsiteY15" fmla="*/ 538480 h 762000"/>
                  <a:gd name="connsiteX16" fmla="*/ 472440 w 706120"/>
                  <a:gd name="connsiteY16" fmla="*/ 482600 h 762000"/>
                  <a:gd name="connsiteX17" fmla="*/ 487680 w 706120"/>
                  <a:gd name="connsiteY17" fmla="*/ 401320 h 762000"/>
                  <a:gd name="connsiteX18" fmla="*/ 472440 w 706120"/>
                  <a:gd name="connsiteY18" fmla="*/ 350520 h 762000"/>
                  <a:gd name="connsiteX0" fmla="*/ 121920 w 706120"/>
                  <a:gd name="connsiteY0" fmla="*/ 0 h 762000"/>
                  <a:gd name="connsiteX1" fmla="*/ 25400 w 706120"/>
                  <a:gd name="connsiteY1" fmla="*/ 50800 h 762000"/>
                  <a:gd name="connsiteX2" fmla="*/ 0 w 706120"/>
                  <a:gd name="connsiteY2" fmla="*/ 91440 h 762000"/>
                  <a:gd name="connsiteX3" fmla="*/ 15240 w 706120"/>
                  <a:gd name="connsiteY3" fmla="*/ 233680 h 762000"/>
                  <a:gd name="connsiteX4" fmla="*/ 45720 w 706120"/>
                  <a:gd name="connsiteY4" fmla="*/ 340360 h 762000"/>
                  <a:gd name="connsiteX5" fmla="*/ 45720 w 706120"/>
                  <a:gd name="connsiteY5" fmla="*/ 340360 h 762000"/>
                  <a:gd name="connsiteX6" fmla="*/ 101600 w 706120"/>
                  <a:gd name="connsiteY6" fmla="*/ 360680 h 762000"/>
                  <a:gd name="connsiteX7" fmla="*/ 116840 w 706120"/>
                  <a:gd name="connsiteY7" fmla="*/ 431800 h 762000"/>
                  <a:gd name="connsiteX8" fmla="*/ 101600 w 706120"/>
                  <a:gd name="connsiteY8" fmla="*/ 518160 h 762000"/>
                  <a:gd name="connsiteX9" fmla="*/ 101600 w 706120"/>
                  <a:gd name="connsiteY9" fmla="*/ 604520 h 762000"/>
                  <a:gd name="connsiteX10" fmla="*/ 132080 w 706120"/>
                  <a:gd name="connsiteY10" fmla="*/ 690880 h 762000"/>
                  <a:gd name="connsiteX11" fmla="*/ 259080 w 706120"/>
                  <a:gd name="connsiteY11" fmla="*/ 751840 h 762000"/>
                  <a:gd name="connsiteX12" fmla="*/ 553720 w 706120"/>
                  <a:gd name="connsiteY12" fmla="*/ 762000 h 762000"/>
                  <a:gd name="connsiteX13" fmla="*/ 670560 w 706120"/>
                  <a:gd name="connsiteY13" fmla="*/ 762000 h 762000"/>
                  <a:gd name="connsiteX14" fmla="*/ 701040 w 706120"/>
                  <a:gd name="connsiteY14" fmla="*/ 609600 h 762000"/>
                  <a:gd name="connsiteX15" fmla="*/ 624840 w 706120"/>
                  <a:gd name="connsiteY15" fmla="*/ 538480 h 762000"/>
                  <a:gd name="connsiteX16" fmla="*/ 472440 w 706120"/>
                  <a:gd name="connsiteY16" fmla="*/ 482600 h 762000"/>
                  <a:gd name="connsiteX17" fmla="*/ 487680 w 706120"/>
                  <a:gd name="connsiteY17" fmla="*/ 401320 h 762000"/>
                  <a:gd name="connsiteX18" fmla="*/ 472440 w 706120"/>
                  <a:gd name="connsiteY18" fmla="*/ 35052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2080 w 695960"/>
                  <a:gd name="connsiteY10" fmla="*/ 690880 h 762000"/>
                  <a:gd name="connsiteX11" fmla="*/ 259080 w 695960"/>
                  <a:gd name="connsiteY11" fmla="*/ 751840 h 762000"/>
                  <a:gd name="connsiteX12" fmla="*/ 553720 w 695960"/>
                  <a:gd name="connsiteY12" fmla="*/ 762000 h 762000"/>
                  <a:gd name="connsiteX13" fmla="*/ 670560 w 695960"/>
                  <a:gd name="connsiteY13" fmla="*/ 762000 h 762000"/>
                  <a:gd name="connsiteX14" fmla="*/ 690880 w 695960"/>
                  <a:gd name="connsiteY14" fmla="*/ 640080 h 762000"/>
                  <a:gd name="connsiteX15" fmla="*/ 624840 w 695960"/>
                  <a:gd name="connsiteY15" fmla="*/ 538480 h 762000"/>
                  <a:gd name="connsiteX16" fmla="*/ 472440 w 695960"/>
                  <a:gd name="connsiteY16" fmla="*/ 482600 h 762000"/>
                  <a:gd name="connsiteX17" fmla="*/ 487680 w 695960"/>
                  <a:gd name="connsiteY17" fmla="*/ 401320 h 762000"/>
                  <a:gd name="connsiteX18" fmla="*/ 472440 w 695960"/>
                  <a:gd name="connsiteY18" fmla="*/ 35052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2080 w 695960"/>
                  <a:gd name="connsiteY10" fmla="*/ 690880 h 762000"/>
                  <a:gd name="connsiteX11" fmla="*/ 259080 w 695960"/>
                  <a:gd name="connsiteY11" fmla="*/ 751840 h 762000"/>
                  <a:gd name="connsiteX12" fmla="*/ 553720 w 695960"/>
                  <a:gd name="connsiteY12" fmla="*/ 762000 h 762000"/>
                  <a:gd name="connsiteX13" fmla="*/ 655320 w 695960"/>
                  <a:gd name="connsiteY13" fmla="*/ 751840 h 762000"/>
                  <a:gd name="connsiteX14" fmla="*/ 690880 w 695960"/>
                  <a:gd name="connsiteY14" fmla="*/ 640080 h 762000"/>
                  <a:gd name="connsiteX15" fmla="*/ 624840 w 695960"/>
                  <a:gd name="connsiteY15" fmla="*/ 538480 h 762000"/>
                  <a:gd name="connsiteX16" fmla="*/ 472440 w 695960"/>
                  <a:gd name="connsiteY16" fmla="*/ 482600 h 762000"/>
                  <a:gd name="connsiteX17" fmla="*/ 487680 w 695960"/>
                  <a:gd name="connsiteY17" fmla="*/ 401320 h 762000"/>
                  <a:gd name="connsiteX18" fmla="*/ 472440 w 695960"/>
                  <a:gd name="connsiteY18" fmla="*/ 35052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2080 w 695960"/>
                  <a:gd name="connsiteY10" fmla="*/ 690880 h 762000"/>
                  <a:gd name="connsiteX11" fmla="*/ 259080 w 695960"/>
                  <a:gd name="connsiteY11" fmla="*/ 751840 h 762000"/>
                  <a:gd name="connsiteX12" fmla="*/ 553720 w 695960"/>
                  <a:gd name="connsiteY12" fmla="*/ 762000 h 762000"/>
                  <a:gd name="connsiteX13" fmla="*/ 655320 w 695960"/>
                  <a:gd name="connsiteY13" fmla="*/ 751840 h 762000"/>
                  <a:gd name="connsiteX14" fmla="*/ 690880 w 695960"/>
                  <a:gd name="connsiteY14" fmla="*/ 640080 h 762000"/>
                  <a:gd name="connsiteX15" fmla="*/ 624840 w 695960"/>
                  <a:gd name="connsiteY15" fmla="*/ 538480 h 762000"/>
                  <a:gd name="connsiteX16" fmla="*/ 472440 w 695960"/>
                  <a:gd name="connsiteY16" fmla="*/ 482600 h 762000"/>
                  <a:gd name="connsiteX17" fmla="*/ 487680 w 695960"/>
                  <a:gd name="connsiteY17" fmla="*/ 401320 h 762000"/>
                  <a:gd name="connsiteX18" fmla="*/ 472440 w 695960"/>
                  <a:gd name="connsiteY18" fmla="*/ 350520 h 762000"/>
                  <a:gd name="connsiteX19" fmla="*/ 121920 w 695960"/>
                  <a:gd name="connsiteY19" fmla="*/ 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2080 w 695960"/>
                  <a:gd name="connsiteY10" fmla="*/ 690880 h 762000"/>
                  <a:gd name="connsiteX11" fmla="*/ 259080 w 695960"/>
                  <a:gd name="connsiteY11" fmla="*/ 751840 h 762000"/>
                  <a:gd name="connsiteX12" fmla="*/ 553720 w 695960"/>
                  <a:gd name="connsiteY12" fmla="*/ 762000 h 762000"/>
                  <a:gd name="connsiteX13" fmla="*/ 655320 w 695960"/>
                  <a:gd name="connsiteY13" fmla="*/ 751840 h 762000"/>
                  <a:gd name="connsiteX14" fmla="*/ 690880 w 695960"/>
                  <a:gd name="connsiteY14" fmla="*/ 640080 h 762000"/>
                  <a:gd name="connsiteX15" fmla="*/ 624840 w 695960"/>
                  <a:gd name="connsiteY15" fmla="*/ 538480 h 762000"/>
                  <a:gd name="connsiteX16" fmla="*/ 472440 w 695960"/>
                  <a:gd name="connsiteY16" fmla="*/ 482600 h 762000"/>
                  <a:gd name="connsiteX17" fmla="*/ 487680 w 695960"/>
                  <a:gd name="connsiteY17" fmla="*/ 401320 h 762000"/>
                  <a:gd name="connsiteX18" fmla="*/ 472440 w 695960"/>
                  <a:gd name="connsiteY18" fmla="*/ 350520 h 762000"/>
                  <a:gd name="connsiteX19" fmla="*/ 157480 w 695960"/>
                  <a:gd name="connsiteY19" fmla="*/ 86360 h 762000"/>
                  <a:gd name="connsiteX20" fmla="*/ 121920 w 695960"/>
                  <a:gd name="connsiteY20" fmla="*/ 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2080 w 695960"/>
                  <a:gd name="connsiteY10" fmla="*/ 690880 h 762000"/>
                  <a:gd name="connsiteX11" fmla="*/ 259080 w 695960"/>
                  <a:gd name="connsiteY11" fmla="*/ 751840 h 762000"/>
                  <a:gd name="connsiteX12" fmla="*/ 553720 w 695960"/>
                  <a:gd name="connsiteY12" fmla="*/ 762000 h 762000"/>
                  <a:gd name="connsiteX13" fmla="*/ 655320 w 695960"/>
                  <a:gd name="connsiteY13" fmla="*/ 751840 h 762000"/>
                  <a:gd name="connsiteX14" fmla="*/ 690880 w 695960"/>
                  <a:gd name="connsiteY14" fmla="*/ 640080 h 762000"/>
                  <a:gd name="connsiteX15" fmla="*/ 624840 w 695960"/>
                  <a:gd name="connsiteY15" fmla="*/ 538480 h 762000"/>
                  <a:gd name="connsiteX16" fmla="*/ 472440 w 695960"/>
                  <a:gd name="connsiteY16" fmla="*/ 482600 h 762000"/>
                  <a:gd name="connsiteX17" fmla="*/ 487680 w 695960"/>
                  <a:gd name="connsiteY17" fmla="*/ 401320 h 762000"/>
                  <a:gd name="connsiteX18" fmla="*/ 472440 w 695960"/>
                  <a:gd name="connsiteY18" fmla="*/ 350520 h 762000"/>
                  <a:gd name="connsiteX19" fmla="*/ 243840 w 695960"/>
                  <a:gd name="connsiteY19" fmla="*/ 193040 h 762000"/>
                  <a:gd name="connsiteX20" fmla="*/ 157480 w 695960"/>
                  <a:gd name="connsiteY20" fmla="*/ 86360 h 762000"/>
                  <a:gd name="connsiteX21" fmla="*/ 121920 w 695960"/>
                  <a:gd name="connsiteY21" fmla="*/ 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2080 w 695960"/>
                  <a:gd name="connsiteY10" fmla="*/ 690880 h 762000"/>
                  <a:gd name="connsiteX11" fmla="*/ 259080 w 695960"/>
                  <a:gd name="connsiteY11" fmla="*/ 751840 h 762000"/>
                  <a:gd name="connsiteX12" fmla="*/ 553720 w 695960"/>
                  <a:gd name="connsiteY12" fmla="*/ 762000 h 762000"/>
                  <a:gd name="connsiteX13" fmla="*/ 655320 w 695960"/>
                  <a:gd name="connsiteY13" fmla="*/ 751840 h 762000"/>
                  <a:gd name="connsiteX14" fmla="*/ 690880 w 695960"/>
                  <a:gd name="connsiteY14" fmla="*/ 640080 h 762000"/>
                  <a:gd name="connsiteX15" fmla="*/ 624840 w 695960"/>
                  <a:gd name="connsiteY15" fmla="*/ 538480 h 762000"/>
                  <a:gd name="connsiteX16" fmla="*/ 472440 w 695960"/>
                  <a:gd name="connsiteY16" fmla="*/ 482600 h 762000"/>
                  <a:gd name="connsiteX17" fmla="*/ 487680 w 695960"/>
                  <a:gd name="connsiteY17" fmla="*/ 401320 h 762000"/>
                  <a:gd name="connsiteX18" fmla="*/ 472440 w 695960"/>
                  <a:gd name="connsiteY18" fmla="*/ 350520 h 762000"/>
                  <a:gd name="connsiteX19" fmla="*/ 360680 w 695960"/>
                  <a:gd name="connsiteY19" fmla="*/ 284480 h 762000"/>
                  <a:gd name="connsiteX20" fmla="*/ 243840 w 695960"/>
                  <a:gd name="connsiteY20" fmla="*/ 193040 h 762000"/>
                  <a:gd name="connsiteX21" fmla="*/ 157480 w 695960"/>
                  <a:gd name="connsiteY21" fmla="*/ 86360 h 762000"/>
                  <a:gd name="connsiteX22" fmla="*/ 121920 w 695960"/>
                  <a:gd name="connsiteY22" fmla="*/ 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2080 w 695960"/>
                  <a:gd name="connsiteY10" fmla="*/ 690880 h 762000"/>
                  <a:gd name="connsiteX11" fmla="*/ 259080 w 695960"/>
                  <a:gd name="connsiteY11" fmla="*/ 751840 h 762000"/>
                  <a:gd name="connsiteX12" fmla="*/ 553720 w 695960"/>
                  <a:gd name="connsiteY12" fmla="*/ 762000 h 762000"/>
                  <a:gd name="connsiteX13" fmla="*/ 655320 w 695960"/>
                  <a:gd name="connsiteY13" fmla="*/ 751840 h 762000"/>
                  <a:gd name="connsiteX14" fmla="*/ 690880 w 695960"/>
                  <a:gd name="connsiteY14" fmla="*/ 640080 h 762000"/>
                  <a:gd name="connsiteX15" fmla="*/ 624840 w 695960"/>
                  <a:gd name="connsiteY15" fmla="*/ 538480 h 762000"/>
                  <a:gd name="connsiteX16" fmla="*/ 472440 w 695960"/>
                  <a:gd name="connsiteY16" fmla="*/ 482600 h 762000"/>
                  <a:gd name="connsiteX17" fmla="*/ 482600 w 695960"/>
                  <a:gd name="connsiteY17" fmla="*/ 360680 h 762000"/>
                  <a:gd name="connsiteX18" fmla="*/ 472440 w 695960"/>
                  <a:gd name="connsiteY18" fmla="*/ 350520 h 762000"/>
                  <a:gd name="connsiteX19" fmla="*/ 360680 w 695960"/>
                  <a:gd name="connsiteY19" fmla="*/ 284480 h 762000"/>
                  <a:gd name="connsiteX20" fmla="*/ 243840 w 695960"/>
                  <a:gd name="connsiteY20" fmla="*/ 193040 h 762000"/>
                  <a:gd name="connsiteX21" fmla="*/ 157480 w 695960"/>
                  <a:gd name="connsiteY21" fmla="*/ 86360 h 762000"/>
                  <a:gd name="connsiteX22" fmla="*/ 121920 w 695960"/>
                  <a:gd name="connsiteY22" fmla="*/ 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2080 w 695960"/>
                  <a:gd name="connsiteY10" fmla="*/ 690880 h 762000"/>
                  <a:gd name="connsiteX11" fmla="*/ 259080 w 695960"/>
                  <a:gd name="connsiteY11" fmla="*/ 751840 h 762000"/>
                  <a:gd name="connsiteX12" fmla="*/ 553720 w 695960"/>
                  <a:gd name="connsiteY12" fmla="*/ 762000 h 762000"/>
                  <a:gd name="connsiteX13" fmla="*/ 655320 w 695960"/>
                  <a:gd name="connsiteY13" fmla="*/ 751840 h 762000"/>
                  <a:gd name="connsiteX14" fmla="*/ 690880 w 695960"/>
                  <a:gd name="connsiteY14" fmla="*/ 640080 h 762000"/>
                  <a:gd name="connsiteX15" fmla="*/ 624840 w 695960"/>
                  <a:gd name="connsiteY15" fmla="*/ 538480 h 762000"/>
                  <a:gd name="connsiteX16" fmla="*/ 467360 w 695960"/>
                  <a:gd name="connsiteY16" fmla="*/ 467360 h 762000"/>
                  <a:gd name="connsiteX17" fmla="*/ 482600 w 695960"/>
                  <a:gd name="connsiteY17" fmla="*/ 360680 h 762000"/>
                  <a:gd name="connsiteX18" fmla="*/ 472440 w 695960"/>
                  <a:gd name="connsiteY18" fmla="*/ 350520 h 762000"/>
                  <a:gd name="connsiteX19" fmla="*/ 360680 w 695960"/>
                  <a:gd name="connsiteY19" fmla="*/ 284480 h 762000"/>
                  <a:gd name="connsiteX20" fmla="*/ 243840 w 695960"/>
                  <a:gd name="connsiteY20" fmla="*/ 193040 h 762000"/>
                  <a:gd name="connsiteX21" fmla="*/ 157480 w 695960"/>
                  <a:gd name="connsiteY21" fmla="*/ 86360 h 762000"/>
                  <a:gd name="connsiteX22" fmla="*/ 121920 w 695960"/>
                  <a:gd name="connsiteY22" fmla="*/ 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7160 w 695960"/>
                  <a:gd name="connsiteY10" fmla="*/ 640080 h 762000"/>
                  <a:gd name="connsiteX11" fmla="*/ 259080 w 695960"/>
                  <a:gd name="connsiteY11" fmla="*/ 751840 h 762000"/>
                  <a:gd name="connsiteX12" fmla="*/ 553720 w 695960"/>
                  <a:gd name="connsiteY12" fmla="*/ 762000 h 762000"/>
                  <a:gd name="connsiteX13" fmla="*/ 655320 w 695960"/>
                  <a:gd name="connsiteY13" fmla="*/ 751840 h 762000"/>
                  <a:gd name="connsiteX14" fmla="*/ 690880 w 695960"/>
                  <a:gd name="connsiteY14" fmla="*/ 640080 h 762000"/>
                  <a:gd name="connsiteX15" fmla="*/ 624840 w 695960"/>
                  <a:gd name="connsiteY15" fmla="*/ 538480 h 762000"/>
                  <a:gd name="connsiteX16" fmla="*/ 467360 w 695960"/>
                  <a:gd name="connsiteY16" fmla="*/ 467360 h 762000"/>
                  <a:gd name="connsiteX17" fmla="*/ 482600 w 695960"/>
                  <a:gd name="connsiteY17" fmla="*/ 360680 h 762000"/>
                  <a:gd name="connsiteX18" fmla="*/ 472440 w 695960"/>
                  <a:gd name="connsiteY18" fmla="*/ 350520 h 762000"/>
                  <a:gd name="connsiteX19" fmla="*/ 360680 w 695960"/>
                  <a:gd name="connsiteY19" fmla="*/ 284480 h 762000"/>
                  <a:gd name="connsiteX20" fmla="*/ 243840 w 695960"/>
                  <a:gd name="connsiteY20" fmla="*/ 193040 h 762000"/>
                  <a:gd name="connsiteX21" fmla="*/ 157480 w 695960"/>
                  <a:gd name="connsiteY21" fmla="*/ 86360 h 762000"/>
                  <a:gd name="connsiteX22" fmla="*/ 121920 w 695960"/>
                  <a:gd name="connsiteY22" fmla="*/ 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7160 w 695960"/>
                  <a:gd name="connsiteY10" fmla="*/ 640080 h 762000"/>
                  <a:gd name="connsiteX11" fmla="*/ 259080 w 695960"/>
                  <a:gd name="connsiteY11" fmla="*/ 701040 h 762000"/>
                  <a:gd name="connsiteX12" fmla="*/ 553720 w 695960"/>
                  <a:gd name="connsiteY12" fmla="*/ 762000 h 762000"/>
                  <a:gd name="connsiteX13" fmla="*/ 655320 w 695960"/>
                  <a:gd name="connsiteY13" fmla="*/ 751840 h 762000"/>
                  <a:gd name="connsiteX14" fmla="*/ 690880 w 695960"/>
                  <a:gd name="connsiteY14" fmla="*/ 640080 h 762000"/>
                  <a:gd name="connsiteX15" fmla="*/ 624840 w 695960"/>
                  <a:gd name="connsiteY15" fmla="*/ 538480 h 762000"/>
                  <a:gd name="connsiteX16" fmla="*/ 467360 w 695960"/>
                  <a:gd name="connsiteY16" fmla="*/ 467360 h 762000"/>
                  <a:gd name="connsiteX17" fmla="*/ 482600 w 695960"/>
                  <a:gd name="connsiteY17" fmla="*/ 360680 h 762000"/>
                  <a:gd name="connsiteX18" fmla="*/ 472440 w 695960"/>
                  <a:gd name="connsiteY18" fmla="*/ 350520 h 762000"/>
                  <a:gd name="connsiteX19" fmla="*/ 360680 w 695960"/>
                  <a:gd name="connsiteY19" fmla="*/ 284480 h 762000"/>
                  <a:gd name="connsiteX20" fmla="*/ 243840 w 695960"/>
                  <a:gd name="connsiteY20" fmla="*/ 193040 h 762000"/>
                  <a:gd name="connsiteX21" fmla="*/ 157480 w 695960"/>
                  <a:gd name="connsiteY21" fmla="*/ 86360 h 762000"/>
                  <a:gd name="connsiteX22" fmla="*/ 121920 w 695960"/>
                  <a:gd name="connsiteY22" fmla="*/ 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7160 w 695960"/>
                  <a:gd name="connsiteY10" fmla="*/ 640080 h 762000"/>
                  <a:gd name="connsiteX11" fmla="*/ 259080 w 695960"/>
                  <a:gd name="connsiteY11" fmla="*/ 701040 h 762000"/>
                  <a:gd name="connsiteX12" fmla="*/ 553720 w 695960"/>
                  <a:gd name="connsiteY12" fmla="*/ 762000 h 762000"/>
                  <a:gd name="connsiteX13" fmla="*/ 655320 w 695960"/>
                  <a:gd name="connsiteY13" fmla="*/ 751840 h 762000"/>
                  <a:gd name="connsiteX14" fmla="*/ 690880 w 695960"/>
                  <a:gd name="connsiteY14" fmla="*/ 640080 h 762000"/>
                  <a:gd name="connsiteX15" fmla="*/ 624840 w 695960"/>
                  <a:gd name="connsiteY15" fmla="*/ 538480 h 762000"/>
                  <a:gd name="connsiteX16" fmla="*/ 487680 w 695960"/>
                  <a:gd name="connsiteY16" fmla="*/ 447040 h 762000"/>
                  <a:gd name="connsiteX17" fmla="*/ 482600 w 695960"/>
                  <a:gd name="connsiteY17" fmla="*/ 360680 h 762000"/>
                  <a:gd name="connsiteX18" fmla="*/ 472440 w 695960"/>
                  <a:gd name="connsiteY18" fmla="*/ 350520 h 762000"/>
                  <a:gd name="connsiteX19" fmla="*/ 360680 w 695960"/>
                  <a:gd name="connsiteY19" fmla="*/ 284480 h 762000"/>
                  <a:gd name="connsiteX20" fmla="*/ 243840 w 695960"/>
                  <a:gd name="connsiteY20" fmla="*/ 193040 h 762000"/>
                  <a:gd name="connsiteX21" fmla="*/ 157480 w 695960"/>
                  <a:gd name="connsiteY21" fmla="*/ 86360 h 762000"/>
                  <a:gd name="connsiteX22" fmla="*/ 121920 w 695960"/>
                  <a:gd name="connsiteY22" fmla="*/ 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7160 w 695960"/>
                  <a:gd name="connsiteY10" fmla="*/ 640080 h 762000"/>
                  <a:gd name="connsiteX11" fmla="*/ 259080 w 695960"/>
                  <a:gd name="connsiteY11" fmla="*/ 701040 h 762000"/>
                  <a:gd name="connsiteX12" fmla="*/ 553720 w 695960"/>
                  <a:gd name="connsiteY12" fmla="*/ 762000 h 762000"/>
                  <a:gd name="connsiteX13" fmla="*/ 640080 w 695960"/>
                  <a:gd name="connsiteY13" fmla="*/ 736600 h 762000"/>
                  <a:gd name="connsiteX14" fmla="*/ 690880 w 695960"/>
                  <a:gd name="connsiteY14" fmla="*/ 640080 h 762000"/>
                  <a:gd name="connsiteX15" fmla="*/ 624840 w 695960"/>
                  <a:gd name="connsiteY15" fmla="*/ 538480 h 762000"/>
                  <a:gd name="connsiteX16" fmla="*/ 487680 w 695960"/>
                  <a:gd name="connsiteY16" fmla="*/ 447040 h 762000"/>
                  <a:gd name="connsiteX17" fmla="*/ 482600 w 695960"/>
                  <a:gd name="connsiteY17" fmla="*/ 360680 h 762000"/>
                  <a:gd name="connsiteX18" fmla="*/ 472440 w 695960"/>
                  <a:gd name="connsiteY18" fmla="*/ 350520 h 762000"/>
                  <a:gd name="connsiteX19" fmla="*/ 360680 w 695960"/>
                  <a:gd name="connsiteY19" fmla="*/ 284480 h 762000"/>
                  <a:gd name="connsiteX20" fmla="*/ 243840 w 695960"/>
                  <a:gd name="connsiteY20" fmla="*/ 193040 h 762000"/>
                  <a:gd name="connsiteX21" fmla="*/ 157480 w 695960"/>
                  <a:gd name="connsiteY21" fmla="*/ 86360 h 762000"/>
                  <a:gd name="connsiteX22" fmla="*/ 121920 w 695960"/>
                  <a:gd name="connsiteY22" fmla="*/ 0 h 762000"/>
                  <a:gd name="connsiteX0" fmla="*/ 121920 w 685800"/>
                  <a:gd name="connsiteY0" fmla="*/ 0 h 762000"/>
                  <a:gd name="connsiteX1" fmla="*/ 25400 w 685800"/>
                  <a:gd name="connsiteY1" fmla="*/ 50800 h 762000"/>
                  <a:gd name="connsiteX2" fmla="*/ 0 w 685800"/>
                  <a:gd name="connsiteY2" fmla="*/ 91440 h 762000"/>
                  <a:gd name="connsiteX3" fmla="*/ 15240 w 685800"/>
                  <a:gd name="connsiteY3" fmla="*/ 233680 h 762000"/>
                  <a:gd name="connsiteX4" fmla="*/ 45720 w 685800"/>
                  <a:gd name="connsiteY4" fmla="*/ 340360 h 762000"/>
                  <a:gd name="connsiteX5" fmla="*/ 45720 w 685800"/>
                  <a:gd name="connsiteY5" fmla="*/ 340360 h 762000"/>
                  <a:gd name="connsiteX6" fmla="*/ 101600 w 685800"/>
                  <a:gd name="connsiteY6" fmla="*/ 360680 h 762000"/>
                  <a:gd name="connsiteX7" fmla="*/ 116840 w 685800"/>
                  <a:gd name="connsiteY7" fmla="*/ 431800 h 762000"/>
                  <a:gd name="connsiteX8" fmla="*/ 101600 w 685800"/>
                  <a:gd name="connsiteY8" fmla="*/ 518160 h 762000"/>
                  <a:gd name="connsiteX9" fmla="*/ 101600 w 685800"/>
                  <a:gd name="connsiteY9" fmla="*/ 604520 h 762000"/>
                  <a:gd name="connsiteX10" fmla="*/ 137160 w 685800"/>
                  <a:gd name="connsiteY10" fmla="*/ 640080 h 762000"/>
                  <a:gd name="connsiteX11" fmla="*/ 259080 w 685800"/>
                  <a:gd name="connsiteY11" fmla="*/ 701040 h 762000"/>
                  <a:gd name="connsiteX12" fmla="*/ 553720 w 685800"/>
                  <a:gd name="connsiteY12" fmla="*/ 762000 h 762000"/>
                  <a:gd name="connsiteX13" fmla="*/ 640080 w 685800"/>
                  <a:gd name="connsiteY13" fmla="*/ 736600 h 762000"/>
                  <a:gd name="connsiteX14" fmla="*/ 680720 w 685800"/>
                  <a:gd name="connsiteY14" fmla="*/ 594360 h 762000"/>
                  <a:gd name="connsiteX15" fmla="*/ 624840 w 685800"/>
                  <a:gd name="connsiteY15" fmla="*/ 538480 h 762000"/>
                  <a:gd name="connsiteX16" fmla="*/ 487680 w 685800"/>
                  <a:gd name="connsiteY16" fmla="*/ 447040 h 762000"/>
                  <a:gd name="connsiteX17" fmla="*/ 482600 w 685800"/>
                  <a:gd name="connsiteY17" fmla="*/ 360680 h 762000"/>
                  <a:gd name="connsiteX18" fmla="*/ 472440 w 685800"/>
                  <a:gd name="connsiteY18" fmla="*/ 350520 h 762000"/>
                  <a:gd name="connsiteX19" fmla="*/ 360680 w 685800"/>
                  <a:gd name="connsiteY19" fmla="*/ 284480 h 762000"/>
                  <a:gd name="connsiteX20" fmla="*/ 243840 w 685800"/>
                  <a:gd name="connsiteY20" fmla="*/ 193040 h 762000"/>
                  <a:gd name="connsiteX21" fmla="*/ 157480 w 685800"/>
                  <a:gd name="connsiteY21" fmla="*/ 86360 h 762000"/>
                  <a:gd name="connsiteX22" fmla="*/ 121920 w 685800"/>
                  <a:gd name="connsiteY22" fmla="*/ 0 h 762000"/>
                  <a:gd name="connsiteX0" fmla="*/ 121920 w 685800"/>
                  <a:gd name="connsiteY0" fmla="*/ 0 h 762000"/>
                  <a:gd name="connsiteX1" fmla="*/ 25400 w 685800"/>
                  <a:gd name="connsiteY1" fmla="*/ 50800 h 762000"/>
                  <a:gd name="connsiteX2" fmla="*/ 0 w 685800"/>
                  <a:gd name="connsiteY2" fmla="*/ 91440 h 762000"/>
                  <a:gd name="connsiteX3" fmla="*/ 15240 w 685800"/>
                  <a:gd name="connsiteY3" fmla="*/ 233680 h 762000"/>
                  <a:gd name="connsiteX4" fmla="*/ 45720 w 685800"/>
                  <a:gd name="connsiteY4" fmla="*/ 340360 h 762000"/>
                  <a:gd name="connsiteX5" fmla="*/ 45720 w 685800"/>
                  <a:gd name="connsiteY5" fmla="*/ 340360 h 762000"/>
                  <a:gd name="connsiteX6" fmla="*/ 101600 w 685800"/>
                  <a:gd name="connsiteY6" fmla="*/ 360680 h 762000"/>
                  <a:gd name="connsiteX7" fmla="*/ 116840 w 685800"/>
                  <a:gd name="connsiteY7" fmla="*/ 431800 h 762000"/>
                  <a:gd name="connsiteX8" fmla="*/ 101600 w 685800"/>
                  <a:gd name="connsiteY8" fmla="*/ 518160 h 762000"/>
                  <a:gd name="connsiteX9" fmla="*/ 101600 w 685800"/>
                  <a:gd name="connsiteY9" fmla="*/ 604520 h 762000"/>
                  <a:gd name="connsiteX10" fmla="*/ 137160 w 685800"/>
                  <a:gd name="connsiteY10" fmla="*/ 640080 h 762000"/>
                  <a:gd name="connsiteX11" fmla="*/ 259080 w 685800"/>
                  <a:gd name="connsiteY11" fmla="*/ 701040 h 762000"/>
                  <a:gd name="connsiteX12" fmla="*/ 553720 w 685800"/>
                  <a:gd name="connsiteY12" fmla="*/ 762000 h 762000"/>
                  <a:gd name="connsiteX13" fmla="*/ 619760 w 685800"/>
                  <a:gd name="connsiteY13" fmla="*/ 711200 h 762000"/>
                  <a:gd name="connsiteX14" fmla="*/ 680720 w 685800"/>
                  <a:gd name="connsiteY14" fmla="*/ 594360 h 762000"/>
                  <a:gd name="connsiteX15" fmla="*/ 624840 w 685800"/>
                  <a:gd name="connsiteY15" fmla="*/ 538480 h 762000"/>
                  <a:gd name="connsiteX16" fmla="*/ 487680 w 685800"/>
                  <a:gd name="connsiteY16" fmla="*/ 447040 h 762000"/>
                  <a:gd name="connsiteX17" fmla="*/ 482600 w 685800"/>
                  <a:gd name="connsiteY17" fmla="*/ 360680 h 762000"/>
                  <a:gd name="connsiteX18" fmla="*/ 472440 w 685800"/>
                  <a:gd name="connsiteY18" fmla="*/ 350520 h 762000"/>
                  <a:gd name="connsiteX19" fmla="*/ 360680 w 685800"/>
                  <a:gd name="connsiteY19" fmla="*/ 284480 h 762000"/>
                  <a:gd name="connsiteX20" fmla="*/ 243840 w 685800"/>
                  <a:gd name="connsiteY20" fmla="*/ 193040 h 762000"/>
                  <a:gd name="connsiteX21" fmla="*/ 157480 w 685800"/>
                  <a:gd name="connsiteY21" fmla="*/ 86360 h 762000"/>
                  <a:gd name="connsiteX22" fmla="*/ 121920 w 685800"/>
                  <a:gd name="connsiteY22" fmla="*/ 0 h 762000"/>
                  <a:gd name="connsiteX0" fmla="*/ 121920 w 685800"/>
                  <a:gd name="connsiteY0" fmla="*/ 0 h 746760"/>
                  <a:gd name="connsiteX1" fmla="*/ 25400 w 685800"/>
                  <a:gd name="connsiteY1" fmla="*/ 50800 h 746760"/>
                  <a:gd name="connsiteX2" fmla="*/ 0 w 685800"/>
                  <a:gd name="connsiteY2" fmla="*/ 91440 h 746760"/>
                  <a:gd name="connsiteX3" fmla="*/ 15240 w 685800"/>
                  <a:gd name="connsiteY3" fmla="*/ 233680 h 746760"/>
                  <a:gd name="connsiteX4" fmla="*/ 45720 w 685800"/>
                  <a:gd name="connsiteY4" fmla="*/ 340360 h 746760"/>
                  <a:gd name="connsiteX5" fmla="*/ 45720 w 685800"/>
                  <a:gd name="connsiteY5" fmla="*/ 340360 h 746760"/>
                  <a:gd name="connsiteX6" fmla="*/ 101600 w 685800"/>
                  <a:gd name="connsiteY6" fmla="*/ 360680 h 746760"/>
                  <a:gd name="connsiteX7" fmla="*/ 116840 w 685800"/>
                  <a:gd name="connsiteY7" fmla="*/ 431800 h 746760"/>
                  <a:gd name="connsiteX8" fmla="*/ 101600 w 685800"/>
                  <a:gd name="connsiteY8" fmla="*/ 518160 h 746760"/>
                  <a:gd name="connsiteX9" fmla="*/ 101600 w 685800"/>
                  <a:gd name="connsiteY9" fmla="*/ 604520 h 746760"/>
                  <a:gd name="connsiteX10" fmla="*/ 137160 w 685800"/>
                  <a:gd name="connsiteY10" fmla="*/ 640080 h 746760"/>
                  <a:gd name="connsiteX11" fmla="*/ 259080 w 685800"/>
                  <a:gd name="connsiteY11" fmla="*/ 701040 h 746760"/>
                  <a:gd name="connsiteX12" fmla="*/ 543560 w 685800"/>
                  <a:gd name="connsiteY12" fmla="*/ 746760 h 746760"/>
                  <a:gd name="connsiteX13" fmla="*/ 619760 w 685800"/>
                  <a:gd name="connsiteY13" fmla="*/ 711200 h 746760"/>
                  <a:gd name="connsiteX14" fmla="*/ 680720 w 685800"/>
                  <a:gd name="connsiteY14" fmla="*/ 594360 h 746760"/>
                  <a:gd name="connsiteX15" fmla="*/ 624840 w 685800"/>
                  <a:gd name="connsiteY15" fmla="*/ 538480 h 746760"/>
                  <a:gd name="connsiteX16" fmla="*/ 487680 w 685800"/>
                  <a:gd name="connsiteY16" fmla="*/ 447040 h 746760"/>
                  <a:gd name="connsiteX17" fmla="*/ 482600 w 685800"/>
                  <a:gd name="connsiteY17" fmla="*/ 360680 h 746760"/>
                  <a:gd name="connsiteX18" fmla="*/ 472440 w 685800"/>
                  <a:gd name="connsiteY18" fmla="*/ 350520 h 746760"/>
                  <a:gd name="connsiteX19" fmla="*/ 360680 w 685800"/>
                  <a:gd name="connsiteY19" fmla="*/ 284480 h 746760"/>
                  <a:gd name="connsiteX20" fmla="*/ 243840 w 685800"/>
                  <a:gd name="connsiteY20" fmla="*/ 193040 h 746760"/>
                  <a:gd name="connsiteX21" fmla="*/ 157480 w 685800"/>
                  <a:gd name="connsiteY21" fmla="*/ 86360 h 746760"/>
                  <a:gd name="connsiteX22" fmla="*/ 121920 w 685800"/>
                  <a:gd name="connsiteY22" fmla="*/ 0 h 746760"/>
                  <a:gd name="connsiteX0" fmla="*/ 121920 w 685800"/>
                  <a:gd name="connsiteY0" fmla="*/ 0 h 746760"/>
                  <a:gd name="connsiteX1" fmla="*/ 25400 w 685800"/>
                  <a:gd name="connsiteY1" fmla="*/ 50800 h 746760"/>
                  <a:gd name="connsiteX2" fmla="*/ 0 w 685800"/>
                  <a:gd name="connsiteY2" fmla="*/ 91440 h 746760"/>
                  <a:gd name="connsiteX3" fmla="*/ 15240 w 685800"/>
                  <a:gd name="connsiteY3" fmla="*/ 233680 h 746760"/>
                  <a:gd name="connsiteX4" fmla="*/ 45720 w 685800"/>
                  <a:gd name="connsiteY4" fmla="*/ 340360 h 746760"/>
                  <a:gd name="connsiteX5" fmla="*/ 45720 w 685800"/>
                  <a:gd name="connsiteY5" fmla="*/ 340360 h 746760"/>
                  <a:gd name="connsiteX6" fmla="*/ 101600 w 685800"/>
                  <a:gd name="connsiteY6" fmla="*/ 360680 h 746760"/>
                  <a:gd name="connsiteX7" fmla="*/ 116840 w 685800"/>
                  <a:gd name="connsiteY7" fmla="*/ 431800 h 746760"/>
                  <a:gd name="connsiteX8" fmla="*/ 101600 w 685800"/>
                  <a:gd name="connsiteY8" fmla="*/ 518160 h 746760"/>
                  <a:gd name="connsiteX9" fmla="*/ 101600 w 685800"/>
                  <a:gd name="connsiteY9" fmla="*/ 604520 h 746760"/>
                  <a:gd name="connsiteX10" fmla="*/ 137160 w 685800"/>
                  <a:gd name="connsiteY10" fmla="*/ 640080 h 746760"/>
                  <a:gd name="connsiteX11" fmla="*/ 259080 w 685800"/>
                  <a:gd name="connsiteY11" fmla="*/ 701040 h 746760"/>
                  <a:gd name="connsiteX12" fmla="*/ 543560 w 685800"/>
                  <a:gd name="connsiteY12" fmla="*/ 746760 h 746760"/>
                  <a:gd name="connsiteX13" fmla="*/ 640080 w 685800"/>
                  <a:gd name="connsiteY13" fmla="*/ 680720 h 746760"/>
                  <a:gd name="connsiteX14" fmla="*/ 680720 w 685800"/>
                  <a:gd name="connsiteY14" fmla="*/ 594360 h 746760"/>
                  <a:gd name="connsiteX15" fmla="*/ 624840 w 685800"/>
                  <a:gd name="connsiteY15" fmla="*/ 538480 h 746760"/>
                  <a:gd name="connsiteX16" fmla="*/ 487680 w 685800"/>
                  <a:gd name="connsiteY16" fmla="*/ 447040 h 746760"/>
                  <a:gd name="connsiteX17" fmla="*/ 482600 w 685800"/>
                  <a:gd name="connsiteY17" fmla="*/ 360680 h 746760"/>
                  <a:gd name="connsiteX18" fmla="*/ 472440 w 685800"/>
                  <a:gd name="connsiteY18" fmla="*/ 350520 h 746760"/>
                  <a:gd name="connsiteX19" fmla="*/ 360680 w 685800"/>
                  <a:gd name="connsiteY19" fmla="*/ 284480 h 746760"/>
                  <a:gd name="connsiteX20" fmla="*/ 243840 w 685800"/>
                  <a:gd name="connsiteY20" fmla="*/ 193040 h 746760"/>
                  <a:gd name="connsiteX21" fmla="*/ 157480 w 685800"/>
                  <a:gd name="connsiteY21" fmla="*/ 86360 h 746760"/>
                  <a:gd name="connsiteX22" fmla="*/ 121920 w 685800"/>
                  <a:gd name="connsiteY22" fmla="*/ 0 h 746760"/>
                  <a:gd name="connsiteX0" fmla="*/ 121920 w 685800"/>
                  <a:gd name="connsiteY0" fmla="*/ 0 h 746760"/>
                  <a:gd name="connsiteX1" fmla="*/ 25400 w 685800"/>
                  <a:gd name="connsiteY1" fmla="*/ 50800 h 746760"/>
                  <a:gd name="connsiteX2" fmla="*/ 0 w 685800"/>
                  <a:gd name="connsiteY2" fmla="*/ 91440 h 746760"/>
                  <a:gd name="connsiteX3" fmla="*/ 15240 w 685800"/>
                  <a:gd name="connsiteY3" fmla="*/ 233680 h 746760"/>
                  <a:gd name="connsiteX4" fmla="*/ 45720 w 685800"/>
                  <a:gd name="connsiteY4" fmla="*/ 340360 h 746760"/>
                  <a:gd name="connsiteX5" fmla="*/ 45720 w 685800"/>
                  <a:gd name="connsiteY5" fmla="*/ 340360 h 746760"/>
                  <a:gd name="connsiteX6" fmla="*/ 101600 w 685800"/>
                  <a:gd name="connsiteY6" fmla="*/ 360680 h 746760"/>
                  <a:gd name="connsiteX7" fmla="*/ 116840 w 685800"/>
                  <a:gd name="connsiteY7" fmla="*/ 431800 h 746760"/>
                  <a:gd name="connsiteX8" fmla="*/ 101600 w 685800"/>
                  <a:gd name="connsiteY8" fmla="*/ 518160 h 746760"/>
                  <a:gd name="connsiteX9" fmla="*/ 101600 w 685800"/>
                  <a:gd name="connsiteY9" fmla="*/ 604520 h 746760"/>
                  <a:gd name="connsiteX10" fmla="*/ 137160 w 685800"/>
                  <a:gd name="connsiteY10" fmla="*/ 640080 h 746760"/>
                  <a:gd name="connsiteX11" fmla="*/ 259080 w 685800"/>
                  <a:gd name="connsiteY11" fmla="*/ 701040 h 746760"/>
                  <a:gd name="connsiteX12" fmla="*/ 543560 w 685800"/>
                  <a:gd name="connsiteY12" fmla="*/ 746760 h 746760"/>
                  <a:gd name="connsiteX13" fmla="*/ 640080 w 685800"/>
                  <a:gd name="connsiteY13" fmla="*/ 680720 h 746760"/>
                  <a:gd name="connsiteX14" fmla="*/ 680720 w 685800"/>
                  <a:gd name="connsiteY14" fmla="*/ 594360 h 746760"/>
                  <a:gd name="connsiteX15" fmla="*/ 584200 w 685800"/>
                  <a:gd name="connsiteY15" fmla="*/ 497840 h 746760"/>
                  <a:gd name="connsiteX16" fmla="*/ 487680 w 685800"/>
                  <a:gd name="connsiteY16" fmla="*/ 447040 h 746760"/>
                  <a:gd name="connsiteX17" fmla="*/ 482600 w 685800"/>
                  <a:gd name="connsiteY17" fmla="*/ 360680 h 746760"/>
                  <a:gd name="connsiteX18" fmla="*/ 472440 w 685800"/>
                  <a:gd name="connsiteY18" fmla="*/ 350520 h 746760"/>
                  <a:gd name="connsiteX19" fmla="*/ 360680 w 685800"/>
                  <a:gd name="connsiteY19" fmla="*/ 284480 h 746760"/>
                  <a:gd name="connsiteX20" fmla="*/ 243840 w 685800"/>
                  <a:gd name="connsiteY20" fmla="*/ 193040 h 746760"/>
                  <a:gd name="connsiteX21" fmla="*/ 157480 w 685800"/>
                  <a:gd name="connsiteY21" fmla="*/ 86360 h 746760"/>
                  <a:gd name="connsiteX22" fmla="*/ 121920 w 685800"/>
                  <a:gd name="connsiteY22" fmla="*/ 0 h 746760"/>
                  <a:gd name="connsiteX0" fmla="*/ 121920 w 665480"/>
                  <a:gd name="connsiteY0" fmla="*/ 0 h 746760"/>
                  <a:gd name="connsiteX1" fmla="*/ 25400 w 665480"/>
                  <a:gd name="connsiteY1" fmla="*/ 50800 h 746760"/>
                  <a:gd name="connsiteX2" fmla="*/ 0 w 665480"/>
                  <a:gd name="connsiteY2" fmla="*/ 91440 h 746760"/>
                  <a:gd name="connsiteX3" fmla="*/ 15240 w 665480"/>
                  <a:gd name="connsiteY3" fmla="*/ 233680 h 746760"/>
                  <a:gd name="connsiteX4" fmla="*/ 45720 w 665480"/>
                  <a:gd name="connsiteY4" fmla="*/ 340360 h 746760"/>
                  <a:gd name="connsiteX5" fmla="*/ 45720 w 665480"/>
                  <a:gd name="connsiteY5" fmla="*/ 340360 h 746760"/>
                  <a:gd name="connsiteX6" fmla="*/ 101600 w 665480"/>
                  <a:gd name="connsiteY6" fmla="*/ 360680 h 746760"/>
                  <a:gd name="connsiteX7" fmla="*/ 116840 w 665480"/>
                  <a:gd name="connsiteY7" fmla="*/ 431800 h 746760"/>
                  <a:gd name="connsiteX8" fmla="*/ 101600 w 665480"/>
                  <a:gd name="connsiteY8" fmla="*/ 518160 h 746760"/>
                  <a:gd name="connsiteX9" fmla="*/ 101600 w 665480"/>
                  <a:gd name="connsiteY9" fmla="*/ 604520 h 746760"/>
                  <a:gd name="connsiteX10" fmla="*/ 137160 w 665480"/>
                  <a:gd name="connsiteY10" fmla="*/ 640080 h 746760"/>
                  <a:gd name="connsiteX11" fmla="*/ 259080 w 665480"/>
                  <a:gd name="connsiteY11" fmla="*/ 701040 h 746760"/>
                  <a:gd name="connsiteX12" fmla="*/ 543560 w 665480"/>
                  <a:gd name="connsiteY12" fmla="*/ 746760 h 746760"/>
                  <a:gd name="connsiteX13" fmla="*/ 640080 w 665480"/>
                  <a:gd name="connsiteY13" fmla="*/ 680720 h 746760"/>
                  <a:gd name="connsiteX14" fmla="*/ 660400 w 665480"/>
                  <a:gd name="connsiteY14" fmla="*/ 553720 h 746760"/>
                  <a:gd name="connsiteX15" fmla="*/ 584200 w 665480"/>
                  <a:gd name="connsiteY15" fmla="*/ 497840 h 746760"/>
                  <a:gd name="connsiteX16" fmla="*/ 487680 w 665480"/>
                  <a:gd name="connsiteY16" fmla="*/ 447040 h 746760"/>
                  <a:gd name="connsiteX17" fmla="*/ 482600 w 665480"/>
                  <a:gd name="connsiteY17" fmla="*/ 360680 h 746760"/>
                  <a:gd name="connsiteX18" fmla="*/ 472440 w 665480"/>
                  <a:gd name="connsiteY18" fmla="*/ 350520 h 746760"/>
                  <a:gd name="connsiteX19" fmla="*/ 360680 w 665480"/>
                  <a:gd name="connsiteY19" fmla="*/ 284480 h 746760"/>
                  <a:gd name="connsiteX20" fmla="*/ 243840 w 665480"/>
                  <a:gd name="connsiteY20" fmla="*/ 193040 h 746760"/>
                  <a:gd name="connsiteX21" fmla="*/ 157480 w 665480"/>
                  <a:gd name="connsiteY21" fmla="*/ 86360 h 746760"/>
                  <a:gd name="connsiteX22" fmla="*/ 121920 w 665480"/>
                  <a:gd name="connsiteY22" fmla="*/ 0 h 746760"/>
                  <a:gd name="connsiteX0" fmla="*/ 121920 w 665480"/>
                  <a:gd name="connsiteY0" fmla="*/ 0 h 746760"/>
                  <a:gd name="connsiteX1" fmla="*/ 25400 w 665480"/>
                  <a:gd name="connsiteY1" fmla="*/ 50800 h 746760"/>
                  <a:gd name="connsiteX2" fmla="*/ 0 w 665480"/>
                  <a:gd name="connsiteY2" fmla="*/ 91440 h 746760"/>
                  <a:gd name="connsiteX3" fmla="*/ 15240 w 665480"/>
                  <a:gd name="connsiteY3" fmla="*/ 233680 h 746760"/>
                  <a:gd name="connsiteX4" fmla="*/ 45720 w 665480"/>
                  <a:gd name="connsiteY4" fmla="*/ 340360 h 746760"/>
                  <a:gd name="connsiteX5" fmla="*/ 45720 w 665480"/>
                  <a:gd name="connsiteY5" fmla="*/ 340360 h 746760"/>
                  <a:gd name="connsiteX6" fmla="*/ 101600 w 665480"/>
                  <a:gd name="connsiteY6" fmla="*/ 360680 h 746760"/>
                  <a:gd name="connsiteX7" fmla="*/ 116840 w 665480"/>
                  <a:gd name="connsiteY7" fmla="*/ 431800 h 746760"/>
                  <a:gd name="connsiteX8" fmla="*/ 101600 w 665480"/>
                  <a:gd name="connsiteY8" fmla="*/ 518160 h 746760"/>
                  <a:gd name="connsiteX9" fmla="*/ 101600 w 665480"/>
                  <a:gd name="connsiteY9" fmla="*/ 604520 h 746760"/>
                  <a:gd name="connsiteX10" fmla="*/ 137160 w 665480"/>
                  <a:gd name="connsiteY10" fmla="*/ 640080 h 746760"/>
                  <a:gd name="connsiteX11" fmla="*/ 259080 w 665480"/>
                  <a:gd name="connsiteY11" fmla="*/ 701040 h 746760"/>
                  <a:gd name="connsiteX12" fmla="*/ 543560 w 665480"/>
                  <a:gd name="connsiteY12" fmla="*/ 746760 h 746760"/>
                  <a:gd name="connsiteX13" fmla="*/ 640080 w 665480"/>
                  <a:gd name="connsiteY13" fmla="*/ 665480 h 746760"/>
                  <a:gd name="connsiteX14" fmla="*/ 660400 w 665480"/>
                  <a:gd name="connsiteY14" fmla="*/ 553720 h 746760"/>
                  <a:gd name="connsiteX15" fmla="*/ 584200 w 665480"/>
                  <a:gd name="connsiteY15" fmla="*/ 497840 h 746760"/>
                  <a:gd name="connsiteX16" fmla="*/ 487680 w 665480"/>
                  <a:gd name="connsiteY16" fmla="*/ 447040 h 746760"/>
                  <a:gd name="connsiteX17" fmla="*/ 482600 w 665480"/>
                  <a:gd name="connsiteY17" fmla="*/ 360680 h 746760"/>
                  <a:gd name="connsiteX18" fmla="*/ 472440 w 665480"/>
                  <a:gd name="connsiteY18" fmla="*/ 350520 h 746760"/>
                  <a:gd name="connsiteX19" fmla="*/ 360680 w 665480"/>
                  <a:gd name="connsiteY19" fmla="*/ 284480 h 746760"/>
                  <a:gd name="connsiteX20" fmla="*/ 243840 w 665480"/>
                  <a:gd name="connsiteY20" fmla="*/ 193040 h 746760"/>
                  <a:gd name="connsiteX21" fmla="*/ 157480 w 665480"/>
                  <a:gd name="connsiteY21" fmla="*/ 86360 h 746760"/>
                  <a:gd name="connsiteX22" fmla="*/ 121920 w 665480"/>
                  <a:gd name="connsiteY22" fmla="*/ 0 h 746760"/>
                  <a:gd name="connsiteX0" fmla="*/ 121920 w 665480"/>
                  <a:gd name="connsiteY0" fmla="*/ 0 h 746760"/>
                  <a:gd name="connsiteX1" fmla="*/ 25400 w 665480"/>
                  <a:gd name="connsiteY1" fmla="*/ 50800 h 746760"/>
                  <a:gd name="connsiteX2" fmla="*/ 0 w 665480"/>
                  <a:gd name="connsiteY2" fmla="*/ 91440 h 746760"/>
                  <a:gd name="connsiteX3" fmla="*/ 15240 w 665480"/>
                  <a:gd name="connsiteY3" fmla="*/ 233680 h 746760"/>
                  <a:gd name="connsiteX4" fmla="*/ 45720 w 665480"/>
                  <a:gd name="connsiteY4" fmla="*/ 340360 h 746760"/>
                  <a:gd name="connsiteX5" fmla="*/ 45720 w 665480"/>
                  <a:gd name="connsiteY5" fmla="*/ 340360 h 746760"/>
                  <a:gd name="connsiteX6" fmla="*/ 101600 w 665480"/>
                  <a:gd name="connsiteY6" fmla="*/ 360680 h 746760"/>
                  <a:gd name="connsiteX7" fmla="*/ 116840 w 665480"/>
                  <a:gd name="connsiteY7" fmla="*/ 431800 h 746760"/>
                  <a:gd name="connsiteX8" fmla="*/ 101600 w 665480"/>
                  <a:gd name="connsiteY8" fmla="*/ 518160 h 746760"/>
                  <a:gd name="connsiteX9" fmla="*/ 101600 w 665480"/>
                  <a:gd name="connsiteY9" fmla="*/ 604520 h 746760"/>
                  <a:gd name="connsiteX10" fmla="*/ 137160 w 665480"/>
                  <a:gd name="connsiteY10" fmla="*/ 640080 h 746760"/>
                  <a:gd name="connsiteX11" fmla="*/ 259080 w 665480"/>
                  <a:gd name="connsiteY11" fmla="*/ 701040 h 746760"/>
                  <a:gd name="connsiteX12" fmla="*/ 543560 w 665480"/>
                  <a:gd name="connsiteY12" fmla="*/ 746760 h 746760"/>
                  <a:gd name="connsiteX13" fmla="*/ 640080 w 665480"/>
                  <a:gd name="connsiteY13" fmla="*/ 665480 h 746760"/>
                  <a:gd name="connsiteX14" fmla="*/ 660400 w 665480"/>
                  <a:gd name="connsiteY14" fmla="*/ 553720 h 746760"/>
                  <a:gd name="connsiteX15" fmla="*/ 584200 w 665480"/>
                  <a:gd name="connsiteY15" fmla="*/ 497840 h 746760"/>
                  <a:gd name="connsiteX16" fmla="*/ 487680 w 665480"/>
                  <a:gd name="connsiteY16" fmla="*/ 447040 h 746760"/>
                  <a:gd name="connsiteX17" fmla="*/ 482600 w 665480"/>
                  <a:gd name="connsiteY17" fmla="*/ 360680 h 746760"/>
                  <a:gd name="connsiteX18" fmla="*/ 472440 w 665480"/>
                  <a:gd name="connsiteY18" fmla="*/ 350520 h 746760"/>
                  <a:gd name="connsiteX19" fmla="*/ 360680 w 665480"/>
                  <a:gd name="connsiteY19" fmla="*/ 284480 h 746760"/>
                  <a:gd name="connsiteX20" fmla="*/ 243840 w 665480"/>
                  <a:gd name="connsiteY20" fmla="*/ 193040 h 746760"/>
                  <a:gd name="connsiteX21" fmla="*/ 157480 w 665480"/>
                  <a:gd name="connsiteY21" fmla="*/ 86360 h 746760"/>
                  <a:gd name="connsiteX22" fmla="*/ 121920 w 665480"/>
                  <a:gd name="connsiteY22" fmla="*/ 0 h 746760"/>
                  <a:gd name="connsiteX0" fmla="*/ 121920 w 665480"/>
                  <a:gd name="connsiteY0" fmla="*/ 0 h 746760"/>
                  <a:gd name="connsiteX1" fmla="*/ 25400 w 665480"/>
                  <a:gd name="connsiteY1" fmla="*/ 50800 h 746760"/>
                  <a:gd name="connsiteX2" fmla="*/ 0 w 665480"/>
                  <a:gd name="connsiteY2" fmla="*/ 91440 h 746760"/>
                  <a:gd name="connsiteX3" fmla="*/ 15240 w 665480"/>
                  <a:gd name="connsiteY3" fmla="*/ 233680 h 746760"/>
                  <a:gd name="connsiteX4" fmla="*/ 45720 w 665480"/>
                  <a:gd name="connsiteY4" fmla="*/ 340360 h 746760"/>
                  <a:gd name="connsiteX5" fmla="*/ 45720 w 665480"/>
                  <a:gd name="connsiteY5" fmla="*/ 340360 h 746760"/>
                  <a:gd name="connsiteX6" fmla="*/ 101600 w 665480"/>
                  <a:gd name="connsiteY6" fmla="*/ 360680 h 746760"/>
                  <a:gd name="connsiteX7" fmla="*/ 116840 w 665480"/>
                  <a:gd name="connsiteY7" fmla="*/ 431800 h 746760"/>
                  <a:gd name="connsiteX8" fmla="*/ 101600 w 665480"/>
                  <a:gd name="connsiteY8" fmla="*/ 518160 h 746760"/>
                  <a:gd name="connsiteX9" fmla="*/ 101600 w 665480"/>
                  <a:gd name="connsiteY9" fmla="*/ 604520 h 746760"/>
                  <a:gd name="connsiteX10" fmla="*/ 137160 w 665480"/>
                  <a:gd name="connsiteY10" fmla="*/ 640080 h 746760"/>
                  <a:gd name="connsiteX11" fmla="*/ 259080 w 665480"/>
                  <a:gd name="connsiteY11" fmla="*/ 701040 h 746760"/>
                  <a:gd name="connsiteX12" fmla="*/ 543560 w 665480"/>
                  <a:gd name="connsiteY12" fmla="*/ 746760 h 746760"/>
                  <a:gd name="connsiteX13" fmla="*/ 640080 w 665480"/>
                  <a:gd name="connsiteY13" fmla="*/ 665480 h 746760"/>
                  <a:gd name="connsiteX14" fmla="*/ 660400 w 665480"/>
                  <a:gd name="connsiteY14" fmla="*/ 553720 h 746760"/>
                  <a:gd name="connsiteX15" fmla="*/ 584200 w 665480"/>
                  <a:gd name="connsiteY15" fmla="*/ 497840 h 746760"/>
                  <a:gd name="connsiteX16" fmla="*/ 487680 w 665480"/>
                  <a:gd name="connsiteY16" fmla="*/ 431800 h 746760"/>
                  <a:gd name="connsiteX17" fmla="*/ 482600 w 665480"/>
                  <a:gd name="connsiteY17" fmla="*/ 360680 h 746760"/>
                  <a:gd name="connsiteX18" fmla="*/ 472440 w 665480"/>
                  <a:gd name="connsiteY18" fmla="*/ 350520 h 746760"/>
                  <a:gd name="connsiteX19" fmla="*/ 360680 w 665480"/>
                  <a:gd name="connsiteY19" fmla="*/ 284480 h 746760"/>
                  <a:gd name="connsiteX20" fmla="*/ 243840 w 665480"/>
                  <a:gd name="connsiteY20" fmla="*/ 193040 h 746760"/>
                  <a:gd name="connsiteX21" fmla="*/ 157480 w 665480"/>
                  <a:gd name="connsiteY21" fmla="*/ 86360 h 746760"/>
                  <a:gd name="connsiteX22" fmla="*/ 121920 w 665480"/>
                  <a:gd name="connsiteY22" fmla="*/ 0 h 746760"/>
                  <a:gd name="connsiteX0" fmla="*/ 121920 w 677333"/>
                  <a:gd name="connsiteY0" fmla="*/ 0 h 726440"/>
                  <a:gd name="connsiteX1" fmla="*/ 25400 w 677333"/>
                  <a:gd name="connsiteY1" fmla="*/ 50800 h 726440"/>
                  <a:gd name="connsiteX2" fmla="*/ 0 w 677333"/>
                  <a:gd name="connsiteY2" fmla="*/ 91440 h 726440"/>
                  <a:gd name="connsiteX3" fmla="*/ 15240 w 677333"/>
                  <a:gd name="connsiteY3" fmla="*/ 233680 h 726440"/>
                  <a:gd name="connsiteX4" fmla="*/ 45720 w 677333"/>
                  <a:gd name="connsiteY4" fmla="*/ 340360 h 726440"/>
                  <a:gd name="connsiteX5" fmla="*/ 45720 w 677333"/>
                  <a:gd name="connsiteY5" fmla="*/ 340360 h 726440"/>
                  <a:gd name="connsiteX6" fmla="*/ 101600 w 677333"/>
                  <a:gd name="connsiteY6" fmla="*/ 360680 h 726440"/>
                  <a:gd name="connsiteX7" fmla="*/ 116840 w 677333"/>
                  <a:gd name="connsiteY7" fmla="*/ 431800 h 726440"/>
                  <a:gd name="connsiteX8" fmla="*/ 101600 w 677333"/>
                  <a:gd name="connsiteY8" fmla="*/ 518160 h 726440"/>
                  <a:gd name="connsiteX9" fmla="*/ 101600 w 677333"/>
                  <a:gd name="connsiteY9" fmla="*/ 604520 h 726440"/>
                  <a:gd name="connsiteX10" fmla="*/ 137160 w 677333"/>
                  <a:gd name="connsiteY10" fmla="*/ 640080 h 726440"/>
                  <a:gd name="connsiteX11" fmla="*/ 259080 w 677333"/>
                  <a:gd name="connsiteY11" fmla="*/ 701040 h 726440"/>
                  <a:gd name="connsiteX12" fmla="*/ 624840 w 677333"/>
                  <a:gd name="connsiteY12" fmla="*/ 726440 h 726440"/>
                  <a:gd name="connsiteX13" fmla="*/ 640080 w 677333"/>
                  <a:gd name="connsiteY13" fmla="*/ 665480 h 726440"/>
                  <a:gd name="connsiteX14" fmla="*/ 660400 w 677333"/>
                  <a:gd name="connsiteY14" fmla="*/ 553720 h 726440"/>
                  <a:gd name="connsiteX15" fmla="*/ 584200 w 677333"/>
                  <a:gd name="connsiteY15" fmla="*/ 497840 h 726440"/>
                  <a:gd name="connsiteX16" fmla="*/ 487680 w 677333"/>
                  <a:gd name="connsiteY16" fmla="*/ 431800 h 726440"/>
                  <a:gd name="connsiteX17" fmla="*/ 482600 w 677333"/>
                  <a:gd name="connsiteY17" fmla="*/ 360680 h 726440"/>
                  <a:gd name="connsiteX18" fmla="*/ 472440 w 677333"/>
                  <a:gd name="connsiteY18" fmla="*/ 350520 h 726440"/>
                  <a:gd name="connsiteX19" fmla="*/ 360680 w 677333"/>
                  <a:gd name="connsiteY19" fmla="*/ 284480 h 726440"/>
                  <a:gd name="connsiteX20" fmla="*/ 243840 w 677333"/>
                  <a:gd name="connsiteY20" fmla="*/ 193040 h 726440"/>
                  <a:gd name="connsiteX21" fmla="*/ 157480 w 677333"/>
                  <a:gd name="connsiteY21" fmla="*/ 86360 h 726440"/>
                  <a:gd name="connsiteX22" fmla="*/ 121920 w 677333"/>
                  <a:gd name="connsiteY22" fmla="*/ 0 h 726440"/>
                  <a:gd name="connsiteX0" fmla="*/ 121920 w 690880"/>
                  <a:gd name="connsiteY0" fmla="*/ 0 h 726440"/>
                  <a:gd name="connsiteX1" fmla="*/ 25400 w 690880"/>
                  <a:gd name="connsiteY1" fmla="*/ 50800 h 726440"/>
                  <a:gd name="connsiteX2" fmla="*/ 0 w 690880"/>
                  <a:gd name="connsiteY2" fmla="*/ 91440 h 726440"/>
                  <a:gd name="connsiteX3" fmla="*/ 15240 w 690880"/>
                  <a:gd name="connsiteY3" fmla="*/ 233680 h 726440"/>
                  <a:gd name="connsiteX4" fmla="*/ 45720 w 690880"/>
                  <a:gd name="connsiteY4" fmla="*/ 340360 h 726440"/>
                  <a:gd name="connsiteX5" fmla="*/ 45720 w 690880"/>
                  <a:gd name="connsiteY5" fmla="*/ 340360 h 726440"/>
                  <a:gd name="connsiteX6" fmla="*/ 101600 w 690880"/>
                  <a:gd name="connsiteY6" fmla="*/ 360680 h 726440"/>
                  <a:gd name="connsiteX7" fmla="*/ 116840 w 690880"/>
                  <a:gd name="connsiteY7" fmla="*/ 431800 h 726440"/>
                  <a:gd name="connsiteX8" fmla="*/ 101600 w 690880"/>
                  <a:gd name="connsiteY8" fmla="*/ 518160 h 726440"/>
                  <a:gd name="connsiteX9" fmla="*/ 101600 w 690880"/>
                  <a:gd name="connsiteY9" fmla="*/ 604520 h 726440"/>
                  <a:gd name="connsiteX10" fmla="*/ 137160 w 690880"/>
                  <a:gd name="connsiteY10" fmla="*/ 640080 h 726440"/>
                  <a:gd name="connsiteX11" fmla="*/ 259080 w 690880"/>
                  <a:gd name="connsiteY11" fmla="*/ 701040 h 726440"/>
                  <a:gd name="connsiteX12" fmla="*/ 624840 w 690880"/>
                  <a:gd name="connsiteY12" fmla="*/ 726440 h 726440"/>
                  <a:gd name="connsiteX13" fmla="*/ 680720 w 690880"/>
                  <a:gd name="connsiteY13" fmla="*/ 640080 h 726440"/>
                  <a:gd name="connsiteX14" fmla="*/ 660400 w 690880"/>
                  <a:gd name="connsiteY14" fmla="*/ 553720 h 726440"/>
                  <a:gd name="connsiteX15" fmla="*/ 584200 w 690880"/>
                  <a:gd name="connsiteY15" fmla="*/ 497840 h 726440"/>
                  <a:gd name="connsiteX16" fmla="*/ 487680 w 690880"/>
                  <a:gd name="connsiteY16" fmla="*/ 431800 h 726440"/>
                  <a:gd name="connsiteX17" fmla="*/ 482600 w 690880"/>
                  <a:gd name="connsiteY17" fmla="*/ 360680 h 726440"/>
                  <a:gd name="connsiteX18" fmla="*/ 472440 w 690880"/>
                  <a:gd name="connsiteY18" fmla="*/ 350520 h 726440"/>
                  <a:gd name="connsiteX19" fmla="*/ 360680 w 690880"/>
                  <a:gd name="connsiteY19" fmla="*/ 284480 h 726440"/>
                  <a:gd name="connsiteX20" fmla="*/ 243840 w 690880"/>
                  <a:gd name="connsiteY20" fmla="*/ 193040 h 726440"/>
                  <a:gd name="connsiteX21" fmla="*/ 157480 w 690880"/>
                  <a:gd name="connsiteY21" fmla="*/ 86360 h 726440"/>
                  <a:gd name="connsiteX22" fmla="*/ 121920 w 690880"/>
                  <a:gd name="connsiteY22" fmla="*/ 0 h 726440"/>
                  <a:gd name="connsiteX0" fmla="*/ 121920 w 680720"/>
                  <a:gd name="connsiteY0" fmla="*/ 0 h 726440"/>
                  <a:gd name="connsiteX1" fmla="*/ 25400 w 680720"/>
                  <a:gd name="connsiteY1" fmla="*/ 50800 h 726440"/>
                  <a:gd name="connsiteX2" fmla="*/ 0 w 680720"/>
                  <a:gd name="connsiteY2" fmla="*/ 91440 h 726440"/>
                  <a:gd name="connsiteX3" fmla="*/ 15240 w 680720"/>
                  <a:gd name="connsiteY3" fmla="*/ 233680 h 726440"/>
                  <a:gd name="connsiteX4" fmla="*/ 45720 w 680720"/>
                  <a:gd name="connsiteY4" fmla="*/ 340360 h 726440"/>
                  <a:gd name="connsiteX5" fmla="*/ 45720 w 680720"/>
                  <a:gd name="connsiteY5" fmla="*/ 340360 h 726440"/>
                  <a:gd name="connsiteX6" fmla="*/ 101600 w 680720"/>
                  <a:gd name="connsiteY6" fmla="*/ 360680 h 726440"/>
                  <a:gd name="connsiteX7" fmla="*/ 116840 w 680720"/>
                  <a:gd name="connsiteY7" fmla="*/ 431800 h 726440"/>
                  <a:gd name="connsiteX8" fmla="*/ 101600 w 680720"/>
                  <a:gd name="connsiteY8" fmla="*/ 518160 h 726440"/>
                  <a:gd name="connsiteX9" fmla="*/ 101600 w 680720"/>
                  <a:gd name="connsiteY9" fmla="*/ 604520 h 726440"/>
                  <a:gd name="connsiteX10" fmla="*/ 137160 w 680720"/>
                  <a:gd name="connsiteY10" fmla="*/ 640080 h 726440"/>
                  <a:gd name="connsiteX11" fmla="*/ 259080 w 680720"/>
                  <a:gd name="connsiteY11" fmla="*/ 701040 h 726440"/>
                  <a:gd name="connsiteX12" fmla="*/ 624840 w 680720"/>
                  <a:gd name="connsiteY12" fmla="*/ 726440 h 726440"/>
                  <a:gd name="connsiteX13" fmla="*/ 680720 w 680720"/>
                  <a:gd name="connsiteY13" fmla="*/ 640080 h 726440"/>
                  <a:gd name="connsiteX14" fmla="*/ 584200 w 680720"/>
                  <a:gd name="connsiteY14" fmla="*/ 497840 h 726440"/>
                  <a:gd name="connsiteX15" fmla="*/ 487680 w 680720"/>
                  <a:gd name="connsiteY15" fmla="*/ 431800 h 726440"/>
                  <a:gd name="connsiteX16" fmla="*/ 482600 w 680720"/>
                  <a:gd name="connsiteY16" fmla="*/ 360680 h 726440"/>
                  <a:gd name="connsiteX17" fmla="*/ 472440 w 680720"/>
                  <a:gd name="connsiteY17" fmla="*/ 350520 h 726440"/>
                  <a:gd name="connsiteX18" fmla="*/ 360680 w 680720"/>
                  <a:gd name="connsiteY18" fmla="*/ 284480 h 726440"/>
                  <a:gd name="connsiteX19" fmla="*/ 243840 w 680720"/>
                  <a:gd name="connsiteY19" fmla="*/ 193040 h 726440"/>
                  <a:gd name="connsiteX20" fmla="*/ 157480 w 680720"/>
                  <a:gd name="connsiteY20" fmla="*/ 86360 h 726440"/>
                  <a:gd name="connsiteX21" fmla="*/ 121920 w 680720"/>
                  <a:gd name="connsiteY21" fmla="*/ 0 h 726440"/>
                  <a:gd name="connsiteX0" fmla="*/ 121920 w 685800"/>
                  <a:gd name="connsiteY0" fmla="*/ 0 h 726440"/>
                  <a:gd name="connsiteX1" fmla="*/ 25400 w 685800"/>
                  <a:gd name="connsiteY1" fmla="*/ 50800 h 726440"/>
                  <a:gd name="connsiteX2" fmla="*/ 0 w 685800"/>
                  <a:gd name="connsiteY2" fmla="*/ 91440 h 726440"/>
                  <a:gd name="connsiteX3" fmla="*/ 15240 w 685800"/>
                  <a:gd name="connsiteY3" fmla="*/ 233680 h 726440"/>
                  <a:gd name="connsiteX4" fmla="*/ 45720 w 685800"/>
                  <a:gd name="connsiteY4" fmla="*/ 340360 h 726440"/>
                  <a:gd name="connsiteX5" fmla="*/ 45720 w 685800"/>
                  <a:gd name="connsiteY5" fmla="*/ 340360 h 726440"/>
                  <a:gd name="connsiteX6" fmla="*/ 101600 w 685800"/>
                  <a:gd name="connsiteY6" fmla="*/ 360680 h 726440"/>
                  <a:gd name="connsiteX7" fmla="*/ 116840 w 685800"/>
                  <a:gd name="connsiteY7" fmla="*/ 431800 h 726440"/>
                  <a:gd name="connsiteX8" fmla="*/ 101600 w 685800"/>
                  <a:gd name="connsiteY8" fmla="*/ 518160 h 726440"/>
                  <a:gd name="connsiteX9" fmla="*/ 101600 w 685800"/>
                  <a:gd name="connsiteY9" fmla="*/ 604520 h 726440"/>
                  <a:gd name="connsiteX10" fmla="*/ 137160 w 685800"/>
                  <a:gd name="connsiteY10" fmla="*/ 640080 h 726440"/>
                  <a:gd name="connsiteX11" fmla="*/ 259080 w 685800"/>
                  <a:gd name="connsiteY11" fmla="*/ 701040 h 726440"/>
                  <a:gd name="connsiteX12" fmla="*/ 624840 w 685800"/>
                  <a:gd name="connsiteY12" fmla="*/ 726440 h 726440"/>
                  <a:gd name="connsiteX13" fmla="*/ 685800 w 685800"/>
                  <a:gd name="connsiteY13" fmla="*/ 599440 h 726440"/>
                  <a:gd name="connsiteX14" fmla="*/ 584200 w 685800"/>
                  <a:gd name="connsiteY14" fmla="*/ 497840 h 726440"/>
                  <a:gd name="connsiteX15" fmla="*/ 487680 w 685800"/>
                  <a:gd name="connsiteY15" fmla="*/ 431800 h 726440"/>
                  <a:gd name="connsiteX16" fmla="*/ 482600 w 685800"/>
                  <a:gd name="connsiteY16" fmla="*/ 360680 h 726440"/>
                  <a:gd name="connsiteX17" fmla="*/ 472440 w 685800"/>
                  <a:gd name="connsiteY17" fmla="*/ 350520 h 726440"/>
                  <a:gd name="connsiteX18" fmla="*/ 360680 w 685800"/>
                  <a:gd name="connsiteY18" fmla="*/ 284480 h 726440"/>
                  <a:gd name="connsiteX19" fmla="*/ 243840 w 685800"/>
                  <a:gd name="connsiteY19" fmla="*/ 193040 h 726440"/>
                  <a:gd name="connsiteX20" fmla="*/ 157480 w 685800"/>
                  <a:gd name="connsiteY20" fmla="*/ 86360 h 726440"/>
                  <a:gd name="connsiteX21" fmla="*/ 121920 w 685800"/>
                  <a:gd name="connsiteY21" fmla="*/ 0 h 726440"/>
                  <a:gd name="connsiteX0" fmla="*/ 121920 w 685800"/>
                  <a:gd name="connsiteY0" fmla="*/ 0 h 726440"/>
                  <a:gd name="connsiteX1" fmla="*/ 25400 w 685800"/>
                  <a:gd name="connsiteY1" fmla="*/ 50800 h 726440"/>
                  <a:gd name="connsiteX2" fmla="*/ 0 w 685800"/>
                  <a:gd name="connsiteY2" fmla="*/ 91440 h 726440"/>
                  <a:gd name="connsiteX3" fmla="*/ 15240 w 685800"/>
                  <a:gd name="connsiteY3" fmla="*/ 233680 h 726440"/>
                  <a:gd name="connsiteX4" fmla="*/ 45720 w 685800"/>
                  <a:gd name="connsiteY4" fmla="*/ 340360 h 726440"/>
                  <a:gd name="connsiteX5" fmla="*/ 45720 w 685800"/>
                  <a:gd name="connsiteY5" fmla="*/ 340360 h 726440"/>
                  <a:gd name="connsiteX6" fmla="*/ 101600 w 685800"/>
                  <a:gd name="connsiteY6" fmla="*/ 360680 h 726440"/>
                  <a:gd name="connsiteX7" fmla="*/ 116840 w 685800"/>
                  <a:gd name="connsiteY7" fmla="*/ 431800 h 726440"/>
                  <a:gd name="connsiteX8" fmla="*/ 101600 w 685800"/>
                  <a:gd name="connsiteY8" fmla="*/ 518160 h 726440"/>
                  <a:gd name="connsiteX9" fmla="*/ 101600 w 685800"/>
                  <a:gd name="connsiteY9" fmla="*/ 604520 h 726440"/>
                  <a:gd name="connsiteX10" fmla="*/ 137160 w 685800"/>
                  <a:gd name="connsiteY10" fmla="*/ 640080 h 726440"/>
                  <a:gd name="connsiteX11" fmla="*/ 259080 w 685800"/>
                  <a:gd name="connsiteY11" fmla="*/ 701040 h 726440"/>
                  <a:gd name="connsiteX12" fmla="*/ 624840 w 685800"/>
                  <a:gd name="connsiteY12" fmla="*/ 726440 h 726440"/>
                  <a:gd name="connsiteX13" fmla="*/ 685800 w 685800"/>
                  <a:gd name="connsiteY13" fmla="*/ 599440 h 726440"/>
                  <a:gd name="connsiteX14" fmla="*/ 584200 w 685800"/>
                  <a:gd name="connsiteY14" fmla="*/ 497840 h 726440"/>
                  <a:gd name="connsiteX15" fmla="*/ 487680 w 685800"/>
                  <a:gd name="connsiteY15" fmla="*/ 431800 h 726440"/>
                  <a:gd name="connsiteX16" fmla="*/ 482600 w 685800"/>
                  <a:gd name="connsiteY16" fmla="*/ 360680 h 726440"/>
                  <a:gd name="connsiteX17" fmla="*/ 472440 w 685800"/>
                  <a:gd name="connsiteY17" fmla="*/ 350520 h 726440"/>
                  <a:gd name="connsiteX18" fmla="*/ 360680 w 685800"/>
                  <a:gd name="connsiteY18" fmla="*/ 284480 h 726440"/>
                  <a:gd name="connsiteX19" fmla="*/ 243840 w 685800"/>
                  <a:gd name="connsiteY19" fmla="*/ 193040 h 726440"/>
                  <a:gd name="connsiteX20" fmla="*/ 157480 w 685800"/>
                  <a:gd name="connsiteY20" fmla="*/ 86360 h 726440"/>
                  <a:gd name="connsiteX21" fmla="*/ 121920 w 685800"/>
                  <a:gd name="connsiteY21" fmla="*/ 0 h 726440"/>
                  <a:gd name="connsiteX0" fmla="*/ 121920 w 685800"/>
                  <a:gd name="connsiteY0" fmla="*/ 0 h 726440"/>
                  <a:gd name="connsiteX1" fmla="*/ 25400 w 685800"/>
                  <a:gd name="connsiteY1" fmla="*/ 50800 h 726440"/>
                  <a:gd name="connsiteX2" fmla="*/ 0 w 685800"/>
                  <a:gd name="connsiteY2" fmla="*/ 91440 h 726440"/>
                  <a:gd name="connsiteX3" fmla="*/ 15240 w 685800"/>
                  <a:gd name="connsiteY3" fmla="*/ 233680 h 726440"/>
                  <a:gd name="connsiteX4" fmla="*/ 45720 w 685800"/>
                  <a:gd name="connsiteY4" fmla="*/ 340360 h 726440"/>
                  <a:gd name="connsiteX5" fmla="*/ 45720 w 685800"/>
                  <a:gd name="connsiteY5" fmla="*/ 340360 h 726440"/>
                  <a:gd name="connsiteX6" fmla="*/ 101600 w 685800"/>
                  <a:gd name="connsiteY6" fmla="*/ 360680 h 726440"/>
                  <a:gd name="connsiteX7" fmla="*/ 116840 w 685800"/>
                  <a:gd name="connsiteY7" fmla="*/ 431800 h 726440"/>
                  <a:gd name="connsiteX8" fmla="*/ 101600 w 685800"/>
                  <a:gd name="connsiteY8" fmla="*/ 518160 h 726440"/>
                  <a:gd name="connsiteX9" fmla="*/ 101600 w 685800"/>
                  <a:gd name="connsiteY9" fmla="*/ 604520 h 726440"/>
                  <a:gd name="connsiteX10" fmla="*/ 137160 w 685800"/>
                  <a:gd name="connsiteY10" fmla="*/ 640080 h 726440"/>
                  <a:gd name="connsiteX11" fmla="*/ 259080 w 685800"/>
                  <a:gd name="connsiteY11" fmla="*/ 701040 h 726440"/>
                  <a:gd name="connsiteX12" fmla="*/ 624840 w 685800"/>
                  <a:gd name="connsiteY12" fmla="*/ 726440 h 726440"/>
                  <a:gd name="connsiteX13" fmla="*/ 685800 w 685800"/>
                  <a:gd name="connsiteY13" fmla="*/ 599440 h 726440"/>
                  <a:gd name="connsiteX14" fmla="*/ 584200 w 685800"/>
                  <a:gd name="connsiteY14" fmla="*/ 497840 h 726440"/>
                  <a:gd name="connsiteX15" fmla="*/ 487680 w 685800"/>
                  <a:gd name="connsiteY15" fmla="*/ 431800 h 726440"/>
                  <a:gd name="connsiteX16" fmla="*/ 482600 w 685800"/>
                  <a:gd name="connsiteY16" fmla="*/ 360680 h 726440"/>
                  <a:gd name="connsiteX17" fmla="*/ 472440 w 685800"/>
                  <a:gd name="connsiteY17" fmla="*/ 350520 h 726440"/>
                  <a:gd name="connsiteX18" fmla="*/ 360680 w 685800"/>
                  <a:gd name="connsiteY18" fmla="*/ 284480 h 726440"/>
                  <a:gd name="connsiteX19" fmla="*/ 243840 w 685800"/>
                  <a:gd name="connsiteY19" fmla="*/ 193040 h 726440"/>
                  <a:gd name="connsiteX20" fmla="*/ 157480 w 685800"/>
                  <a:gd name="connsiteY20" fmla="*/ 86360 h 726440"/>
                  <a:gd name="connsiteX21" fmla="*/ 121920 w 685800"/>
                  <a:gd name="connsiteY21" fmla="*/ 0 h 726440"/>
                  <a:gd name="connsiteX0" fmla="*/ 121920 w 692573"/>
                  <a:gd name="connsiteY0" fmla="*/ 0 h 711200"/>
                  <a:gd name="connsiteX1" fmla="*/ 25400 w 692573"/>
                  <a:gd name="connsiteY1" fmla="*/ 50800 h 711200"/>
                  <a:gd name="connsiteX2" fmla="*/ 0 w 692573"/>
                  <a:gd name="connsiteY2" fmla="*/ 91440 h 711200"/>
                  <a:gd name="connsiteX3" fmla="*/ 15240 w 692573"/>
                  <a:gd name="connsiteY3" fmla="*/ 233680 h 711200"/>
                  <a:gd name="connsiteX4" fmla="*/ 45720 w 692573"/>
                  <a:gd name="connsiteY4" fmla="*/ 340360 h 711200"/>
                  <a:gd name="connsiteX5" fmla="*/ 45720 w 692573"/>
                  <a:gd name="connsiteY5" fmla="*/ 340360 h 711200"/>
                  <a:gd name="connsiteX6" fmla="*/ 101600 w 692573"/>
                  <a:gd name="connsiteY6" fmla="*/ 360680 h 711200"/>
                  <a:gd name="connsiteX7" fmla="*/ 116840 w 692573"/>
                  <a:gd name="connsiteY7" fmla="*/ 431800 h 711200"/>
                  <a:gd name="connsiteX8" fmla="*/ 101600 w 692573"/>
                  <a:gd name="connsiteY8" fmla="*/ 518160 h 711200"/>
                  <a:gd name="connsiteX9" fmla="*/ 101600 w 692573"/>
                  <a:gd name="connsiteY9" fmla="*/ 604520 h 711200"/>
                  <a:gd name="connsiteX10" fmla="*/ 137160 w 692573"/>
                  <a:gd name="connsiteY10" fmla="*/ 640080 h 711200"/>
                  <a:gd name="connsiteX11" fmla="*/ 259080 w 692573"/>
                  <a:gd name="connsiteY11" fmla="*/ 701040 h 711200"/>
                  <a:gd name="connsiteX12" fmla="*/ 640080 w 692573"/>
                  <a:gd name="connsiteY12" fmla="*/ 711200 h 711200"/>
                  <a:gd name="connsiteX13" fmla="*/ 685800 w 692573"/>
                  <a:gd name="connsiteY13" fmla="*/ 599440 h 711200"/>
                  <a:gd name="connsiteX14" fmla="*/ 584200 w 692573"/>
                  <a:gd name="connsiteY14" fmla="*/ 497840 h 711200"/>
                  <a:gd name="connsiteX15" fmla="*/ 487680 w 692573"/>
                  <a:gd name="connsiteY15" fmla="*/ 431800 h 711200"/>
                  <a:gd name="connsiteX16" fmla="*/ 482600 w 692573"/>
                  <a:gd name="connsiteY16" fmla="*/ 360680 h 711200"/>
                  <a:gd name="connsiteX17" fmla="*/ 472440 w 692573"/>
                  <a:gd name="connsiteY17" fmla="*/ 350520 h 711200"/>
                  <a:gd name="connsiteX18" fmla="*/ 360680 w 692573"/>
                  <a:gd name="connsiteY18" fmla="*/ 284480 h 711200"/>
                  <a:gd name="connsiteX19" fmla="*/ 243840 w 692573"/>
                  <a:gd name="connsiteY19" fmla="*/ 193040 h 711200"/>
                  <a:gd name="connsiteX20" fmla="*/ 157480 w 692573"/>
                  <a:gd name="connsiteY20" fmla="*/ 86360 h 711200"/>
                  <a:gd name="connsiteX21" fmla="*/ 121920 w 692573"/>
                  <a:gd name="connsiteY21" fmla="*/ 0 h 711200"/>
                  <a:gd name="connsiteX0" fmla="*/ 121920 w 692573"/>
                  <a:gd name="connsiteY0" fmla="*/ 0 h 711200"/>
                  <a:gd name="connsiteX1" fmla="*/ 25400 w 692573"/>
                  <a:gd name="connsiteY1" fmla="*/ 50800 h 711200"/>
                  <a:gd name="connsiteX2" fmla="*/ 0 w 692573"/>
                  <a:gd name="connsiteY2" fmla="*/ 91440 h 711200"/>
                  <a:gd name="connsiteX3" fmla="*/ 15240 w 692573"/>
                  <a:gd name="connsiteY3" fmla="*/ 233680 h 711200"/>
                  <a:gd name="connsiteX4" fmla="*/ 45720 w 692573"/>
                  <a:gd name="connsiteY4" fmla="*/ 340360 h 711200"/>
                  <a:gd name="connsiteX5" fmla="*/ 45720 w 692573"/>
                  <a:gd name="connsiteY5" fmla="*/ 340360 h 711200"/>
                  <a:gd name="connsiteX6" fmla="*/ 101600 w 692573"/>
                  <a:gd name="connsiteY6" fmla="*/ 360680 h 711200"/>
                  <a:gd name="connsiteX7" fmla="*/ 116840 w 692573"/>
                  <a:gd name="connsiteY7" fmla="*/ 431800 h 711200"/>
                  <a:gd name="connsiteX8" fmla="*/ 101600 w 692573"/>
                  <a:gd name="connsiteY8" fmla="*/ 518160 h 711200"/>
                  <a:gd name="connsiteX9" fmla="*/ 137160 w 692573"/>
                  <a:gd name="connsiteY9" fmla="*/ 640080 h 711200"/>
                  <a:gd name="connsiteX10" fmla="*/ 259080 w 692573"/>
                  <a:gd name="connsiteY10" fmla="*/ 701040 h 711200"/>
                  <a:gd name="connsiteX11" fmla="*/ 640080 w 692573"/>
                  <a:gd name="connsiteY11" fmla="*/ 711200 h 711200"/>
                  <a:gd name="connsiteX12" fmla="*/ 685800 w 692573"/>
                  <a:gd name="connsiteY12" fmla="*/ 599440 h 711200"/>
                  <a:gd name="connsiteX13" fmla="*/ 584200 w 692573"/>
                  <a:gd name="connsiteY13" fmla="*/ 497840 h 711200"/>
                  <a:gd name="connsiteX14" fmla="*/ 487680 w 692573"/>
                  <a:gd name="connsiteY14" fmla="*/ 431800 h 711200"/>
                  <a:gd name="connsiteX15" fmla="*/ 482600 w 692573"/>
                  <a:gd name="connsiteY15" fmla="*/ 360680 h 711200"/>
                  <a:gd name="connsiteX16" fmla="*/ 472440 w 692573"/>
                  <a:gd name="connsiteY16" fmla="*/ 350520 h 711200"/>
                  <a:gd name="connsiteX17" fmla="*/ 360680 w 692573"/>
                  <a:gd name="connsiteY17" fmla="*/ 284480 h 711200"/>
                  <a:gd name="connsiteX18" fmla="*/ 243840 w 692573"/>
                  <a:gd name="connsiteY18" fmla="*/ 193040 h 711200"/>
                  <a:gd name="connsiteX19" fmla="*/ 157480 w 692573"/>
                  <a:gd name="connsiteY19" fmla="*/ 86360 h 711200"/>
                  <a:gd name="connsiteX20" fmla="*/ 121920 w 692573"/>
                  <a:gd name="connsiteY20" fmla="*/ 0 h 711200"/>
                  <a:gd name="connsiteX0" fmla="*/ 121920 w 692573"/>
                  <a:gd name="connsiteY0" fmla="*/ 0 h 711200"/>
                  <a:gd name="connsiteX1" fmla="*/ 25400 w 692573"/>
                  <a:gd name="connsiteY1" fmla="*/ 50800 h 711200"/>
                  <a:gd name="connsiteX2" fmla="*/ 0 w 692573"/>
                  <a:gd name="connsiteY2" fmla="*/ 91440 h 711200"/>
                  <a:gd name="connsiteX3" fmla="*/ 15240 w 692573"/>
                  <a:gd name="connsiteY3" fmla="*/ 233680 h 711200"/>
                  <a:gd name="connsiteX4" fmla="*/ 45720 w 692573"/>
                  <a:gd name="connsiteY4" fmla="*/ 340360 h 711200"/>
                  <a:gd name="connsiteX5" fmla="*/ 45720 w 692573"/>
                  <a:gd name="connsiteY5" fmla="*/ 340360 h 711200"/>
                  <a:gd name="connsiteX6" fmla="*/ 101600 w 692573"/>
                  <a:gd name="connsiteY6" fmla="*/ 360680 h 711200"/>
                  <a:gd name="connsiteX7" fmla="*/ 116840 w 692573"/>
                  <a:gd name="connsiteY7" fmla="*/ 431800 h 711200"/>
                  <a:gd name="connsiteX8" fmla="*/ 137160 w 692573"/>
                  <a:gd name="connsiteY8" fmla="*/ 640080 h 711200"/>
                  <a:gd name="connsiteX9" fmla="*/ 259080 w 692573"/>
                  <a:gd name="connsiteY9" fmla="*/ 701040 h 711200"/>
                  <a:gd name="connsiteX10" fmla="*/ 640080 w 692573"/>
                  <a:gd name="connsiteY10" fmla="*/ 711200 h 711200"/>
                  <a:gd name="connsiteX11" fmla="*/ 685800 w 692573"/>
                  <a:gd name="connsiteY11" fmla="*/ 599440 h 711200"/>
                  <a:gd name="connsiteX12" fmla="*/ 584200 w 692573"/>
                  <a:gd name="connsiteY12" fmla="*/ 497840 h 711200"/>
                  <a:gd name="connsiteX13" fmla="*/ 487680 w 692573"/>
                  <a:gd name="connsiteY13" fmla="*/ 431800 h 711200"/>
                  <a:gd name="connsiteX14" fmla="*/ 482600 w 692573"/>
                  <a:gd name="connsiteY14" fmla="*/ 360680 h 711200"/>
                  <a:gd name="connsiteX15" fmla="*/ 472440 w 692573"/>
                  <a:gd name="connsiteY15" fmla="*/ 350520 h 711200"/>
                  <a:gd name="connsiteX16" fmla="*/ 360680 w 692573"/>
                  <a:gd name="connsiteY16" fmla="*/ 284480 h 711200"/>
                  <a:gd name="connsiteX17" fmla="*/ 243840 w 692573"/>
                  <a:gd name="connsiteY17" fmla="*/ 193040 h 711200"/>
                  <a:gd name="connsiteX18" fmla="*/ 157480 w 692573"/>
                  <a:gd name="connsiteY18" fmla="*/ 86360 h 711200"/>
                  <a:gd name="connsiteX19" fmla="*/ 121920 w 692573"/>
                  <a:gd name="connsiteY19" fmla="*/ 0 h 711200"/>
                  <a:gd name="connsiteX0" fmla="*/ 121920 w 692573"/>
                  <a:gd name="connsiteY0" fmla="*/ 0 h 711200"/>
                  <a:gd name="connsiteX1" fmla="*/ 25400 w 692573"/>
                  <a:gd name="connsiteY1" fmla="*/ 50800 h 711200"/>
                  <a:gd name="connsiteX2" fmla="*/ 0 w 692573"/>
                  <a:gd name="connsiteY2" fmla="*/ 91440 h 711200"/>
                  <a:gd name="connsiteX3" fmla="*/ 15240 w 692573"/>
                  <a:gd name="connsiteY3" fmla="*/ 233680 h 711200"/>
                  <a:gd name="connsiteX4" fmla="*/ 45720 w 692573"/>
                  <a:gd name="connsiteY4" fmla="*/ 340360 h 711200"/>
                  <a:gd name="connsiteX5" fmla="*/ 45720 w 692573"/>
                  <a:gd name="connsiteY5" fmla="*/ 340360 h 711200"/>
                  <a:gd name="connsiteX6" fmla="*/ 101600 w 692573"/>
                  <a:gd name="connsiteY6" fmla="*/ 360680 h 711200"/>
                  <a:gd name="connsiteX7" fmla="*/ 116840 w 692573"/>
                  <a:gd name="connsiteY7" fmla="*/ 431800 h 711200"/>
                  <a:gd name="connsiteX8" fmla="*/ 137160 w 692573"/>
                  <a:gd name="connsiteY8" fmla="*/ 602123 h 711200"/>
                  <a:gd name="connsiteX9" fmla="*/ 259080 w 692573"/>
                  <a:gd name="connsiteY9" fmla="*/ 701040 h 711200"/>
                  <a:gd name="connsiteX10" fmla="*/ 640080 w 692573"/>
                  <a:gd name="connsiteY10" fmla="*/ 711200 h 711200"/>
                  <a:gd name="connsiteX11" fmla="*/ 685800 w 692573"/>
                  <a:gd name="connsiteY11" fmla="*/ 599440 h 711200"/>
                  <a:gd name="connsiteX12" fmla="*/ 584200 w 692573"/>
                  <a:gd name="connsiteY12" fmla="*/ 497840 h 711200"/>
                  <a:gd name="connsiteX13" fmla="*/ 487680 w 692573"/>
                  <a:gd name="connsiteY13" fmla="*/ 431800 h 711200"/>
                  <a:gd name="connsiteX14" fmla="*/ 482600 w 692573"/>
                  <a:gd name="connsiteY14" fmla="*/ 360680 h 711200"/>
                  <a:gd name="connsiteX15" fmla="*/ 472440 w 692573"/>
                  <a:gd name="connsiteY15" fmla="*/ 350520 h 711200"/>
                  <a:gd name="connsiteX16" fmla="*/ 360680 w 692573"/>
                  <a:gd name="connsiteY16" fmla="*/ 284480 h 711200"/>
                  <a:gd name="connsiteX17" fmla="*/ 243840 w 692573"/>
                  <a:gd name="connsiteY17" fmla="*/ 193040 h 711200"/>
                  <a:gd name="connsiteX18" fmla="*/ 157480 w 692573"/>
                  <a:gd name="connsiteY18" fmla="*/ 86360 h 711200"/>
                  <a:gd name="connsiteX19" fmla="*/ 121920 w 692573"/>
                  <a:gd name="connsiteY19" fmla="*/ 0 h 711200"/>
                  <a:gd name="connsiteX0" fmla="*/ 121920 w 692573"/>
                  <a:gd name="connsiteY0" fmla="*/ 0 h 711200"/>
                  <a:gd name="connsiteX1" fmla="*/ 25400 w 692573"/>
                  <a:gd name="connsiteY1" fmla="*/ 50800 h 711200"/>
                  <a:gd name="connsiteX2" fmla="*/ 0 w 692573"/>
                  <a:gd name="connsiteY2" fmla="*/ 91440 h 711200"/>
                  <a:gd name="connsiteX3" fmla="*/ 15240 w 692573"/>
                  <a:gd name="connsiteY3" fmla="*/ 233680 h 711200"/>
                  <a:gd name="connsiteX4" fmla="*/ 45720 w 692573"/>
                  <a:gd name="connsiteY4" fmla="*/ 340360 h 711200"/>
                  <a:gd name="connsiteX5" fmla="*/ 45720 w 692573"/>
                  <a:gd name="connsiteY5" fmla="*/ 340360 h 711200"/>
                  <a:gd name="connsiteX6" fmla="*/ 101600 w 692573"/>
                  <a:gd name="connsiteY6" fmla="*/ 360680 h 711200"/>
                  <a:gd name="connsiteX7" fmla="*/ 116840 w 692573"/>
                  <a:gd name="connsiteY7" fmla="*/ 431800 h 711200"/>
                  <a:gd name="connsiteX8" fmla="*/ 137160 w 692573"/>
                  <a:gd name="connsiteY8" fmla="*/ 602123 h 711200"/>
                  <a:gd name="connsiteX9" fmla="*/ 297038 w 692573"/>
                  <a:gd name="connsiteY9" fmla="*/ 685858 h 711200"/>
                  <a:gd name="connsiteX10" fmla="*/ 640080 w 692573"/>
                  <a:gd name="connsiteY10" fmla="*/ 711200 h 711200"/>
                  <a:gd name="connsiteX11" fmla="*/ 685800 w 692573"/>
                  <a:gd name="connsiteY11" fmla="*/ 599440 h 711200"/>
                  <a:gd name="connsiteX12" fmla="*/ 584200 w 692573"/>
                  <a:gd name="connsiteY12" fmla="*/ 497840 h 711200"/>
                  <a:gd name="connsiteX13" fmla="*/ 487680 w 692573"/>
                  <a:gd name="connsiteY13" fmla="*/ 431800 h 711200"/>
                  <a:gd name="connsiteX14" fmla="*/ 482600 w 692573"/>
                  <a:gd name="connsiteY14" fmla="*/ 360680 h 711200"/>
                  <a:gd name="connsiteX15" fmla="*/ 472440 w 692573"/>
                  <a:gd name="connsiteY15" fmla="*/ 350520 h 711200"/>
                  <a:gd name="connsiteX16" fmla="*/ 360680 w 692573"/>
                  <a:gd name="connsiteY16" fmla="*/ 284480 h 711200"/>
                  <a:gd name="connsiteX17" fmla="*/ 243840 w 692573"/>
                  <a:gd name="connsiteY17" fmla="*/ 193040 h 711200"/>
                  <a:gd name="connsiteX18" fmla="*/ 157480 w 692573"/>
                  <a:gd name="connsiteY18" fmla="*/ 86360 h 711200"/>
                  <a:gd name="connsiteX19" fmla="*/ 121920 w 692573"/>
                  <a:gd name="connsiteY19" fmla="*/ 0 h 711200"/>
                  <a:gd name="connsiteX0" fmla="*/ 121920 w 692573"/>
                  <a:gd name="connsiteY0" fmla="*/ 0 h 711200"/>
                  <a:gd name="connsiteX1" fmla="*/ 25400 w 692573"/>
                  <a:gd name="connsiteY1" fmla="*/ 50800 h 711200"/>
                  <a:gd name="connsiteX2" fmla="*/ 0 w 692573"/>
                  <a:gd name="connsiteY2" fmla="*/ 91440 h 711200"/>
                  <a:gd name="connsiteX3" fmla="*/ 15240 w 692573"/>
                  <a:gd name="connsiteY3" fmla="*/ 233680 h 711200"/>
                  <a:gd name="connsiteX4" fmla="*/ 45720 w 692573"/>
                  <a:gd name="connsiteY4" fmla="*/ 340360 h 711200"/>
                  <a:gd name="connsiteX5" fmla="*/ 45720 w 692573"/>
                  <a:gd name="connsiteY5" fmla="*/ 340360 h 711200"/>
                  <a:gd name="connsiteX6" fmla="*/ 101600 w 692573"/>
                  <a:gd name="connsiteY6" fmla="*/ 360680 h 711200"/>
                  <a:gd name="connsiteX7" fmla="*/ 116840 w 692573"/>
                  <a:gd name="connsiteY7" fmla="*/ 431800 h 711200"/>
                  <a:gd name="connsiteX8" fmla="*/ 152343 w 692573"/>
                  <a:gd name="connsiteY8" fmla="*/ 564165 h 711200"/>
                  <a:gd name="connsiteX9" fmla="*/ 297038 w 692573"/>
                  <a:gd name="connsiteY9" fmla="*/ 685858 h 711200"/>
                  <a:gd name="connsiteX10" fmla="*/ 640080 w 692573"/>
                  <a:gd name="connsiteY10" fmla="*/ 711200 h 711200"/>
                  <a:gd name="connsiteX11" fmla="*/ 685800 w 692573"/>
                  <a:gd name="connsiteY11" fmla="*/ 599440 h 711200"/>
                  <a:gd name="connsiteX12" fmla="*/ 584200 w 692573"/>
                  <a:gd name="connsiteY12" fmla="*/ 497840 h 711200"/>
                  <a:gd name="connsiteX13" fmla="*/ 487680 w 692573"/>
                  <a:gd name="connsiteY13" fmla="*/ 431800 h 711200"/>
                  <a:gd name="connsiteX14" fmla="*/ 482600 w 692573"/>
                  <a:gd name="connsiteY14" fmla="*/ 360680 h 711200"/>
                  <a:gd name="connsiteX15" fmla="*/ 472440 w 692573"/>
                  <a:gd name="connsiteY15" fmla="*/ 350520 h 711200"/>
                  <a:gd name="connsiteX16" fmla="*/ 360680 w 692573"/>
                  <a:gd name="connsiteY16" fmla="*/ 284480 h 711200"/>
                  <a:gd name="connsiteX17" fmla="*/ 243840 w 692573"/>
                  <a:gd name="connsiteY17" fmla="*/ 193040 h 711200"/>
                  <a:gd name="connsiteX18" fmla="*/ 157480 w 692573"/>
                  <a:gd name="connsiteY18" fmla="*/ 86360 h 711200"/>
                  <a:gd name="connsiteX19" fmla="*/ 121920 w 692573"/>
                  <a:gd name="connsiteY19" fmla="*/ 0 h 711200"/>
                  <a:gd name="connsiteX0" fmla="*/ 121920 w 707756"/>
                  <a:gd name="connsiteY0" fmla="*/ 0 h 685858"/>
                  <a:gd name="connsiteX1" fmla="*/ 25400 w 707756"/>
                  <a:gd name="connsiteY1" fmla="*/ 50800 h 685858"/>
                  <a:gd name="connsiteX2" fmla="*/ 0 w 707756"/>
                  <a:gd name="connsiteY2" fmla="*/ 91440 h 685858"/>
                  <a:gd name="connsiteX3" fmla="*/ 15240 w 707756"/>
                  <a:gd name="connsiteY3" fmla="*/ 233680 h 685858"/>
                  <a:gd name="connsiteX4" fmla="*/ 45720 w 707756"/>
                  <a:gd name="connsiteY4" fmla="*/ 340360 h 685858"/>
                  <a:gd name="connsiteX5" fmla="*/ 45720 w 707756"/>
                  <a:gd name="connsiteY5" fmla="*/ 340360 h 685858"/>
                  <a:gd name="connsiteX6" fmla="*/ 101600 w 707756"/>
                  <a:gd name="connsiteY6" fmla="*/ 360680 h 685858"/>
                  <a:gd name="connsiteX7" fmla="*/ 116840 w 707756"/>
                  <a:gd name="connsiteY7" fmla="*/ 431800 h 685858"/>
                  <a:gd name="connsiteX8" fmla="*/ 152343 w 707756"/>
                  <a:gd name="connsiteY8" fmla="*/ 564165 h 685858"/>
                  <a:gd name="connsiteX9" fmla="*/ 297038 w 707756"/>
                  <a:gd name="connsiteY9" fmla="*/ 685858 h 685858"/>
                  <a:gd name="connsiteX10" fmla="*/ 655264 w 707756"/>
                  <a:gd name="connsiteY10" fmla="*/ 680834 h 685858"/>
                  <a:gd name="connsiteX11" fmla="*/ 685800 w 707756"/>
                  <a:gd name="connsiteY11" fmla="*/ 599440 h 685858"/>
                  <a:gd name="connsiteX12" fmla="*/ 584200 w 707756"/>
                  <a:gd name="connsiteY12" fmla="*/ 497840 h 685858"/>
                  <a:gd name="connsiteX13" fmla="*/ 487680 w 707756"/>
                  <a:gd name="connsiteY13" fmla="*/ 431800 h 685858"/>
                  <a:gd name="connsiteX14" fmla="*/ 482600 w 707756"/>
                  <a:gd name="connsiteY14" fmla="*/ 360680 h 685858"/>
                  <a:gd name="connsiteX15" fmla="*/ 472440 w 707756"/>
                  <a:gd name="connsiteY15" fmla="*/ 350520 h 685858"/>
                  <a:gd name="connsiteX16" fmla="*/ 360680 w 707756"/>
                  <a:gd name="connsiteY16" fmla="*/ 284480 h 685858"/>
                  <a:gd name="connsiteX17" fmla="*/ 243840 w 707756"/>
                  <a:gd name="connsiteY17" fmla="*/ 193040 h 685858"/>
                  <a:gd name="connsiteX18" fmla="*/ 157480 w 707756"/>
                  <a:gd name="connsiteY18" fmla="*/ 86360 h 685858"/>
                  <a:gd name="connsiteX19" fmla="*/ 121920 w 707756"/>
                  <a:gd name="connsiteY19" fmla="*/ 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7756" h="685858">
                    <a:moveTo>
                      <a:pt x="121920" y="0"/>
                    </a:moveTo>
                    <a:lnTo>
                      <a:pt x="25400" y="50800"/>
                    </a:lnTo>
                    <a:lnTo>
                      <a:pt x="0" y="91440"/>
                    </a:lnTo>
                    <a:lnTo>
                      <a:pt x="15240" y="233680"/>
                    </a:lnTo>
                    <a:lnTo>
                      <a:pt x="45720" y="340360"/>
                    </a:lnTo>
                    <a:lnTo>
                      <a:pt x="45720" y="340360"/>
                    </a:lnTo>
                    <a:lnTo>
                      <a:pt x="101600" y="360680"/>
                    </a:lnTo>
                    <a:lnTo>
                      <a:pt x="116840" y="431800"/>
                    </a:lnTo>
                    <a:lnTo>
                      <a:pt x="152343" y="564165"/>
                    </a:lnTo>
                    <a:lnTo>
                      <a:pt x="297038" y="685858"/>
                    </a:lnTo>
                    <a:lnTo>
                      <a:pt x="655264" y="680834"/>
                    </a:lnTo>
                    <a:cubicBezTo>
                      <a:pt x="707757" y="674061"/>
                      <a:pt x="679027" y="631613"/>
                      <a:pt x="685800" y="599440"/>
                    </a:cubicBezTo>
                    <a:cubicBezTo>
                      <a:pt x="658707" y="546100"/>
                      <a:pt x="616373" y="532553"/>
                      <a:pt x="584200" y="497840"/>
                    </a:cubicBezTo>
                    <a:lnTo>
                      <a:pt x="487680" y="431800"/>
                    </a:lnTo>
                    <a:lnTo>
                      <a:pt x="482600" y="360680"/>
                    </a:lnTo>
                    <a:lnTo>
                      <a:pt x="472440" y="350520"/>
                    </a:lnTo>
                    <a:lnTo>
                      <a:pt x="360680" y="284480"/>
                    </a:lnTo>
                    <a:lnTo>
                      <a:pt x="243840" y="193040"/>
                    </a:lnTo>
                    <a:lnTo>
                      <a:pt x="157480" y="86360"/>
                    </a:lnTo>
                    <a:lnTo>
                      <a:pt x="121920" y="0"/>
                    </a:lnTo>
                    <a:close/>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フリーフォーム 110"/>
              <p:cNvSpPr/>
              <p:nvPr/>
            </p:nvSpPr>
            <p:spPr>
              <a:xfrm>
                <a:off x="5025721" y="2799457"/>
                <a:ext cx="478904" cy="1619002"/>
              </a:xfrm>
              <a:custGeom>
                <a:avLst/>
                <a:gdLst>
                  <a:gd name="connsiteX0" fmla="*/ 431800 w 482600"/>
                  <a:gd name="connsiteY0" fmla="*/ 0 h 1620520"/>
                  <a:gd name="connsiteX1" fmla="*/ 426720 w 482600"/>
                  <a:gd name="connsiteY1" fmla="*/ 81280 h 1620520"/>
                  <a:gd name="connsiteX2" fmla="*/ 411480 w 482600"/>
                  <a:gd name="connsiteY2" fmla="*/ 177800 h 1620520"/>
                  <a:gd name="connsiteX3" fmla="*/ 375920 w 482600"/>
                  <a:gd name="connsiteY3" fmla="*/ 289560 h 1620520"/>
                  <a:gd name="connsiteX4" fmla="*/ 360680 w 482600"/>
                  <a:gd name="connsiteY4" fmla="*/ 441960 h 1620520"/>
                  <a:gd name="connsiteX5" fmla="*/ 340360 w 482600"/>
                  <a:gd name="connsiteY5" fmla="*/ 685800 h 1620520"/>
                  <a:gd name="connsiteX6" fmla="*/ 345440 w 482600"/>
                  <a:gd name="connsiteY6" fmla="*/ 833120 h 1620520"/>
                  <a:gd name="connsiteX7" fmla="*/ 401320 w 482600"/>
                  <a:gd name="connsiteY7" fmla="*/ 1163320 h 1620520"/>
                  <a:gd name="connsiteX8" fmla="*/ 462280 w 482600"/>
                  <a:gd name="connsiteY8" fmla="*/ 1386840 h 1620520"/>
                  <a:gd name="connsiteX9" fmla="*/ 482600 w 482600"/>
                  <a:gd name="connsiteY9" fmla="*/ 1534160 h 1620520"/>
                  <a:gd name="connsiteX10" fmla="*/ 411480 w 482600"/>
                  <a:gd name="connsiteY10" fmla="*/ 1590040 h 1620520"/>
                  <a:gd name="connsiteX11" fmla="*/ 340360 w 482600"/>
                  <a:gd name="connsiteY11" fmla="*/ 1620520 h 1620520"/>
                  <a:gd name="connsiteX12" fmla="*/ 259080 w 482600"/>
                  <a:gd name="connsiteY12" fmla="*/ 1620520 h 1620520"/>
                  <a:gd name="connsiteX13" fmla="*/ 193040 w 482600"/>
                  <a:gd name="connsiteY13" fmla="*/ 1503680 h 1620520"/>
                  <a:gd name="connsiteX14" fmla="*/ 86360 w 482600"/>
                  <a:gd name="connsiteY14" fmla="*/ 1198880 h 1620520"/>
                  <a:gd name="connsiteX15" fmla="*/ 20320 w 482600"/>
                  <a:gd name="connsiteY15" fmla="*/ 939800 h 1620520"/>
                  <a:gd name="connsiteX16" fmla="*/ 0 w 482600"/>
                  <a:gd name="connsiteY16" fmla="*/ 762000 h 1620520"/>
                  <a:gd name="connsiteX17" fmla="*/ 35560 w 482600"/>
                  <a:gd name="connsiteY17" fmla="*/ 370840 h 162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2600" h="1620520">
                    <a:moveTo>
                      <a:pt x="431800" y="0"/>
                    </a:moveTo>
                    <a:lnTo>
                      <a:pt x="426720" y="81280"/>
                    </a:lnTo>
                    <a:lnTo>
                      <a:pt x="411480" y="177800"/>
                    </a:lnTo>
                    <a:lnTo>
                      <a:pt x="375920" y="289560"/>
                    </a:lnTo>
                    <a:lnTo>
                      <a:pt x="360680" y="441960"/>
                    </a:lnTo>
                    <a:lnTo>
                      <a:pt x="340360" y="685800"/>
                    </a:lnTo>
                    <a:lnTo>
                      <a:pt x="345440" y="833120"/>
                    </a:lnTo>
                    <a:lnTo>
                      <a:pt x="401320" y="1163320"/>
                    </a:lnTo>
                    <a:lnTo>
                      <a:pt x="462280" y="1386840"/>
                    </a:lnTo>
                    <a:lnTo>
                      <a:pt x="482600" y="1534160"/>
                    </a:lnTo>
                    <a:lnTo>
                      <a:pt x="411480" y="1590040"/>
                    </a:lnTo>
                    <a:lnTo>
                      <a:pt x="340360" y="1620520"/>
                    </a:lnTo>
                    <a:lnTo>
                      <a:pt x="259080" y="1620520"/>
                    </a:lnTo>
                    <a:lnTo>
                      <a:pt x="193040" y="1503680"/>
                    </a:lnTo>
                    <a:lnTo>
                      <a:pt x="86360" y="1198880"/>
                    </a:lnTo>
                    <a:lnTo>
                      <a:pt x="20320" y="939800"/>
                    </a:lnTo>
                    <a:lnTo>
                      <a:pt x="0" y="762000"/>
                    </a:lnTo>
                    <a:lnTo>
                      <a:pt x="35560" y="370840"/>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フリーフォーム 111"/>
              <p:cNvSpPr/>
              <p:nvPr/>
            </p:nvSpPr>
            <p:spPr>
              <a:xfrm>
                <a:off x="4892955" y="4556144"/>
                <a:ext cx="682797" cy="621964"/>
              </a:xfrm>
              <a:custGeom>
                <a:avLst/>
                <a:gdLst>
                  <a:gd name="connsiteX0" fmla="*/ 0 w 508000"/>
                  <a:gd name="connsiteY0" fmla="*/ 40640 h 421640"/>
                  <a:gd name="connsiteX1" fmla="*/ 25400 w 508000"/>
                  <a:gd name="connsiteY1" fmla="*/ 116840 h 421640"/>
                  <a:gd name="connsiteX2" fmla="*/ 50800 w 508000"/>
                  <a:gd name="connsiteY2" fmla="*/ 193040 h 421640"/>
                  <a:gd name="connsiteX3" fmla="*/ 55880 w 508000"/>
                  <a:gd name="connsiteY3" fmla="*/ 269240 h 421640"/>
                  <a:gd name="connsiteX4" fmla="*/ 116840 w 508000"/>
                  <a:gd name="connsiteY4" fmla="*/ 355600 h 421640"/>
                  <a:gd name="connsiteX5" fmla="*/ 198120 w 508000"/>
                  <a:gd name="connsiteY5" fmla="*/ 396240 h 421640"/>
                  <a:gd name="connsiteX6" fmla="*/ 330200 w 508000"/>
                  <a:gd name="connsiteY6" fmla="*/ 421640 h 421640"/>
                  <a:gd name="connsiteX7" fmla="*/ 299720 w 508000"/>
                  <a:gd name="connsiteY7" fmla="*/ 370840 h 421640"/>
                  <a:gd name="connsiteX8" fmla="*/ 193040 w 508000"/>
                  <a:gd name="connsiteY8" fmla="*/ 335280 h 421640"/>
                  <a:gd name="connsiteX9" fmla="*/ 386080 w 508000"/>
                  <a:gd name="connsiteY9" fmla="*/ 416560 h 421640"/>
                  <a:gd name="connsiteX10" fmla="*/ 508000 w 508000"/>
                  <a:gd name="connsiteY10" fmla="*/ 355600 h 421640"/>
                  <a:gd name="connsiteX11" fmla="*/ 487680 w 508000"/>
                  <a:gd name="connsiteY11" fmla="*/ 304800 h 421640"/>
                  <a:gd name="connsiteX12" fmla="*/ 396240 w 508000"/>
                  <a:gd name="connsiteY12" fmla="*/ 289560 h 421640"/>
                  <a:gd name="connsiteX13" fmla="*/ 264160 w 508000"/>
                  <a:gd name="connsiteY13" fmla="*/ 213360 h 421640"/>
                  <a:gd name="connsiteX14" fmla="*/ 193040 w 508000"/>
                  <a:gd name="connsiteY14" fmla="*/ 152400 h 421640"/>
                  <a:gd name="connsiteX15" fmla="*/ 157480 w 508000"/>
                  <a:gd name="connsiteY15" fmla="*/ 76200 h 421640"/>
                  <a:gd name="connsiteX16" fmla="*/ 152400 w 508000"/>
                  <a:gd name="connsiteY16" fmla="*/ 0 h 421640"/>
                  <a:gd name="connsiteX0" fmla="*/ 0 w 508000"/>
                  <a:gd name="connsiteY0" fmla="*/ 40640 h 421640"/>
                  <a:gd name="connsiteX1" fmla="*/ 25400 w 508000"/>
                  <a:gd name="connsiteY1" fmla="*/ 116840 h 421640"/>
                  <a:gd name="connsiteX2" fmla="*/ 50800 w 508000"/>
                  <a:gd name="connsiteY2" fmla="*/ 193040 h 421640"/>
                  <a:gd name="connsiteX3" fmla="*/ 55880 w 508000"/>
                  <a:gd name="connsiteY3" fmla="*/ 269240 h 421640"/>
                  <a:gd name="connsiteX4" fmla="*/ 116840 w 508000"/>
                  <a:gd name="connsiteY4" fmla="*/ 355600 h 421640"/>
                  <a:gd name="connsiteX5" fmla="*/ 198120 w 508000"/>
                  <a:gd name="connsiteY5" fmla="*/ 396240 h 421640"/>
                  <a:gd name="connsiteX6" fmla="*/ 330200 w 508000"/>
                  <a:gd name="connsiteY6" fmla="*/ 421640 h 421640"/>
                  <a:gd name="connsiteX7" fmla="*/ 299720 w 508000"/>
                  <a:gd name="connsiteY7" fmla="*/ 370840 h 421640"/>
                  <a:gd name="connsiteX8" fmla="*/ 193040 w 508000"/>
                  <a:gd name="connsiteY8" fmla="*/ 335280 h 421640"/>
                  <a:gd name="connsiteX9" fmla="*/ 386080 w 508000"/>
                  <a:gd name="connsiteY9" fmla="*/ 416560 h 421640"/>
                  <a:gd name="connsiteX10" fmla="*/ 508000 w 508000"/>
                  <a:gd name="connsiteY10" fmla="*/ 355600 h 421640"/>
                  <a:gd name="connsiteX11" fmla="*/ 487680 w 508000"/>
                  <a:gd name="connsiteY11" fmla="*/ 304800 h 421640"/>
                  <a:gd name="connsiteX12" fmla="*/ 396240 w 508000"/>
                  <a:gd name="connsiteY12" fmla="*/ 289560 h 421640"/>
                  <a:gd name="connsiteX13" fmla="*/ 264160 w 508000"/>
                  <a:gd name="connsiteY13" fmla="*/ 213360 h 421640"/>
                  <a:gd name="connsiteX14" fmla="*/ 193040 w 508000"/>
                  <a:gd name="connsiteY14" fmla="*/ 152400 h 421640"/>
                  <a:gd name="connsiteX15" fmla="*/ 180340 w 508000"/>
                  <a:gd name="connsiteY15" fmla="*/ 80010 h 421640"/>
                  <a:gd name="connsiteX16" fmla="*/ 152400 w 508000"/>
                  <a:gd name="connsiteY16" fmla="*/ 0 h 421640"/>
                  <a:gd name="connsiteX0" fmla="*/ 0 w 508000"/>
                  <a:gd name="connsiteY0" fmla="*/ 40640 h 421640"/>
                  <a:gd name="connsiteX1" fmla="*/ 25400 w 508000"/>
                  <a:gd name="connsiteY1" fmla="*/ 116840 h 421640"/>
                  <a:gd name="connsiteX2" fmla="*/ 50800 w 508000"/>
                  <a:gd name="connsiteY2" fmla="*/ 193040 h 421640"/>
                  <a:gd name="connsiteX3" fmla="*/ 55880 w 508000"/>
                  <a:gd name="connsiteY3" fmla="*/ 269240 h 421640"/>
                  <a:gd name="connsiteX4" fmla="*/ 116840 w 508000"/>
                  <a:gd name="connsiteY4" fmla="*/ 355600 h 421640"/>
                  <a:gd name="connsiteX5" fmla="*/ 198120 w 508000"/>
                  <a:gd name="connsiteY5" fmla="*/ 396240 h 421640"/>
                  <a:gd name="connsiteX6" fmla="*/ 330200 w 508000"/>
                  <a:gd name="connsiteY6" fmla="*/ 421640 h 421640"/>
                  <a:gd name="connsiteX7" fmla="*/ 299720 w 508000"/>
                  <a:gd name="connsiteY7" fmla="*/ 370840 h 421640"/>
                  <a:gd name="connsiteX8" fmla="*/ 193040 w 508000"/>
                  <a:gd name="connsiteY8" fmla="*/ 335280 h 421640"/>
                  <a:gd name="connsiteX9" fmla="*/ 386080 w 508000"/>
                  <a:gd name="connsiteY9" fmla="*/ 416560 h 421640"/>
                  <a:gd name="connsiteX10" fmla="*/ 508000 w 508000"/>
                  <a:gd name="connsiteY10" fmla="*/ 355600 h 421640"/>
                  <a:gd name="connsiteX11" fmla="*/ 487680 w 508000"/>
                  <a:gd name="connsiteY11" fmla="*/ 304800 h 421640"/>
                  <a:gd name="connsiteX12" fmla="*/ 396240 w 508000"/>
                  <a:gd name="connsiteY12" fmla="*/ 289560 h 421640"/>
                  <a:gd name="connsiteX13" fmla="*/ 264160 w 508000"/>
                  <a:gd name="connsiteY13" fmla="*/ 213360 h 421640"/>
                  <a:gd name="connsiteX14" fmla="*/ 215900 w 508000"/>
                  <a:gd name="connsiteY14" fmla="*/ 150495 h 421640"/>
                  <a:gd name="connsiteX15" fmla="*/ 180340 w 508000"/>
                  <a:gd name="connsiteY15" fmla="*/ 80010 h 421640"/>
                  <a:gd name="connsiteX16" fmla="*/ 152400 w 508000"/>
                  <a:gd name="connsiteY16" fmla="*/ 0 h 421640"/>
                  <a:gd name="connsiteX0" fmla="*/ 0 w 508000"/>
                  <a:gd name="connsiteY0" fmla="*/ 40640 h 421640"/>
                  <a:gd name="connsiteX1" fmla="*/ 25400 w 508000"/>
                  <a:gd name="connsiteY1" fmla="*/ 116840 h 421640"/>
                  <a:gd name="connsiteX2" fmla="*/ 50800 w 508000"/>
                  <a:gd name="connsiteY2" fmla="*/ 193040 h 421640"/>
                  <a:gd name="connsiteX3" fmla="*/ 55880 w 508000"/>
                  <a:gd name="connsiteY3" fmla="*/ 269240 h 421640"/>
                  <a:gd name="connsiteX4" fmla="*/ 116840 w 508000"/>
                  <a:gd name="connsiteY4" fmla="*/ 355600 h 421640"/>
                  <a:gd name="connsiteX5" fmla="*/ 198120 w 508000"/>
                  <a:gd name="connsiteY5" fmla="*/ 396240 h 421640"/>
                  <a:gd name="connsiteX6" fmla="*/ 330200 w 508000"/>
                  <a:gd name="connsiteY6" fmla="*/ 421640 h 421640"/>
                  <a:gd name="connsiteX7" fmla="*/ 299720 w 508000"/>
                  <a:gd name="connsiteY7" fmla="*/ 370840 h 421640"/>
                  <a:gd name="connsiteX8" fmla="*/ 193040 w 508000"/>
                  <a:gd name="connsiteY8" fmla="*/ 335280 h 421640"/>
                  <a:gd name="connsiteX9" fmla="*/ 386080 w 508000"/>
                  <a:gd name="connsiteY9" fmla="*/ 416560 h 421640"/>
                  <a:gd name="connsiteX10" fmla="*/ 508000 w 508000"/>
                  <a:gd name="connsiteY10" fmla="*/ 355600 h 421640"/>
                  <a:gd name="connsiteX11" fmla="*/ 487680 w 508000"/>
                  <a:gd name="connsiteY11" fmla="*/ 304800 h 421640"/>
                  <a:gd name="connsiteX12" fmla="*/ 396240 w 508000"/>
                  <a:gd name="connsiteY12" fmla="*/ 289560 h 421640"/>
                  <a:gd name="connsiteX13" fmla="*/ 327025 w 508000"/>
                  <a:gd name="connsiteY13" fmla="*/ 260985 h 421640"/>
                  <a:gd name="connsiteX14" fmla="*/ 215900 w 508000"/>
                  <a:gd name="connsiteY14" fmla="*/ 150495 h 421640"/>
                  <a:gd name="connsiteX15" fmla="*/ 180340 w 508000"/>
                  <a:gd name="connsiteY15" fmla="*/ 80010 h 421640"/>
                  <a:gd name="connsiteX16" fmla="*/ 152400 w 508000"/>
                  <a:gd name="connsiteY16" fmla="*/ 0 h 421640"/>
                  <a:gd name="connsiteX0" fmla="*/ 0 w 508000"/>
                  <a:gd name="connsiteY0" fmla="*/ 40640 h 421640"/>
                  <a:gd name="connsiteX1" fmla="*/ 25400 w 508000"/>
                  <a:gd name="connsiteY1" fmla="*/ 116840 h 421640"/>
                  <a:gd name="connsiteX2" fmla="*/ 50800 w 508000"/>
                  <a:gd name="connsiteY2" fmla="*/ 193040 h 421640"/>
                  <a:gd name="connsiteX3" fmla="*/ 55880 w 508000"/>
                  <a:gd name="connsiteY3" fmla="*/ 269240 h 421640"/>
                  <a:gd name="connsiteX4" fmla="*/ 116840 w 508000"/>
                  <a:gd name="connsiteY4" fmla="*/ 355600 h 421640"/>
                  <a:gd name="connsiteX5" fmla="*/ 198120 w 508000"/>
                  <a:gd name="connsiteY5" fmla="*/ 396240 h 421640"/>
                  <a:gd name="connsiteX6" fmla="*/ 330200 w 508000"/>
                  <a:gd name="connsiteY6" fmla="*/ 421640 h 421640"/>
                  <a:gd name="connsiteX7" fmla="*/ 299720 w 508000"/>
                  <a:gd name="connsiteY7" fmla="*/ 370840 h 421640"/>
                  <a:gd name="connsiteX8" fmla="*/ 193040 w 508000"/>
                  <a:gd name="connsiteY8" fmla="*/ 335280 h 421640"/>
                  <a:gd name="connsiteX9" fmla="*/ 386080 w 508000"/>
                  <a:gd name="connsiteY9" fmla="*/ 416560 h 421640"/>
                  <a:gd name="connsiteX10" fmla="*/ 508000 w 508000"/>
                  <a:gd name="connsiteY10" fmla="*/ 355600 h 421640"/>
                  <a:gd name="connsiteX11" fmla="*/ 487680 w 508000"/>
                  <a:gd name="connsiteY11" fmla="*/ 304800 h 421640"/>
                  <a:gd name="connsiteX12" fmla="*/ 396240 w 508000"/>
                  <a:gd name="connsiteY12" fmla="*/ 289560 h 421640"/>
                  <a:gd name="connsiteX13" fmla="*/ 294640 w 508000"/>
                  <a:gd name="connsiteY13" fmla="*/ 232410 h 421640"/>
                  <a:gd name="connsiteX14" fmla="*/ 215900 w 508000"/>
                  <a:gd name="connsiteY14" fmla="*/ 150495 h 421640"/>
                  <a:gd name="connsiteX15" fmla="*/ 180340 w 508000"/>
                  <a:gd name="connsiteY15" fmla="*/ 80010 h 421640"/>
                  <a:gd name="connsiteX16" fmla="*/ 152400 w 508000"/>
                  <a:gd name="connsiteY16" fmla="*/ 0 h 421640"/>
                  <a:gd name="connsiteX0" fmla="*/ 0 w 508000"/>
                  <a:gd name="connsiteY0" fmla="*/ 40640 h 421640"/>
                  <a:gd name="connsiteX1" fmla="*/ 25400 w 508000"/>
                  <a:gd name="connsiteY1" fmla="*/ 116840 h 421640"/>
                  <a:gd name="connsiteX2" fmla="*/ 50800 w 508000"/>
                  <a:gd name="connsiteY2" fmla="*/ 193040 h 421640"/>
                  <a:gd name="connsiteX3" fmla="*/ 55880 w 508000"/>
                  <a:gd name="connsiteY3" fmla="*/ 269240 h 421640"/>
                  <a:gd name="connsiteX4" fmla="*/ 116840 w 508000"/>
                  <a:gd name="connsiteY4" fmla="*/ 355600 h 421640"/>
                  <a:gd name="connsiteX5" fmla="*/ 198120 w 508000"/>
                  <a:gd name="connsiteY5" fmla="*/ 396240 h 421640"/>
                  <a:gd name="connsiteX6" fmla="*/ 330200 w 508000"/>
                  <a:gd name="connsiteY6" fmla="*/ 421640 h 421640"/>
                  <a:gd name="connsiteX7" fmla="*/ 299720 w 508000"/>
                  <a:gd name="connsiteY7" fmla="*/ 370840 h 421640"/>
                  <a:gd name="connsiteX8" fmla="*/ 193040 w 508000"/>
                  <a:gd name="connsiteY8" fmla="*/ 335280 h 421640"/>
                  <a:gd name="connsiteX9" fmla="*/ 386080 w 508000"/>
                  <a:gd name="connsiteY9" fmla="*/ 416560 h 421640"/>
                  <a:gd name="connsiteX10" fmla="*/ 508000 w 508000"/>
                  <a:gd name="connsiteY10" fmla="*/ 355600 h 421640"/>
                  <a:gd name="connsiteX11" fmla="*/ 487680 w 508000"/>
                  <a:gd name="connsiteY11" fmla="*/ 304800 h 421640"/>
                  <a:gd name="connsiteX12" fmla="*/ 396240 w 508000"/>
                  <a:gd name="connsiteY12" fmla="*/ 289560 h 421640"/>
                  <a:gd name="connsiteX13" fmla="*/ 294640 w 508000"/>
                  <a:gd name="connsiteY13" fmla="*/ 232410 h 421640"/>
                  <a:gd name="connsiteX14" fmla="*/ 200660 w 508000"/>
                  <a:gd name="connsiteY14" fmla="*/ 129540 h 421640"/>
                  <a:gd name="connsiteX15" fmla="*/ 180340 w 508000"/>
                  <a:gd name="connsiteY15" fmla="*/ 80010 h 421640"/>
                  <a:gd name="connsiteX16" fmla="*/ 152400 w 508000"/>
                  <a:gd name="connsiteY16" fmla="*/ 0 h 421640"/>
                  <a:gd name="connsiteX0" fmla="*/ 0 w 508000"/>
                  <a:gd name="connsiteY0" fmla="*/ 40640 h 421640"/>
                  <a:gd name="connsiteX1" fmla="*/ 25400 w 508000"/>
                  <a:gd name="connsiteY1" fmla="*/ 116840 h 421640"/>
                  <a:gd name="connsiteX2" fmla="*/ 50800 w 508000"/>
                  <a:gd name="connsiteY2" fmla="*/ 193040 h 421640"/>
                  <a:gd name="connsiteX3" fmla="*/ 55880 w 508000"/>
                  <a:gd name="connsiteY3" fmla="*/ 269240 h 421640"/>
                  <a:gd name="connsiteX4" fmla="*/ 116840 w 508000"/>
                  <a:gd name="connsiteY4" fmla="*/ 355600 h 421640"/>
                  <a:gd name="connsiteX5" fmla="*/ 198120 w 508000"/>
                  <a:gd name="connsiteY5" fmla="*/ 396240 h 421640"/>
                  <a:gd name="connsiteX6" fmla="*/ 330200 w 508000"/>
                  <a:gd name="connsiteY6" fmla="*/ 421640 h 421640"/>
                  <a:gd name="connsiteX7" fmla="*/ 299720 w 508000"/>
                  <a:gd name="connsiteY7" fmla="*/ 370840 h 421640"/>
                  <a:gd name="connsiteX8" fmla="*/ 193040 w 508000"/>
                  <a:gd name="connsiteY8" fmla="*/ 335280 h 421640"/>
                  <a:gd name="connsiteX9" fmla="*/ 386080 w 508000"/>
                  <a:gd name="connsiteY9" fmla="*/ 416560 h 421640"/>
                  <a:gd name="connsiteX10" fmla="*/ 508000 w 508000"/>
                  <a:gd name="connsiteY10" fmla="*/ 355600 h 421640"/>
                  <a:gd name="connsiteX11" fmla="*/ 487680 w 508000"/>
                  <a:gd name="connsiteY11" fmla="*/ 304800 h 421640"/>
                  <a:gd name="connsiteX12" fmla="*/ 396240 w 508000"/>
                  <a:gd name="connsiteY12" fmla="*/ 289560 h 421640"/>
                  <a:gd name="connsiteX13" fmla="*/ 267970 w 508000"/>
                  <a:gd name="connsiteY13" fmla="*/ 243840 h 421640"/>
                  <a:gd name="connsiteX14" fmla="*/ 200660 w 508000"/>
                  <a:gd name="connsiteY14" fmla="*/ 129540 h 421640"/>
                  <a:gd name="connsiteX15" fmla="*/ 180340 w 508000"/>
                  <a:gd name="connsiteY15" fmla="*/ 80010 h 421640"/>
                  <a:gd name="connsiteX16" fmla="*/ 152400 w 508000"/>
                  <a:gd name="connsiteY16" fmla="*/ 0 h 421640"/>
                  <a:gd name="connsiteX0" fmla="*/ 0 w 508000"/>
                  <a:gd name="connsiteY0" fmla="*/ 40640 h 421640"/>
                  <a:gd name="connsiteX1" fmla="*/ 25400 w 508000"/>
                  <a:gd name="connsiteY1" fmla="*/ 116840 h 421640"/>
                  <a:gd name="connsiteX2" fmla="*/ 50800 w 508000"/>
                  <a:gd name="connsiteY2" fmla="*/ 193040 h 421640"/>
                  <a:gd name="connsiteX3" fmla="*/ 55880 w 508000"/>
                  <a:gd name="connsiteY3" fmla="*/ 269240 h 421640"/>
                  <a:gd name="connsiteX4" fmla="*/ 116840 w 508000"/>
                  <a:gd name="connsiteY4" fmla="*/ 355600 h 421640"/>
                  <a:gd name="connsiteX5" fmla="*/ 198120 w 508000"/>
                  <a:gd name="connsiteY5" fmla="*/ 396240 h 421640"/>
                  <a:gd name="connsiteX6" fmla="*/ 330200 w 508000"/>
                  <a:gd name="connsiteY6" fmla="*/ 421640 h 421640"/>
                  <a:gd name="connsiteX7" fmla="*/ 299720 w 508000"/>
                  <a:gd name="connsiteY7" fmla="*/ 370840 h 421640"/>
                  <a:gd name="connsiteX8" fmla="*/ 193040 w 508000"/>
                  <a:gd name="connsiteY8" fmla="*/ 335280 h 421640"/>
                  <a:gd name="connsiteX9" fmla="*/ 386080 w 508000"/>
                  <a:gd name="connsiteY9" fmla="*/ 416560 h 421640"/>
                  <a:gd name="connsiteX10" fmla="*/ 508000 w 508000"/>
                  <a:gd name="connsiteY10" fmla="*/ 355600 h 421640"/>
                  <a:gd name="connsiteX11" fmla="*/ 487680 w 508000"/>
                  <a:gd name="connsiteY11" fmla="*/ 304800 h 421640"/>
                  <a:gd name="connsiteX12" fmla="*/ 400050 w 508000"/>
                  <a:gd name="connsiteY12" fmla="*/ 302895 h 421640"/>
                  <a:gd name="connsiteX13" fmla="*/ 267970 w 508000"/>
                  <a:gd name="connsiteY13" fmla="*/ 243840 h 421640"/>
                  <a:gd name="connsiteX14" fmla="*/ 200660 w 508000"/>
                  <a:gd name="connsiteY14" fmla="*/ 129540 h 421640"/>
                  <a:gd name="connsiteX15" fmla="*/ 180340 w 508000"/>
                  <a:gd name="connsiteY15" fmla="*/ 80010 h 421640"/>
                  <a:gd name="connsiteX16" fmla="*/ 152400 w 508000"/>
                  <a:gd name="connsiteY16" fmla="*/ 0 h 421640"/>
                  <a:gd name="connsiteX0" fmla="*/ 0 w 508000"/>
                  <a:gd name="connsiteY0" fmla="*/ 40640 h 421640"/>
                  <a:gd name="connsiteX1" fmla="*/ 25400 w 508000"/>
                  <a:gd name="connsiteY1" fmla="*/ 116840 h 421640"/>
                  <a:gd name="connsiteX2" fmla="*/ 50800 w 508000"/>
                  <a:gd name="connsiteY2" fmla="*/ 193040 h 421640"/>
                  <a:gd name="connsiteX3" fmla="*/ 55880 w 508000"/>
                  <a:gd name="connsiteY3" fmla="*/ 269240 h 421640"/>
                  <a:gd name="connsiteX4" fmla="*/ 116840 w 508000"/>
                  <a:gd name="connsiteY4" fmla="*/ 355600 h 421640"/>
                  <a:gd name="connsiteX5" fmla="*/ 198120 w 508000"/>
                  <a:gd name="connsiteY5" fmla="*/ 396240 h 421640"/>
                  <a:gd name="connsiteX6" fmla="*/ 330200 w 508000"/>
                  <a:gd name="connsiteY6" fmla="*/ 421640 h 421640"/>
                  <a:gd name="connsiteX7" fmla="*/ 299720 w 508000"/>
                  <a:gd name="connsiteY7" fmla="*/ 370840 h 421640"/>
                  <a:gd name="connsiteX8" fmla="*/ 193040 w 508000"/>
                  <a:gd name="connsiteY8" fmla="*/ 335280 h 421640"/>
                  <a:gd name="connsiteX9" fmla="*/ 386080 w 508000"/>
                  <a:gd name="connsiteY9" fmla="*/ 416560 h 421640"/>
                  <a:gd name="connsiteX10" fmla="*/ 508000 w 508000"/>
                  <a:gd name="connsiteY10" fmla="*/ 355600 h 421640"/>
                  <a:gd name="connsiteX11" fmla="*/ 493395 w 508000"/>
                  <a:gd name="connsiteY11" fmla="*/ 327660 h 421640"/>
                  <a:gd name="connsiteX12" fmla="*/ 400050 w 508000"/>
                  <a:gd name="connsiteY12" fmla="*/ 302895 h 421640"/>
                  <a:gd name="connsiteX13" fmla="*/ 267970 w 508000"/>
                  <a:gd name="connsiteY13" fmla="*/ 243840 h 421640"/>
                  <a:gd name="connsiteX14" fmla="*/ 200660 w 508000"/>
                  <a:gd name="connsiteY14" fmla="*/ 129540 h 421640"/>
                  <a:gd name="connsiteX15" fmla="*/ 180340 w 508000"/>
                  <a:gd name="connsiteY15" fmla="*/ 80010 h 421640"/>
                  <a:gd name="connsiteX16" fmla="*/ 152400 w 508000"/>
                  <a:gd name="connsiteY16" fmla="*/ 0 h 421640"/>
                  <a:gd name="connsiteX0" fmla="*/ 0 w 508000"/>
                  <a:gd name="connsiteY0" fmla="*/ 40640 h 421640"/>
                  <a:gd name="connsiteX1" fmla="*/ 25400 w 508000"/>
                  <a:gd name="connsiteY1" fmla="*/ 116840 h 421640"/>
                  <a:gd name="connsiteX2" fmla="*/ 50800 w 508000"/>
                  <a:gd name="connsiteY2" fmla="*/ 193040 h 421640"/>
                  <a:gd name="connsiteX3" fmla="*/ 55880 w 508000"/>
                  <a:gd name="connsiteY3" fmla="*/ 269240 h 421640"/>
                  <a:gd name="connsiteX4" fmla="*/ 116840 w 508000"/>
                  <a:gd name="connsiteY4" fmla="*/ 355600 h 421640"/>
                  <a:gd name="connsiteX5" fmla="*/ 198120 w 508000"/>
                  <a:gd name="connsiteY5" fmla="*/ 396240 h 421640"/>
                  <a:gd name="connsiteX6" fmla="*/ 330200 w 508000"/>
                  <a:gd name="connsiteY6" fmla="*/ 421640 h 421640"/>
                  <a:gd name="connsiteX7" fmla="*/ 299720 w 508000"/>
                  <a:gd name="connsiteY7" fmla="*/ 370840 h 421640"/>
                  <a:gd name="connsiteX8" fmla="*/ 193040 w 508000"/>
                  <a:gd name="connsiteY8" fmla="*/ 335280 h 421640"/>
                  <a:gd name="connsiteX9" fmla="*/ 386080 w 508000"/>
                  <a:gd name="connsiteY9" fmla="*/ 416560 h 421640"/>
                  <a:gd name="connsiteX10" fmla="*/ 508000 w 508000"/>
                  <a:gd name="connsiteY10" fmla="*/ 372745 h 421640"/>
                  <a:gd name="connsiteX11" fmla="*/ 493395 w 508000"/>
                  <a:gd name="connsiteY11" fmla="*/ 327660 h 421640"/>
                  <a:gd name="connsiteX12" fmla="*/ 400050 w 508000"/>
                  <a:gd name="connsiteY12" fmla="*/ 302895 h 421640"/>
                  <a:gd name="connsiteX13" fmla="*/ 267970 w 508000"/>
                  <a:gd name="connsiteY13" fmla="*/ 243840 h 421640"/>
                  <a:gd name="connsiteX14" fmla="*/ 200660 w 508000"/>
                  <a:gd name="connsiteY14" fmla="*/ 129540 h 421640"/>
                  <a:gd name="connsiteX15" fmla="*/ 180340 w 508000"/>
                  <a:gd name="connsiteY15" fmla="*/ 80010 h 421640"/>
                  <a:gd name="connsiteX16" fmla="*/ 152400 w 508000"/>
                  <a:gd name="connsiteY16" fmla="*/ 0 h 421640"/>
                  <a:gd name="connsiteX0" fmla="*/ 0 w 523875"/>
                  <a:gd name="connsiteY0" fmla="*/ 40640 h 421640"/>
                  <a:gd name="connsiteX1" fmla="*/ 25400 w 523875"/>
                  <a:gd name="connsiteY1" fmla="*/ 116840 h 421640"/>
                  <a:gd name="connsiteX2" fmla="*/ 50800 w 523875"/>
                  <a:gd name="connsiteY2" fmla="*/ 193040 h 421640"/>
                  <a:gd name="connsiteX3" fmla="*/ 55880 w 523875"/>
                  <a:gd name="connsiteY3" fmla="*/ 269240 h 421640"/>
                  <a:gd name="connsiteX4" fmla="*/ 116840 w 523875"/>
                  <a:gd name="connsiteY4" fmla="*/ 355600 h 421640"/>
                  <a:gd name="connsiteX5" fmla="*/ 198120 w 523875"/>
                  <a:gd name="connsiteY5" fmla="*/ 396240 h 421640"/>
                  <a:gd name="connsiteX6" fmla="*/ 330200 w 523875"/>
                  <a:gd name="connsiteY6" fmla="*/ 421640 h 421640"/>
                  <a:gd name="connsiteX7" fmla="*/ 299720 w 523875"/>
                  <a:gd name="connsiteY7" fmla="*/ 370840 h 421640"/>
                  <a:gd name="connsiteX8" fmla="*/ 193040 w 523875"/>
                  <a:gd name="connsiteY8" fmla="*/ 335280 h 421640"/>
                  <a:gd name="connsiteX9" fmla="*/ 386080 w 523875"/>
                  <a:gd name="connsiteY9" fmla="*/ 416560 h 421640"/>
                  <a:gd name="connsiteX10" fmla="*/ 508000 w 523875"/>
                  <a:gd name="connsiteY10" fmla="*/ 372745 h 421640"/>
                  <a:gd name="connsiteX11" fmla="*/ 523875 w 523875"/>
                  <a:gd name="connsiteY11" fmla="*/ 339090 h 421640"/>
                  <a:gd name="connsiteX12" fmla="*/ 400050 w 523875"/>
                  <a:gd name="connsiteY12" fmla="*/ 302895 h 421640"/>
                  <a:gd name="connsiteX13" fmla="*/ 267970 w 523875"/>
                  <a:gd name="connsiteY13" fmla="*/ 243840 h 421640"/>
                  <a:gd name="connsiteX14" fmla="*/ 200660 w 523875"/>
                  <a:gd name="connsiteY14" fmla="*/ 129540 h 421640"/>
                  <a:gd name="connsiteX15" fmla="*/ 180340 w 523875"/>
                  <a:gd name="connsiteY15" fmla="*/ 80010 h 421640"/>
                  <a:gd name="connsiteX16" fmla="*/ 152400 w 523875"/>
                  <a:gd name="connsiteY16" fmla="*/ 0 h 421640"/>
                  <a:gd name="connsiteX0" fmla="*/ 0 w 525780"/>
                  <a:gd name="connsiteY0" fmla="*/ 40640 h 421640"/>
                  <a:gd name="connsiteX1" fmla="*/ 25400 w 525780"/>
                  <a:gd name="connsiteY1" fmla="*/ 116840 h 421640"/>
                  <a:gd name="connsiteX2" fmla="*/ 50800 w 525780"/>
                  <a:gd name="connsiteY2" fmla="*/ 193040 h 421640"/>
                  <a:gd name="connsiteX3" fmla="*/ 55880 w 525780"/>
                  <a:gd name="connsiteY3" fmla="*/ 269240 h 421640"/>
                  <a:gd name="connsiteX4" fmla="*/ 116840 w 525780"/>
                  <a:gd name="connsiteY4" fmla="*/ 355600 h 421640"/>
                  <a:gd name="connsiteX5" fmla="*/ 198120 w 525780"/>
                  <a:gd name="connsiteY5" fmla="*/ 396240 h 421640"/>
                  <a:gd name="connsiteX6" fmla="*/ 330200 w 525780"/>
                  <a:gd name="connsiteY6" fmla="*/ 421640 h 421640"/>
                  <a:gd name="connsiteX7" fmla="*/ 299720 w 525780"/>
                  <a:gd name="connsiteY7" fmla="*/ 370840 h 421640"/>
                  <a:gd name="connsiteX8" fmla="*/ 193040 w 525780"/>
                  <a:gd name="connsiteY8" fmla="*/ 335280 h 421640"/>
                  <a:gd name="connsiteX9" fmla="*/ 386080 w 525780"/>
                  <a:gd name="connsiteY9" fmla="*/ 416560 h 421640"/>
                  <a:gd name="connsiteX10" fmla="*/ 508000 w 525780"/>
                  <a:gd name="connsiteY10" fmla="*/ 372745 h 421640"/>
                  <a:gd name="connsiteX11" fmla="*/ 525780 w 525780"/>
                  <a:gd name="connsiteY11" fmla="*/ 348615 h 421640"/>
                  <a:gd name="connsiteX12" fmla="*/ 400050 w 525780"/>
                  <a:gd name="connsiteY12" fmla="*/ 302895 h 421640"/>
                  <a:gd name="connsiteX13" fmla="*/ 267970 w 525780"/>
                  <a:gd name="connsiteY13" fmla="*/ 243840 h 421640"/>
                  <a:gd name="connsiteX14" fmla="*/ 200660 w 525780"/>
                  <a:gd name="connsiteY14" fmla="*/ 129540 h 421640"/>
                  <a:gd name="connsiteX15" fmla="*/ 180340 w 525780"/>
                  <a:gd name="connsiteY15" fmla="*/ 80010 h 421640"/>
                  <a:gd name="connsiteX16" fmla="*/ 152400 w 525780"/>
                  <a:gd name="connsiteY16" fmla="*/ 0 h 421640"/>
                  <a:gd name="connsiteX0" fmla="*/ 0 w 525780"/>
                  <a:gd name="connsiteY0" fmla="*/ 40640 h 421640"/>
                  <a:gd name="connsiteX1" fmla="*/ 25400 w 525780"/>
                  <a:gd name="connsiteY1" fmla="*/ 116840 h 421640"/>
                  <a:gd name="connsiteX2" fmla="*/ 50800 w 525780"/>
                  <a:gd name="connsiteY2" fmla="*/ 193040 h 421640"/>
                  <a:gd name="connsiteX3" fmla="*/ 55880 w 525780"/>
                  <a:gd name="connsiteY3" fmla="*/ 269240 h 421640"/>
                  <a:gd name="connsiteX4" fmla="*/ 116840 w 525780"/>
                  <a:gd name="connsiteY4" fmla="*/ 355600 h 421640"/>
                  <a:gd name="connsiteX5" fmla="*/ 198120 w 525780"/>
                  <a:gd name="connsiteY5" fmla="*/ 396240 h 421640"/>
                  <a:gd name="connsiteX6" fmla="*/ 330200 w 525780"/>
                  <a:gd name="connsiteY6" fmla="*/ 421640 h 421640"/>
                  <a:gd name="connsiteX7" fmla="*/ 299720 w 525780"/>
                  <a:gd name="connsiteY7" fmla="*/ 370840 h 421640"/>
                  <a:gd name="connsiteX8" fmla="*/ 193040 w 525780"/>
                  <a:gd name="connsiteY8" fmla="*/ 335280 h 421640"/>
                  <a:gd name="connsiteX9" fmla="*/ 386080 w 525780"/>
                  <a:gd name="connsiteY9" fmla="*/ 416560 h 421640"/>
                  <a:gd name="connsiteX10" fmla="*/ 511810 w 525780"/>
                  <a:gd name="connsiteY10" fmla="*/ 384175 h 421640"/>
                  <a:gd name="connsiteX11" fmla="*/ 525780 w 525780"/>
                  <a:gd name="connsiteY11" fmla="*/ 348615 h 421640"/>
                  <a:gd name="connsiteX12" fmla="*/ 400050 w 525780"/>
                  <a:gd name="connsiteY12" fmla="*/ 302895 h 421640"/>
                  <a:gd name="connsiteX13" fmla="*/ 267970 w 525780"/>
                  <a:gd name="connsiteY13" fmla="*/ 243840 h 421640"/>
                  <a:gd name="connsiteX14" fmla="*/ 200660 w 525780"/>
                  <a:gd name="connsiteY14" fmla="*/ 129540 h 421640"/>
                  <a:gd name="connsiteX15" fmla="*/ 180340 w 525780"/>
                  <a:gd name="connsiteY15" fmla="*/ 80010 h 421640"/>
                  <a:gd name="connsiteX16" fmla="*/ 152400 w 525780"/>
                  <a:gd name="connsiteY16" fmla="*/ 0 h 421640"/>
                  <a:gd name="connsiteX0" fmla="*/ 0 w 525780"/>
                  <a:gd name="connsiteY0" fmla="*/ 40640 h 421640"/>
                  <a:gd name="connsiteX1" fmla="*/ 31115 w 525780"/>
                  <a:gd name="connsiteY1" fmla="*/ 120650 h 421640"/>
                  <a:gd name="connsiteX2" fmla="*/ 50800 w 525780"/>
                  <a:gd name="connsiteY2" fmla="*/ 193040 h 421640"/>
                  <a:gd name="connsiteX3" fmla="*/ 55880 w 525780"/>
                  <a:gd name="connsiteY3" fmla="*/ 269240 h 421640"/>
                  <a:gd name="connsiteX4" fmla="*/ 116840 w 525780"/>
                  <a:gd name="connsiteY4" fmla="*/ 355600 h 421640"/>
                  <a:gd name="connsiteX5" fmla="*/ 198120 w 525780"/>
                  <a:gd name="connsiteY5" fmla="*/ 396240 h 421640"/>
                  <a:gd name="connsiteX6" fmla="*/ 330200 w 525780"/>
                  <a:gd name="connsiteY6" fmla="*/ 421640 h 421640"/>
                  <a:gd name="connsiteX7" fmla="*/ 299720 w 525780"/>
                  <a:gd name="connsiteY7" fmla="*/ 370840 h 421640"/>
                  <a:gd name="connsiteX8" fmla="*/ 193040 w 525780"/>
                  <a:gd name="connsiteY8" fmla="*/ 335280 h 421640"/>
                  <a:gd name="connsiteX9" fmla="*/ 386080 w 525780"/>
                  <a:gd name="connsiteY9" fmla="*/ 416560 h 421640"/>
                  <a:gd name="connsiteX10" fmla="*/ 511810 w 525780"/>
                  <a:gd name="connsiteY10" fmla="*/ 384175 h 421640"/>
                  <a:gd name="connsiteX11" fmla="*/ 525780 w 525780"/>
                  <a:gd name="connsiteY11" fmla="*/ 348615 h 421640"/>
                  <a:gd name="connsiteX12" fmla="*/ 400050 w 525780"/>
                  <a:gd name="connsiteY12" fmla="*/ 302895 h 421640"/>
                  <a:gd name="connsiteX13" fmla="*/ 267970 w 525780"/>
                  <a:gd name="connsiteY13" fmla="*/ 243840 h 421640"/>
                  <a:gd name="connsiteX14" fmla="*/ 200660 w 525780"/>
                  <a:gd name="connsiteY14" fmla="*/ 129540 h 421640"/>
                  <a:gd name="connsiteX15" fmla="*/ 180340 w 525780"/>
                  <a:gd name="connsiteY15" fmla="*/ 80010 h 421640"/>
                  <a:gd name="connsiteX16" fmla="*/ 152400 w 525780"/>
                  <a:gd name="connsiteY16" fmla="*/ 0 h 421640"/>
                  <a:gd name="connsiteX0" fmla="*/ 0 w 525780"/>
                  <a:gd name="connsiteY0" fmla="*/ 40640 h 421640"/>
                  <a:gd name="connsiteX1" fmla="*/ 31115 w 525780"/>
                  <a:gd name="connsiteY1" fmla="*/ 120650 h 421640"/>
                  <a:gd name="connsiteX2" fmla="*/ 41275 w 525780"/>
                  <a:gd name="connsiteY2" fmla="*/ 170180 h 421640"/>
                  <a:gd name="connsiteX3" fmla="*/ 55880 w 525780"/>
                  <a:gd name="connsiteY3" fmla="*/ 269240 h 421640"/>
                  <a:gd name="connsiteX4" fmla="*/ 116840 w 525780"/>
                  <a:gd name="connsiteY4" fmla="*/ 355600 h 421640"/>
                  <a:gd name="connsiteX5" fmla="*/ 198120 w 525780"/>
                  <a:gd name="connsiteY5" fmla="*/ 396240 h 421640"/>
                  <a:gd name="connsiteX6" fmla="*/ 330200 w 525780"/>
                  <a:gd name="connsiteY6" fmla="*/ 421640 h 421640"/>
                  <a:gd name="connsiteX7" fmla="*/ 299720 w 525780"/>
                  <a:gd name="connsiteY7" fmla="*/ 370840 h 421640"/>
                  <a:gd name="connsiteX8" fmla="*/ 193040 w 525780"/>
                  <a:gd name="connsiteY8" fmla="*/ 335280 h 421640"/>
                  <a:gd name="connsiteX9" fmla="*/ 386080 w 525780"/>
                  <a:gd name="connsiteY9" fmla="*/ 416560 h 421640"/>
                  <a:gd name="connsiteX10" fmla="*/ 511810 w 525780"/>
                  <a:gd name="connsiteY10" fmla="*/ 384175 h 421640"/>
                  <a:gd name="connsiteX11" fmla="*/ 525780 w 525780"/>
                  <a:gd name="connsiteY11" fmla="*/ 348615 h 421640"/>
                  <a:gd name="connsiteX12" fmla="*/ 400050 w 525780"/>
                  <a:gd name="connsiteY12" fmla="*/ 302895 h 421640"/>
                  <a:gd name="connsiteX13" fmla="*/ 267970 w 525780"/>
                  <a:gd name="connsiteY13" fmla="*/ 243840 h 421640"/>
                  <a:gd name="connsiteX14" fmla="*/ 200660 w 525780"/>
                  <a:gd name="connsiteY14" fmla="*/ 129540 h 421640"/>
                  <a:gd name="connsiteX15" fmla="*/ 180340 w 525780"/>
                  <a:gd name="connsiteY15" fmla="*/ 80010 h 421640"/>
                  <a:gd name="connsiteX16" fmla="*/ 152400 w 525780"/>
                  <a:gd name="connsiteY16" fmla="*/ 0 h 421640"/>
                  <a:gd name="connsiteX0" fmla="*/ 0 w 525780"/>
                  <a:gd name="connsiteY0" fmla="*/ 40640 h 421640"/>
                  <a:gd name="connsiteX1" fmla="*/ 31115 w 525780"/>
                  <a:gd name="connsiteY1" fmla="*/ 120650 h 421640"/>
                  <a:gd name="connsiteX2" fmla="*/ 41275 w 525780"/>
                  <a:gd name="connsiteY2" fmla="*/ 170180 h 421640"/>
                  <a:gd name="connsiteX3" fmla="*/ 76835 w 525780"/>
                  <a:gd name="connsiteY3" fmla="*/ 259715 h 421640"/>
                  <a:gd name="connsiteX4" fmla="*/ 116840 w 525780"/>
                  <a:gd name="connsiteY4" fmla="*/ 355600 h 421640"/>
                  <a:gd name="connsiteX5" fmla="*/ 198120 w 525780"/>
                  <a:gd name="connsiteY5" fmla="*/ 396240 h 421640"/>
                  <a:gd name="connsiteX6" fmla="*/ 330200 w 525780"/>
                  <a:gd name="connsiteY6" fmla="*/ 421640 h 421640"/>
                  <a:gd name="connsiteX7" fmla="*/ 299720 w 525780"/>
                  <a:gd name="connsiteY7" fmla="*/ 370840 h 421640"/>
                  <a:gd name="connsiteX8" fmla="*/ 193040 w 525780"/>
                  <a:gd name="connsiteY8" fmla="*/ 335280 h 421640"/>
                  <a:gd name="connsiteX9" fmla="*/ 386080 w 525780"/>
                  <a:gd name="connsiteY9" fmla="*/ 416560 h 421640"/>
                  <a:gd name="connsiteX10" fmla="*/ 511810 w 525780"/>
                  <a:gd name="connsiteY10" fmla="*/ 384175 h 421640"/>
                  <a:gd name="connsiteX11" fmla="*/ 525780 w 525780"/>
                  <a:gd name="connsiteY11" fmla="*/ 348615 h 421640"/>
                  <a:gd name="connsiteX12" fmla="*/ 400050 w 525780"/>
                  <a:gd name="connsiteY12" fmla="*/ 302895 h 421640"/>
                  <a:gd name="connsiteX13" fmla="*/ 267970 w 525780"/>
                  <a:gd name="connsiteY13" fmla="*/ 243840 h 421640"/>
                  <a:gd name="connsiteX14" fmla="*/ 200660 w 525780"/>
                  <a:gd name="connsiteY14" fmla="*/ 129540 h 421640"/>
                  <a:gd name="connsiteX15" fmla="*/ 180340 w 525780"/>
                  <a:gd name="connsiteY15" fmla="*/ 80010 h 421640"/>
                  <a:gd name="connsiteX16" fmla="*/ 152400 w 525780"/>
                  <a:gd name="connsiteY16" fmla="*/ 0 h 421640"/>
                  <a:gd name="connsiteX0" fmla="*/ 0 w 525780"/>
                  <a:gd name="connsiteY0" fmla="*/ 40640 h 421640"/>
                  <a:gd name="connsiteX1" fmla="*/ 31115 w 525780"/>
                  <a:gd name="connsiteY1" fmla="*/ 120650 h 421640"/>
                  <a:gd name="connsiteX2" fmla="*/ 41275 w 525780"/>
                  <a:gd name="connsiteY2" fmla="*/ 170180 h 421640"/>
                  <a:gd name="connsiteX3" fmla="*/ 76835 w 525780"/>
                  <a:gd name="connsiteY3" fmla="*/ 259715 h 421640"/>
                  <a:gd name="connsiteX4" fmla="*/ 116840 w 525780"/>
                  <a:gd name="connsiteY4" fmla="*/ 355600 h 421640"/>
                  <a:gd name="connsiteX5" fmla="*/ 198120 w 525780"/>
                  <a:gd name="connsiteY5" fmla="*/ 396240 h 421640"/>
                  <a:gd name="connsiteX6" fmla="*/ 330200 w 525780"/>
                  <a:gd name="connsiteY6" fmla="*/ 421640 h 421640"/>
                  <a:gd name="connsiteX7" fmla="*/ 299720 w 525780"/>
                  <a:gd name="connsiteY7" fmla="*/ 370840 h 421640"/>
                  <a:gd name="connsiteX8" fmla="*/ 193040 w 525780"/>
                  <a:gd name="connsiteY8" fmla="*/ 335280 h 421640"/>
                  <a:gd name="connsiteX9" fmla="*/ 386080 w 525780"/>
                  <a:gd name="connsiteY9" fmla="*/ 416560 h 421640"/>
                  <a:gd name="connsiteX10" fmla="*/ 511810 w 525780"/>
                  <a:gd name="connsiteY10" fmla="*/ 384175 h 421640"/>
                  <a:gd name="connsiteX11" fmla="*/ 525780 w 525780"/>
                  <a:gd name="connsiteY11" fmla="*/ 348615 h 421640"/>
                  <a:gd name="connsiteX12" fmla="*/ 400050 w 525780"/>
                  <a:gd name="connsiteY12" fmla="*/ 302895 h 421640"/>
                  <a:gd name="connsiteX13" fmla="*/ 300355 w 525780"/>
                  <a:gd name="connsiteY13" fmla="*/ 211455 h 421640"/>
                  <a:gd name="connsiteX14" fmla="*/ 200660 w 525780"/>
                  <a:gd name="connsiteY14" fmla="*/ 129540 h 421640"/>
                  <a:gd name="connsiteX15" fmla="*/ 180340 w 525780"/>
                  <a:gd name="connsiteY15" fmla="*/ 80010 h 421640"/>
                  <a:gd name="connsiteX16" fmla="*/ 152400 w 525780"/>
                  <a:gd name="connsiteY16" fmla="*/ 0 h 421640"/>
                  <a:gd name="connsiteX0" fmla="*/ 0 w 525780"/>
                  <a:gd name="connsiteY0" fmla="*/ 40640 h 421640"/>
                  <a:gd name="connsiteX1" fmla="*/ 31115 w 525780"/>
                  <a:gd name="connsiteY1" fmla="*/ 120650 h 421640"/>
                  <a:gd name="connsiteX2" fmla="*/ 41275 w 525780"/>
                  <a:gd name="connsiteY2" fmla="*/ 170180 h 421640"/>
                  <a:gd name="connsiteX3" fmla="*/ 76835 w 525780"/>
                  <a:gd name="connsiteY3" fmla="*/ 259715 h 421640"/>
                  <a:gd name="connsiteX4" fmla="*/ 116840 w 525780"/>
                  <a:gd name="connsiteY4" fmla="*/ 355600 h 421640"/>
                  <a:gd name="connsiteX5" fmla="*/ 198120 w 525780"/>
                  <a:gd name="connsiteY5" fmla="*/ 396240 h 421640"/>
                  <a:gd name="connsiteX6" fmla="*/ 330200 w 525780"/>
                  <a:gd name="connsiteY6" fmla="*/ 421640 h 421640"/>
                  <a:gd name="connsiteX7" fmla="*/ 299720 w 525780"/>
                  <a:gd name="connsiteY7" fmla="*/ 370840 h 421640"/>
                  <a:gd name="connsiteX8" fmla="*/ 193040 w 525780"/>
                  <a:gd name="connsiteY8" fmla="*/ 335280 h 421640"/>
                  <a:gd name="connsiteX9" fmla="*/ 386080 w 525780"/>
                  <a:gd name="connsiteY9" fmla="*/ 416560 h 421640"/>
                  <a:gd name="connsiteX10" fmla="*/ 511810 w 525780"/>
                  <a:gd name="connsiteY10" fmla="*/ 384175 h 421640"/>
                  <a:gd name="connsiteX11" fmla="*/ 525780 w 525780"/>
                  <a:gd name="connsiteY11" fmla="*/ 348615 h 421640"/>
                  <a:gd name="connsiteX12" fmla="*/ 430530 w 525780"/>
                  <a:gd name="connsiteY12" fmla="*/ 274320 h 421640"/>
                  <a:gd name="connsiteX13" fmla="*/ 300355 w 525780"/>
                  <a:gd name="connsiteY13" fmla="*/ 211455 h 421640"/>
                  <a:gd name="connsiteX14" fmla="*/ 200660 w 525780"/>
                  <a:gd name="connsiteY14" fmla="*/ 129540 h 421640"/>
                  <a:gd name="connsiteX15" fmla="*/ 180340 w 525780"/>
                  <a:gd name="connsiteY15" fmla="*/ 80010 h 421640"/>
                  <a:gd name="connsiteX16" fmla="*/ 152400 w 525780"/>
                  <a:gd name="connsiteY16" fmla="*/ 0 h 421640"/>
                  <a:gd name="connsiteX0" fmla="*/ 0 w 548640"/>
                  <a:gd name="connsiteY0" fmla="*/ 40640 h 421640"/>
                  <a:gd name="connsiteX1" fmla="*/ 31115 w 548640"/>
                  <a:gd name="connsiteY1" fmla="*/ 120650 h 421640"/>
                  <a:gd name="connsiteX2" fmla="*/ 41275 w 548640"/>
                  <a:gd name="connsiteY2" fmla="*/ 170180 h 421640"/>
                  <a:gd name="connsiteX3" fmla="*/ 76835 w 548640"/>
                  <a:gd name="connsiteY3" fmla="*/ 259715 h 421640"/>
                  <a:gd name="connsiteX4" fmla="*/ 116840 w 548640"/>
                  <a:gd name="connsiteY4" fmla="*/ 355600 h 421640"/>
                  <a:gd name="connsiteX5" fmla="*/ 198120 w 548640"/>
                  <a:gd name="connsiteY5" fmla="*/ 396240 h 421640"/>
                  <a:gd name="connsiteX6" fmla="*/ 330200 w 548640"/>
                  <a:gd name="connsiteY6" fmla="*/ 421640 h 421640"/>
                  <a:gd name="connsiteX7" fmla="*/ 299720 w 548640"/>
                  <a:gd name="connsiteY7" fmla="*/ 370840 h 421640"/>
                  <a:gd name="connsiteX8" fmla="*/ 193040 w 548640"/>
                  <a:gd name="connsiteY8" fmla="*/ 335280 h 421640"/>
                  <a:gd name="connsiteX9" fmla="*/ 386080 w 548640"/>
                  <a:gd name="connsiteY9" fmla="*/ 416560 h 421640"/>
                  <a:gd name="connsiteX10" fmla="*/ 511810 w 548640"/>
                  <a:gd name="connsiteY10" fmla="*/ 384175 h 421640"/>
                  <a:gd name="connsiteX11" fmla="*/ 548640 w 548640"/>
                  <a:gd name="connsiteY11" fmla="*/ 367665 h 421640"/>
                  <a:gd name="connsiteX12" fmla="*/ 430530 w 548640"/>
                  <a:gd name="connsiteY12" fmla="*/ 274320 h 421640"/>
                  <a:gd name="connsiteX13" fmla="*/ 300355 w 548640"/>
                  <a:gd name="connsiteY13" fmla="*/ 211455 h 421640"/>
                  <a:gd name="connsiteX14" fmla="*/ 200660 w 548640"/>
                  <a:gd name="connsiteY14" fmla="*/ 129540 h 421640"/>
                  <a:gd name="connsiteX15" fmla="*/ 180340 w 548640"/>
                  <a:gd name="connsiteY15" fmla="*/ 80010 h 421640"/>
                  <a:gd name="connsiteX16" fmla="*/ 152400 w 548640"/>
                  <a:gd name="connsiteY16" fmla="*/ 0 h 421640"/>
                  <a:gd name="connsiteX0" fmla="*/ 0 w 548640"/>
                  <a:gd name="connsiteY0" fmla="*/ 40640 h 421640"/>
                  <a:gd name="connsiteX1" fmla="*/ 31115 w 548640"/>
                  <a:gd name="connsiteY1" fmla="*/ 120650 h 421640"/>
                  <a:gd name="connsiteX2" fmla="*/ 41275 w 548640"/>
                  <a:gd name="connsiteY2" fmla="*/ 170180 h 421640"/>
                  <a:gd name="connsiteX3" fmla="*/ 76835 w 548640"/>
                  <a:gd name="connsiteY3" fmla="*/ 259715 h 421640"/>
                  <a:gd name="connsiteX4" fmla="*/ 116840 w 548640"/>
                  <a:gd name="connsiteY4" fmla="*/ 355600 h 421640"/>
                  <a:gd name="connsiteX5" fmla="*/ 198120 w 548640"/>
                  <a:gd name="connsiteY5" fmla="*/ 396240 h 421640"/>
                  <a:gd name="connsiteX6" fmla="*/ 330200 w 548640"/>
                  <a:gd name="connsiteY6" fmla="*/ 421640 h 421640"/>
                  <a:gd name="connsiteX7" fmla="*/ 299720 w 548640"/>
                  <a:gd name="connsiteY7" fmla="*/ 370840 h 421640"/>
                  <a:gd name="connsiteX8" fmla="*/ 193040 w 548640"/>
                  <a:gd name="connsiteY8" fmla="*/ 335280 h 421640"/>
                  <a:gd name="connsiteX9" fmla="*/ 386080 w 548640"/>
                  <a:gd name="connsiteY9" fmla="*/ 416560 h 421640"/>
                  <a:gd name="connsiteX10" fmla="*/ 536575 w 548640"/>
                  <a:gd name="connsiteY10" fmla="*/ 389890 h 421640"/>
                  <a:gd name="connsiteX11" fmla="*/ 548640 w 548640"/>
                  <a:gd name="connsiteY11" fmla="*/ 367665 h 421640"/>
                  <a:gd name="connsiteX12" fmla="*/ 430530 w 548640"/>
                  <a:gd name="connsiteY12" fmla="*/ 274320 h 421640"/>
                  <a:gd name="connsiteX13" fmla="*/ 300355 w 548640"/>
                  <a:gd name="connsiteY13" fmla="*/ 211455 h 421640"/>
                  <a:gd name="connsiteX14" fmla="*/ 200660 w 548640"/>
                  <a:gd name="connsiteY14" fmla="*/ 129540 h 421640"/>
                  <a:gd name="connsiteX15" fmla="*/ 180340 w 548640"/>
                  <a:gd name="connsiteY15" fmla="*/ 80010 h 421640"/>
                  <a:gd name="connsiteX16" fmla="*/ 152400 w 548640"/>
                  <a:gd name="connsiteY16" fmla="*/ 0 h 421640"/>
                  <a:gd name="connsiteX0" fmla="*/ 0 w 548640"/>
                  <a:gd name="connsiteY0" fmla="*/ 40640 h 421640"/>
                  <a:gd name="connsiteX1" fmla="*/ 31115 w 548640"/>
                  <a:gd name="connsiteY1" fmla="*/ 120650 h 421640"/>
                  <a:gd name="connsiteX2" fmla="*/ 41275 w 548640"/>
                  <a:gd name="connsiteY2" fmla="*/ 170180 h 421640"/>
                  <a:gd name="connsiteX3" fmla="*/ 76835 w 548640"/>
                  <a:gd name="connsiteY3" fmla="*/ 259715 h 421640"/>
                  <a:gd name="connsiteX4" fmla="*/ 116840 w 548640"/>
                  <a:gd name="connsiteY4" fmla="*/ 355600 h 421640"/>
                  <a:gd name="connsiteX5" fmla="*/ 198120 w 548640"/>
                  <a:gd name="connsiteY5" fmla="*/ 396240 h 421640"/>
                  <a:gd name="connsiteX6" fmla="*/ 330200 w 548640"/>
                  <a:gd name="connsiteY6" fmla="*/ 421640 h 421640"/>
                  <a:gd name="connsiteX7" fmla="*/ 299720 w 548640"/>
                  <a:gd name="connsiteY7" fmla="*/ 370840 h 421640"/>
                  <a:gd name="connsiteX8" fmla="*/ 193040 w 548640"/>
                  <a:gd name="connsiteY8" fmla="*/ 335280 h 421640"/>
                  <a:gd name="connsiteX9" fmla="*/ 386080 w 548640"/>
                  <a:gd name="connsiteY9" fmla="*/ 416560 h 421640"/>
                  <a:gd name="connsiteX10" fmla="*/ 493394 w 548640"/>
                  <a:gd name="connsiteY10" fmla="*/ 389890 h 421640"/>
                  <a:gd name="connsiteX11" fmla="*/ 536575 w 548640"/>
                  <a:gd name="connsiteY11" fmla="*/ 389890 h 421640"/>
                  <a:gd name="connsiteX12" fmla="*/ 548640 w 548640"/>
                  <a:gd name="connsiteY12" fmla="*/ 367665 h 421640"/>
                  <a:gd name="connsiteX13" fmla="*/ 430530 w 548640"/>
                  <a:gd name="connsiteY13" fmla="*/ 274320 h 421640"/>
                  <a:gd name="connsiteX14" fmla="*/ 300355 w 548640"/>
                  <a:gd name="connsiteY14" fmla="*/ 211455 h 421640"/>
                  <a:gd name="connsiteX15" fmla="*/ 200660 w 548640"/>
                  <a:gd name="connsiteY15" fmla="*/ 129540 h 421640"/>
                  <a:gd name="connsiteX16" fmla="*/ 180340 w 548640"/>
                  <a:gd name="connsiteY16" fmla="*/ 80010 h 421640"/>
                  <a:gd name="connsiteX17" fmla="*/ 152400 w 548640"/>
                  <a:gd name="connsiteY17" fmla="*/ 0 h 421640"/>
                  <a:gd name="connsiteX0" fmla="*/ 0 w 548640"/>
                  <a:gd name="connsiteY0" fmla="*/ 40640 h 421640"/>
                  <a:gd name="connsiteX1" fmla="*/ 31115 w 548640"/>
                  <a:gd name="connsiteY1" fmla="*/ 120650 h 421640"/>
                  <a:gd name="connsiteX2" fmla="*/ 41275 w 548640"/>
                  <a:gd name="connsiteY2" fmla="*/ 170180 h 421640"/>
                  <a:gd name="connsiteX3" fmla="*/ 76835 w 548640"/>
                  <a:gd name="connsiteY3" fmla="*/ 259715 h 421640"/>
                  <a:gd name="connsiteX4" fmla="*/ 116840 w 548640"/>
                  <a:gd name="connsiteY4" fmla="*/ 355600 h 421640"/>
                  <a:gd name="connsiteX5" fmla="*/ 198120 w 548640"/>
                  <a:gd name="connsiteY5" fmla="*/ 396240 h 421640"/>
                  <a:gd name="connsiteX6" fmla="*/ 330200 w 548640"/>
                  <a:gd name="connsiteY6" fmla="*/ 421640 h 421640"/>
                  <a:gd name="connsiteX7" fmla="*/ 299720 w 548640"/>
                  <a:gd name="connsiteY7" fmla="*/ 370840 h 421640"/>
                  <a:gd name="connsiteX8" fmla="*/ 193040 w 548640"/>
                  <a:gd name="connsiteY8" fmla="*/ 335280 h 421640"/>
                  <a:gd name="connsiteX9" fmla="*/ 386080 w 548640"/>
                  <a:gd name="connsiteY9" fmla="*/ 416560 h 421640"/>
                  <a:gd name="connsiteX10" fmla="*/ 421004 w 548640"/>
                  <a:gd name="connsiteY10" fmla="*/ 321310 h 421640"/>
                  <a:gd name="connsiteX11" fmla="*/ 493394 w 548640"/>
                  <a:gd name="connsiteY11" fmla="*/ 389890 h 421640"/>
                  <a:gd name="connsiteX12" fmla="*/ 536575 w 548640"/>
                  <a:gd name="connsiteY12" fmla="*/ 389890 h 421640"/>
                  <a:gd name="connsiteX13" fmla="*/ 548640 w 548640"/>
                  <a:gd name="connsiteY13" fmla="*/ 367665 h 421640"/>
                  <a:gd name="connsiteX14" fmla="*/ 430530 w 548640"/>
                  <a:gd name="connsiteY14" fmla="*/ 274320 h 421640"/>
                  <a:gd name="connsiteX15" fmla="*/ 300355 w 548640"/>
                  <a:gd name="connsiteY15" fmla="*/ 211455 h 421640"/>
                  <a:gd name="connsiteX16" fmla="*/ 200660 w 548640"/>
                  <a:gd name="connsiteY16" fmla="*/ 129540 h 421640"/>
                  <a:gd name="connsiteX17" fmla="*/ 180340 w 548640"/>
                  <a:gd name="connsiteY17" fmla="*/ 80010 h 421640"/>
                  <a:gd name="connsiteX18" fmla="*/ 152400 w 548640"/>
                  <a:gd name="connsiteY18" fmla="*/ 0 h 421640"/>
                  <a:gd name="connsiteX0" fmla="*/ 0 w 548640"/>
                  <a:gd name="connsiteY0" fmla="*/ 40640 h 424180"/>
                  <a:gd name="connsiteX1" fmla="*/ 31115 w 548640"/>
                  <a:gd name="connsiteY1" fmla="*/ 120650 h 424180"/>
                  <a:gd name="connsiteX2" fmla="*/ 41275 w 548640"/>
                  <a:gd name="connsiteY2" fmla="*/ 170180 h 424180"/>
                  <a:gd name="connsiteX3" fmla="*/ 76835 w 548640"/>
                  <a:gd name="connsiteY3" fmla="*/ 259715 h 424180"/>
                  <a:gd name="connsiteX4" fmla="*/ 116840 w 548640"/>
                  <a:gd name="connsiteY4" fmla="*/ 355600 h 424180"/>
                  <a:gd name="connsiteX5" fmla="*/ 198120 w 548640"/>
                  <a:gd name="connsiteY5" fmla="*/ 396240 h 424180"/>
                  <a:gd name="connsiteX6" fmla="*/ 330200 w 548640"/>
                  <a:gd name="connsiteY6" fmla="*/ 421640 h 424180"/>
                  <a:gd name="connsiteX7" fmla="*/ 299720 w 548640"/>
                  <a:gd name="connsiteY7" fmla="*/ 370840 h 424180"/>
                  <a:gd name="connsiteX8" fmla="*/ 193040 w 548640"/>
                  <a:gd name="connsiteY8" fmla="*/ 335280 h 424180"/>
                  <a:gd name="connsiteX9" fmla="*/ 525145 w 548640"/>
                  <a:gd name="connsiteY9" fmla="*/ 424180 h 424180"/>
                  <a:gd name="connsiteX10" fmla="*/ 421004 w 548640"/>
                  <a:gd name="connsiteY10" fmla="*/ 321310 h 424180"/>
                  <a:gd name="connsiteX11" fmla="*/ 493394 w 548640"/>
                  <a:gd name="connsiteY11" fmla="*/ 389890 h 424180"/>
                  <a:gd name="connsiteX12" fmla="*/ 536575 w 548640"/>
                  <a:gd name="connsiteY12" fmla="*/ 389890 h 424180"/>
                  <a:gd name="connsiteX13" fmla="*/ 548640 w 548640"/>
                  <a:gd name="connsiteY13" fmla="*/ 367665 h 424180"/>
                  <a:gd name="connsiteX14" fmla="*/ 430530 w 548640"/>
                  <a:gd name="connsiteY14" fmla="*/ 274320 h 424180"/>
                  <a:gd name="connsiteX15" fmla="*/ 300355 w 548640"/>
                  <a:gd name="connsiteY15" fmla="*/ 211455 h 424180"/>
                  <a:gd name="connsiteX16" fmla="*/ 200660 w 548640"/>
                  <a:gd name="connsiteY16" fmla="*/ 129540 h 424180"/>
                  <a:gd name="connsiteX17" fmla="*/ 180340 w 548640"/>
                  <a:gd name="connsiteY17" fmla="*/ 80010 h 424180"/>
                  <a:gd name="connsiteX18" fmla="*/ 152400 w 548640"/>
                  <a:gd name="connsiteY18" fmla="*/ 0 h 424180"/>
                  <a:gd name="connsiteX0" fmla="*/ 0 w 548640"/>
                  <a:gd name="connsiteY0" fmla="*/ 40640 h 441325"/>
                  <a:gd name="connsiteX1" fmla="*/ 31115 w 548640"/>
                  <a:gd name="connsiteY1" fmla="*/ 120650 h 441325"/>
                  <a:gd name="connsiteX2" fmla="*/ 41275 w 548640"/>
                  <a:gd name="connsiteY2" fmla="*/ 170180 h 441325"/>
                  <a:gd name="connsiteX3" fmla="*/ 76835 w 548640"/>
                  <a:gd name="connsiteY3" fmla="*/ 259715 h 441325"/>
                  <a:gd name="connsiteX4" fmla="*/ 116840 w 548640"/>
                  <a:gd name="connsiteY4" fmla="*/ 355600 h 441325"/>
                  <a:gd name="connsiteX5" fmla="*/ 198120 w 548640"/>
                  <a:gd name="connsiteY5" fmla="*/ 396240 h 441325"/>
                  <a:gd name="connsiteX6" fmla="*/ 330200 w 548640"/>
                  <a:gd name="connsiteY6" fmla="*/ 421640 h 441325"/>
                  <a:gd name="connsiteX7" fmla="*/ 299720 w 548640"/>
                  <a:gd name="connsiteY7" fmla="*/ 370840 h 441325"/>
                  <a:gd name="connsiteX8" fmla="*/ 193040 w 548640"/>
                  <a:gd name="connsiteY8" fmla="*/ 335280 h 441325"/>
                  <a:gd name="connsiteX9" fmla="*/ 481964 w 548640"/>
                  <a:gd name="connsiteY9" fmla="*/ 441325 h 441325"/>
                  <a:gd name="connsiteX10" fmla="*/ 525145 w 548640"/>
                  <a:gd name="connsiteY10" fmla="*/ 424180 h 441325"/>
                  <a:gd name="connsiteX11" fmla="*/ 421004 w 548640"/>
                  <a:gd name="connsiteY11" fmla="*/ 321310 h 441325"/>
                  <a:gd name="connsiteX12" fmla="*/ 493394 w 548640"/>
                  <a:gd name="connsiteY12" fmla="*/ 389890 h 441325"/>
                  <a:gd name="connsiteX13" fmla="*/ 536575 w 548640"/>
                  <a:gd name="connsiteY13" fmla="*/ 389890 h 441325"/>
                  <a:gd name="connsiteX14" fmla="*/ 548640 w 548640"/>
                  <a:gd name="connsiteY14" fmla="*/ 367665 h 441325"/>
                  <a:gd name="connsiteX15" fmla="*/ 430530 w 548640"/>
                  <a:gd name="connsiteY15" fmla="*/ 274320 h 441325"/>
                  <a:gd name="connsiteX16" fmla="*/ 300355 w 548640"/>
                  <a:gd name="connsiteY16" fmla="*/ 211455 h 441325"/>
                  <a:gd name="connsiteX17" fmla="*/ 200660 w 548640"/>
                  <a:gd name="connsiteY17" fmla="*/ 129540 h 441325"/>
                  <a:gd name="connsiteX18" fmla="*/ 180340 w 548640"/>
                  <a:gd name="connsiteY18" fmla="*/ 80010 h 441325"/>
                  <a:gd name="connsiteX19" fmla="*/ 152400 w 548640"/>
                  <a:gd name="connsiteY19" fmla="*/ 0 h 441325"/>
                  <a:gd name="connsiteX0" fmla="*/ 0 w 548640"/>
                  <a:gd name="connsiteY0" fmla="*/ 40640 h 441325"/>
                  <a:gd name="connsiteX1" fmla="*/ 31115 w 548640"/>
                  <a:gd name="connsiteY1" fmla="*/ 120650 h 441325"/>
                  <a:gd name="connsiteX2" fmla="*/ 41275 w 548640"/>
                  <a:gd name="connsiteY2" fmla="*/ 170180 h 441325"/>
                  <a:gd name="connsiteX3" fmla="*/ 76835 w 548640"/>
                  <a:gd name="connsiteY3" fmla="*/ 259715 h 441325"/>
                  <a:gd name="connsiteX4" fmla="*/ 116840 w 548640"/>
                  <a:gd name="connsiteY4" fmla="*/ 355600 h 441325"/>
                  <a:gd name="connsiteX5" fmla="*/ 198120 w 548640"/>
                  <a:gd name="connsiteY5" fmla="*/ 396240 h 441325"/>
                  <a:gd name="connsiteX6" fmla="*/ 330200 w 548640"/>
                  <a:gd name="connsiteY6" fmla="*/ 421640 h 441325"/>
                  <a:gd name="connsiteX7" fmla="*/ 299720 w 548640"/>
                  <a:gd name="connsiteY7" fmla="*/ 370840 h 441325"/>
                  <a:gd name="connsiteX8" fmla="*/ 193040 w 548640"/>
                  <a:gd name="connsiteY8" fmla="*/ 335280 h 441325"/>
                  <a:gd name="connsiteX9" fmla="*/ 392429 w 548640"/>
                  <a:gd name="connsiteY9" fmla="*/ 368935 h 441325"/>
                  <a:gd name="connsiteX10" fmla="*/ 481964 w 548640"/>
                  <a:gd name="connsiteY10" fmla="*/ 441325 h 441325"/>
                  <a:gd name="connsiteX11" fmla="*/ 525145 w 548640"/>
                  <a:gd name="connsiteY11" fmla="*/ 424180 h 441325"/>
                  <a:gd name="connsiteX12" fmla="*/ 421004 w 548640"/>
                  <a:gd name="connsiteY12" fmla="*/ 321310 h 441325"/>
                  <a:gd name="connsiteX13" fmla="*/ 493394 w 548640"/>
                  <a:gd name="connsiteY13" fmla="*/ 389890 h 441325"/>
                  <a:gd name="connsiteX14" fmla="*/ 536575 w 548640"/>
                  <a:gd name="connsiteY14" fmla="*/ 389890 h 441325"/>
                  <a:gd name="connsiteX15" fmla="*/ 548640 w 548640"/>
                  <a:gd name="connsiteY15" fmla="*/ 367665 h 441325"/>
                  <a:gd name="connsiteX16" fmla="*/ 430530 w 548640"/>
                  <a:gd name="connsiteY16" fmla="*/ 274320 h 441325"/>
                  <a:gd name="connsiteX17" fmla="*/ 300355 w 548640"/>
                  <a:gd name="connsiteY17" fmla="*/ 211455 h 441325"/>
                  <a:gd name="connsiteX18" fmla="*/ 200660 w 548640"/>
                  <a:gd name="connsiteY18" fmla="*/ 129540 h 441325"/>
                  <a:gd name="connsiteX19" fmla="*/ 180340 w 548640"/>
                  <a:gd name="connsiteY19" fmla="*/ 80010 h 441325"/>
                  <a:gd name="connsiteX20" fmla="*/ 152400 w 548640"/>
                  <a:gd name="connsiteY20" fmla="*/ 0 h 441325"/>
                  <a:gd name="connsiteX0" fmla="*/ 0 w 548640"/>
                  <a:gd name="connsiteY0" fmla="*/ 40640 h 441325"/>
                  <a:gd name="connsiteX1" fmla="*/ 31115 w 548640"/>
                  <a:gd name="connsiteY1" fmla="*/ 120650 h 441325"/>
                  <a:gd name="connsiteX2" fmla="*/ 41275 w 548640"/>
                  <a:gd name="connsiteY2" fmla="*/ 170180 h 441325"/>
                  <a:gd name="connsiteX3" fmla="*/ 76835 w 548640"/>
                  <a:gd name="connsiteY3" fmla="*/ 259715 h 441325"/>
                  <a:gd name="connsiteX4" fmla="*/ 116840 w 548640"/>
                  <a:gd name="connsiteY4" fmla="*/ 355600 h 441325"/>
                  <a:gd name="connsiteX5" fmla="*/ 198120 w 548640"/>
                  <a:gd name="connsiteY5" fmla="*/ 396240 h 441325"/>
                  <a:gd name="connsiteX6" fmla="*/ 330200 w 548640"/>
                  <a:gd name="connsiteY6" fmla="*/ 421640 h 441325"/>
                  <a:gd name="connsiteX7" fmla="*/ 299720 w 548640"/>
                  <a:gd name="connsiteY7" fmla="*/ 370840 h 441325"/>
                  <a:gd name="connsiteX8" fmla="*/ 193040 w 548640"/>
                  <a:gd name="connsiteY8" fmla="*/ 335280 h 441325"/>
                  <a:gd name="connsiteX9" fmla="*/ 340994 w 548640"/>
                  <a:gd name="connsiteY9" fmla="*/ 327025 h 441325"/>
                  <a:gd name="connsiteX10" fmla="*/ 392429 w 548640"/>
                  <a:gd name="connsiteY10" fmla="*/ 368935 h 441325"/>
                  <a:gd name="connsiteX11" fmla="*/ 481964 w 548640"/>
                  <a:gd name="connsiteY11" fmla="*/ 441325 h 441325"/>
                  <a:gd name="connsiteX12" fmla="*/ 525145 w 548640"/>
                  <a:gd name="connsiteY12" fmla="*/ 424180 h 441325"/>
                  <a:gd name="connsiteX13" fmla="*/ 421004 w 548640"/>
                  <a:gd name="connsiteY13" fmla="*/ 321310 h 441325"/>
                  <a:gd name="connsiteX14" fmla="*/ 493394 w 548640"/>
                  <a:gd name="connsiteY14" fmla="*/ 389890 h 441325"/>
                  <a:gd name="connsiteX15" fmla="*/ 536575 w 548640"/>
                  <a:gd name="connsiteY15" fmla="*/ 389890 h 441325"/>
                  <a:gd name="connsiteX16" fmla="*/ 548640 w 548640"/>
                  <a:gd name="connsiteY16" fmla="*/ 367665 h 441325"/>
                  <a:gd name="connsiteX17" fmla="*/ 430530 w 548640"/>
                  <a:gd name="connsiteY17" fmla="*/ 274320 h 441325"/>
                  <a:gd name="connsiteX18" fmla="*/ 300355 w 548640"/>
                  <a:gd name="connsiteY18" fmla="*/ 211455 h 441325"/>
                  <a:gd name="connsiteX19" fmla="*/ 200660 w 548640"/>
                  <a:gd name="connsiteY19" fmla="*/ 129540 h 441325"/>
                  <a:gd name="connsiteX20" fmla="*/ 180340 w 548640"/>
                  <a:gd name="connsiteY20" fmla="*/ 80010 h 441325"/>
                  <a:gd name="connsiteX21" fmla="*/ 152400 w 548640"/>
                  <a:gd name="connsiteY21" fmla="*/ 0 h 441325"/>
                  <a:gd name="connsiteX0" fmla="*/ 0 w 548640"/>
                  <a:gd name="connsiteY0" fmla="*/ 40640 h 441325"/>
                  <a:gd name="connsiteX1" fmla="*/ 31115 w 548640"/>
                  <a:gd name="connsiteY1" fmla="*/ 120650 h 441325"/>
                  <a:gd name="connsiteX2" fmla="*/ 41275 w 548640"/>
                  <a:gd name="connsiteY2" fmla="*/ 170180 h 441325"/>
                  <a:gd name="connsiteX3" fmla="*/ 76835 w 548640"/>
                  <a:gd name="connsiteY3" fmla="*/ 259715 h 441325"/>
                  <a:gd name="connsiteX4" fmla="*/ 116840 w 548640"/>
                  <a:gd name="connsiteY4" fmla="*/ 355600 h 441325"/>
                  <a:gd name="connsiteX5" fmla="*/ 198120 w 548640"/>
                  <a:gd name="connsiteY5" fmla="*/ 396240 h 441325"/>
                  <a:gd name="connsiteX6" fmla="*/ 330200 w 548640"/>
                  <a:gd name="connsiteY6" fmla="*/ 421640 h 441325"/>
                  <a:gd name="connsiteX7" fmla="*/ 299720 w 548640"/>
                  <a:gd name="connsiteY7" fmla="*/ 370840 h 441325"/>
                  <a:gd name="connsiteX8" fmla="*/ 193040 w 548640"/>
                  <a:gd name="connsiteY8" fmla="*/ 335280 h 441325"/>
                  <a:gd name="connsiteX9" fmla="*/ 440054 w 548640"/>
                  <a:gd name="connsiteY9" fmla="*/ 427990 h 441325"/>
                  <a:gd name="connsiteX10" fmla="*/ 340994 w 548640"/>
                  <a:gd name="connsiteY10" fmla="*/ 327025 h 441325"/>
                  <a:gd name="connsiteX11" fmla="*/ 392429 w 548640"/>
                  <a:gd name="connsiteY11" fmla="*/ 368935 h 441325"/>
                  <a:gd name="connsiteX12" fmla="*/ 481964 w 548640"/>
                  <a:gd name="connsiteY12" fmla="*/ 441325 h 441325"/>
                  <a:gd name="connsiteX13" fmla="*/ 525145 w 548640"/>
                  <a:gd name="connsiteY13" fmla="*/ 424180 h 441325"/>
                  <a:gd name="connsiteX14" fmla="*/ 421004 w 548640"/>
                  <a:gd name="connsiteY14" fmla="*/ 321310 h 441325"/>
                  <a:gd name="connsiteX15" fmla="*/ 493394 w 548640"/>
                  <a:gd name="connsiteY15" fmla="*/ 389890 h 441325"/>
                  <a:gd name="connsiteX16" fmla="*/ 536575 w 548640"/>
                  <a:gd name="connsiteY16" fmla="*/ 389890 h 441325"/>
                  <a:gd name="connsiteX17" fmla="*/ 548640 w 548640"/>
                  <a:gd name="connsiteY17" fmla="*/ 367665 h 441325"/>
                  <a:gd name="connsiteX18" fmla="*/ 430530 w 548640"/>
                  <a:gd name="connsiteY18" fmla="*/ 274320 h 441325"/>
                  <a:gd name="connsiteX19" fmla="*/ 300355 w 548640"/>
                  <a:gd name="connsiteY19" fmla="*/ 211455 h 441325"/>
                  <a:gd name="connsiteX20" fmla="*/ 200660 w 548640"/>
                  <a:gd name="connsiteY20" fmla="*/ 129540 h 441325"/>
                  <a:gd name="connsiteX21" fmla="*/ 180340 w 548640"/>
                  <a:gd name="connsiteY21" fmla="*/ 80010 h 441325"/>
                  <a:gd name="connsiteX22" fmla="*/ 152400 w 548640"/>
                  <a:gd name="connsiteY22" fmla="*/ 0 h 441325"/>
                  <a:gd name="connsiteX0" fmla="*/ 0 w 548640"/>
                  <a:gd name="connsiteY0" fmla="*/ 40640 h 494665"/>
                  <a:gd name="connsiteX1" fmla="*/ 31115 w 548640"/>
                  <a:gd name="connsiteY1" fmla="*/ 120650 h 494665"/>
                  <a:gd name="connsiteX2" fmla="*/ 41275 w 548640"/>
                  <a:gd name="connsiteY2" fmla="*/ 170180 h 494665"/>
                  <a:gd name="connsiteX3" fmla="*/ 76835 w 548640"/>
                  <a:gd name="connsiteY3" fmla="*/ 259715 h 494665"/>
                  <a:gd name="connsiteX4" fmla="*/ 116840 w 548640"/>
                  <a:gd name="connsiteY4" fmla="*/ 355600 h 494665"/>
                  <a:gd name="connsiteX5" fmla="*/ 198120 w 548640"/>
                  <a:gd name="connsiteY5" fmla="*/ 396240 h 494665"/>
                  <a:gd name="connsiteX6" fmla="*/ 330200 w 548640"/>
                  <a:gd name="connsiteY6" fmla="*/ 421640 h 494665"/>
                  <a:gd name="connsiteX7" fmla="*/ 299720 w 548640"/>
                  <a:gd name="connsiteY7" fmla="*/ 370840 h 494665"/>
                  <a:gd name="connsiteX8" fmla="*/ 193040 w 548640"/>
                  <a:gd name="connsiteY8" fmla="*/ 335280 h 494665"/>
                  <a:gd name="connsiteX9" fmla="*/ 468629 w 548640"/>
                  <a:gd name="connsiteY9" fmla="*/ 494665 h 494665"/>
                  <a:gd name="connsiteX10" fmla="*/ 440054 w 548640"/>
                  <a:gd name="connsiteY10" fmla="*/ 427990 h 494665"/>
                  <a:gd name="connsiteX11" fmla="*/ 340994 w 548640"/>
                  <a:gd name="connsiteY11" fmla="*/ 327025 h 494665"/>
                  <a:gd name="connsiteX12" fmla="*/ 392429 w 548640"/>
                  <a:gd name="connsiteY12" fmla="*/ 368935 h 494665"/>
                  <a:gd name="connsiteX13" fmla="*/ 481964 w 548640"/>
                  <a:gd name="connsiteY13" fmla="*/ 441325 h 494665"/>
                  <a:gd name="connsiteX14" fmla="*/ 525145 w 548640"/>
                  <a:gd name="connsiteY14" fmla="*/ 424180 h 494665"/>
                  <a:gd name="connsiteX15" fmla="*/ 421004 w 548640"/>
                  <a:gd name="connsiteY15" fmla="*/ 321310 h 494665"/>
                  <a:gd name="connsiteX16" fmla="*/ 493394 w 548640"/>
                  <a:gd name="connsiteY16" fmla="*/ 389890 h 494665"/>
                  <a:gd name="connsiteX17" fmla="*/ 536575 w 548640"/>
                  <a:gd name="connsiteY17" fmla="*/ 389890 h 494665"/>
                  <a:gd name="connsiteX18" fmla="*/ 548640 w 548640"/>
                  <a:gd name="connsiteY18" fmla="*/ 367665 h 494665"/>
                  <a:gd name="connsiteX19" fmla="*/ 430530 w 548640"/>
                  <a:gd name="connsiteY19" fmla="*/ 274320 h 494665"/>
                  <a:gd name="connsiteX20" fmla="*/ 300355 w 548640"/>
                  <a:gd name="connsiteY20" fmla="*/ 211455 h 494665"/>
                  <a:gd name="connsiteX21" fmla="*/ 200660 w 548640"/>
                  <a:gd name="connsiteY21" fmla="*/ 129540 h 494665"/>
                  <a:gd name="connsiteX22" fmla="*/ 180340 w 548640"/>
                  <a:gd name="connsiteY22" fmla="*/ 80010 h 494665"/>
                  <a:gd name="connsiteX23" fmla="*/ 152400 w 548640"/>
                  <a:gd name="connsiteY23" fmla="*/ 0 h 494665"/>
                  <a:gd name="connsiteX0" fmla="*/ 0 w 548640"/>
                  <a:gd name="connsiteY0" fmla="*/ 40640 h 496570"/>
                  <a:gd name="connsiteX1" fmla="*/ 31115 w 548640"/>
                  <a:gd name="connsiteY1" fmla="*/ 120650 h 496570"/>
                  <a:gd name="connsiteX2" fmla="*/ 41275 w 548640"/>
                  <a:gd name="connsiteY2" fmla="*/ 170180 h 496570"/>
                  <a:gd name="connsiteX3" fmla="*/ 76835 w 548640"/>
                  <a:gd name="connsiteY3" fmla="*/ 259715 h 496570"/>
                  <a:gd name="connsiteX4" fmla="*/ 116840 w 548640"/>
                  <a:gd name="connsiteY4" fmla="*/ 355600 h 496570"/>
                  <a:gd name="connsiteX5" fmla="*/ 198120 w 548640"/>
                  <a:gd name="connsiteY5" fmla="*/ 396240 h 496570"/>
                  <a:gd name="connsiteX6" fmla="*/ 330200 w 548640"/>
                  <a:gd name="connsiteY6" fmla="*/ 421640 h 496570"/>
                  <a:gd name="connsiteX7" fmla="*/ 299720 w 548640"/>
                  <a:gd name="connsiteY7" fmla="*/ 370840 h 496570"/>
                  <a:gd name="connsiteX8" fmla="*/ 193040 w 548640"/>
                  <a:gd name="connsiteY8" fmla="*/ 335280 h 496570"/>
                  <a:gd name="connsiteX9" fmla="*/ 424814 w 548640"/>
                  <a:gd name="connsiteY9" fmla="*/ 496570 h 496570"/>
                  <a:gd name="connsiteX10" fmla="*/ 468629 w 548640"/>
                  <a:gd name="connsiteY10" fmla="*/ 494665 h 496570"/>
                  <a:gd name="connsiteX11" fmla="*/ 440054 w 548640"/>
                  <a:gd name="connsiteY11" fmla="*/ 427990 h 496570"/>
                  <a:gd name="connsiteX12" fmla="*/ 340994 w 548640"/>
                  <a:gd name="connsiteY12" fmla="*/ 327025 h 496570"/>
                  <a:gd name="connsiteX13" fmla="*/ 392429 w 548640"/>
                  <a:gd name="connsiteY13" fmla="*/ 368935 h 496570"/>
                  <a:gd name="connsiteX14" fmla="*/ 481964 w 548640"/>
                  <a:gd name="connsiteY14" fmla="*/ 441325 h 496570"/>
                  <a:gd name="connsiteX15" fmla="*/ 525145 w 548640"/>
                  <a:gd name="connsiteY15" fmla="*/ 424180 h 496570"/>
                  <a:gd name="connsiteX16" fmla="*/ 421004 w 548640"/>
                  <a:gd name="connsiteY16" fmla="*/ 321310 h 496570"/>
                  <a:gd name="connsiteX17" fmla="*/ 493394 w 548640"/>
                  <a:gd name="connsiteY17" fmla="*/ 389890 h 496570"/>
                  <a:gd name="connsiteX18" fmla="*/ 536575 w 548640"/>
                  <a:gd name="connsiteY18" fmla="*/ 389890 h 496570"/>
                  <a:gd name="connsiteX19" fmla="*/ 548640 w 548640"/>
                  <a:gd name="connsiteY19" fmla="*/ 367665 h 496570"/>
                  <a:gd name="connsiteX20" fmla="*/ 430530 w 548640"/>
                  <a:gd name="connsiteY20" fmla="*/ 274320 h 496570"/>
                  <a:gd name="connsiteX21" fmla="*/ 300355 w 548640"/>
                  <a:gd name="connsiteY21" fmla="*/ 211455 h 496570"/>
                  <a:gd name="connsiteX22" fmla="*/ 200660 w 548640"/>
                  <a:gd name="connsiteY22" fmla="*/ 129540 h 496570"/>
                  <a:gd name="connsiteX23" fmla="*/ 180340 w 548640"/>
                  <a:gd name="connsiteY23" fmla="*/ 80010 h 496570"/>
                  <a:gd name="connsiteX24" fmla="*/ 152400 w 548640"/>
                  <a:gd name="connsiteY24" fmla="*/ 0 h 496570"/>
                  <a:gd name="connsiteX0" fmla="*/ 0 w 548640"/>
                  <a:gd name="connsiteY0" fmla="*/ 40640 h 496570"/>
                  <a:gd name="connsiteX1" fmla="*/ 31115 w 548640"/>
                  <a:gd name="connsiteY1" fmla="*/ 120650 h 496570"/>
                  <a:gd name="connsiteX2" fmla="*/ 41275 w 548640"/>
                  <a:gd name="connsiteY2" fmla="*/ 170180 h 496570"/>
                  <a:gd name="connsiteX3" fmla="*/ 76835 w 548640"/>
                  <a:gd name="connsiteY3" fmla="*/ 259715 h 496570"/>
                  <a:gd name="connsiteX4" fmla="*/ 116840 w 548640"/>
                  <a:gd name="connsiteY4" fmla="*/ 355600 h 496570"/>
                  <a:gd name="connsiteX5" fmla="*/ 198120 w 548640"/>
                  <a:gd name="connsiteY5" fmla="*/ 396240 h 496570"/>
                  <a:gd name="connsiteX6" fmla="*/ 330200 w 548640"/>
                  <a:gd name="connsiteY6" fmla="*/ 421640 h 496570"/>
                  <a:gd name="connsiteX7" fmla="*/ 299720 w 548640"/>
                  <a:gd name="connsiteY7" fmla="*/ 370840 h 496570"/>
                  <a:gd name="connsiteX8" fmla="*/ 193040 w 548640"/>
                  <a:gd name="connsiteY8" fmla="*/ 335280 h 496570"/>
                  <a:gd name="connsiteX9" fmla="*/ 363854 w 548640"/>
                  <a:gd name="connsiteY9" fmla="*/ 405129 h 496570"/>
                  <a:gd name="connsiteX10" fmla="*/ 424814 w 548640"/>
                  <a:gd name="connsiteY10" fmla="*/ 496570 h 496570"/>
                  <a:gd name="connsiteX11" fmla="*/ 468629 w 548640"/>
                  <a:gd name="connsiteY11" fmla="*/ 494665 h 496570"/>
                  <a:gd name="connsiteX12" fmla="*/ 440054 w 548640"/>
                  <a:gd name="connsiteY12" fmla="*/ 427990 h 496570"/>
                  <a:gd name="connsiteX13" fmla="*/ 340994 w 548640"/>
                  <a:gd name="connsiteY13" fmla="*/ 327025 h 496570"/>
                  <a:gd name="connsiteX14" fmla="*/ 392429 w 548640"/>
                  <a:gd name="connsiteY14" fmla="*/ 368935 h 496570"/>
                  <a:gd name="connsiteX15" fmla="*/ 481964 w 548640"/>
                  <a:gd name="connsiteY15" fmla="*/ 441325 h 496570"/>
                  <a:gd name="connsiteX16" fmla="*/ 525145 w 548640"/>
                  <a:gd name="connsiteY16" fmla="*/ 424180 h 496570"/>
                  <a:gd name="connsiteX17" fmla="*/ 421004 w 548640"/>
                  <a:gd name="connsiteY17" fmla="*/ 321310 h 496570"/>
                  <a:gd name="connsiteX18" fmla="*/ 493394 w 548640"/>
                  <a:gd name="connsiteY18" fmla="*/ 389890 h 496570"/>
                  <a:gd name="connsiteX19" fmla="*/ 536575 w 548640"/>
                  <a:gd name="connsiteY19" fmla="*/ 389890 h 496570"/>
                  <a:gd name="connsiteX20" fmla="*/ 548640 w 548640"/>
                  <a:gd name="connsiteY20" fmla="*/ 367665 h 496570"/>
                  <a:gd name="connsiteX21" fmla="*/ 430530 w 548640"/>
                  <a:gd name="connsiteY21" fmla="*/ 274320 h 496570"/>
                  <a:gd name="connsiteX22" fmla="*/ 300355 w 548640"/>
                  <a:gd name="connsiteY22" fmla="*/ 211455 h 496570"/>
                  <a:gd name="connsiteX23" fmla="*/ 200660 w 548640"/>
                  <a:gd name="connsiteY23" fmla="*/ 129540 h 496570"/>
                  <a:gd name="connsiteX24" fmla="*/ 180340 w 548640"/>
                  <a:gd name="connsiteY24" fmla="*/ 80010 h 496570"/>
                  <a:gd name="connsiteX25" fmla="*/ 152400 w 548640"/>
                  <a:gd name="connsiteY25" fmla="*/ 0 h 496570"/>
                  <a:gd name="connsiteX0" fmla="*/ 0 w 548640"/>
                  <a:gd name="connsiteY0" fmla="*/ 40640 h 496570"/>
                  <a:gd name="connsiteX1" fmla="*/ 31115 w 548640"/>
                  <a:gd name="connsiteY1" fmla="*/ 120650 h 496570"/>
                  <a:gd name="connsiteX2" fmla="*/ 41275 w 548640"/>
                  <a:gd name="connsiteY2" fmla="*/ 170180 h 496570"/>
                  <a:gd name="connsiteX3" fmla="*/ 76835 w 548640"/>
                  <a:gd name="connsiteY3" fmla="*/ 259715 h 496570"/>
                  <a:gd name="connsiteX4" fmla="*/ 116840 w 548640"/>
                  <a:gd name="connsiteY4" fmla="*/ 355600 h 496570"/>
                  <a:gd name="connsiteX5" fmla="*/ 198120 w 548640"/>
                  <a:gd name="connsiteY5" fmla="*/ 396240 h 496570"/>
                  <a:gd name="connsiteX6" fmla="*/ 330200 w 548640"/>
                  <a:gd name="connsiteY6" fmla="*/ 421640 h 496570"/>
                  <a:gd name="connsiteX7" fmla="*/ 299720 w 548640"/>
                  <a:gd name="connsiteY7" fmla="*/ 370840 h 496570"/>
                  <a:gd name="connsiteX8" fmla="*/ 193040 w 548640"/>
                  <a:gd name="connsiteY8" fmla="*/ 335280 h 496570"/>
                  <a:gd name="connsiteX9" fmla="*/ 354329 w 548640"/>
                  <a:gd name="connsiteY9" fmla="*/ 401319 h 496570"/>
                  <a:gd name="connsiteX10" fmla="*/ 424814 w 548640"/>
                  <a:gd name="connsiteY10" fmla="*/ 496570 h 496570"/>
                  <a:gd name="connsiteX11" fmla="*/ 468629 w 548640"/>
                  <a:gd name="connsiteY11" fmla="*/ 494665 h 496570"/>
                  <a:gd name="connsiteX12" fmla="*/ 440054 w 548640"/>
                  <a:gd name="connsiteY12" fmla="*/ 427990 h 496570"/>
                  <a:gd name="connsiteX13" fmla="*/ 340994 w 548640"/>
                  <a:gd name="connsiteY13" fmla="*/ 327025 h 496570"/>
                  <a:gd name="connsiteX14" fmla="*/ 392429 w 548640"/>
                  <a:gd name="connsiteY14" fmla="*/ 368935 h 496570"/>
                  <a:gd name="connsiteX15" fmla="*/ 481964 w 548640"/>
                  <a:gd name="connsiteY15" fmla="*/ 441325 h 496570"/>
                  <a:gd name="connsiteX16" fmla="*/ 525145 w 548640"/>
                  <a:gd name="connsiteY16" fmla="*/ 424180 h 496570"/>
                  <a:gd name="connsiteX17" fmla="*/ 421004 w 548640"/>
                  <a:gd name="connsiteY17" fmla="*/ 321310 h 496570"/>
                  <a:gd name="connsiteX18" fmla="*/ 493394 w 548640"/>
                  <a:gd name="connsiteY18" fmla="*/ 389890 h 496570"/>
                  <a:gd name="connsiteX19" fmla="*/ 536575 w 548640"/>
                  <a:gd name="connsiteY19" fmla="*/ 389890 h 496570"/>
                  <a:gd name="connsiteX20" fmla="*/ 548640 w 548640"/>
                  <a:gd name="connsiteY20" fmla="*/ 367665 h 496570"/>
                  <a:gd name="connsiteX21" fmla="*/ 430530 w 548640"/>
                  <a:gd name="connsiteY21" fmla="*/ 274320 h 496570"/>
                  <a:gd name="connsiteX22" fmla="*/ 300355 w 548640"/>
                  <a:gd name="connsiteY22" fmla="*/ 211455 h 496570"/>
                  <a:gd name="connsiteX23" fmla="*/ 200660 w 548640"/>
                  <a:gd name="connsiteY23" fmla="*/ 129540 h 496570"/>
                  <a:gd name="connsiteX24" fmla="*/ 180340 w 548640"/>
                  <a:gd name="connsiteY24" fmla="*/ 80010 h 496570"/>
                  <a:gd name="connsiteX25" fmla="*/ 152400 w 548640"/>
                  <a:gd name="connsiteY25" fmla="*/ 0 h 496570"/>
                  <a:gd name="connsiteX0" fmla="*/ 0 w 548640"/>
                  <a:gd name="connsiteY0" fmla="*/ 40640 h 496570"/>
                  <a:gd name="connsiteX1" fmla="*/ 31115 w 548640"/>
                  <a:gd name="connsiteY1" fmla="*/ 120650 h 496570"/>
                  <a:gd name="connsiteX2" fmla="*/ 41275 w 548640"/>
                  <a:gd name="connsiteY2" fmla="*/ 170180 h 496570"/>
                  <a:gd name="connsiteX3" fmla="*/ 76835 w 548640"/>
                  <a:gd name="connsiteY3" fmla="*/ 259715 h 496570"/>
                  <a:gd name="connsiteX4" fmla="*/ 116840 w 548640"/>
                  <a:gd name="connsiteY4" fmla="*/ 355600 h 496570"/>
                  <a:gd name="connsiteX5" fmla="*/ 198120 w 548640"/>
                  <a:gd name="connsiteY5" fmla="*/ 396240 h 496570"/>
                  <a:gd name="connsiteX6" fmla="*/ 330200 w 548640"/>
                  <a:gd name="connsiteY6" fmla="*/ 421640 h 496570"/>
                  <a:gd name="connsiteX7" fmla="*/ 299720 w 548640"/>
                  <a:gd name="connsiteY7" fmla="*/ 370840 h 496570"/>
                  <a:gd name="connsiteX8" fmla="*/ 274955 w 548640"/>
                  <a:gd name="connsiteY8" fmla="*/ 337185 h 496570"/>
                  <a:gd name="connsiteX9" fmla="*/ 354329 w 548640"/>
                  <a:gd name="connsiteY9" fmla="*/ 401319 h 496570"/>
                  <a:gd name="connsiteX10" fmla="*/ 424814 w 548640"/>
                  <a:gd name="connsiteY10" fmla="*/ 496570 h 496570"/>
                  <a:gd name="connsiteX11" fmla="*/ 468629 w 548640"/>
                  <a:gd name="connsiteY11" fmla="*/ 494665 h 496570"/>
                  <a:gd name="connsiteX12" fmla="*/ 440054 w 548640"/>
                  <a:gd name="connsiteY12" fmla="*/ 427990 h 496570"/>
                  <a:gd name="connsiteX13" fmla="*/ 340994 w 548640"/>
                  <a:gd name="connsiteY13" fmla="*/ 327025 h 496570"/>
                  <a:gd name="connsiteX14" fmla="*/ 392429 w 548640"/>
                  <a:gd name="connsiteY14" fmla="*/ 368935 h 496570"/>
                  <a:gd name="connsiteX15" fmla="*/ 481964 w 548640"/>
                  <a:gd name="connsiteY15" fmla="*/ 441325 h 496570"/>
                  <a:gd name="connsiteX16" fmla="*/ 525145 w 548640"/>
                  <a:gd name="connsiteY16" fmla="*/ 424180 h 496570"/>
                  <a:gd name="connsiteX17" fmla="*/ 421004 w 548640"/>
                  <a:gd name="connsiteY17" fmla="*/ 321310 h 496570"/>
                  <a:gd name="connsiteX18" fmla="*/ 493394 w 548640"/>
                  <a:gd name="connsiteY18" fmla="*/ 389890 h 496570"/>
                  <a:gd name="connsiteX19" fmla="*/ 536575 w 548640"/>
                  <a:gd name="connsiteY19" fmla="*/ 389890 h 496570"/>
                  <a:gd name="connsiteX20" fmla="*/ 548640 w 548640"/>
                  <a:gd name="connsiteY20" fmla="*/ 367665 h 496570"/>
                  <a:gd name="connsiteX21" fmla="*/ 430530 w 548640"/>
                  <a:gd name="connsiteY21" fmla="*/ 274320 h 496570"/>
                  <a:gd name="connsiteX22" fmla="*/ 300355 w 548640"/>
                  <a:gd name="connsiteY22" fmla="*/ 211455 h 496570"/>
                  <a:gd name="connsiteX23" fmla="*/ 200660 w 548640"/>
                  <a:gd name="connsiteY23" fmla="*/ 129540 h 496570"/>
                  <a:gd name="connsiteX24" fmla="*/ 180340 w 548640"/>
                  <a:gd name="connsiteY24" fmla="*/ 80010 h 496570"/>
                  <a:gd name="connsiteX25" fmla="*/ 152400 w 548640"/>
                  <a:gd name="connsiteY25" fmla="*/ 0 h 496570"/>
                  <a:gd name="connsiteX0" fmla="*/ 0 w 548640"/>
                  <a:gd name="connsiteY0" fmla="*/ 40640 h 496570"/>
                  <a:gd name="connsiteX1" fmla="*/ 31115 w 548640"/>
                  <a:gd name="connsiteY1" fmla="*/ 120650 h 496570"/>
                  <a:gd name="connsiteX2" fmla="*/ 41275 w 548640"/>
                  <a:gd name="connsiteY2" fmla="*/ 170180 h 496570"/>
                  <a:gd name="connsiteX3" fmla="*/ 76835 w 548640"/>
                  <a:gd name="connsiteY3" fmla="*/ 259715 h 496570"/>
                  <a:gd name="connsiteX4" fmla="*/ 116840 w 548640"/>
                  <a:gd name="connsiteY4" fmla="*/ 355600 h 496570"/>
                  <a:gd name="connsiteX5" fmla="*/ 198120 w 548640"/>
                  <a:gd name="connsiteY5" fmla="*/ 396240 h 496570"/>
                  <a:gd name="connsiteX6" fmla="*/ 351155 w 548640"/>
                  <a:gd name="connsiteY6" fmla="*/ 429260 h 496570"/>
                  <a:gd name="connsiteX7" fmla="*/ 299720 w 548640"/>
                  <a:gd name="connsiteY7" fmla="*/ 370840 h 496570"/>
                  <a:gd name="connsiteX8" fmla="*/ 274955 w 548640"/>
                  <a:gd name="connsiteY8" fmla="*/ 337185 h 496570"/>
                  <a:gd name="connsiteX9" fmla="*/ 354329 w 548640"/>
                  <a:gd name="connsiteY9" fmla="*/ 401319 h 496570"/>
                  <a:gd name="connsiteX10" fmla="*/ 424814 w 548640"/>
                  <a:gd name="connsiteY10" fmla="*/ 496570 h 496570"/>
                  <a:gd name="connsiteX11" fmla="*/ 468629 w 548640"/>
                  <a:gd name="connsiteY11" fmla="*/ 494665 h 496570"/>
                  <a:gd name="connsiteX12" fmla="*/ 440054 w 548640"/>
                  <a:gd name="connsiteY12" fmla="*/ 427990 h 496570"/>
                  <a:gd name="connsiteX13" fmla="*/ 340994 w 548640"/>
                  <a:gd name="connsiteY13" fmla="*/ 327025 h 496570"/>
                  <a:gd name="connsiteX14" fmla="*/ 392429 w 548640"/>
                  <a:gd name="connsiteY14" fmla="*/ 368935 h 496570"/>
                  <a:gd name="connsiteX15" fmla="*/ 481964 w 548640"/>
                  <a:gd name="connsiteY15" fmla="*/ 441325 h 496570"/>
                  <a:gd name="connsiteX16" fmla="*/ 525145 w 548640"/>
                  <a:gd name="connsiteY16" fmla="*/ 424180 h 496570"/>
                  <a:gd name="connsiteX17" fmla="*/ 421004 w 548640"/>
                  <a:gd name="connsiteY17" fmla="*/ 321310 h 496570"/>
                  <a:gd name="connsiteX18" fmla="*/ 493394 w 548640"/>
                  <a:gd name="connsiteY18" fmla="*/ 389890 h 496570"/>
                  <a:gd name="connsiteX19" fmla="*/ 536575 w 548640"/>
                  <a:gd name="connsiteY19" fmla="*/ 389890 h 496570"/>
                  <a:gd name="connsiteX20" fmla="*/ 548640 w 548640"/>
                  <a:gd name="connsiteY20" fmla="*/ 367665 h 496570"/>
                  <a:gd name="connsiteX21" fmla="*/ 430530 w 548640"/>
                  <a:gd name="connsiteY21" fmla="*/ 274320 h 496570"/>
                  <a:gd name="connsiteX22" fmla="*/ 300355 w 548640"/>
                  <a:gd name="connsiteY22" fmla="*/ 211455 h 496570"/>
                  <a:gd name="connsiteX23" fmla="*/ 200660 w 548640"/>
                  <a:gd name="connsiteY23" fmla="*/ 129540 h 496570"/>
                  <a:gd name="connsiteX24" fmla="*/ 180340 w 548640"/>
                  <a:gd name="connsiteY24" fmla="*/ 80010 h 496570"/>
                  <a:gd name="connsiteX25" fmla="*/ 152400 w 548640"/>
                  <a:gd name="connsiteY25" fmla="*/ 0 h 496570"/>
                  <a:gd name="connsiteX0" fmla="*/ 0 w 548640"/>
                  <a:gd name="connsiteY0" fmla="*/ 40640 h 496570"/>
                  <a:gd name="connsiteX1" fmla="*/ 31115 w 548640"/>
                  <a:gd name="connsiteY1" fmla="*/ 120650 h 496570"/>
                  <a:gd name="connsiteX2" fmla="*/ 41275 w 548640"/>
                  <a:gd name="connsiteY2" fmla="*/ 170180 h 496570"/>
                  <a:gd name="connsiteX3" fmla="*/ 76835 w 548640"/>
                  <a:gd name="connsiteY3" fmla="*/ 259715 h 496570"/>
                  <a:gd name="connsiteX4" fmla="*/ 116840 w 548640"/>
                  <a:gd name="connsiteY4" fmla="*/ 355600 h 496570"/>
                  <a:gd name="connsiteX5" fmla="*/ 198120 w 548640"/>
                  <a:gd name="connsiteY5" fmla="*/ 396240 h 496570"/>
                  <a:gd name="connsiteX6" fmla="*/ 377189 w 548640"/>
                  <a:gd name="connsiteY6" fmla="*/ 483234 h 496570"/>
                  <a:gd name="connsiteX7" fmla="*/ 351155 w 548640"/>
                  <a:gd name="connsiteY7" fmla="*/ 429260 h 496570"/>
                  <a:gd name="connsiteX8" fmla="*/ 299720 w 548640"/>
                  <a:gd name="connsiteY8" fmla="*/ 370840 h 496570"/>
                  <a:gd name="connsiteX9" fmla="*/ 274955 w 548640"/>
                  <a:gd name="connsiteY9" fmla="*/ 337185 h 496570"/>
                  <a:gd name="connsiteX10" fmla="*/ 354329 w 548640"/>
                  <a:gd name="connsiteY10" fmla="*/ 401319 h 496570"/>
                  <a:gd name="connsiteX11" fmla="*/ 424814 w 548640"/>
                  <a:gd name="connsiteY11" fmla="*/ 496570 h 496570"/>
                  <a:gd name="connsiteX12" fmla="*/ 468629 w 548640"/>
                  <a:gd name="connsiteY12" fmla="*/ 494665 h 496570"/>
                  <a:gd name="connsiteX13" fmla="*/ 440054 w 548640"/>
                  <a:gd name="connsiteY13" fmla="*/ 427990 h 496570"/>
                  <a:gd name="connsiteX14" fmla="*/ 340994 w 548640"/>
                  <a:gd name="connsiteY14" fmla="*/ 327025 h 496570"/>
                  <a:gd name="connsiteX15" fmla="*/ 392429 w 548640"/>
                  <a:gd name="connsiteY15" fmla="*/ 368935 h 496570"/>
                  <a:gd name="connsiteX16" fmla="*/ 481964 w 548640"/>
                  <a:gd name="connsiteY16" fmla="*/ 441325 h 496570"/>
                  <a:gd name="connsiteX17" fmla="*/ 525145 w 548640"/>
                  <a:gd name="connsiteY17" fmla="*/ 424180 h 496570"/>
                  <a:gd name="connsiteX18" fmla="*/ 421004 w 548640"/>
                  <a:gd name="connsiteY18" fmla="*/ 321310 h 496570"/>
                  <a:gd name="connsiteX19" fmla="*/ 493394 w 548640"/>
                  <a:gd name="connsiteY19" fmla="*/ 389890 h 496570"/>
                  <a:gd name="connsiteX20" fmla="*/ 536575 w 548640"/>
                  <a:gd name="connsiteY20" fmla="*/ 389890 h 496570"/>
                  <a:gd name="connsiteX21" fmla="*/ 548640 w 548640"/>
                  <a:gd name="connsiteY21" fmla="*/ 367665 h 496570"/>
                  <a:gd name="connsiteX22" fmla="*/ 430530 w 548640"/>
                  <a:gd name="connsiteY22" fmla="*/ 274320 h 496570"/>
                  <a:gd name="connsiteX23" fmla="*/ 300355 w 548640"/>
                  <a:gd name="connsiteY23" fmla="*/ 211455 h 496570"/>
                  <a:gd name="connsiteX24" fmla="*/ 200660 w 548640"/>
                  <a:gd name="connsiteY24" fmla="*/ 129540 h 496570"/>
                  <a:gd name="connsiteX25" fmla="*/ 180340 w 548640"/>
                  <a:gd name="connsiteY25" fmla="*/ 80010 h 496570"/>
                  <a:gd name="connsiteX26" fmla="*/ 152400 w 548640"/>
                  <a:gd name="connsiteY26" fmla="*/ 0 h 496570"/>
                  <a:gd name="connsiteX0" fmla="*/ 0 w 548640"/>
                  <a:gd name="connsiteY0" fmla="*/ 40640 h 496570"/>
                  <a:gd name="connsiteX1" fmla="*/ 31115 w 548640"/>
                  <a:gd name="connsiteY1" fmla="*/ 120650 h 496570"/>
                  <a:gd name="connsiteX2" fmla="*/ 41275 w 548640"/>
                  <a:gd name="connsiteY2" fmla="*/ 170180 h 496570"/>
                  <a:gd name="connsiteX3" fmla="*/ 76835 w 548640"/>
                  <a:gd name="connsiteY3" fmla="*/ 259715 h 496570"/>
                  <a:gd name="connsiteX4" fmla="*/ 116840 w 548640"/>
                  <a:gd name="connsiteY4" fmla="*/ 355600 h 496570"/>
                  <a:gd name="connsiteX5" fmla="*/ 198120 w 548640"/>
                  <a:gd name="connsiteY5" fmla="*/ 396240 h 496570"/>
                  <a:gd name="connsiteX6" fmla="*/ 337184 w 548640"/>
                  <a:gd name="connsiteY6" fmla="*/ 487044 h 496570"/>
                  <a:gd name="connsiteX7" fmla="*/ 377189 w 548640"/>
                  <a:gd name="connsiteY7" fmla="*/ 483234 h 496570"/>
                  <a:gd name="connsiteX8" fmla="*/ 351155 w 548640"/>
                  <a:gd name="connsiteY8" fmla="*/ 429260 h 496570"/>
                  <a:gd name="connsiteX9" fmla="*/ 299720 w 548640"/>
                  <a:gd name="connsiteY9" fmla="*/ 370840 h 496570"/>
                  <a:gd name="connsiteX10" fmla="*/ 274955 w 548640"/>
                  <a:gd name="connsiteY10" fmla="*/ 337185 h 496570"/>
                  <a:gd name="connsiteX11" fmla="*/ 354329 w 548640"/>
                  <a:gd name="connsiteY11" fmla="*/ 401319 h 496570"/>
                  <a:gd name="connsiteX12" fmla="*/ 424814 w 548640"/>
                  <a:gd name="connsiteY12" fmla="*/ 496570 h 496570"/>
                  <a:gd name="connsiteX13" fmla="*/ 468629 w 548640"/>
                  <a:gd name="connsiteY13" fmla="*/ 494665 h 496570"/>
                  <a:gd name="connsiteX14" fmla="*/ 440054 w 548640"/>
                  <a:gd name="connsiteY14" fmla="*/ 427990 h 496570"/>
                  <a:gd name="connsiteX15" fmla="*/ 340994 w 548640"/>
                  <a:gd name="connsiteY15" fmla="*/ 327025 h 496570"/>
                  <a:gd name="connsiteX16" fmla="*/ 392429 w 548640"/>
                  <a:gd name="connsiteY16" fmla="*/ 368935 h 496570"/>
                  <a:gd name="connsiteX17" fmla="*/ 481964 w 548640"/>
                  <a:gd name="connsiteY17" fmla="*/ 441325 h 496570"/>
                  <a:gd name="connsiteX18" fmla="*/ 525145 w 548640"/>
                  <a:gd name="connsiteY18" fmla="*/ 424180 h 496570"/>
                  <a:gd name="connsiteX19" fmla="*/ 421004 w 548640"/>
                  <a:gd name="connsiteY19" fmla="*/ 321310 h 496570"/>
                  <a:gd name="connsiteX20" fmla="*/ 493394 w 548640"/>
                  <a:gd name="connsiteY20" fmla="*/ 389890 h 496570"/>
                  <a:gd name="connsiteX21" fmla="*/ 536575 w 548640"/>
                  <a:gd name="connsiteY21" fmla="*/ 389890 h 496570"/>
                  <a:gd name="connsiteX22" fmla="*/ 548640 w 548640"/>
                  <a:gd name="connsiteY22" fmla="*/ 367665 h 496570"/>
                  <a:gd name="connsiteX23" fmla="*/ 430530 w 548640"/>
                  <a:gd name="connsiteY23" fmla="*/ 274320 h 496570"/>
                  <a:gd name="connsiteX24" fmla="*/ 300355 w 548640"/>
                  <a:gd name="connsiteY24" fmla="*/ 211455 h 496570"/>
                  <a:gd name="connsiteX25" fmla="*/ 200660 w 548640"/>
                  <a:gd name="connsiteY25" fmla="*/ 129540 h 496570"/>
                  <a:gd name="connsiteX26" fmla="*/ 180340 w 548640"/>
                  <a:gd name="connsiteY26" fmla="*/ 80010 h 496570"/>
                  <a:gd name="connsiteX27" fmla="*/ 152400 w 548640"/>
                  <a:gd name="connsiteY27" fmla="*/ 0 h 496570"/>
                  <a:gd name="connsiteX0" fmla="*/ 0 w 548640"/>
                  <a:gd name="connsiteY0" fmla="*/ 40640 h 496570"/>
                  <a:gd name="connsiteX1" fmla="*/ 31115 w 548640"/>
                  <a:gd name="connsiteY1" fmla="*/ 120650 h 496570"/>
                  <a:gd name="connsiteX2" fmla="*/ 41275 w 548640"/>
                  <a:gd name="connsiteY2" fmla="*/ 170180 h 496570"/>
                  <a:gd name="connsiteX3" fmla="*/ 76835 w 548640"/>
                  <a:gd name="connsiteY3" fmla="*/ 259715 h 496570"/>
                  <a:gd name="connsiteX4" fmla="*/ 116840 w 548640"/>
                  <a:gd name="connsiteY4" fmla="*/ 355600 h 496570"/>
                  <a:gd name="connsiteX5" fmla="*/ 198120 w 548640"/>
                  <a:gd name="connsiteY5" fmla="*/ 396240 h 496570"/>
                  <a:gd name="connsiteX6" fmla="*/ 270509 w 548640"/>
                  <a:gd name="connsiteY6" fmla="*/ 405129 h 496570"/>
                  <a:gd name="connsiteX7" fmla="*/ 337184 w 548640"/>
                  <a:gd name="connsiteY7" fmla="*/ 487044 h 496570"/>
                  <a:gd name="connsiteX8" fmla="*/ 377189 w 548640"/>
                  <a:gd name="connsiteY8" fmla="*/ 483234 h 496570"/>
                  <a:gd name="connsiteX9" fmla="*/ 351155 w 548640"/>
                  <a:gd name="connsiteY9" fmla="*/ 429260 h 496570"/>
                  <a:gd name="connsiteX10" fmla="*/ 299720 w 548640"/>
                  <a:gd name="connsiteY10" fmla="*/ 370840 h 496570"/>
                  <a:gd name="connsiteX11" fmla="*/ 274955 w 548640"/>
                  <a:gd name="connsiteY11" fmla="*/ 337185 h 496570"/>
                  <a:gd name="connsiteX12" fmla="*/ 354329 w 548640"/>
                  <a:gd name="connsiteY12" fmla="*/ 401319 h 496570"/>
                  <a:gd name="connsiteX13" fmla="*/ 424814 w 548640"/>
                  <a:gd name="connsiteY13" fmla="*/ 496570 h 496570"/>
                  <a:gd name="connsiteX14" fmla="*/ 468629 w 548640"/>
                  <a:gd name="connsiteY14" fmla="*/ 494665 h 496570"/>
                  <a:gd name="connsiteX15" fmla="*/ 440054 w 548640"/>
                  <a:gd name="connsiteY15" fmla="*/ 427990 h 496570"/>
                  <a:gd name="connsiteX16" fmla="*/ 340994 w 548640"/>
                  <a:gd name="connsiteY16" fmla="*/ 327025 h 496570"/>
                  <a:gd name="connsiteX17" fmla="*/ 392429 w 548640"/>
                  <a:gd name="connsiteY17" fmla="*/ 368935 h 496570"/>
                  <a:gd name="connsiteX18" fmla="*/ 481964 w 548640"/>
                  <a:gd name="connsiteY18" fmla="*/ 441325 h 496570"/>
                  <a:gd name="connsiteX19" fmla="*/ 525145 w 548640"/>
                  <a:gd name="connsiteY19" fmla="*/ 424180 h 496570"/>
                  <a:gd name="connsiteX20" fmla="*/ 421004 w 548640"/>
                  <a:gd name="connsiteY20" fmla="*/ 321310 h 496570"/>
                  <a:gd name="connsiteX21" fmla="*/ 493394 w 548640"/>
                  <a:gd name="connsiteY21" fmla="*/ 389890 h 496570"/>
                  <a:gd name="connsiteX22" fmla="*/ 536575 w 548640"/>
                  <a:gd name="connsiteY22" fmla="*/ 389890 h 496570"/>
                  <a:gd name="connsiteX23" fmla="*/ 548640 w 548640"/>
                  <a:gd name="connsiteY23" fmla="*/ 367665 h 496570"/>
                  <a:gd name="connsiteX24" fmla="*/ 430530 w 548640"/>
                  <a:gd name="connsiteY24" fmla="*/ 274320 h 496570"/>
                  <a:gd name="connsiteX25" fmla="*/ 300355 w 548640"/>
                  <a:gd name="connsiteY25" fmla="*/ 211455 h 496570"/>
                  <a:gd name="connsiteX26" fmla="*/ 200660 w 548640"/>
                  <a:gd name="connsiteY26" fmla="*/ 129540 h 496570"/>
                  <a:gd name="connsiteX27" fmla="*/ 180340 w 548640"/>
                  <a:gd name="connsiteY27" fmla="*/ 80010 h 496570"/>
                  <a:gd name="connsiteX28" fmla="*/ 152400 w 548640"/>
                  <a:gd name="connsiteY28" fmla="*/ 0 h 496570"/>
                  <a:gd name="connsiteX0" fmla="*/ 0 w 548640"/>
                  <a:gd name="connsiteY0" fmla="*/ 40640 h 496570"/>
                  <a:gd name="connsiteX1" fmla="*/ 31115 w 548640"/>
                  <a:gd name="connsiteY1" fmla="*/ 120650 h 496570"/>
                  <a:gd name="connsiteX2" fmla="*/ 41275 w 548640"/>
                  <a:gd name="connsiteY2" fmla="*/ 170180 h 496570"/>
                  <a:gd name="connsiteX3" fmla="*/ 76835 w 548640"/>
                  <a:gd name="connsiteY3" fmla="*/ 259715 h 496570"/>
                  <a:gd name="connsiteX4" fmla="*/ 116840 w 548640"/>
                  <a:gd name="connsiteY4" fmla="*/ 355600 h 496570"/>
                  <a:gd name="connsiteX5" fmla="*/ 198120 w 548640"/>
                  <a:gd name="connsiteY5" fmla="*/ 369570 h 496570"/>
                  <a:gd name="connsiteX6" fmla="*/ 270509 w 548640"/>
                  <a:gd name="connsiteY6" fmla="*/ 405129 h 496570"/>
                  <a:gd name="connsiteX7" fmla="*/ 337184 w 548640"/>
                  <a:gd name="connsiteY7" fmla="*/ 487044 h 496570"/>
                  <a:gd name="connsiteX8" fmla="*/ 377189 w 548640"/>
                  <a:gd name="connsiteY8" fmla="*/ 483234 h 496570"/>
                  <a:gd name="connsiteX9" fmla="*/ 351155 w 548640"/>
                  <a:gd name="connsiteY9" fmla="*/ 429260 h 496570"/>
                  <a:gd name="connsiteX10" fmla="*/ 299720 w 548640"/>
                  <a:gd name="connsiteY10" fmla="*/ 370840 h 496570"/>
                  <a:gd name="connsiteX11" fmla="*/ 274955 w 548640"/>
                  <a:gd name="connsiteY11" fmla="*/ 337185 h 496570"/>
                  <a:gd name="connsiteX12" fmla="*/ 354329 w 548640"/>
                  <a:gd name="connsiteY12" fmla="*/ 401319 h 496570"/>
                  <a:gd name="connsiteX13" fmla="*/ 424814 w 548640"/>
                  <a:gd name="connsiteY13" fmla="*/ 496570 h 496570"/>
                  <a:gd name="connsiteX14" fmla="*/ 468629 w 548640"/>
                  <a:gd name="connsiteY14" fmla="*/ 494665 h 496570"/>
                  <a:gd name="connsiteX15" fmla="*/ 440054 w 548640"/>
                  <a:gd name="connsiteY15" fmla="*/ 427990 h 496570"/>
                  <a:gd name="connsiteX16" fmla="*/ 340994 w 548640"/>
                  <a:gd name="connsiteY16" fmla="*/ 327025 h 496570"/>
                  <a:gd name="connsiteX17" fmla="*/ 392429 w 548640"/>
                  <a:gd name="connsiteY17" fmla="*/ 368935 h 496570"/>
                  <a:gd name="connsiteX18" fmla="*/ 481964 w 548640"/>
                  <a:gd name="connsiteY18" fmla="*/ 441325 h 496570"/>
                  <a:gd name="connsiteX19" fmla="*/ 525145 w 548640"/>
                  <a:gd name="connsiteY19" fmla="*/ 424180 h 496570"/>
                  <a:gd name="connsiteX20" fmla="*/ 421004 w 548640"/>
                  <a:gd name="connsiteY20" fmla="*/ 321310 h 496570"/>
                  <a:gd name="connsiteX21" fmla="*/ 493394 w 548640"/>
                  <a:gd name="connsiteY21" fmla="*/ 389890 h 496570"/>
                  <a:gd name="connsiteX22" fmla="*/ 536575 w 548640"/>
                  <a:gd name="connsiteY22" fmla="*/ 389890 h 496570"/>
                  <a:gd name="connsiteX23" fmla="*/ 548640 w 548640"/>
                  <a:gd name="connsiteY23" fmla="*/ 367665 h 496570"/>
                  <a:gd name="connsiteX24" fmla="*/ 430530 w 548640"/>
                  <a:gd name="connsiteY24" fmla="*/ 274320 h 496570"/>
                  <a:gd name="connsiteX25" fmla="*/ 300355 w 548640"/>
                  <a:gd name="connsiteY25" fmla="*/ 211455 h 496570"/>
                  <a:gd name="connsiteX26" fmla="*/ 200660 w 548640"/>
                  <a:gd name="connsiteY26" fmla="*/ 129540 h 496570"/>
                  <a:gd name="connsiteX27" fmla="*/ 180340 w 548640"/>
                  <a:gd name="connsiteY27" fmla="*/ 80010 h 496570"/>
                  <a:gd name="connsiteX28" fmla="*/ 152400 w 548640"/>
                  <a:gd name="connsiteY28" fmla="*/ 0 h 496570"/>
                  <a:gd name="connsiteX0" fmla="*/ 0 w 548640"/>
                  <a:gd name="connsiteY0" fmla="*/ 40640 h 496570"/>
                  <a:gd name="connsiteX1" fmla="*/ 31115 w 548640"/>
                  <a:gd name="connsiteY1" fmla="*/ 120650 h 496570"/>
                  <a:gd name="connsiteX2" fmla="*/ 41275 w 548640"/>
                  <a:gd name="connsiteY2" fmla="*/ 170180 h 496570"/>
                  <a:gd name="connsiteX3" fmla="*/ 76835 w 548640"/>
                  <a:gd name="connsiteY3" fmla="*/ 259715 h 496570"/>
                  <a:gd name="connsiteX4" fmla="*/ 107315 w 548640"/>
                  <a:gd name="connsiteY4" fmla="*/ 351790 h 496570"/>
                  <a:gd name="connsiteX5" fmla="*/ 198120 w 548640"/>
                  <a:gd name="connsiteY5" fmla="*/ 369570 h 496570"/>
                  <a:gd name="connsiteX6" fmla="*/ 270509 w 548640"/>
                  <a:gd name="connsiteY6" fmla="*/ 405129 h 496570"/>
                  <a:gd name="connsiteX7" fmla="*/ 337184 w 548640"/>
                  <a:gd name="connsiteY7" fmla="*/ 487044 h 496570"/>
                  <a:gd name="connsiteX8" fmla="*/ 377189 w 548640"/>
                  <a:gd name="connsiteY8" fmla="*/ 483234 h 496570"/>
                  <a:gd name="connsiteX9" fmla="*/ 351155 w 548640"/>
                  <a:gd name="connsiteY9" fmla="*/ 429260 h 496570"/>
                  <a:gd name="connsiteX10" fmla="*/ 299720 w 548640"/>
                  <a:gd name="connsiteY10" fmla="*/ 370840 h 496570"/>
                  <a:gd name="connsiteX11" fmla="*/ 274955 w 548640"/>
                  <a:gd name="connsiteY11" fmla="*/ 337185 h 496570"/>
                  <a:gd name="connsiteX12" fmla="*/ 354329 w 548640"/>
                  <a:gd name="connsiteY12" fmla="*/ 401319 h 496570"/>
                  <a:gd name="connsiteX13" fmla="*/ 424814 w 548640"/>
                  <a:gd name="connsiteY13" fmla="*/ 496570 h 496570"/>
                  <a:gd name="connsiteX14" fmla="*/ 468629 w 548640"/>
                  <a:gd name="connsiteY14" fmla="*/ 494665 h 496570"/>
                  <a:gd name="connsiteX15" fmla="*/ 440054 w 548640"/>
                  <a:gd name="connsiteY15" fmla="*/ 427990 h 496570"/>
                  <a:gd name="connsiteX16" fmla="*/ 340994 w 548640"/>
                  <a:gd name="connsiteY16" fmla="*/ 327025 h 496570"/>
                  <a:gd name="connsiteX17" fmla="*/ 392429 w 548640"/>
                  <a:gd name="connsiteY17" fmla="*/ 368935 h 496570"/>
                  <a:gd name="connsiteX18" fmla="*/ 481964 w 548640"/>
                  <a:gd name="connsiteY18" fmla="*/ 441325 h 496570"/>
                  <a:gd name="connsiteX19" fmla="*/ 525145 w 548640"/>
                  <a:gd name="connsiteY19" fmla="*/ 424180 h 496570"/>
                  <a:gd name="connsiteX20" fmla="*/ 421004 w 548640"/>
                  <a:gd name="connsiteY20" fmla="*/ 321310 h 496570"/>
                  <a:gd name="connsiteX21" fmla="*/ 493394 w 548640"/>
                  <a:gd name="connsiteY21" fmla="*/ 389890 h 496570"/>
                  <a:gd name="connsiteX22" fmla="*/ 536575 w 548640"/>
                  <a:gd name="connsiteY22" fmla="*/ 389890 h 496570"/>
                  <a:gd name="connsiteX23" fmla="*/ 548640 w 548640"/>
                  <a:gd name="connsiteY23" fmla="*/ 367665 h 496570"/>
                  <a:gd name="connsiteX24" fmla="*/ 430530 w 548640"/>
                  <a:gd name="connsiteY24" fmla="*/ 274320 h 496570"/>
                  <a:gd name="connsiteX25" fmla="*/ 300355 w 548640"/>
                  <a:gd name="connsiteY25" fmla="*/ 211455 h 496570"/>
                  <a:gd name="connsiteX26" fmla="*/ 200660 w 548640"/>
                  <a:gd name="connsiteY26" fmla="*/ 129540 h 496570"/>
                  <a:gd name="connsiteX27" fmla="*/ 180340 w 548640"/>
                  <a:gd name="connsiteY27" fmla="*/ 80010 h 496570"/>
                  <a:gd name="connsiteX28" fmla="*/ 152400 w 548640"/>
                  <a:gd name="connsiteY28" fmla="*/ 0 h 496570"/>
                  <a:gd name="connsiteX0" fmla="*/ 0 w 548640"/>
                  <a:gd name="connsiteY0" fmla="*/ 40640 h 496570"/>
                  <a:gd name="connsiteX1" fmla="*/ 31115 w 548640"/>
                  <a:gd name="connsiteY1" fmla="*/ 120650 h 496570"/>
                  <a:gd name="connsiteX2" fmla="*/ 41275 w 548640"/>
                  <a:gd name="connsiteY2" fmla="*/ 170180 h 496570"/>
                  <a:gd name="connsiteX3" fmla="*/ 76835 w 548640"/>
                  <a:gd name="connsiteY3" fmla="*/ 259715 h 496570"/>
                  <a:gd name="connsiteX4" fmla="*/ 122555 w 548640"/>
                  <a:gd name="connsiteY4" fmla="*/ 338455 h 496570"/>
                  <a:gd name="connsiteX5" fmla="*/ 198120 w 548640"/>
                  <a:gd name="connsiteY5" fmla="*/ 369570 h 496570"/>
                  <a:gd name="connsiteX6" fmla="*/ 270509 w 548640"/>
                  <a:gd name="connsiteY6" fmla="*/ 405129 h 496570"/>
                  <a:gd name="connsiteX7" fmla="*/ 337184 w 548640"/>
                  <a:gd name="connsiteY7" fmla="*/ 487044 h 496570"/>
                  <a:gd name="connsiteX8" fmla="*/ 377189 w 548640"/>
                  <a:gd name="connsiteY8" fmla="*/ 483234 h 496570"/>
                  <a:gd name="connsiteX9" fmla="*/ 351155 w 548640"/>
                  <a:gd name="connsiteY9" fmla="*/ 429260 h 496570"/>
                  <a:gd name="connsiteX10" fmla="*/ 299720 w 548640"/>
                  <a:gd name="connsiteY10" fmla="*/ 370840 h 496570"/>
                  <a:gd name="connsiteX11" fmla="*/ 274955 w 548640"/>
                  <a:gd name="connsiteY11" fmla="*/ 337185 h 496570"/>
                  <a:gd name="connsiteX12" fmla="*/ 354329 w 548640"/>
                  <a:gd name="connsiteY12" fmla="*/ 401319 h 496570"/>
                  <a:gd name="connsiteX13" fmla="*/ 424814 w 548640"/>
                  <a:gd name="connsiteY13" fmla="*/ 496570 h 496570"/>
                  <a:gd name="connsiteX14" fmla="*/ 468629 w 548640"/>
                  <a:gd name="connsiteY14" fmla="*/ 494665 h 496570"/>
                  <a:gd name="connsiteX15" fmla="*/ 440054 w 548640"/>
                  <a:gd name="connsiteY15" fmla="*/ 427990 h 496570"/>
                  <a:gd name="connsiteX16" fmla="*/ 340994 w 548640"/>
                  <a:gd name="connsiteY16" fmla="*/ 327025 h 496570"/>
                  <a:gd name="connsiteX17" fmla="*/ 392429 w 548640"/>
                  <a:gd name="connsiteY17" fmla="*/ 368935 h 496570"/>
                  <a:gd name="connsiteX18" fmla="*/ 481964 w 548640"/>
                  <a:gd name="connsiteY18" fmla="*/ 441325 h 496570"/>
                  <a:gd name="connsiteX19" fmla="*/ 525145 w 548640"/>
                  <a:gd name="connsiteY19" fmla="*/ 424180 h 496570"/>
                  <a:gd name="connsiteX20" fmla="*/ 421004 w 548640"/>
                  <a:gd name="connsiteY20" fmla="*/ 321310 h 496570"/>
                  <a:gd name="connsiteX21" fmla="*/ 493394 w 548640"/>
                  <a:gd name="connsiteY21" fmla="*/ 389890 h 496570"/>
                  <a:gd name="connsiteX22" fmla="*/ 536575 w 548640"/>
                  <a:gd name="connsiteY22" fmla="*/ 389890 h 496570"/>
                  <a:gd name="connsiteX23" fmla="*/ 548640 w 548640"/>
                  <a:gd name="connsiteY23" fmla="*/ 367665 h 496570"/>
                  <a:gd name="connsiteX24" fmla="*/ 430530 w 548640"/>
                  <a:gd name="connsiteY24" fmla="*/ 274320 h 496570"/>
                  <a:gd name="connsiteX25" fmla="*/ 300355 w 548640"/>
                  <a:gd name="connsiteY25" fmla="*/ 211455 h 496570"/>
                  <a:gd name="connsiteX26" fmla="*/ 200660 w 548640"/>
                  <a:gd name="connsiteY26" fmla="*/ 129540 h 496570"/>
                  <a:gd name="connsiteX27" fmla="*/ 180340 w 548640"/>
                  <a:gd name="connsiteY27" fmla="*/ 80010 h 496570"/>
                  <a:gd name="connsiteX28" fmla="*/ 152400 w 548640"/>
                  <a:gd name="connsiteY28" fmla="*/ 0 h 496570"/>
                  <a:gd name="connsiteX0" fmla="*/ 0 w 548640"/>
                  <a:gd name="connsiteY0" fmla="*/ 40640 h 496570"/>
                  <a:gd name="connsiteX1" fmla="*/ 31115 w 548640"/>
                  <a:gd name="connsiteY1" fmla="*/ 120650 h 496570"/>
                  <a:gd name="connsiteX2" fmla="*/ 41275 w 548640"/>
                  <a:gd name="connsiteY2" fmla="*/ 170180 h 496570"/>
                  <a:gd name="connsiteX3" fmla="*/ 76835 w 548640"/>
                  <a:gd name="connsiteY3" fmla="*/ 259715 h 496570"/>
                  <a:gd name="connsiteX4" fmla="*/ 122555 w 548640"/>
                  <a:gd name="connsiteY4" fmla="*/ 338455 h 496570"/>
                  <a:gd name="connsiteX5" fmla="*/ 198120 w 548640"/>
                  <a:gd name="connsiteY5" fmla="*/ 369570 h 496570"/>
                  <a:gd name="connsiteX6" fmla="*/ 270509 w 548640"/>
                  <a:gd name="connsiteY6" fmla="*/ 405129 h 496570"/>
                  <a:gd name="connsiteX7" fmla="*/ 337184 w 548640"/>
                  <a:gd name="connsiteY7" fmla="*/ 487044 h 496570"/>
                  <a:gd name="connsiteX8" fmla="*/ 377189 w 548640"/>
                  <a:gd name="connsiteY8" fmla="*/ 483234 h 496570"/>
                  <a:gd name="connsiteX9" fmla="*/ 351155 w 548640"/>
                  <a:gd name="connsiteY9" fmla="*/ 429260 h 496570"/>
                  <a:gd name="connsiteX10" fmla="*/ 299720 w 548640"/>
                  <a:gd name="connsiteY10" fmla="*/ 370840 h 496570"/>
                  <a:gd name="connsiteX11" fmla="*/ 274955 w 548640"/>
                  <a:gd name="connsiteY11" fmla="*/ 337185 h 496570"/>
                  <a:gd name="connsiteX12" fmla="*/ 354329 w 548640"/>
                  <a:gd name="connsiteY12" fmla="*/ 401319 h 496570"/>
                  <a:gd name="connsiteX13" fmla="*/ 424814 w 548640"/>
                  <a:gd name="connsiteY13" fmla="*/ 496570 h 496570"/>
                  <a:gd name="connsiteX14" fmla="*/ 468629 w 548640"/>
                  <a:gd name="connsiteY14" fmla="*/ 494665 h 496570"/>
                  <a:gd name="connsiteX15" fmla="*/ 398144 w 548640"/>
                  <a:gd name="connsiteY15" fmla="*/ 370840 h 496570"/>
                  <a:gd name="connsiteX16" fmla="*/ 340994 w 548640"/>
                  <a:gd name="connsiteY16" fmla="*/ 327025 h 496570"/>
                  <a:gd name="connsiteX17" fmla="*/ 392429 w 548640"/>
                  <a:gd name="connsiteY17" fmla="*/ 368935 h 496570"/>
                  <a:gd name="connsiteX18" fmla="*/ 481964 w 548640"/>
                  <a:gd name="connsiteY18" fmla="*/ 441325 h 496570"/>
                  <a:gd name="connsiteX19" fmla="*/ 525145 w 548640"/>
                  <a:gd name="connsiteY19" fmla="*/ 424180 h 496570"/>
                  <a:gd name="connsiteX20" fmla="*/ 421004 w 548640"/>
                  <a:gd name="connsiteY20" fmla="*/ 321310 h 496570"/>
                  <a:gd name="connsiteX21" fmla="*/ 493394 w 548640"/>
                  <a:gd name="connsiteY21" fmla="*/ 389890 h 496570"/>
                  <a:gd name="connsiteX22" fmla="*/ 536575 w 548640"/>
                  <a:gd name="connsiteY22" fmla="*/ 389890 h 496570"/>
                  <a:gd name="connsiteX23" fmla="*/ 548640 w 548640"/>
                  <a:gd name="connsiteY23" fmla="*/ 367665 h 496570"/>
                  <a:gd name="connsiteX24" fmla="*/ 430530 w 548640"/>
                  <a:gd name="connsiteY24" fmla="*/ 274320 h 496570"/>
                  <a:gd name="connsiteX25" fmla="*/ 300355 w 548640"/>
                  <a:gd name="connsiteY25" fmla="*/ 211455 h 496570"/>
                  <a:gd name="connsiteX26" fmla="*/ 200660 w 548640"/>
                  <a:gd name="connsiteY26" fmla="*/ 129540 h 496570"/>
                  <a:gd name="connsiteX27" fmla="*/ 180340 w 548640"/>
                  <a:gd name="connsiteY27" fmla="*/ 80010 h 496570"/>
                  <a:gd name="connsiteX28" fmla="*/ 152400 w 548640"/>
                  <a:gd name="connsiteY28" fmla="*/ 0 h 496570"/>
                  <a:gd name="connsiteX0" fmla="*/ 0 w 548640"/>
                  <a:gd name="connsiteY0" fmla="*/ 40640 h 496570"/>
                  <a:gd name="connsiteX1" fmla="*/ 31115 w 548640"/>
                  <a:gd name="connsiteY1" fmla="*/ 120650 h 496570"/>
                  <a:gd name="connsiteX2" fmla="*/ 41275 w 548640"/>
                  <a:gd name="connsiteY2" fmla="*/ 170180 h 496570"/>
                  <a:gd name="connsiteX3" fmla="*/ 76835 w 548640"/>
                  <a:gd name="connsiteY3" fmla="*/ 259715 h 496570"/>
                  <a:gd name="connsiteX4" fmla="*/ 122555 w 548640"/>
                  <a:gd name="connsiteY4" fmla="*/ 338455 h 496570"/>
                  <a:gd name="connsiteX5" fmla="*/ 198120 w 548640"/>
                  <a:gd name="connsiteY5" fmla="*/ 369570 h 496570"/>
                  <a:gd name="connsiteX6" fmla="*/ 270509 w 548640"/>
                  <a:gd name="connsiteY6" fmla="*/ 405129 h 496570"/>
                  <a:gd name="connsiteX7" fmla="*/ 337184 w 548640"/>
                  <a:gd name="connsiteY7" fmla="*/ 487044 h 496570"/>
                  <a:gd name="connsiteX8" fmla="*/ 377189 w 548640"/>
                  <a:gd name="connsiteY8" fmla="*/ 483234 h 496570"/>
                  <a:gd name="connsiteX9" fmla="*/ 351155 w 548640"/>
                  <a:gd name="connsiteY9" fmla="*/ 429260 h 496570"/>
                  <a:gd name="connsiteX10" fmla="*/ 299720 w 548640"/>
                  <a:gd name="connsiteY10" fmla="*/ 370840 h 496570"/>
                  <a:gd name="connsiteX11" fmla="*/ 274955 w 548640"/>
                  <a:gd name="connsiteY11" fmla="*/ 337185 h 496570"/>
                  <a:gd name="connsiteX12" fmla="*/ 354329 w 548640"/>
                  <a:gd name="connsiteY12" fmla="*/ 401319 h 496570"/>
                  <a:gd name="connsiteX13" fmla="*/ 424814 w 548640"/>
                  <a:gd name="connsiteY13" fmla="*/ 496570 h 496570"/>
                  <a:gd name="connsiteX14" fmla="*/ 468629 w 548640"/>
                  <a:gd name="connsiteY14" fmla="*/ 494665 h 496570"/>
                  <a:gd name="connsiteX15" fmla="*/ 398144 w 548640"/>
                  <a:gd name="connsiteY15" fmla="*/ 370840 h 496570"/>
                  <a:gd name="connsiteX16" fmla="*/ 340994 w 548640"/>
                  <a:gd name="connsiteY16" fmla="*/ 327025 h 496570"/>
                  <a:gd name="connsiteX17" fmla="*/ 392429 w 548640"/>
                  <a:gd name="connsiteY17" fmla="*/ 368935 h 496570"/>
                  <a:gd name="connsiteX18" fmla="*/ 481964 w 548640"/>
                  <a:gd name="connsiteY18" fmla="*/ 441325 h 496570"/>
                  <a:gd name="connsiteX19" fmla="*/ 525145 w 548640"/>
                  <a:gd name="connsiteY19" fmla="*/ 424180 h 496570"/>
                  <a:gd name="connsiteX20" fmla="*/ 390524 w 548640"/>
                  <a:gd name="connsiteY20" fmla="*/ 292735 h 496570"/>
                  <a:gd name="connsiteX21" fmla="*/ 493394 w 548640"/>
                  <a:gd name="connsiteY21" fmla="*/ 389890 h 496570"/>
                  <a:gd name="connsiteX22" fmla="*/ 536575 w 548640"/>
                  <a:gd name="connsiteY22" fmla="*/ 389890 h 496570"/>
                  <a:gd name="connsiteX23" fmla="*/ 548640 w 548640"/>
                  <a:gd name="connsiteY23" fmla="*/ 367665 h 496570"/>
                  <a:gd name="connsiteX24" fmla="*/ 430530 w 548640"/>
                  <a:gd name="connsiteY24" fmla="*/ 274320 h 496570"/>
                  <a:gd name="connsiteX25" fmla="*/ 300355 w 548640"/>
                  <a:gd name="connsiteY25" fmla="*/ 211455 h 496570"/>
                  <a:gd name="connsiteX26" fmla="*/ 200660 w 548640"/>
                  <a:gd name="connsiteY26" fmla="*/ 129540 h 496570"/>
                  <a:gd name="connsiteX27" fmla="*/ 180340 w 548640"/>
                  <a:gd name="connsiteY27" fmla="*/ 80010 h 496570"/>
                  <a:gd name="connsiteX28" fmla="*/ 152400 w 548640"/>
                  <a:gd name="connsiteY28" fmla="*/ 0 h 496570"/>
                  <a:gd name="connsiteX0" fmla="*/ 0 w 548640"/>
                  <a:gd name="connsiteY0" fmla="*/ 40640 h 496570"/>
                  <a:gd name="connsiteX1" fmla="*/ 31115 w 548640"/>
                  <a:gd name="connsiteY1" fmla="*/ 120650 h 496570"/>
                  <a:gd name="connsiteX2" fmla="*/ 41275 w 548640"/>
                  <a:gd name="connsiteY2" fmla="*/ 170180 h 496570"/>
                  <a:gd name="connsiteX3" fmla="*/ 76835 w 548640"/>
                  <a:gd name="connsiteY3" fmla="*/ 259715 h 496570"/>
                  <a:gd name="connsiteX4" fmla="*/ 122555 w 548640"/>
                  <a:gd name="connsiteY4" fmla="*/ 338455 h 496570"/>
                  <a:gd name="connsiteX5" fmla="*/ 198120 w 548640"/>
                  <a:gd name="connsiteY5" fmla="*/ 369570 h 496570"/>
                  <a:gd name="connsiteX6" fmla="*/ 270509 w 548640"/>
                  <a:gd name="connsiteY6" fmla="*/ 405129 h 496570"/>
                  <a:gd name="connsiteX7" fmla="*/ 337184 w 548640"/>
                  <a:gd name="connsiteY7" fmla="*/ 487044 h 496570"/>
                  <a:gd name="connsiteX8" fmla="*/ 377189 w 548640"/>
                  <a:gd name="connsiteY8" fmla="*/ 483234 h 496570"/>
                  <a:gd name="connsiteX9" fmla="*/ 351155 w 548640"/>
                  <a:gd name="connsiteY9" fmla="*/ 429260 h 496570"/>
                  <a:gd name="connsiteX10" fmla="*/ 299720 w 548640"/>
                  <a:gd name="connsiteY10" fmla="*/ 370840 h 496570"/>
                  <a:gd name="connsiteX11" fmla="*/ 274955 w 548640"/>
                  <a:gd name="connsiteY11" fmla="*/ 337185 h 496570"/>
                  <a:gd name="connsiteX12" fmla="*/ 354329 w 548640"/>
                  <a:gd name="connsiteY12" fmla="*/ 401319 h 496570"/>
                  <a:gd name="connsiteX13" fmla="*/ 424814 w 548640"/>
                  <a:gd name="connsiteY13" fmla="*/ 496570 h 496570"/>
                  <a:gd name="connsiteX14" fmla="*/ 468629 w 548640"/>
                  <a:gd name="connsiteY14" fmla="*/ 494665 h 496570"/>
                  <a:gd name="connsiteX15" fmla="*/ 398144 w 548640"/>
                  <a:gd name="connsiteY15" fmla="*/ 370840 h 496570"/>
                  <a:gd name="connsiteX16" fmla="*/ 344804 w 548640"/>
                  <a:gd name="connsiteY16" fmla="*/ 309880 h 496570"/>
                  <a:gd name="connsiteX17" fmla="*/ 392429 w 548640"/>
                  <a:gd name="connsiteY17" fmla="*/ 368935 h 496570"/>
                  <a:gd name="connsiteX18" fmla="*/ 481964 w 548640"/>
                  <a:gd name="connsiteY18" fmla="*/ 441325 h 496570"/>
                  <a:gd name="connsiteX19" fmla="*/ 525145 w 548640"/>
                  <a:gd name="connsiteY19" fmla="*/ 424180 h 496570"/>
                  <a:gd name="connsiteX20" fmla="*/ 390524 w 548640"/>
                  <a:gd name="connsiteY20" fmla="*/ 292735 h 496570"/>
                  <a:gd name="connsiteX21" fmla="*/ 493394 w 548640"/>
                  <a:gd name="connsiteY21" fmla="*/ 389890 h 496570"/>
                  <a:gd name="connsiteX22" fmla="*/ 536575 w 548640"/>
                  <a:gd name="connsiteY22" fmla="*/ 389890 h 496570"/>
                  <a:gd name="connsiteX23" fmla="*/ 548640 w 548640"/>
                  <a:gd name="connsiteY23" fmla="*/ 367665 h 496570"/>
                  <a:gd name="connsiteX24" fmla="*/ 430530 w 548640"/>
                  <a:gd name="connsiteY24" fmla="*/ 274320 h 496570"/>
                  <a:gd name="connsiteX25" fmla="*/ 300355 w 548640"/>
                  <a:gd name="connsiteY25" fmla="*/ 211455 h 496570"/>
                  <a:gd name="connsiteX26" fmla="*/ 200660 w 548640"/>
                  <a:gd name="connsiteY26" fmla="*/ 129540 h 496570"/>
                  <a:gd name="connsiteX27" fmla="*/ 180340 w 548640"/>
                  <a:gd name="connsiteY27" fmla="*/ 80010 h 496570"/>
                  <a:gd name="connsiteX28" fmla="*/ 152400 w 548640"/>
                  <a:gd name="connsiteY28" fmla="*/ 0 h 496570"/>
                  <a:gd name="connsiteX0" fmla="*/ 0 w 548640"/>
                  <a:gd name="connsiteY0" fmla="*/ 40640 h 496570"/>
                  <a:gd name="connsiteX1" fmla="*/ 31115 w 548640"/>
                  <a:gd name="connsiteY1" fmla="*/ 120650 h 496570"/>
                  <a:gd name="connsiteX2" fmla="*/ 41275 w 548640"/>
                  <a:gd name="connsiteY2" fmla="*/ 170180 h 496570"/>
                  <a:gd name="connsiteX3" fmla="*/ 76835 w 548640"/>
                  <a:gd name="connsiteY3" fmla="*/ 259715 h 496570"/>
                  <a:gd name="connsiteX4" fmla="*/ 122555 w 548640"/>
                  <a:gd name="connsiteY4" fmla="*/ 338455 h 496570"/>
                  <a:gd name="connsiteX5" fmla="*/ 198120 w 548640"/>
                  <a:gd name="connsiteY5" fmla="*/ 369570 h 496570"/>
                  <a:gd name="connsiteX6" fmla="*/ 270509 w 548640"/>
                  <a:gd name="connsiteY6" fmla="*/ 405129 h 496570"/>
                  <a:gd name="connsiteX7" fmla="*/ 337184 w 548640"/>
                  <a:gd name="connsiteY7" fmla="*/ 487044 h 496570"/>
                  <a:gd name="connsiteX8" fmla="*/ 377189 w 548640"/>
                  <a:gd name="connsiteY8" fmla="*/ 483234 h 496570"/>
                  <a:gd name="connsiteX9" fmla="*/ 351155 w 548640"/>
                  <a:gd name="connsiteY9" fmla="*/ 429260 h 496570"/>
                  <a:gd name="connsiteX10" fmla="*/ 299720 w 548640"/>
                  <a:gd name="connsiteY10" fmla="*/ 370840 h 496570"/>
                  <a:gd name="connsiteX11" fmla="*/ 274955 w 548640"/>
                  <a:gd name="connsiteY11" fmla="*/ 337185 h 496570"/>
                  <a:gd name="connsiteX12" fmla="*/ 354329 w 548640"/>
                  <a:gd name="connsiteY12" fmla="*/ 401319 h 496570"/>
                  <a:gd name="connsiteX13" fmla="*/ 424814 w 548640"/>
                  <a:gd name="connsiteY13" fmla="*/ 496570 h 496570"/>
                  <a:gd name="connsiteX14" fmla="*/ 468629 w 548640"/>
                  <a:gd name="connsiteY14" fmla="*/ 494665 h 496570"/>
                  <a:gd name="connsiteX15" fmla="*/ 398144 w 548640"/>
                  <a:gd name="connsiteY15" fmla="*/ 370840 h 496570"/>
                  <a:gd name="connsiteX16" fmla="*/ 344804 w 548640"/>
                  <a:gd name="connsiteY16" fmla="*/ 309880 h 496570"/>
                  <a:gd name="connsiteX17" fmla="*/ 392429 w 548640"/>
                  <a:gd name="connsiteY17" fmla="*/ 368935 h 496570"/>
                  <a:gd name="connsiteX18" fmla="*/ 481964 w 548640"/>
                  <a:gd name="connsiteY18" fmla="*/ 441325 h 496570"/>
                  <a:gd name="connsiteX19" fmla="*/ 525145 w 548640"/>
                  <a:gd name="connsiteY19" fmla="*/ 424180 h 496570"/>
                  <a:gd name="connsiteX20" fmla="*/ 390524 w 548640"/>
                  <a:gd name="connsiteY20" fmla="*/ 292735 h 496570"/>
                  <a:gd name="connsiteX21" fmla="*/ 457199 w 548640"/>
                  <a:gd name="connsiteY21" fmla="*/ 346074 h 496570"/>
                  <a:gd name="connsiteX22" fmla="*/ 493394 w 548640"/>
                  <a:gd name="connsiteY22" fmla="*/ 389890 h 496570"/>
                  <a:gd name="connsiteX23" fmla="*/ 536575 w 548640"/>
                  <a:gd name="connsiteY23" fmla="*/ 389890 h 496570"/>
                  <a:gd name="connsiteX24" fmla="*/ 548640 w 548640"/>
                  <a:gd name="connsiteY24" fmla="*/ 367665 h 496570"/>
                  <a:gd name="connsiteX25" fmla="*/ 430530 w 548640"/>
                  <a:gd name="connsiteY25" fmla="*/ 274320 h 496570"/>
                  <a:gd name="connsiteX26" fmla="*/ 300355 w 548640"/>
                  <a:gd name="connsiteY26" fmla="*/ 211455 h 496570"/>
                  <a:gd name="connsiteX27" fmla="*/ 200660 w 548640"/>
                  <a:gd name="connsiteY27" fmla="*/ 129540 h 496570"/>
                  <a:gd name="connsiteX28" fmla="*/ 180340 w 548640"/>
                  <a:gd name="connsiteY28" fmla="*/ 80010 h 496570"/>
                  <a:gd name="connsiteX29" fmla="*/ 152400 w 548640"/>
                  <a:gd name="connsiteY29" fmla="*/ 0 h 496570"/>
                  <a:gd name="connsiteX0" fmla="*/ 0 w 548640"/>
                  <a:gd name="connsiteY0" fmla="*/ 40640 h 496570"/>
                  <a:gd name="connsiteX1" fmla="*/ 31115 w 548640"/>
                  <a:gd name="connsiteY1" fmla="*/ 120650 h 496570"/>
                  <a:gd name="connsiteX2" fmla="*/ 41275 w 548640"/>
                  <a:gd name="connsiteY2" fmla="*/ 170180 h 496570"/>
                  <a:gd name="connsiteX3" fmla="*/ 76835 w 548640"/>
                  <a:gd name="connsiteY3" fmla="*/ 259715 h 496570"/>
                  <a:gd name="connsiteX4" fmla="*/ 122555 w 548640"/>
                  <a:gd name="connsiteY4" fmla="*/ 338455 h 496570"/>
                  <a:gd name="connsiteX5" fmla="*/ 198120 w 548640"/>
                  <a:gd name="connsiteY5" fmla="*/ 369570 h 496570"/>
                  <a:gd name="connsiteX6" fmla="*/ 270509 w 548640"/>
                  <a:gd name="connsiteY6" fmla="*/ 405129 h 496570"/>
                  <a:gd name="connsiteX7" fmla="*/ 337184 w 548640"/>
                  <a:gd name="connsiteY7" fmla="*/ 487044 h 496570"/>
                  <a:gd name="connsiteX8" fmla="*/ 377189 w 548640"/>
                  <a:gd name="connsiteY8" fmla="*/ 483234 h 496570"/>
                  <a:gd name="connsiteX9" fmla="*/ 351155 w 548640"/>
                  <a:gd name="connsiteY9" fmla="*/ 429260 h 496570"/>
                  <a:gd name="connsiteX10" fmla="*/ 299720 w 548640"/>
                  <a:gd name="connsiteY10" fmla="*/ 370840 h 496570"/>
                  <a:gd name="connsiteX11" fmla="*/ 274955 w 548640"/>
                  <a:gd name="connsiteY11" fmla="*/ 337185 h 496570"/>
                  <a:gd name="connsiteX12" fmla="*/ 354329 w 548640"/>
                  <a:gd name="connsiteY12" fmla="*/ 401319 h 496570"/>
                  <a:gd name="connsiteX13" fmla="*/ 424814 w 548640"/>
                  <a:gd name="connsiteY13" fmla="*/ 496570 h 496570"/>
                  <a:gd name="connsiteX14" fmla="*/ 468629 w 548640"/>
                  <a:gd name="connsiteY14" fmla="*/ 494665 h 496570"/>
                  <a:gd name="connsiteX15" fmla="*/ 398144 w 548640"/>
                  <a:gd name="connsiteY15" fmla="*/ 370840 h 496570"/>
                  <a:gd name="connsiteX16" fmla="*/ 344804 w 548640"/>
                  <a:gd name="connsiteY16" fmla="*/ 309880 h 496570"/>
                  <a:gd name="connsiteX17" fmla="*/ 392429 w 548640"/>
                  <a:gd name="connsiteY17" fmla="*/ 368935 h 496570"/>
                  <a:gd name="connsiteX18" fmla="*/ 481964 w 548640"/>
                  <a:gd name="connsiteY18" fmla="*/ 441325 h 496570"/>
                  <a:gd name="connsiteX19" fmla="*/ 525145 w 548640"/>
                  <a:gd name="connsiteY19" fmla="*/ 424180 h 496570"/>
                  <a:gd name="connsiteX20" fmla="*/ 390524 w 548640"/>
                  <a:gd name="connsiteY20" fmla="*/ 292735 h 496570"/>
                  <a:gd name="connsiteX21" fmla="*/ 461009 w 548640"/>
                  <a:gd name="connsiteY21" fmla="*/ 344169 h 496570"/>
                  <a:gd name="connsiteX22" fmla="*/ 493394 w 548640"/>
                  <a:gd name="connsiteY22" fmla="*/ 389890 h 496570"/>
                  <a:gd name="connsiteX23" fmla="*/ 536575 w 548640"/>
                  <a:gd name="connsiteY23" fmla="*/ 389890 h 496570"/>
                  <a:gd name="connsiteX24" fmla="*/ 548640 w 548640"/>
                  <a:gd name="connsiteY24" fmla="*/ 367665 h 496570"/>
                  <a:gd name="connsiteX25" fmla="*/ 430530 w 548640"/>
                  <a:gd name="connsiteY25" fmla="*/ 274320 h 496570"/>
                  <a:gd name="connsiteX26" fmla="*/ 300355 w 548640"/>
                  <a:gd name="connsiteY26" fmla="*/ 211455 h 496570"/>
                  <a:gd name="connsiteX27" fmla="*/ 200660 w 548640"/>
                  <a:gd name="connsiteY27" fmla="*/ 129540 h 496570"/>
                  <a:gd name="connsiteX28" fmla="*/ 180340 w 548640"/>
                  <a:gd name="connsiteY28" fmla="*/ 80010 h 496570"/>
                  <a:gd name="connsiteX29" fmla="*/ 152400 w 548640"/>
                  <a:gd name="connsiteY29" fmla="*/ 0 h 496570"/>
                  <a:gd name="connsiteX0" fmla="*/ 0 w 548640"/>
                  <a:gd name="connsiteY0" fmla="*/ 40640 h 496570"/>
                  <a:gd name="connsiteX1" fmla="*/ 31115 w 548640"/>
                  <a:gd name="connsiteY1" fmla="*/ 120650 h 496570"/>
                  <a:gd name="connsiteX2" fmla="*/ 41275 w 548640"/>
                  <a:gd name="connsiteY2" fmla="*/ 170180 h 496570"/>
                  <a:gd name="connsiteX3" fmla="*/ 76835 w 548640"/>
                  <a:gd name="connsiteY3" fmla="*/ 259715 h 496570"/>
                  <a:gd name="connsiteX4" fmla="*/ 122555 w 548640"/>
                  <a:gd name="connsiteY4" fmla="*/ 338455 h 496570"/>
                  <a:gd name="connsiteX5" fmla="*/ 198120 w 548640"/>
                  <a:gd name="connsiteY5" fmla="*/ 369570 h 496570"/>
                  <a:gd name="connsiteX6" fmla="*/ 270509 w 548640"/>
                  <a:gd name="connsiteY6" fmla="*/ 405129 h 496570"/>
                  <a:gd name="connsiteX7" fmla="*/ 337184 w 548640"/>
                  <a:gd name="connsiteY7" fmla="*/ 487044 h 496570"/>
                  <a:gd name="connsiteX8" fmla="*/ 377189 w 548640"/>
                  <a:gd name="connsiteY8" fmla="*/ 483234 h 496570"/>
                  <a:gd name="connsiteX9" fmla="*/ 351155 w 548640"/>
                  <a:gd name="connsiteY9" fmla="*/ 429260 h 496570"/>
                  <a:gd name="connsiteX10" fmla="*/ 299720 w 548640"/>
                  <a:gd name="connsiteY10" fmla="*/ 370840 h 496570"/>
                  <a:gd name="connsiteX11" fmla="*/ 274955 w 548640"/>
                  <a:gd name="connsiteY11" fmla="*/ 337185 h 496570"/>
                  <a:gd name="connsiteX12" fmla="*/ 354329 w 548640"/>
                  <a:gd name="connsiteY12" fmla="*/ 401319 h 496570"/>
                  <a:gd name="connsiteX13" fmla="*/ 424814 w 548640"/>
                  <a:gd name="connsiteY13" fmla="*/ 496570 h 496570"/>
                  <a:gd name="connsiteX14" fmla="*/ 468629 w 548640"/>
                  <a:gd name="connsiteY14" fmla="*/ 494665 h 496570"/>
                  <a:gd name="connsiteX15" fmla="*/ 398144 w 548640"/>
                  <a:gd name="connsiteY15" fmla="*/ 370840 h 496570"/>
                  <a:gd name="connsiteX16" fmla="*/ 344804 w 548640"/>
                  <a:gd name="connsiteY16" fmla="*/ 309880 h 496570"/>
                  <a:gd name="connsiteX17" fmla="*/ 392429 w 548640"/>
                  <a:gd name="connsiteY17" fmla="*/ 368935 h 496570"/>
                  <a:gd name="connsiteX18" fmla="*/ 481964 w 548640"/>
                  <a:gd name="connsiteY18" fmla="*/ 441325 h 496570"/>
                  <a:gd name="connsiteX19" fmla="*/ 525145 w 548640"/>
                  <a:gd name="connsiteY19" fmla="*/ 424180 h 496570"/>
                  <a:gd name="connsiteX20" fmla="*/ 390524 w 548640"/>
                  <a:gd name="connsiteY20" fmla="*/ 292735 h 496570"/>
                  <a:gd name="connsiteX21" fmla="*/ 451484 w 548640"/>
                  <a:gd name="connsiteY21" fmla="*/ 346074 h 496570"/>
                  <a:gd name="connsiteX22" fmla="*/ 493394 w 548640"/>
                  <a:gd name="connsiteY22" fmla="*/ 389890 h 496570"/>
                  <a:gd name="connsiteX23" fmla="*/ 536575 w 548640"/>
                  <a:gd name="connsiteY23" fmla="*/ 389890 h 496570"/>
                  <a:gd name="connsiteX24" fmla="*/ 548640 w 548640"/>
                  <a:gd name="connsiteY24" fmla="*/ 367665 h 496570"/>
                  <a:gd name="connsiteX25" fmla="*/ 430530 w 548640"/>
                  <a:gd name="connsiteY25" fmla="*/ 274320 h 496570"/>
                  <a:gd name="connsiteX26" fmla="*/ 300355 w 548640"/>
                  <a:gd name="connsiteY26" fmla="*/ 211455 h 496570"/>
                  <a:gd name="connsiteX27" fmla="*/ 200660 w 548640"/>
                  <a:gd name="connsiteY27" fmla="*/ 129540 h 496570"/>
                  <a:gd name="connsiteX28" fmla="*/ 180340 w 548640"/>
                  <a:gd name="connsiteY28" fmla="*/ 80010 h 496570"/>
                  <a:gd name="connsiteX29" fmla="*/ 152400 w 548640"/>
                  <a:gd name="connsiteY29" fmla="*/ 0 h 4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48640" h="496570">
                    <a:moveTo>
                      <a:pt x="0" y="40640"/>
                    </a:moveTo>
                    <a:lnTo>
                      <a:pt x="31115" y="120650"/>
                    </a:lnTo>
                    <a:lnTo>
                      <a:pt x="41275" y="170180"/>
                    </a:lnTo>
                    <a:lnTo>
                      <a:pt x="76835" y="259715"/>
                    </a:lnTo>
                    <a:lnTo>
                      <a:pt x="122555" y="338455"/>
                    </a:lnTo>
                    <a:lnTo>
                      <a:pt x="198120" y="369570"/>
                    </a:lnTo>
                    <a:lnTo>
                      <a:pt x="270509" y="405129"/>
                    </a:lnTo>
                    <a:lnTo>
                      <a:pt x="337184" y="487044"/>
                    </a:lnTo>
                    <a:lnTo>
                      <a:pt x="377189" y="483234"/>
                    </a:lnTo>
                    <a:lnTo>
                      <a:pt x="351155" y="429260"/>
                    </a:lnTo>
                    <a:lnTo>
                      <a:pt x="299720" y="370840"/>
                    </a:lnTo>
                    <a:lnTo>
                      <a:pt x="274955" y="337185"/>
                    </a:lnTo>
                    <a:lnTo>
                      <a:pt x="354329" y="401319"/>
                    </a:lnTo>
                    <a:lnTo>
                      <a:pt x="424814" y="496570"/>
                    </a:lnTo>
                    <a:lnTo>
                      <a:pt x="468629" y="494665"/>
                    </a:lnTo>
                    <a:lnTo>
                      <a:pt x="398144" y="370840"/>
                    </a:lnTo>
                    <a:lnTo>
                      <a:pt x="344804" y="309880"/>
                    </a:lnTo>
                    <a:lnTo>
                      <a:pt x="392429" y="368935"/>
                    </a:lnTo>
                    <a:lnTo>
                      <a:pt x="481964" y="441325"/>
                    </a:lnTo>
                    <a:lnTo>
                      <a:pt x="525145" y="424180"/>
                    </a:lnTo>
                    <a:lnTo>
                      <a:pt x="390524" y="292735"/>
                    </a:lnTo>
                    <a:lnTo>
                      <a:pt x="451484" y="346074"/>
                    </a:lnTo>
                    <a:lnTo>
                      <a:pt x="493394" y="389890"/>
                    </a:lnTo>
                    <a:lnTo>
                      <a:pt x="536575" y="389890"/>
                    </a:lnTo>
                    <a:lnTo>
                      <a:pt x="548640" y="367665"/>
                    </a:lnTo>
                    <a:lnTo>
                      <a:pt x="430530" y="274320"/>
                    </a:lnTo>
                    <a:lnTo>
                      <a:pt x="300355" y="211455"/>
                    </a:lnTo>
                    <a:lnTo>
                      <a:pt x="200660" y="129540"/>
                    </a:lnTo>
                    <a:lnTo>
                      <a:pt x="180340" y="80010"/>
                    </a:lnTo>
                    <a:lnTo>
                      <a:pt x="15240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フリーフォーム 112"/>
              <p:cNvSpPr/>
              <p:nvPr/>
            </p:nvSpPr>
            <p:spPr>
              <a:xfrm>
                <a:off x="5770158" y="2884918"/>
                <a:ext cx="156476" cy="94956"/>
              </a:xfrm>
              <a:custGeom>
                <a:avLst/>
                <a:gdLst>
                  <a:gd name="connsiteX0" fmla="*/ 142240 w 142240"/>
                  <a:gd name="connsiteY0" fmla="*/ 0 h 106680"/>
                  <a:gd name="connsiteX1" fmla="*/ 96520 w 142240"/>
                  <a:gd name="connsiteY1" fmla="*/ 35560 h 106680"/>
                  <a:gd name="connsiteX2" fmla="*/ 55880 w 142240"/>
                  <a:gd name="connsiteY2" fmla="*/ 91440 h 106680"/>
                  <a:gd name="connsiteX3" fmla="*/ 55880 w 142240"/>
                  <a:gd name="connsiteY3" fmla="*/ 91440 h 106680"/>
                  <a:gd name="connsiteX4" fmla="*/ 0 w 142240"/>
                  <a:gd name="connsiteY4" fmla="*/ 106680 h 106680"/>
                  <a:gd name="connsiteX5" fmla="*/ 0 w 142240"/>
                  <a:gd name="connsiteY5" fmla="*/ 106680 h 106680"/>
                  <a:gd name="connsiteX0" fmla="*/ 142240 w 142240"/>
                  <a:gd name="connsiteY0" fmla="*/ 0 h 106680"/>
                  <a:gd name="connsiteX1" fmla="*/ 96520 w 142240"/>
                  <a:gd name="connsiteY1" fmla="*/ 35560 h 106680"/>
                  <a:gd name="connsiteX2" fmla="*/ 55880 w 142240"/>
                  <a:gd name="connsiteY2" fmla="*/ 91440 h 106680"/>
                  <a:gd name="connsiteX3" fmla="*/ 55880 w 142240"/>
                  <a:gd name="connsiteY3" fmla="*/ 91440 h 106680"/>
                  <a:gd name="connsiteX4" fmla="*/ 0 w 142240"/>
                  <a:gd name="connsiteY4" fmla="*/ 106680 h 106680"/>
                  <a:gd name="connsiteX5" fmla="*/ 5080 w 142240"/>
                  <a:gd name="connsiteY5" fmla="*/ 40640 h 106680"/>
                  <a:gd name="connsiteX0" fmla="*/ 137160 w 137160"/>
                  <a:gd name="connsiteY0" fmla="*/ 0 h 91440"/>
                  <a:gd name="connsiteX1" fmla="*/ 91440 w 137160"/>
                  <a:gd name="connsiteY1" fmla="*/ 35560 h 91440"/>
                  <a:gd name="connsiteX2" fmla="*/ 50800 w 137160"/>
                  <a:gd name="connsiteY2" fmla="*/ 91440 h 91440"/>
                  <a:gd name="connsiteX3" fmla="*/ 50800 w 137160"/>
                  <a:gd name="connsiteY3" fmla="*/ 91440 h 91440"/>
                  <a:gd name="connsiteX4" fmla="*/ 25400 w 137160"/>
                  <a:gd name="connsiteY4" fmla="*/ 71120 h 91440"/>
                  <a:gd name="connsiteX5" fmla="*/ 0 w 137160"/>
                  <a:gd name="connsiteY5" fmla="*/ 40640 h 91440"/>
                  <a:gd name="connsiteX0" fmla="*/ 157480 w 157480"/>
                  <a:gd name="connsiteY0" fmla="*/ 0 h 91440"/>
                  <a:gd name="connsiteX1" fmla="*/ 111760 w 157480"/>
                  <a:gd name="connsiteY1" fmla="*/ 35560 h 91440"/>
                  <a:gd name="connsiteX2" fmla="*/ 71120 w 157480"/>
                  <a:gd name="connsiteY2" fmla="*/ 91440 h 91440"/>
                  <a:gd name="connsiteX3" fmla="*/ 71120 w 157480"/>
                  <a:gd name="connsiteY3" fmla="*/ 91440 h 91440"/>
                  <a:gd name="connsiteX4" fmla="*/ 45720 w 157480"/>
                  <a:gd name="connsiteY4" fmla="*/ 71120 h 91440"/>
                  <a:gd name="connsiteX5" fmla="*/ 0 w 157480"/>
                  <a:gd name="connsiteY5" fmla="*/ 45720 h 91440"/>
                  <a:gd name="connsiteX0" fmla="*/ 157480 w 157480"/>
                  <a:gd name="connsiteY0" fmla="*/ 0 h 91440"/>
                  <a:gd name="connsiteX1" fmla="*/ 111760 w 157480"/>
                  <a:gd name="connsiteY1" fmla="*/ 35560 h 91440"/>
                  <a:gd name="connsiteX2" fmla="*/ 71120 w 157480"/>
                  <a:gd name="connsiteY2" fmla="*/ 91440 h 91440"/>
                  <a:gd name="connsiteX3" fmla="*/ 71120 w 157480"/>
                  <a:gd name="connsiteY3" fmla="*/ 91440 h 91440"/>
                  <a:gd name="connsiteX4" fmla="*/ 15240 w 157480"/>
                  <a:gd name="connsiteY4" fmla="*/ 81280 h 91440"/>
                  <a:gd name="connsiteX5" fmla="*/ 0 w 157480"/>
                  <a:gd name="connsiteY5" fmla="*/ 45720 h 91440"/>
                  <a:gd name="connsiteX0" fmla="*/ 157480 w 157480"/>
                  <a:gd name="connsiteY0" fmla="*/ 0 h 96520"/>
                  <a:gd name="connsiteX1" fmla="*/ 111760 w 157480"/>
                  <a:gd name="connsiteY1" fmla="*/ 35560 h 96520"/>
                  <a:gd name="connsiteX2" fmla="*/ 71120 w 157480"/>
                  <a:gd name="connsiteY2" fmla="*/ 91440 h 96520"/>
                  <a:gd name="connsiteX3" fmla="*/ 50800 w 157480"/>
                  <a:gd name="connsiteY3" fmla="*/ 96520 h 96520"/>
                  <a:gd name="connsiteX4" fmla="*/ 15240 w 157480"/>
                  <a:gd name="connsiteY4" fmla="*/ 81280 h 96520"/>
                  <a:gd name="connsiteX5" fmla="*/ 0 w 157480"/>
                  <a:gd name="connsiteY5" fmla="*/ 45720 h 9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80" h="96520">
                    <a:moveTo>
                      <a:pt x="157480" y="0"/>
                    </a:moveTo>
                    <a:lnTo>
                      <a:pt x="111760" y="35560"/>
                    </a:lnTo>
                    <a:lnTo>
                      <a:pt x="71120" y="91440"/>
                    </a:lnTo>
                    <a:lnTo>
                      <a:pt x="50800" y="96520"/>
                    </a:lnTo>
                    <a:lnTo>
                      <a:pt x="15240" y="81280"/>
                    </a:lnTo>
                    <a:lnTo>
                      <a:pt x="0" y="4572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フリーフォーム 113"/>
              <p:cNvSpPr/>
              <p:nvPr/>
            </p:nvSpPr>
            <p:spPr>
              <a:xfrm>
                <a:off x="4409308" y="4271276"/>
                <a:ext cx="365105" cy="246886"/>
              </a:xfrm>
              <a:custGeom>
                <a:avLst/>
                <a:gdLst>
                  <a:gd name="connsiteX0" fmla="*/ 121920 w 701040"/>
                  <a:gd name="connsiteY0" fmla="*/ 0 h 762000"/>
                  <a:gd name="connsiteX1" fmla="*/ 25400 w 701040"/>
                  <a:gd name="connsiteY1" fmla="*/ 50800 h 762000"/>
                  <a:gd name="connsiteX2" fmla="*/ 0 w 701040"/>
                  <a:gd name="connsiteY2" fmla="*/ 91440 h 762000"/>
                  <a:gd name="connsiteX3" fmla="*/ 15240 w 701040"/>
                  <a:gd name="connsiteY3" fmla="*/ 233680 h 762000"/>
                  <a:gd name="connsiteX4" fmla="*/ 45720 w 701040"/>
                  <a:gd name="connsiteY4" fmla="*/ 340360 h 762000"/>
                  <a:gd name="connsiteX5" fmla="*/ 45720 w 701040"/>
                  <a:gd name="connsiteY5" fmla="*/ 340360 h 762000"/>
                  <a:gd name="connsiteX6" fmla="*/ 101600 w 701040"/>
                  <a:gd name="connsiteY6" fmla="*/ 360680 h 762000"/>
                  <a:gd name="connsiteX7" fmla="*/ 116840 w 701040"/>
                  <a:gd name="connsiteY7" fmla="*/ 431800 h 762000"/>
                  <a:gd name="connsiteX8" fmla="*/ 101600 w 701040"/>
                  <a:gd name="connsiteY8" fmla="*/ 518160 h 762000"/>
                  <a:gd name="connsiteX9" fmla="*/ 101600 w 701040"/>
                  <a:gd name="connsiteY9" fmla="*/ 604520 h 762000"/>
                  <a:gd name="connsiteX10" fmla="*/ 132080 w 701040"/>
                  <a:gd name="connsiteY10" fmla="*/ 690880 h 762000"/>
                  <a:gd name="connsiteX11" fmla="*/ 259080 w 701040"/>
                  <a:gd name="connsiteY11" fmla="*/ 751840 h 762000"/>
                  <a:gd name="connsiteX12" fmla="*/ 553720 w 701040"/>
                  <a:gd name="connsiteY12" fmla="*/ 762000 h 762000"/>
                  <a:gd name="connsiteX13" fmla="*/ 670560 w 701040"/>
                  <a:gd name="connsiteY13" fmla="*/ 762000 h 762000"/>
                  <a:gd name="connsiteX14" fmla="*/ 701040 w 701040"/>
                  <a:gd name="connsiteY14" fmla="*/ 609600 h 762000"/>
                  <a:gd name="connsiteX15" fmla="*/ 624840 w 701040"/>
                  <a:gd name="connsiteY15" fmla="*/ 538480 h 762000"/>
                  <a:gd name="connsiteX16" fmla="*/ 472440 w 701040"/>
                  <a:gd name="connsiteY16" fmla="*/ 482600 h 762000"/>
                  <a:gd name="connsiteX17" fmla="*/ 487680 w 701040"/>
                  <a:gd name="connsiteY17" fmla="*/ 401320 h 762000"/>
                  <a:gd name="connsiteX18" fmla="*/ 472440 w 701040"/>
                  <a:gd name="connsiteY18" fmla="*/ 350520 h 762000"/>
                  <a:gd name="connsiteX0" fmla="*/ 121920 w 706120"/>
                  <a:gd name="connsiteY0" fmla="*/ 0 h 762000"/>
                  <a:gd name="connsiteX1" fmla="*/ 25400 w 706120"/>
                  <a:gd name="connsiteY1" fmla="*/ 50800 h 762000"/>
                  <a:gd name="connsiteX2" fmla="*/ 0 w 706120"/>
                  <a:gd name="connsiteY2" fmla="*/ 91440 h 762000"/>
                  <a:gd name="connsiteX3" fmla="*/ 15240 w 706120"/>
                  <a:gd name="connsiteY3" fmla="*/ 233680 h 762000"/>
                  <a:gd name="connsiteX4" fmla="*/ 45720 w 706120"/>
                  <a:gd name="connsiteY4" fmla="*/ 340360 h 762000"/>
                  <a:gd name="connsiteX5" fmla="*/ 45720 w 706120"/>
                  <a:gd name="connsiteY5" fmla="*/ 340360 h 762000"/>
                  <a:gd name="connsiteX6" fmla="*/ 101600 w 706120"/>
                  <a:gd name="connsiteY6" fmla="*/ 360680 h 762000"/>
                  <a:gd name="connsiteX7" fmla="*/ 116840 w 706120"/>
                  <a:gd name="connsiteY7" fmla="*/ 431800 h 762000"/>
                  <a:gd name="connsiteX8" fmla="*/ 101600 w 706120"/>
                  <a:gd name="connsiteY8" fmla="*/ 518160 h 762000"/>
                  <a:gd name="connsiteX9" fmla="*/ 101600 w 706120"/>
                  <a:gd name="connsiteY9" fmla="*/ 604520 h 762000"/>
                  <a:gd name="connsiteX10" fmla="*/ 132080 w 706120"/>
                  <a:gd name="connsiteY10" fmla="*/ 690880 h 762000"/>
                  <a:gd name="connsiteX11" fmla="*/ 259080 w 706120"/>
                  <a:gd name="connsiteY11" fmla="*/ 751840 h 762000"/>
                  <a:gd name="connsiteX12" fmla="*/ 553720 w 706120"/>
                  <a:gd name="connsiteY12" fmla="*/ 762000 h 762000"/>
                  <a:gd name="connsiteX13" fmla="*/ 670560 w 706120"/>
                  <a:gd name="connsiteY13" fmla="*/ 762000 h 762000"/>
                  <a:gd name="connsiteX14" fmla="*/ 701040 w 706120"/>
                  <a:gd name="connsiteY14" fmla="*/ 609600 h 762000"/>
                  <a:gd name="connsiteX15" fmla="*/ 624840 w 706120"/>
                  <a:gd name="connsiteY15" fmla="*/ 538480 h 762000"/>
                  <a:gd name="connsiteX16" fmla="*/ 472440 w 706120"/>
                  <a:gd name="connsiteY16" fmla="*/ 482600 h 762000"/>
                  <a:gd name="connsiteX17" fmla="*/ 487680 w 706120"/>
                  <a:gd name="connsiteY17" fmla="*/ 401320 h 762000"/>
                  <a:gd name="connsiteX18" fmla="*/ 472440 w 706120"/>
                  <a:gd name="connsiteY18" fmla="*/ 350520 h 762000"/>
                  <a:gd name="connsiteX0" fmla="*/ 121920 w 706120"/>
                  <a:gd name="connsiteY0" fmla="*/ 0 h 762000"/>
                  <a:gd name="connsiteX1" fmla="*/ 25400 w 706120"/>
                  <a:gd name="connsiteY1" fmla="*/ 50800 h 762000"/>
                  <a:gd name="connsiteX2" fmla="*/ 0 w 706120"/>
                  <a:gd name="connsiteY2" fmla="*/ 91440 h 762000"/>
                  <a:gd name="connsiteX3" fmla="*/ 15240 w 706120"/>
                  <a:gd name="connsiteY3" fmla="*/ 233680 h 762000"/>
                  <a:gd name="connsiteX4" fmla="*/ 45720 w 706120"/>
                  <a:gd name="connsiteY4" fmla="*/ 340360 h 762000"/>
                  <a:gd name="connsiteX5" fmla="*/ 45720 w 706120"/>
                  <a:gd name="connsiteY5" fmla="*/ 340360 h 762000"/>
                  <a:gd name="connsiteX6" fmla="*/ 101600 w 706120"/>
                  <a:gd name="connsiteY6" fmla="*/ 360680 h 762000"/>
                  <a:gd name="connsiteX7" fmla="*/ 116840 w 706120"/>
                  <a:gd name="connsiteY7" fmla="*/ 431800 h 762000"/>
                  <a:gd name="connsiteX8" fmla="*/ 101600 w 706120"/>
                  <a:gd name="connsiteY8" fmla="*/ 518160 h 762000"/>
                  <a:gd name="connsiteX9" fmla="*/ 101600 w 706120"/>
                  <a:gd name="connsiteY9" fmla="*/ 604520 h 762000"/>
                  <a:gd name="connsiteX10" fmla="*/ 132080 w 706120"/>
                  <a:gd name="connsiteY10" fmla="*/ 690880 h 762000"/>
                  <a:gd name="connsiteX11" fmla="*/ 259080 w 706120"/>
                  <a:gd name="connsiteY11" fmla="*/ 751840 h 762000"/>
                  <a:gd name="connsiteX12" fmla="*/ 553720 w 706120"/>
                  <a:gd name="connsiteY12" fmla="*/ 762000 h 762000"/>
                  <a:gd name="connsiteX13" fmla="*/ 670560 w 706120"/>
                  <a:gd name="connsiteY13" fmla="*/ 762000 h 762000"/>
                  <a:gd name="connsiteX14" fmla="*/ 701040 w 706120"/>
                  <a:gd name="connsiteY14" fmla="*/ 609600 h 762000"/>
                  <a:gd name="connsiteX15" fmla="*/ 624840 w 706120"/>
                  <a:gd name="connsiteY15" fmla="*/ 538480 h 762000"/>
                  <a:gd name="connsiteX16" fmla="*/ 472440 w 706120"/>
                  <a:gd name="connsiteY16" fmla="*/ 482600 h 762000"/>
                  <a:gd name="connsiteX17" fmla="*/ 487680 w 706120"/>
                  <a:gd name="connsiteY17" fmla="*/ 401320 h 762000"/>
                  <a:gd name="connsiteX18" fmla="*/ 472440 w 706120"/>
                  <a:gd name="connsiteY18" fmla="*/ 35052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2080 w 695960"/>
                  <a:gd name="connsiteY10" fmla="*/ 690880 h 762000"/>
                  <a:gd name="connsiteX11" fmla="*/ 259080 w 695960"/>
                  <a:gd name="connsiteY11" fmla="*/ 751840 h 762000"/>
                  <a:gd name="connsiteX12" fmla="*/ 553720 w 695960"/>
                  <a:gd name="connsiteY12" fmla="*/ 762000 h 762000"/>
                  <a:gd name="connsiteX13" fmla="*/ 670560 w 695960"/>
                  <a:gd name="connsiteY13" fmla="*/ 762000 h 762000"/>
                  <a:gd name="connsiteX14" fmla="*/ 690880 w 695960"/>
                  <a:gd name="connsiteY14" fmla="*/ 640080 h 762000"/>
                  <a:gd name="connsiteX15" fmla="*/ 624840 w 695960"/>
                  <a:gd name="connsiteY15" fmla="*/ 538480 h 762000"/>
                  <a:gd name="connsiteX16" fmla="*/ 472440 w 695960"/>
                  <a:gd name="connsiteY16" fmla="*/ 482600 h 762000"/>
                  <a:gd name="connsiteX17" fmla="*/ 487680 w 695960"/>
                  <a:gd name="connsiteY17" fmla="*/ 401320 h 762000"/>
                  <a:gd name="connsiteX18" fmla="*/ 472440 w 695960"/>
                  <a:gd name="connsiteY18" fmla="*/ 35052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2080 w 695960"/>
                  <a:gd name="connsiteY10" fmla="*/ 690880 h 762000"/>
                  <a:gd name="connsiteX11" fmla="*/ 259080 w 695960"/>
                  <a:gd name="connsiteY11" fmla="*/ 751840 h 762000"/>
                  <a:gd name="connsiteX12" fmla="*/ 553720 w 695960"/>
                  <a:gd name="connsiteY12" fmla="*/ 762000 h 762000"/>
                  <a:gd name="connsiteX13" fmla="*/ 655320 w 695960"/>
                  <a:gd name="connsiteY13" fmla="*/ 751840 h 762000"/>
                  <a:gd name="connsiteX14" fmla="*/ 690880 w 695960"/>
                  <a:gd name="connsiteY14" fmla="*/ 640080 h 762000"/>
                  <a:gd name="connsiteX15" fmla="*/ 624840 w 695960"/>
                  <a:gd name="connsiteY15" fmla="*/ 538480 h 762000"/>
                  <a:gd name="connsiteX16" fmla="*/ 472440 w 695960"/>
                  <a:gd name="connsiteY16" fmla="*/ 482600 h 762000"/>
                  <a:gd name="connsiteX17" fmla="*/ 487680 w 695960"/>
                  <a:gd name="connsiteY17" fmla="*/ 401320 h 762000"/>
                  <a:gd name="connsiteX18" fmla="*/ 472440 w 695960"/>
                  <a:gd name="connsiteY18" fmla="*/ 35052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2080 w 695960"/>
                  <a:gd name="connsiteY10" fmla="*/ 690880 h 762000"/>
                  <a:gd name="connsiteX11" fmla="*/ 259080 w 695960"/>
                  <a:gd name="connsiteY11" fmla="*/ 751840 h 762000"/>
                  <a:gd name="connsiteX12" fmla="*/ 553720 w 695960"/>
                  <a:gd name="connsiteY12" fmla="*/ 762000 h 762000"/>
                  <a:gd name="connsiteX13" fmla="*/ 655320 w 695960"/>
                  <a:gd name="connsiteY13" fmla="*/ 751840 h 762000"/>
                  <a:gd name="connsiteX14" fmla="*/ 690880 w 695960"/>
                  <a:gd name="connsiteY14" fmla="*/ 640080 h 762000"/>
                  <a:gd name="connsiteX15" fmla="*/ 624840 w 695960"/>
                  <a:gd name="connsiteY15" fmla="*/ 538480 h 762000"/>
                  <a:gd name="connsiteX16" fmla="*/ 472440 w 695960"/>
                  <a:gd name="connsiteY16" fmla="*/ 482600 h 762000"/>
                  <a:gd name="connsiteX17" fmla="*/ 487680 w 695960"/>
                  <a:gd name="connsiteY17" fmla="*/ 401320 h 762000"/>
                  <a:gd name="connsiteX18" fmla="*/ 472440 w 695960"/>
                  <a:gd name="connsiteY18" fmla="*/ 350520 h 762000"/>
                  <a:gd name="connsiteX19" fmla="*/ 121920 w 695960"/>
                  <a:gd name="connsiteY19" fmla="*/ 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2080 w 695960"/>
                  <a:gd name="connsiteY10" fmla="*/ 690880 h 762000"/>
                  <a:gd name="connsiteX11" fmla="*/ 259080 w 695960"/>
                  <a:gd name="connsiteY11" fmla="*/ 751840 h 762000"/>
                  <a:gd name="connsiteX12" fmla="*/ 553720 w 695960"/>
                  <a:gd name="connsiteY12" fmla="*/ 762000 h 762000"/>
                  <a:gd name="connsiteX13" fmla="*/ 655320 w 695960"/>
                  <a:gd name="connsiteY13" fmla="*/ 751840 h 762000"/>
                  <a:gd name="connsiteX14" fmla="*/ 690880 w 695960"/>
                  <a:gd name="connsiteY14" fmla="*/ 640080 h 762000"/>
                  <a:gd name="connsiteX15" fmla="*/ 624840 w 695960"/>
                  <a:gd name="connsiteY15" fmla="*/ 538480 h 762000"/>
                  <a:gd name="connsiteX16" fmla="*/ 472440 w 695960"/>
                  <a:gd name="connsiteY16" fmla="*/ 482600 h 762000"/>
                  <a:gd name="connsiteX17" fmla="*/ 487680 w 695960"/>
                  <a:gd name="connsiteY17" fmla="*/ 401320 h 762000"/>
                  <a:gd name="connsiteX18" fmla="*/ 472440 w 695960"/>
                  <a:gd name="connsiteY18" fmla="*/ 350520 h 762000"/>
                  <a:gd name="connsiteX19" fmla="*/ 157480 w 695960"/>
                  <a:gd name="connsiteY19" fmla="*/ 86360 h 762000"/>
                  <a:gd name="connsiteX20" fmla="*/ 121920 w 695960"/>
                  <a:gd name="connsiteY20" fmla="*/ 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2080 w 695960"/>
                  <a:gd name="connsiteY10" fmla="*/ 690880 h 762000"/>
                  <a:gd name="connsiteX11" fmla="*/ 259080 w 695960"/>
                  <a:gd name="connsiteY11" fmla="*/ 751840 h 762000"/>
                  <a:gd name="connsiteX12" fmla="*/ 553720 w 695960"/>
                  <a:gd name="connsiteY12" fmla="*/ 762000 h 762000"/>
                  <a:gd name="connsiteX13" fmla="*/ 655320 w 695960"/>
                  <a:gd name="connsiteY13" fmla="*/ 751840 h 762000"/>
                  <a:gd name="connsiteX14" fmla="*/ 690880 w 695960"/>
                  <a:gd name="connsiteY14" fmla="*/ 640080 h 762000"/>
                  <a:gd name="connsiteX15" fmla="*/ 624840 w 695960"/>
                  <a:gd name="connsiteY15" fmla="*/ 538480 h 762000"/>
                  <a:gd name="connsiteX16" fmla="*/ 472440 w 695960"/>
                  <a:gd name="connsiteY16" fmla="*/ 482600 h 762000"/>
                  <a:gd name="connsiteX17" fmla="*/ 487680 w 695960"/>
                  <a:gd name="connsiteY17" fmla="*/ 401320 h 762000"/>
                  <a:gd name="connsiteX18" fmla="*/ 472440 w 695960"/>
                  <a:gd name="connsiteY18" fmla="*/ 350520 h 762000"/>
                  <a:gd name="connsiteX19" fmla="*/ 243840 w 695960"/>
                  <a:gd name="connsiteY19" fmla="*/ 193040 h 762000"/>
                  <a:gd name="connsiteX20" fmla="*/ 157480 w 695960"/>
                  <a:gd name="connsiteY20" fmla="*/ 86360 h 762000"/>
                  <a:gd name="connsiteX21" fmla="*/ 121920 w 695960"/>
                  <a:gd name="connsiteY21" fmla="*/ 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2080 w 695960"/>
                  <a:gd name="connsiteY10" fmla="*/ 690880 h 762000"/>
                  <a:gd name="connsiteX11" fmla="*/ 259080 w 695960"/>
                  <a:gd name="connsiteY11" fmla="*/ 751840 h 762000"/>
                  <a:gd name="connsiteX12" fmla="*/ 553720 w 695960"/>
                  <a:gd name="connsiteY12" fmla="*/ 762000 h 762000"/>
                  <a:gd name="connsiteX13" fmla="*/ 655320 w 695960"/>
                  <a:gd name="connsiteY13" fmla="*/ 751840 h 762000"/>
                  <a:gd name="connsiteX14" fmla="*/ 690880 w 695960"/>
                  <a:gd name="connsiteY14" fmla="*/ 640080 h 762000"/>
                  <a:gd name="connsiteX15" fmla="*/ 624840 w 695960"/>
                  <a:gd name="connsiteY15" fmla="*/ 538480 h 762000"/>
                  <a:gd name="connsiteX16" fmla="*/ 472440 w 695960"/>
                  <a:gd name="connsiteY16" fmla="*/ 482600 h 762000"/>
                  <a:gd name="connsiteX17" fmla="*/ 487680 w 695960"/>
                  <a:gd name="connsiteY17" fmla="*/ 401320 h 762000"/>
                  <a:gd name="connsiteX18" fmla="*/ 472440 w 695960"/>
                  <a:gd name="connsiteY18" fmla="*/ 350520 h 762000"/>
                  <a:gd name="connsiteX19" fmla="*/ 360680 w 695960"/>
                  <a:gd name="connsiteY19" fmla="*/ 284480 h 762000"/>
                  <a:gd name="connsiteX20" fmla="*/ 243840 w 695960"/>
                  <a:gd name="connsiteY20" fmla="*/ 193040 h 762000"/>
                  <a:gd name="connsiteX21" fmla="*/ 157480 w 695960"/>
                  <a:gd name="connsiteY21" fmla="*/ 86360 h 762000"/>
                  <a:gd name="connsiteX22" fmla="*/ 121920 w 695960"/>
                  <a:gd name="connsiteY22" fmla="*/ 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2080 w 695960"/>
                  <a:gd name="connsiteY10" fmla="*/ 690880 h 762000"/>
                  <a:gd name="connsiteX11" fmla="*/ 259080 w 695960"/>
                  <a:gd name="connsiteY11" fmla="*/ 751840 h 762000"/>
                  <a:gd name="connsiteX12" fmla="*/ 553720 w 695960"/>
                  <a:gd name="connsiteY12" fmla="*/ 762000 h 762000"/>
                  <a:gd name="connsiteX13" fmla="*/ 655320 w 695960"/>
                  <a:gd name="connsiteY13" fmla="*/ 751840 h 762000"/>
                  <a:gd name="connsiteX14" fmla="*/ 690880 w 695960"/>
                  <a:gd name="connsiteY14" fmla="*/ 640080 h 762000"/>
                  <a:gd name="connsiteX15" fmla="*/ 624840 w 695960"/>
                  <a:gd name="connsiteY15" fmla="*/ 538480 h 762000"/>
                  <a:gd name="connsiteX16" fmla="*/ 472440 w 695960"/>
                  <a:gd name="connsiteY16" fmla="*/ 482600 h 762000"/>
                  <a:gd name="connsiteX17" fmla="*/ 482600 w 695960"/>
                  <a:gd name="connsiteY17" fmla="*/ 360680 h 762000"/>
                  <a:gd name="connsiteX18" fmla="*/ 472440 w 695960"/>
                  <a:gd name="connsiteY18" fmla="*/ 350520 h 762000"/>
                  <a:gd name="connsiteX19" fmla="*/ 360680 w 695960"/>
                  <a:gd name="connsiteY19" fmla="*/ 284480 h 762000"/>
                  <a:gd name="connsiteX20" fmla="*/ 243840 w 695960"/>
                  <a:gd name="connsiteY20" fmla="*/ 193040 h 762000"/>
                  <a:gd name="connsiteX21" fmla="*/ 157480 w 695960"/>
                  <a:gd name="connsiteY21" fmla="*/ 86360 h 762000"/>
                  <a:gd name="connsiteX22" fmla="*/ 121920 w 695960"/>
                  <a:gd name="connsiteY22" fmla="*/ 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2080 w 695960"/>
                  <a:gd name="connsiteY10" fmla="*/ 690880 h 762000"/>
                  <a:gd name="connsiteX11" fmla="*/ 259080 w 695960"/>
                  <a:gd name="connsiteY11" fmla="*/ 751840 h 762000"/>
                  <a:gd name="connsiteX12" fmla="*/ 553720 w 695960"/>
                  <a:gd name="connsiteY12" fmla="*/ 762000 h 762000"/>
                  <a:gd name="connsiteX13" fmla="*/ 655320 w 695960"/>
                  <a:gd name="connsiteY13" fmla="*/ 751840 h 762000"/>
                  <a:gd name="connsiteX14" fmla="*/ 690880 w 695960"/>
                  <a:gd name="connsiteY14" fmla="*/ 640080 h 762000"/>
                  <a:gd name="connsiteX15" fmla="*/ 624840 w 695960"/>
                  <a:gd name="connsiteY15" fmla="*/ 538480 h 762000"/>
                  <a:gd name="connsiteX16" fmla="*/ 467360 w 695960"/>
                  <a:gd name="connsiteY16" fmla="*/ 467360 h 762000"/>
                  <a:gd name="connsiteX17" fmla="*/ 482600 w 695960"/>
                  <a:gd name="connsiteY17" fmla="*/ 360680 h 762000"/>
                  <a:gd name="connsiteX18" fmla="*/ 472440 w 695960"/>
                  <a:gd name="connsiteY18" fmla="*/ 350520 h 762000"/>
                  <a:gd name="connsiteX19" fmla="*/ 360680 w 695960"/>
                  <a:gd name="connsiteY19" fmla="*/ 284480 h 762000"/>
                  <a:gd name="connsiteX20" fmla="*/ 243840 w 695960"/>
                  <a:gd name="connsiteY20" fmla="*/ 193040 h 762000"/>
                  <a:gd name="connsiteX21" fmla="*/ 157480 w 695960"/>
                  <a:gd name="connsiteY21" fmla="*/ 86360 h 762000"/>
                  <a:gd name="connsiteX22" fmla="*/ 121920 w 695960"/>
                  <a:gd name="connsiteY22" fmla="*/ 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7160 w 695960"/>
                  <a:gd name="connsiteY10" fmla="*/ 640080 h 762000"/>
                  <a:gd name="connsiteX11" fmla="*/ 259080 w 695960"/>
                  <a:gd name="connsiteY11" fmla="*/ 751840 h 762000"/>
                  <a:gd name="connsiteX12" fmla="*/ 553720 w 695960"/>
                  <a:gd name="connsiteY12" fmla="*/ 762000 h 762000"/>
                  <a:gd name="connsiteX13" fmla="*/ 655320 w 695960"/>
                  <a:gd name="connsiteY13" fmla="*/ 751840 h 762000"/>
                  <a:gd name="connsiteX14" fmla="*/ 690880 w 695960"/>
                  <a:gd name="connsiteY14" fmla="*/ 640080 h 762000"/>
                  <a:gd name="connsiteX15" fmla="*/ 624840 w 695960"/>
                  <a:gd name="connsiteY15" fmla="*/ 538480 h 762000"/>
                  <a:gd name="connsiteX16" fmla="*/ 467360 w 695960"/>
                  <a:gd name="connsiteY16" fmla="*/ 467360 h 762000"/>
                  <a:gd name="connsiteX17" fmla="*/ 482600 w 695960"/>
                  <a:gd name="connsiteY17" fmla="*/ 360680 h 762000"/>
                  <a:gd name="connsiteX18" fmla="*/ 472440 w 695960"/>
                  <a:gd name="connsiteY18" fmla="*/ 350520 h 762000"/>
                  <a:gd name="connsiteX19" fmla="*/ 360680 w 695960"/>
                  <a:gd name="connsiteY19" fmla="*/ 284480 h 762000"/>
                  <a:gd name="connsiteX20" fmla="*/ 243840 w 695960"/>
                  <a:gd name="connsiteY20" fmla="*/ 193040 h 762000"/>
                  <a:gd name="connsiteX21" fmla="*/ 157480 w 695960"/>
                  <a:gd name="connsiteY21" fmla="*/ 86360 h 762000"/>
                  <a:gd name="connsiteX22" fmla="*/ 121920 w 695960"/>
                  <a:gd name="connsiteY22" fmla="*/ 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7160 w 695960"/>
                  <a:gd name="connsiteY10" fmla="*/ 640080 h 762000"/>
                  <a:gd name="connsiteX11" fmla="*/ 259080 w 695960"/>
                  <a:gd name="connsiteY11" fmla="*/ 701040 h 762000"/>
                  <a:gd name="connsiteX12" fmla="*/ 553720 w 695960"/>
                  <a:gd name="connsiteY12" fmla="*/ 762000 h 762000"/>
                  <a:gd name="connsiteX13" fmla="*/ 655320 w 695960"/>
                  <a:gd name="connsiteY13" fmla="*/ 751840 h 762000"/>
                  <a:gd name="connsiteX14" fmla="*/ 690880 w 695960"/>
                  <a:gd name="connsiteY14" fmla="*/ 640080 h 762000"/>
                  <a:gd name="connsiteX15" fmla="*/ 624840 w 695960"/>
                  <a:gd name="connsiteY15" fmla="*/ 538480 h 762000"/>
                  <a:gd name="connsiteX16" fmla="*/ 467360 w 695960"/>
                  <a:gd name="connsiteY16" fmla="*/ 467360 h 762000"/>
                  <a:gd name="connsiteX17" fmla="*/ 482600 w 695960"/>
                  <a:gd name="connsiteY17" fmla="*/ 360680 h 762000"/>
                  <a:gd name="connsiteX18" fmla="*/ 472440 w 695960"/>
                  <a:gd name="connsiteY18" fmla="*/ 350520 h 762000"/>
                  <a:gd name="connsiteX19" fmla="*/ 360680 w 695960"/>
                  <a:gd name="connsiteY19" fmla="*/ 284480 h 762000"/>
                  <a:gd name="connsiteX20" fmla="*/ 243840 w 695960"/>
                  <a:gd name="connsiteY20" fmla="*/ 193040 h 762000"/>
                  <a:gd name="connsiteX21" fmla="*/ 157480 w 695960"/>
                  <a:gd name="connsiteY21" fmla="*/ 86360 h 762000"/>
                  <a:gd name="connsiteX22" fmla="*/ 121920 w 695960"/>
                  <a:gd name="connsiteY22" fmla="*/ 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7160 w 695960"/>
                  <a:gd name="connsiteY10" fmla="*/ 640080 h 762000"/>
                  <a:gd name="connsiteX11" fmla="*/ 259080 w 695960"/>
                  <a:gd name="connsiteY11" fmla="*/ 701040 h 762000"/>
                  <a:gd name="connsiteX12" fmla="*/ 553720 w 695960"/>
                  <a:gd name="connsiteY12" fmla="*/ 762000 h 762000"/>
                  <a:gd name="connsiteX13" fmla="*/ 655320 w 695960"/>
                  <a:gd name="connsiteY13" fmla="*/ 751840 h 762000"/>
                  <a:gd name="connsiteX14" fmla="*/ 690880 w 695960"/>
                  <a:gd name="connsiteY14" fmla="*/ 640080 h 762000"/>
                  <a:gd name="connsiteX15" fmla="*/ 624840 w 695960"/>
                  <a:gd name="connsiteY15" fmla="*/ 538480 h 762000"/>
                  <a:gd name="connsiteX16" fmla="*/ 487680 w 695960"/>
                  <a:gd name="connsiteY16" fmla="*/ 447040 h 762000"/>
                  <a:gd name="connsiteX17" fmla="*/ 482600 w 695960"/>
                  <a:gd name="connsiteY17" fmla="*/ 360680 h 762000"/>
                  <a:gd name="connsiteX18" fmla="*/ 472440 w 695960"/>
                  <a:gd name="connsiteY18" fmla="*/ 350520 h 762000"/>
                  <a:gd name="connsiteX19" fmla="*/ 360680 w 695960"/>
                  <a:gd name="connsiteY19" fmla="*/ 284480 h 762000"/>
                  <a:gd name="connsiteX20" fmla="*/ 243840 w 695960"/>
                  <a:gd name="connsiteY20" fmla="*/ 193040 h 762000"/>
                  <a:gd name="connsiteX21" fmla="*/ 157480 w 695960"/>
                  <a:gd name="connsiteY21" fmla="*/ 86360 h 762000"/>
                  <a:gd name="connsiteX22" fmla="*/ 121920 w 695960"/>
                  <a:gd name="connsiteY22" fmla="*/ 0 h 762000"/>
                  <a:gd name="connsiteX0" fmla="*/ 121920 w 695960"/>
                  <a:gd name="connsiteY0" fmla="*/ 0 h 762000"/>
                  <a:gd name="connsiteX1" fmla="*/ 25400 w 695960"/>
                  <a:gd name="connsiteY1" fmla="*/ 50800 h 762000"/>
                  <a:gd name="connsiteX2" fmla="*/ 0 w 695960"/>
                  <a:gd name="connsiteY2" fmla="*/ 91440 h 762000"/>
                  <a:gd name="connsiteX3" fmla="*/ 15240 w 695960"/>
                  <a:gd name="connsiteY3" fmla="*/ 233680 h 762000"/>
                  <a:gd name="connsiteX4" fmla="*/ 45720 w 695960"/>
                  <a:gd name="connsiteY4" fmla="*/ 340360 h 762000"/>
                  <a:gd name="connsiteX5" fmla="*/ 45720 w 695960"/>
                  <a:gd name="connsiteY5" fmla="*/ 340360 h 762000"/>
                  <a:gd name="connsiteX6" fmla="*/ 101600 w 695960"/>
                  <a:gd name="connsiteY6" fmla="*/ 360680 h 762000"/>
                  <a:gd name="connsiteX7" fmla="*/ 116840 w 695960"/>
                  <a:gd name="connsiteY7" fmla="*/ 431800 h 762000"/>
                  <a:gd name="connsiteX8" fmla="*/ 101600 w 695960"/>
                  <a:gd name="connsiteY8" fmla="*/ 518160 h 762000"/>
                  <a:gd name="connsiteX9" fmla="*/ 101600 w 695960"/>
                  <a:gd name="connsiteY9" fmla="*/ 604520 h 762000"/>
                  <a:gd name="connsiteX10" fmla="*/ 137160 w 695960"/>
                  <a:gd name="connsiteY10" fmla="*/ 640080 h 762000"/>
                  <a:gd name="connsiteX11" fmla="*/ 259080 w 695960"/>
                  <a:gd name="connsiteY11" fmla="*/ 701040 h 762000"/>
                  <a:gd name="connsiteX12" fmla="*/ 553720 w 695960"/>
                  <a:gd name="connsiteY12" fmla="*/ 762000 h 762000"/>
                  <a:gd name="connsiteX13" fmla="*/ 640080 w 695960"/>
                  <a:gd name="connsiteY13" fmla="*/ 736600 h 762000"/>
                  <a:gd name="connsiteX14" fmla="*/ 690880 w 695960"/>
                  <a:gd name="connsiteY14" fmla="*/ 640080 h 762000"/>
                  <a:gd name="connsiteX15" fmla="*/ 624840 w 695960"/>
                  <a:gd name="connsiteY15" fmla="*/ 538480 h 762000"/>
                  <a:gd name="connsiteX16" fmla="*/ 487680 w 695960"/>
                  <a:gd name="connsiteY16" fmla="*/ 447040 h 762000"/>
                  <a:gd name="connsiteX17" fmla="*/ 482600 w 695960"/>
                  <a:gd name="connsiteY17" fmla="*/ 360680 h 762000"/>
                  <a:gd name="connsiteX18" fmla="*/ 472440 w 695960"/>
                  <a:gd name="connsiteY18" fmla="*/ 350520 h 762000"/>
                  <a:gd name="connsiteX19" fmla="*/ 360680 w 695960"/>
                  <a:gd name="connsiteY19" fmla="*/ 284480 h 762000"/>
                  <a:gd name="connsiteX20" fmla="*/ 243840 w 695960"/>
                  <a:gd name="connsiteY20" fmla="*/ 193040 h 762000"/>
                  <a:gd name="connsiteX21" fmla="*/ 157480 w 695960"/>
                  <a:gd name="connsiteY21" fmla="*/ 86360 h 762000"/>
                  <a:gd name="connsiteX22" fmla="*/ 121920 w 695960"/>
                  <a:gd name="connsiteY22" fmla="*/ 0 h 762000"/>
                  <a:gd name="connsiteX0" fmla="*/ 121920 w 685800"/>
                  <a:gd name="connsiteY0" fmla="*/ 0 h 762000"/>
                  <a:gd name="connsiteX1" fmla="*/ 25400 w 685800"/>
                  <a:gd name="connsiteY1" fmla="*/ 50800 h 762000"/>
                  <a:gd name="connsiteX2" fmla="*/ 0 w 685800"/>
                  <a:gd name="connsiteY2" fmla="*/ 91440 h 762000"/>
                  <a:gd name="connsiteX3" fmla="*/ 15240 w 685800"/>
                  <a:gd name="connsiteY3" fmla="*/ 233680 h 762000"/>
                  <a:gd name="connsiteX4" fmla="*/ 45720 w 685800"/>
                  <a:gd name="connsiteY4" fmla="*/ 340360 h 762000"/>
                  <a:gd name="connsiteX5" fmla="*/ 45720 w 685800"/>
                  <a:gd name="connsiteY5" fmla="*/ 340360 h 762000"/>
                  <a:gd name="connsiteX6" fmla="*/ 101600 w 685800"/>
                  <a:gd name="connsiteY6" fmla="*/ 360680 h 762000"/>
                  <a:gd name="connsiteX7" fmla="*/ 116840 w 685800"/>
                  <a:gd name="connsiteY7" fmla="*/ 431800 h 762000"/>
                  <a:gd name="connsiteX8" fmla="*/ 101600 w 685800"/>
                  <a:gd name="connsiteY8" fmla="*/ 518160 h 762000"/>
                  <a:gd name="connsiteX9" fmla="*/ 101600 w 685800"/>
                  <a:gd name="connsiteY9" fmla="*/ 604520 h 762000"/>
                  <a:gd name="connsiteX10" fmla="*/ 137160 w 685800"/>
                  <a:gd name="connsiteY10" fmla="*/ 640080 h 762000"/>
                  <a:gd name="connsiteX11" fmla="*/ 259080 w 685800"/>
                  <a:gd name="connsiteY11" fmla="*/ 701040 h 762000"/>
                  <a:gd name="connsiteX12" fmla="*/ 553720 w 685800"/>
                  <a:gd name="connsiteY12" fmla="*/ 762000 h 762000"/>
                  <a:gd name="connsiteX13" fmla="*/ 640080 w 685800"/>
                  <a:gd name="connsiteY13" fmla="*/ 736600 h 762000"/>
                  <a:gd name="connsiteX14" fmla="*/ 680720 w 685800"/>
                  <a:gd name="connsiteY14" fmla="*/ 594360 h 762000"/>
                  <a:gd name="connsiteX15" fmla="*/ 624840 w 685800"/>
                  <a:gd name="connsiteY15" fmla="*/ 538480 h 762000"/>
                  <a:gd name="connsiteX16" fmla="*/ 487680 w 685800"/>
                  <a:gd name="connsiteY16" fmla="*/ 447040 h 762000"/>
                  <a:gd name="connsiteX17" fmla="*/ 482600 w 685800"/>
                  <a:gd name="connsiteY17" fmla="*/ 360680 h 762000"/>
                  <a:gd name="connsiteX18" fmla="*/ 472440 w 685800"/>
                  <a:gd name="connsiteY18" fmla="*/ 350520 h 762000"/>
                  <a:gd name="connsiteX19" fmla="*/ 360680 w 685800"/>
                  <a:gd name="connsiteY19" fmla="*/ 284480 h 762000"/>
                  <a:gd name="connsiteX20" fmla="*/ 243840 w 685800"/>
                  <a:gd name="connsiteY20" fmla="*/ 193040 h 762000"/>
                  <a:gd name="connsiteX21" fmla="*/ 157480 w 685800"/>
                  <a:gd name="connsiteY21" fmla="*/ 86360 h 762000"/>
                  <a:gd name="connsiteX22" fmla="*/ 121920 w 685800"/>
                  <a:gd name="connsiteY22" fmla="*/ 0 h 762000"/>
                  <a:gd name="connsiteX0" fmla="*/ 121920 w 685800"/>
                  <a:gd name="connsiteY0" fmla="*/ 0 h 762000"/>
                  <a:gd name="connsiteX1" fmla="*/ 25400 w 685800"/>
                  <a:gd name="connsiteY1" fmla="*/ 50800 h 762000"/>
                  <a:gd name="connsiteX2" fmla="*/ 0 w 685800"/>
                  <a:gd name="connsiteY2" fmla="*/ 91440 h 762000"/>
                  <a:gd name="connsiteX3" fmla="*/ 15240 w 685800"/>
                  <a:gd name="connsiteY3" fmla="*/ 233680 h 762000"/>
                  <a:gd name="connsiteX4" fmla="*/ 45720 w 685800"/>
                  <a:gd name="connsiteY4" fmla="*/ 340360 h 762000"/>
                  <a:gd name="connsiteX5" fmla="*/ 45720 w 685800"/>
                  <a:gd name="connsiteY5" fmla="*/ 340360 h 762000"/>
                  <a:gd name="connsiteX6" fmla="*/ 101600 w 685800"/>
                  <a:gd name="connsiteY6" fmla="*/ 360680 h 762000"/>
                  <a:gd name="connsiteX7" fmla="*/ 116840 w 685800"/>
                  <a:gd name="connsiteY7" fmla="*/ 431800 h 762000"/>
                  <a:gd name="connsiteX8" fmla="*/ 101600 w 685800"/>
                  <a:gd name="connsiteY8" fmla="*/ 518160 h 762000"/>
                  <a:gd name="connsiteX9" fmla="*/ 101600 w 685800"/>
                  <a:gd name="connsiteY9" fmla="*/ 604520 h 762000"/>
                  <a:gd name="connsiteX10" fmla="*/ 137160 w 685800"/>
                  <a:gd name="connsiteY10" fmla="*/ 640080 h 762000"/>
                  <a:gd name="connsiteX11" fmla="*/ 259080 w 685800"/>
                  <a:gd name="connsiteY11" fmla="*/ 701040 h 762000"/>
                  <a:gd name="connsiteX12" fmla="*/ 553720 w 685800"/>
                  <a:gd name="connsiteY12" fmla="*/ 762000 h 762000"/>
                  <a:gd name="connsiteX13" fmla="*/ 619760 w 685800"/>
                  <a:gd name="connsiteY13" fmla="*/ 711200 h 762000"/>
                  <a:gd name="connsiteX14" fmla="*/ 680720 w 685800"/>
                  <a:gd name="connsiteY14" fmla="*/ 594360 h 762000"/>
                  <a:gd name="connsiteX15" fmla="*/ 624840 w 685800"/>
                  <a:gd name="connsiteY15" fmla="*/ 538480 h 762000"/>
                  <a:gd name="connsiteX16" fmla="*/ 487680 w 685800"/>
                  <a:gd name="connsiteY16" fmla="*/ 447040 h 762000"/>
                  <a:gd name="connsiteX17" fmla="*/ 482600 w 685800"/>
                  <a:gd name="connsiteY17" fmla="*/ 360680 h 762000"/>
                  <a:gd name="connsiteX18" fmla="*/ 472440 w 685800"/>
                  <a:gd name="connsiteY18" fmla="*/ 350520 h 762000"/>
                  <a:gd name="connsiteX19" fmla="*/ 360680 w 685800"/>
                  <a:gd name="connsiteY19" fmla="*/ 284480 h 762000"/>
                  <a:gd name="connsiteX20" fmla="*/ 243840 w 685800"/>
                  <a:gd name="connsiteY20" fmla="*/ 193040 h 762000"/>
                  <a:gd name="connsiteX21" fmla="*/ 157480 w 685800"/>
                  <a:gd name="connsiteY21" fmla="*/ 86360 h 762000"/>
                  <a:gd name="connsiteX22" fmla="*/ 121920 w 685800"/>
                  <a:gd name="connsiteY22" fmla="*/ 0 h 762000"/>
                  <a:gd name="connsiteX0" fmla="*/ 121920 w 685800"/>
                  <a:gd name="connsiteY0" fmla="*/ 0 h 746760"/>
                  <a:gd name="connsiteX1" fmla="*/ 25400 w 685800"/>
                  <a:gd name="connsiteY1" fmla="*/ 50800 h 746760"/>
                  <a:gd name="connsiteX2" fmla="*/ 0 w 685800"/>
                  <a:gd name="connsiteY2" fmla="*/ 91440 h 746760"/>
                  <a:gd name="connsiteX3" fmla="*/ 15240 w 685800"/>
                  <a:gd name="connsiteY3" fmla="*/ 233680 h 746760"/>
                  <a:gd name="connsiteX4" fmla="*/ 45720 w 685800"/>
                  <a:gd name="connsiteY4" fmla="*/ 340360 h 746760"/>
                  <a:gd name="connsiteX5" fmla="*/ 45720 w 685800"/>
                  <a:gd name="connsiteY5" fmla="*/ 340360 h 746760"/>
                  <a:gd name="connsiteX6" fmla="*/ 101600 w 685800"/>
                  <a:gd name="connsiteY6" fmla="*/ 360680 h 746760"/>
                  <a:gd name="connsiteX7" fmla="*/ 116840 w 685800"/>
                  <a:gd name="connsiteY7" fmla="*/ 431800 h 746760"/>
                  <a:gd name="connsiteX8" fmla="*/ 101600 w 685800"/>
                  <a:gd name="connsiteY8" fmla="*/ 518160 h 746760"/>
                  <a:gd name="connsiteX9" fmla="*/ 101600 w 685800"/>
                  <a:gd name="connsiteY9" fmla="*/ 604520 h 746760"/>
                  <a:gd name="connsiteX10" fmla="*/ 137160 w 685800"/>
                  <a:gd name="connsiteY10" fmla="*/ 640080 h 746760"/>
                  <a:gd name="connsiteX11" fmla="*/ 259080 w 685800"/>
                  <a:gd name="connsiteY11" fmla="*/ 701040 h 746760"/>
                  <a:gd name="connsiteX12" fmla="*/ 543560 w 685800"/>
                  <a:gd name="connsiteY12" fmla="*/ 746760 h 746760"/>
                  <a:gd name="connsiteX13" fmla="*/ 619760 w 685800"/>
                  <a:gd name="connsiteY13" fmla="*/ 711200 h 746760"/>
                  <a:gd name="connsiteX14" fmla="*/ 680720 w 685800"/>
                  <a:gd name="connsiteY14" fmla="*/ 594360 h 746760"/>
                  <a:gd name="connsiteX15" fmla="*/ 624840 w 685800"/>
                  <a:gd name="connsiteY15" fmla="*/ 538480 h 746760"/>
                  <a:gd name="connsiteX16" fmla="*/ 487680 w 685800"/>
                  <a:gd name="connsiteY16" fmla="*/ 447040 h 746760"/>
                  <a:gd name="connsiteX17" fmla="*/ 482600 w 685800"/>
                  <a:gd name="connsiteY17" fmla="*/ 360680 h 746760"/>
                  <a:gd name="connsiteX18" fmla="*/ 472440 w 685800"/>
                  <a:gd name="connsiteY18" fmla="*/ 350520 h 746760"/>
                  <a:gd name="connsiteX19" fmla="*/ 360680 w 685800"/>
                  <a:gd name="connsiteY19" fmla="*/ 284480 h 746760"/>
                  <a:gd name="connsiteX20" fmla="*/ 243840 w 685800"/>
                  <a:gd name="connsiteY20" fmla="*/ 193040 h 746760"/>
                  <a:gd name="connsiteX21" fmla="*/ 157480 w 685800"/>
                  <a:gd name="connsiteY21" fmla="*/ 86360 h 746760"/>
                  <a:gd name="connsiteX22" fmla="*/ 121920 w 685800"/>
                  <a:gd name="connsiteY22" fmla="*/ 0 h 746760"/>
                  <a:gd name="connsiteX0" fmla="*/ 121920 w 685800"/>
                  <a:gd name="connsiteY0" fmla="*/ 0 h 746760"/>
                  <a:gd name="connsiteX1" fmla="*/ 25400 w 685800"/>
                  <a:gd name="connsiteY1" fmla="*/ 50800 h 746760"/>
                  <a:gd name="connsiteX2" fmla="*/ 0 w 685800"/>
                  <a:gd name="connsiteY2" fmla="*/ 91440 h 746760"/>
                  <a:gd name="connsiteX3" fmla="*/ 15240 w 685800"/>
                  <a:gd name="connsiteY3" fmla="*/ 233680 h 746760"/>
                  <a:gd name="connsiteX4" fmla="*/ 45720 w 685800"/>
                  <a:gd name="connsiteY4" fmla="*/ 340360 h 746760"/>
                  <a:gd name="connsiteX5" fmla="*/ 45720 w 685800"/>
                  <a:gd name="connsiteY5" fmla="*/ 340360 h 746760"/>
                  <a:gd name="connsiteX6" fmla="*/ 101600 w 685800"/>
                  <a:gd name="connsiteY6" fmla="*/ 360680 h 746760"/>
                  <a:gd name="connsiteX7" fmla="*/ 116840 w 685800"/>
                  <a:gd name="connsiteY7" fmla="*/ 431800 h 746760"/>
                  <a:gd name="connsiteX8" fmla="*/ 101600 w 685800"/>
                  <a:gd name="connsiteY8" fmla="*/ 518160 h 746760"/>
                  <a:gd name="connsiteX9" fmla="*/ 101600 w 685800"/>
                  <a:gd name="connsiteY9" fmla="*/ 604520 h 746760"/>
                  <a:gd name="connsiteX10" fmla="*/ 137160 w 685800"/>
                  <a:gd name="connsiteY10" fmla="*/ 640080 h 746760"/>
                  <a:gd name="connsiteX11" fmla="*/ 259080 w 685800"/>
                  <a:gd name="connsiteY11" fmla="*/ 701040 h 746760"/>
                  <a:gd name="connsiteX12" fmla="*/ 543560 w 685800"/>
                  <a:gd name="connsiteY12" fmla="*/ 746760 h 746760"/>
                  <a:gd name="connsiteX13" fmla="*/ 640080 w 685800"/>
                  <a:gd name="connsiteY13" fmla="*/ 680720 h 746760"/>
                  <a:gd name="connsiteX14" fmla="*/ 680720 w 685800"/>
                  <a:gd name="connsiteY14" fmla="*/ 594360 h 746760"/>
                  <a:gd name="connsiteX15" fmla="*/ 624840 w 685800"/>
                  <a:gd name="connsiteY15" fmla="*/ 538480 h 746760"/>
                  <a:gd name="connsiteX16" fmla="*/ 487680 w 685800"/>
                  <a:gd name="connsiteY16" fmla="*/ 447040 h 746760"/>
                  <a:gd name="connsiteX17" fmla="*/ 482600 w 685800"/>
                  <a:gd name="connsiteY17" fmla="*/ 360680 h 746760"/>
                  <a:gd name="connsiteX18" fmla="*/ 472440 w 685800"/>
                  <a:gd name="connsiteY18" fmla="*/ 350520 h 746760"/>
                  <a:gd name="connsiteX19" fmla="*/ 360680 w 685800"/>
                  <a:gd name="connsiteY19" fmla="*/ 284480 h 746760"/>
                  <a:gd name="connsiteX20" fmla="*/ 243840 w 685800"/>
                  <a:gd name="connsiteY20" fmla="*/ 193040 h 746760"/>
                  <a:gd name="connsiteX21" fmla="*/ 157480 w 685800"/>
                  <a:gd name="connsiteY21" fmla="*/ 86360 h 746760"/>
                  <a:gd name="connsiteX22" fmla="*/ 121920 w 685800"/>
                  <a:gd name="connsiteY22" fmla="*/ 0 h 746760"/>
                  <a:gd name="connsiteX0" fmla="*/ 121920 w 685800"/>
                  <a:gd name="connsiteY0" fmla="*/ 0 h 746760"/>
                  <a:gd name="connsiteX1" fmla="*/ 25400 w 685800"/>
                  <a:gd name="connsiteY1" fmla="*/ 50800 h 746760"/>
                  <a:gd name="connsiteX2" fmla="*/ 0 w 685800"/>
                  <a:gd name="connsiteY2" fmla="*/ 91440 h 746760"/>
                  <a:gd name="connsiteX3" fmla="*/ 15240 w 685800"/>
                  <a:gd name="connsiteY3" fmla="*/ 233680 h 746760"/>
                  <a:gd name="connsiteX4" fmla="*/ 45720 w 685800"/>
                  <a:gd name="connsiteY4" fmla="*/ 340360 h 746760"/>
                  <a:gd name="connsiteX5" fmla="*/ 45720 w 685800"/>
                  <a:gd name="connsiteY5" fmla="*/ 340360 h 746760"/>
                  <a:gd name="connsiteX6" fmla="*/ 101600 w 685800"/>
                  <a:gd name="connsiteY6" fmla="*/ 360680 h 746760"/>
                  <a:gd name="connsiteX7" fmla="*/ 116840 w 685800"/>
                  <a:gd name="connsiteY7" fmla="*/ 431800 h 746760"/>
                  <a:gd name="connsiteX8" fmla="*/ 101600 w 685800"/>
                  <a:gd name="connsiteY8" fmla="*/ 518160 h 746760"/>
                  <a:gd name="connsiteX9" fmla="*/ 101600 w 685800"/>
                  <a:gd name="connsiteY9" fmla="*/ 604520 h 746760"/>
                  <a:gd name="connsiteX10" fmla="*/ 137160 w 685800"/>
                  <a:gd name="connsiteY10" fmla="*/ 640080 h 746760"/>
                  <a:gd name="connsiteX11" fmla="*/ 259080 w 685800"/>
                  <a:gd name="connsiteY11" fmla="*/ 701040 h 746760"/>
                  <a:gd name="connsiteX12" fmla="*/ 543560 w 685800"/>
                  <a:gd name="connsiteY12" fmla="*/ 746760 h 746760"/>
                  <a:gd name="connsiteX13" fmla="*/ 640080 w 685800"/>
                  <a:gd name="connsiteY13" fmla="*/ 680720 h 746760"/>
                  <a:gd name="connsiteX14" fmla="*/ 680720 w 685800"/>
                  <a:gd name="connsiteY14" fmla="*/ 594360 h 746760"/>
                  <a:gd name="connsiteX15" fmla="*/ 584200 w 685800"/>
                  <a:gd name="connsiteY15" fmla="*/ 497840 h 746760"/>
                  <a:gd name="connsiteX16" fmla="*/ 487680 w 685800"/>
                  <a:gd name="connsiteY16" fmla="*/ 447040 h 746760"/>
                  <a:gd name="connsiteX17" fmla="*/ 482600 w 685800"/>
                  <a:gd name="connsiteY17" fmla="*/ 360680 h 746760"/>
                  <a:gd name="connsiteX18" fmla="*/ 472440 w 685800"/>
                  <a:gd name="connsiteY18" fmla="*/ 350520 h 746760"/>
                  <a:gd name="connsiteX19" fmla="*/ 360680 w 685800"/>
                  <a:gd name="connsiteY19" fmla="*/ 284480 h 746760"/>
                  <a:gd name="connsiteX20" fmla="*/ 243840 w 685800"/>
                  <a:gd name="connsiteY20" fmla="*/ 193040 h 746760"/>
                  <a:gd name="connsiteX21" fmla="*/ 157480 w 685800"/>
                  <a:gd name="connsiteY21" fmla="*/ 86360 h 746760"/>
                  <a:gd name="connsiteX22" fmla="*/ 121920 w 685800"/>
                  <a:gd name="connsiteY22" fmla="*/ 0 h 746760"/>
                  <a:gd name="connsiteX0" fmla="*/ 121920 w 665480"/>
                  <a:gd name="connsiteY0" fmla="*/ 0 h 746760"/>
                  <a:gd name="connsiteX1" fmla="*/ 25400 w 665480"/>
                  <a:gd name="connsiteY1" fmla="*/ 50800 h 746760"/>
                  <a:gd name="connsiteX2" fmla="*/ 0 w 665480"/>
                  <a:gd name="connsiteY2" fmla="*/ 91440 h 746760"/>
                  <a:gd name="connsiteX3" fmla="*/ 15240 w 665480"/>
                  <a:gd name="connsiteY3" fmla="*/ 233680 h 746760"/>
                  <a:gd name="connsiteX4" fmla="*/ 45720 w 665480"/>
                  <a:gd name="connsiteY4" fmla="*/ 340360 h 746760"/>
                  <a:gd name="connsiteX5" fmla="*/ 45720 w 665480"/>
                  <a:gd name="connsiteY5" fmla="*/ 340360 h 746760"/>
                  <a:gd name="connsiteX6" fmla="*/ 101600 w 665480"/>
                  <a:gd name="connsiteY6" fmla="*/ 360680 h 746760"/>
                  <a:gd name="connsiteX7" fmla="*/ 116840 w 665480"/>
                  <a:gd name="connsiteY7" fmla="*/ 431800 h 746760"/>
                  <a:gd name="connsiteX8" fmla="*/ 101600 w 665480"/>
                  <a:gd name="connsiteY8" fmla="*/ 518160 h 746760"/>
                  <a:gd name="connsiteX9" fmla="*/ 101600 w 665480"/>
                  <a:gd name="connsiteY9" fmla="*/ 604520 h 746760"/>
                  <a:gd name="connsiteX10" fmla="*/ 137160 w 665480"/>
                  <a:gd name="connsiteY10" fmla="*/ 640080 h 746760"/>
                  <a:gd name="connsiteX11" fmla="*/ 259080 w 665480"/>
                  <a:gd name="connsiteY11" fmla="*/ 701040 h 746760"/>
                  <a:gd name="connsiteX12" fmla="*/ 543560 w 665480"/>
                  <a:gd name="connsiteY12" fmla="*/ 746760 h 746760"/>
                  <a:gd name="connsiteX13" fmla="*/ 640080 w 665480"/>
                  <a:gd name="connsiteY13" fmla="*/ 680720 h 746760"/>
                  <a:gd name="connsiteX14" fmla="*/ 660400 w 665480"/>
                  <a:gd name="connsiteY14" fmla="*/ 553720 h 746760"/>
                  <a:gd name="connsiteX15" fmla="*/ 584200 w 665480"/>
                  <a:gd name="connsiteY15" fmla="*/ 497840 h 746760"/>
                  <a:gd name="connsiteX16" fmla="*/ 487680 w 665480"/>
                  <a:gd name="connsiteY16" fmla="*/ 447040 h 746760"/>
                  <a:gd name="connsiteX17" fmla="*/ 482600 w 665480"/>
                  <a:gd name="connsiteY17" fmla="*/ 360680 h 746760"/>
                  <a:gd name="connsiteX18" fmla="*/ 472440 w 665480"/>
                  <a:gd name="connsiteY18" fmla="*/ 350520 h 746760"/>
                  <a:gd name="connsiteX19" fmla="*/ 360680 w 665480"/>
                  <a:gd name="connsiteY19" fmla="*/ 284480 h 746760"/>
                  <a:gd name="connsiteX20" fmla="*/ 243840 w 665480"/>
                  <a:gd name="connsiteY20" fmla="*/ 193040 h 746760"/>
                  <a:gd name="connsiteX21" fmla="*/ 157480 w 665480"/>
                  <a:gd name="connsiteY21" fmla="*/ 86360 h 746760"/>
                  <a:gd name="connsiteX22" fmla="*/ 121920 w 665480"/>
                  <a:gd name="connsiteY22" fmla="*/ 0 h 746760"/>
                  <a:gd name="connsiteX0" fmla="*/ 121920 w 665480"/>
                  <a:gd name="connsiteY0" fmla="*/ 0 h 746760"/>
                  <a:gd name="connsiteX1" fmla="*/ 25400 w 665480"/>
                  <a:gd name="connsiteY1" fmla="*/ 50800 h 746760"/>
                  <a:gd name="connsiteX2" fmla="*/ 0 w 665480"/>
                  <a:gd name="connsiteY2" fmla="*/ 91440 h 746760"/>
                  <a:gd name="connsiteX3" fmla="*/ 15240 w 665480"/>
                  <a:gd name="connsiteY3" fmla="*/ 233680 h 746760"/>
                  <a:gd name="connsiteX4" fmla="*/ 45720 w 665480"/>
                  <a:gd name="connsiteY4" fmla="*/ 340360 h 746760"/>
                  <a:gd name="connsiteX5" fmla="*/ 45720 w 665480"/>
                  <a:gd name="connsiteY5" fmla="*/ 340360 h 746760"/>
                  <a:gd name="connsiteX6" fmla="*/ 101600 w 665480"/>
                  <a:gd name="connsiteY6" fmla="*/ 360680 h 746760"/>
                  <a:gd name="connsiteX7" fmla="*/ 116840 w 665480"/>
                  <a:gd name="connsiteY7" fmla="*/ 431800 h 746760"/>
                  <a:gd name="connsiteX8" fmla="*/ 101600 w 665480"/>
                  <a:gd name="connsiteY8" fmla="*/ 518160 h 746760"/>
                  <a:gd name="connsiteX9" fmla="*/ 101600 w 665480"/>
                  <a:gd name="connsiteY9" fmla="*/ 604520 h 746760"/>
                  <a:gd name="connsiteX10" fmla="*/ 137160 w 665480"/>
                  <a:gd name="connsiteY10" fmla="*/ 640080 h 746760"/>
                  <a:gd name="connsiteX11" fmla="*/ 259080 w 665480"/>
                  <a:gd name="connsiteY11" fmla="*/ 701040 h 746760"/>
                  <a:gd name="connsiteX12" fmla="*/ 543560 w 665480"/>
                  <a:gd name="connsiteY12" fmla="*/ 746760 h 746760"/>
                  <a:gd name="connsiteX13" fmla="*/ 640080 w 665480"/>
                  <a:gd name="connsiteY13" fmla="*/ 665480 h 746760"/>
                  <a:gd name="connsiteX14" fmla="*/ 660400 w 665480"/>
                  <a:gd name="connsiteY14" fmla="*/ 553720 h 746760"/>
                  <a:gd name="connsiteX15" fmla="*/ 584200 w 665480"/>
                  <a:gd name="connsiteY15" fmla="*/ 497840 h 746760"/>
                  <a:gd name="connsiteX16" fmla="*/ 487680 w 665480"/>
                  <a:gd name="connsiteY16" fmla="*/ 447040 h 746760"/>
                  <a:gd name="connsiteX17" fmla="*/ 482600 w 665480"/>
                  <a:gd name="connsiteY17" fmla="*/ 360680 h 746760"/>
                  <a:gd name="connsiteX18" fmla="*/ 472440 w 665480"/>
                  <a:gd name="connsiteY18" fmla="*/ 350520 h 746760"/>
                  <a:gd name="connsiteX19" fmla="*/ 360680 w 665480"/>
                  <a:gd name="connsiteY19" fmla="*/ 284480 h 746760"/>
                  <a:gd name="connsiteX20" fmla="*/ 243840 w 665480"/>
                  <a:gd name="connsiteY20" fmla="*/ 193040 h 746760"/>
                  <a:gd name="connsiteX21" fmla="*/ 157480 w 665480"/>
                  <a:gd name="connsiteY21" fmla="*/ 86360 h 746760"/>
                  <a:gd name="connsiteX22" fmla="*/ 121920 w 665480"/>
                  <a:gd name="connsiteY22" fmla="*/ 0 h 746760"/>
                  <a:gd name="connsiteX0" fmla="*/ 121920 w 665480"/>
                  <a:gd name="connsiteY0" fmla="*/ 0 h 746760"/>
                  <a:gd name="connsiteX1" fmla="*/ 25400 w 665480"/>
                  <a:gd name="connsiteY1" fmla="*/ 50800 h 746760"/>
                  <a:gd name="connsiteX2" fmla="*/ 0 w 665480"/>
                  <a:gd name="connsiteY2" fmla="*/ 91440 h 746760"/>
                  <a:gd name="connsiteX3" fmla="*/ 15240 w 665480"/>
                  <a:gd name="connsiteY3" fmla="*/ 233680 h 746760"/>
                  <a:gd name="connsiteX4" fmla="*/ 45720 w 665480"/>
                  <a:gd name="connsiteY4" fmla="*/ 340360 h 746760"/>
                  <a:gd name="connsiteX5" fmla="*/ 45720 w 665480"/>
                  <a:gd name="connsiteY5" fmla="*/ 340360 h 746760"/>
                  <a:gd name="connsiteX6" fmla="*/ 101600 w 665480"/>
                  <a:gd name="connsiteY6" fmla="*/ 360680 h 746760"/>
                  <a:gd name="connsiteX7" fmla="*/ 116840 w 665480"/>
                  <a:gd name="connsiteY7" fmla="*/ 431800 h 746760"/>
                  <a:gd name="connsiteX8" fmla="*/ 101600 w 665480"/>
                  <a:gd name="connsiteY8" fmla="*/ 518160 h 746760"/>
                  <a:gd name="connsiteX9" fmla="*/ 101600 w 665480"/>
                  <a:gd name="connsiteY9" fmla="*/ 604520 h 746760"/>
                  <a:gd name="connsiteX10" fmla="*/ 137160 w 665480"/>
                  <a:gd name="connsiteY10" fmla="*/ 640080 h 746760"/>
                  <a:gd name="connsiteX11" fmla="*/ 259080 w 665480"/>
                  <a:gd name="connsiteY11" fmla="*/ 701040 h 746760"/>
                  <a:gd name="connsiteX12" fmla="*/ 543560 w 665480"/>
                  <a:gd name="connsiteY12" fmla="*/ 746760 h 746760"/>
                  <a:gd name="connsiteX13" fmla="*/ 640080 w 665480"/>
                  <a:gd name="connsiteY13" fmla="*/ 665480 h 746760"/>
                  <a:gd name="connsiteX14" fmla="*/ 660400 w 665480"/>
                  <a:gd name="connsiteY14" fmla="*/ 553720 h 746760"/>
                  <a:gd name="connsiteX15" fmla="*/ 584200 w 665480"/>
                  <a:gd name="connsiteY15" fmla="*/ 497840 h 746760"/>
                  <a:gd name="connsiteX16" fmla="*/ 487680 w 665480"/>
                  <a:gd name="connsiteY16" fmla="*/ 447040 h 746760"/>
                  <a:gd name="connsiteX17" fmla="*/ 482600 w 665480"/>
                  <a:gd name="connsiteY17" fmla="*/ 360680 h 746760"/>
                  <a:gd name="connsiteX18" fmla="*/ 472440 w 665480"/>
                  <a:gd name="connsiteY18" fmla="*/ 350520 h 746760"/>
                  <a:gd name="connsiteX19" fmla="*/ 360680 w 665480"/>
                  <a:gd name="connsiteY19" fmla="*/ 284480 h 746760"/>
                  <a:gd name="connsiteX20" fmla="*/ 243840 w 665480"/>
                  <a:gd name="connsiteY20" fmla="*/ 193040 h 746760"/>
                  <a:gd name="connsiteX21" fmla="*/ 157480 w 665480"/>
                  <a:gd name="connsiteY21" fmla="*/ 86360 h 746760"/>
                  <a:gd name="connsiteX22" fmla="*/ 121920 w 665480"/>
                  <a:gd name="connsiteY22" fmla="*/ 0 h 746760"/>
                  <a:gd name="connsiteX0" fmla="*/ 121920 w 665480"/>
                  <a:gd name="connsiteY0" fmla="*/ 0 h 746760"/>
                  <a:gd name="connsiteX1" fmla="*/ 25400 w 665480"/>
                  <a:gd name="connsiteY1" fmla="*/ 50800 h 746760"/>
                  <a:gd name="connsiteX2" fmla="*/ 0 w 665480"/>
                  <a:gd name="connsiteY2" fmla="*/ 91440 h 746760"/>
                  <a:gd name="connsiteX3" fmla="*/ 15240 w 665480"/>
                  <a:gd name="connsiteY3" fmla="*/ 233680 h 746760"/>
                  <a:gd name="connsiteX4" fmla="*/ 45720 w 665480"/>
                  <a:gd name="connsiteY4" fmla="*/ 340360 h 746760"/>
                  <a:gd name="connsiteX5" fmla="*/ 45720 w 665480"/>
                  <a:gd name="connsiteY5" fmla="*/ 340360 h 746760"/>
                  <a:gd name="connsiteX6" fmla="*/ 101600 w 665480"/>
                  <a:gd name="connsiteY6" fmla="*/ 360680 h 746760"/>
                  <a:gd name="connsiteX7" fmla="*/ 116840 w 665480"/>
                  <a:gd name="connsiteY7" fmla="*/ 431800 h 746760"/>
                  <a:gd name="connsiteX8" fmla="*/ 101600 w 665480"/>
                  <a:gd name="connsiteY8" fmla="*/ 518160 h 746760"/>
                  <a:gd name="connsiteX9" fmla="*/ 101600 w 665480"/>
                  <a:gd name="connsiteY9" fmla="*/ 604520 h 746760"/>
                  <a:gd name="connsiteX10" fmla="*/ 137160 w 665480"/>
                  <a:gd name="connsiteY10" fmla="*/ 640080 h 746760"/>
                  <a:gd name="connsiteX11" fmla="*/ 259080 w 665480"/>
                  <a:gd name="connsiteY11" fmla="*/ 701040 h 746760"/>
                  <a:gd name="connsiteX12" fmla="*/ 543560 w 665480"/>
                  <a:gd name="connsiteY12" fmla="*/ 746760 h 746760"/>
                  <a:gd name="connsiteX13" fmla="*/ 640080 w 665480"/>
                  <a:gd name="connsiteY13" fmla="*/ 665480 h 746760"/>
                  <a:gd name="connsiteX14" fmla="*/ 660400 w 665480"/>
                  <a:gd name="connsiteY14" fmla="*/ 553720 h 746760"/>
                  <a:gd name="connsiteX15" fmla="*/ 584200 w 665480"/>
                  <a:gd name="connsiteY15" fmla="*/ 497840 h 746760"/>
                  <a:gd name="connsiteX16" fmla="*/ 487680 w 665480"/>
                  <a:gd name="connsiteY16" fmla="*/ 431800 h 746760"/>
                  <a:gd name="connsiteX17" fmla="*/ 482600 w 665480"/>
                  <a:gd name="connsiteY17" fmla="*/ 360680 h 746760"/>
                  <a:gd name="connsiteX18" fmla="*/ 472440 w 665480"/>
                  <a:gd name="connsiteY18" fmla="*/ 350520 h 746760"/>
                  <a:gd name="connsiteX19" fmla="*/ 360680 w 665480"/>
                  <a:gd name="connsiteY19" fmla="*/ 284480 h 746760"/>
                  <a:gd name="connsiteX20" fmla="*/ 243840 w 665480"/>
                  <a:gd name="connsiteY20" fmla="*/ 193040 h 746760"/>
                  <a:gd name="connsiteX21" fmla="*/ 157480 w 665480"/>
                  <a:gd name="connsiteY21" fmla="*/ 86360 h 746760"/>
                  <a:gd name="connsiteX22" fmla="*/ 121920 w 665480"/>
                  <a:gd name="connsiteY22" fmla="*/ 0 h 746760"/>
                  <a:gd name="connsiteX0" fmla="*/ 121920 w 677333"/>
                  <a:gd name="connsiteY0" fmla="*/ 0 h 726440"/>
                  <a:gd name="connsiteX1" fmla="*/ 25400 w 677333"/>
                  <a:gd name="connsiteY1" fmla="*/ 50800 h 726440"/>
                  <a:gd name="connsiteX2" fmla="*/ 0 w 677333"/>
                  <a:gd name="connsiteY2" fmla="*/ 91440 h 726440"/>
                  <a:gd name="connsiteX3" fmla="*/ 15240 w 677333"/>
                  <a:gd name="connsiteY3" fmla="*/ 233680 h 726440"/>
                  <a:gd name="connsiteX4" fmla="*/ 45720 w 677333"/>
                  <a:gd name="connsiteY4" fmla="*/ 340360 h 726440"/>
                  <a:gd name="connsiteX5" fmla="*/ 45720 w 677333"/>
                  <a:gd name="connsiteY5" fmla="*/ 340360 h 726440"/>
                  <a:gd name="connsiteX6" fmla="*/ 101600 w 677333"/>
                  <a:gd name="connsiteY6" fmla="*/ 360680 h 726440"/>
                  <a:gd name="connsiteX7" fmla="*/ 116840 w 677333"/>
                  <a:gd name="connsiteY7" fmla="*/ 431800 h 726440"/>
                  <a:gd name="connsiteX8" fmla="*/ 101600 w 677333"/>
                  <a:gd name="connsiteY8" fmla="*/ 518160 h 726440"/>
                  <a:gd name="connsiteX9" fmla="*/ 101600 w 677333"/>
                  <a:gd name="connsiteY9" fmla="*/ 604520 h 726440"/>
                  <a:gd name="connsiteX10" fmla="*/ 137160 w 677333"/>
                  <a:gd name="connsiteY10" fmla="*/ 640080 h 726440"/>
                  <a:gd name="connsiteX11" fmla="*/ 259080 w 677333"/>
                  <a:gd name="connsiteY11" fmla="*/ 701040 h 726440"/>
                  <a:gd name="connsiteX12" fmla="*/ 624840 w 677333"/>
                  <a:gd name="connsiteY12" fmla="*/ 726440 h 726440"/>
                  <a:gd name="connsiteX13" fmla="*/ 640080 w 677333"/>
                  <a:gd name="connsiteY13" fmla="*/ 665480 h 726440"/>
                  <a:gd name="connsiteX14" fmla="*/ 660400 w 677333"/>
                  <a:gd name="connsiteY14" fmla="*/ 553720 h 726440"/>
                  <a:gd name="connsiteX15" fmla="*/ 584200 w 677333"/>
                  <a:gd name="connsiteY15" fmla="*/ 497840 h 726440"/>
                  <a:gd name="connsiteX16" fmla="*/ 487680 w 677333"/>
                  <a:gd name="connsiteY16" fmla="*/ 431800 h 726440"/>
                  <a:gd name="connsiteX17" fmla="*/ 482600 w 677333"/>
                  <a:gd name="connsiteY17" fmla="*/ 360680 h 726440"/>
                  <a:gd name="connsiteX18" fmla="*/ 472440 w 677333"/>
                  <a:gd name="connsiteY18" fmla="*/ 350520 h 726440"/>
                  <a:gd name="connsiteX19" fmla="*/ 360680 w 677333"/>
                  <a:gd name="connsiteY19" fmla="*/ 284480 h 726440"/>
                  <a:gd name="connsiteX20" fmla="*/ 243840 w 677333"/>
                  <a:gd name="connsiteY20" fmla="*/ 193040 h 726440"/>
                  <a:gd name="connsiteX21" fmla="*/ 157480 w 677333"/>
                  <a:gd name="connsiteY21" fmla="*/ 86360 h 726440"/>
                  <a:gd name="connsiteX22" fmla="*/ 121920 w 677333"/>
                  <a:gd name="connsiteY22" fmla="*/ 0 h 726440"/>
                  <a:gd name="connsiteX0" fmla="*/ 121920 w 690880"/>
                  <a:gd name="connsiteY0" fmla="*/ 0 h 726440"/>
                  <a:gd name="connsiteX1" fmla="*/ 25400 w 690880"/>
                  <a:gd name="connsiteY1" fmla="*/ 50800 h 726440"/>
                  <a:gd name="connsiteX2" fmla="*/ 0 w 690880"/>
                  <a:gd name="connsiteY2" fmla="*/ 91440 h 726440"/>
                  <a:gd name="connsiteX3" fmla="*/ 15240 w 690880"/>
                  <a:gd name="connsiteY3" fmla="*/ 233680 h 726440"/>
                  <a:gd name="connsiteX4" fmla="*/ 45720 w 690880"/>
                  <a:gd name="connsiteY4" fmla="*/ 340360 h 726440"/>
                  <a:gd name="connsiteX5" fmla="*/ 45720 w 690880"/>
                  <a:gd name="connsiteY5" fmla="*/ 340360 h 726440"/>
                  <a:gd name="connsiteX6" fmla="*/ 101600 w 690880"/>
                  <a:gd name="connsiteY6" fmla="*/ 360680 h 726440"/>
                  <a:gd name="connsiteX7" fmla="*/ 116840 w 690880"/>
                  <a:gd name="connsiteY7" fmla="*/ 431800 h 726440"/>
                  <a:gd name="connsiteX8" fmla="*/ 101600 w 690880"/>
                  <a:gd name="connsiteY8" fmla="*/ 518160 h 726440"/>
                  <a:gd name="connsiteX9" fmla="*/ 101600 w 690880"/>
                  <a:gd name="connsiteY9" fmla="*/ 604520 h 726440"/>
                  <a:gd name="connsiteX10" fmla="*/ 137160 w 690880"/>
                  <a:gd name="connsiteY10" fmla="*/ 640080 h 726440"/>
                  <a:gd name="connsiteX11" fmla="*/ 259080 w 690880"/>
                  <a:gd name="connsiteY11" fmla="*/ 701040 h 726440"/>
                  <a:gd name="connsiteX12" fmla="*/ 624840 w 690880"/>
                  <a:gd name="connsiteY12" fmla="*/ 726440 h 726440"/>
                  <a:gd name="connsiteX13" fmla="*/ 680720 w 690880"/>
                  <a:gd name="connsiteY13" fmla="*/ 640080 h 726440"/>
                  <a:gd name="connsiteX14" fmla="*/ 660400 w 690880"/>
                  <a:gd name="connsiteY14" fmla="*/ 553720 h 726440"/>
                  <a:gd name="connsiteX15" fmla="*/ 584200 w 690880"/>
                  <a:gd name="connsiteY15" fmla="*/ 497840 h 726440"/>
                  <a:gd name="connsiteX16" fmla="*/ 487680 w 690880"/>
                  <a:gd name="connsiteY16" fmla="*/ 431800 h 726440"/>
                  <a:gd name="connsiteX17" fmla="*/ 482600 w 690880"/>
                  <a:gd name="connsiteY17" fmla="*/ 360680 h 726440"/>
                  <a:gd name="connsiteX18" fmla="*/ 472440 w 690880"/>
                  <a:gd name="connsiteY18" fmla="*/ 350520 h 726440"/>
                  <a:gd name="connsiteX19" fmla="*/ 360680 w 690880"/>
                  <a:gd name="connsiteY19" fmla="*/ 284480 h 726440"/>
                  <a:gd name="connsiteX20" fmla="*/ 243840 w 690880"/>
                  <a:gd name="connsiteY20" fmla="*/ 193040 h 726440"/>
                  <a:gd name="connsiteX21" fmla="*/ 157480 w 690880"/>
                  <a:gd name="connsiteY21" fmla="*/ 86360 h 726440"/>
                  <a:gd name="connsiteX22" fmla="*/ 121920 w 690880"/>
                  <a:gd name="connsiteY22" fmla="*/ 0 h 726440"/>
                  <a:gd name="connsiteX0" fmla="*/ 121920 w 680720"/>
                  <a:gd name="connsiteY0" fmla="*/ 0 h 726440"/>
                  <a:gd name="connsiteX1" fmla="*/ 25400 w 680720"/>
                  <a:gd name="connsiteY1" fmla="*/ 50800 h 726440"/>
                  <a:gd name="connsiteX2" fmla="*/ 0 w 680720"/>
                  <a:gd name="connsiteY2" fmla="*/ 91440 h 726440"/>
                  <a:gd name="connsiteX3" fmla="*/ 15240 w 680720"/>
                  <a:gd name="connsiteY3" fmla="*/ 233680 h 726440"/>
                  <a:gd name="connsiteX4" fmla="*/ 45720 w 680720"/>
                  <a:gd name="connsiteY4" fmla="*/ 340360 h 726440"/>
                  <a:gd name="connsiteX5" fmla="*/ 45720 w 680720"/>
                  <a:gd name="connsiteY5" fmla="*/ 340360 h 726440"/>
                  <a:gd name="connsiteX6" fmla="*/ 101600 w 680720"/>
                  <a:gd name="connsiteY6" fmla="*/ 360680 h 726440"/>
                  <a:gd name="connsiteX7" fmla="*/ 116840 w 680720"/>
                  <a:gd name="connsiteY7" fmla="*/ 431800 h 726440"/>
                  <a:gd name="connsiteX8" fmla="*/ 101600 w 680720"/>
                  <a:gd name="connsiteY8" fmla="*/ 518160 h 726440"/>
                  <a:gd name="connsiteX9" fmla="*/ 101600 w 680720"/>
                  <a:gd name="connsiteY9" fmla="*/ 604520 h 726440"/>
                  <a:gd name="connsiteX10" fmla="*/ 137160 w 680720"/>
                  <a:gd name="connsiteY10" fmla="*/ 640080 h 726440"/>
                  <a:gd name="connsiteX11" fmla="*/ 259080 w 680720"/>
                  <a:gd name="connsiteY11" fmla="*/ 701040 h 726440"/>
                  <a:gd name="connsiteX12" fmla="*/ 624840 w 680720"/>
                  <a:gd name="connsiteY12" fmla="*/ 726440 h 726440"/>
                  <a:gd name="connsiteX13" fmla="*/ 680720 w 680720"/>
                  <a:gd name="connsiteY13" fmla="*/ 640080 h 726440"/>
                  <a:gd name="connsiteX14" fmla="*/ 584200 w 680720"/>
                  <a:gd name="connsiteY14" fmla="*/ 497840 h 726440"/>
                  <a:gd name="connsiteX15" fmla="*/ 487680 w 680720"/>
                  <a:gd name="connsiteY15" fmla="*/ 431800 h 726440"/>
                  <a:gd name="connsiteX16" fmla="*/ 482600 w 680720"/>
                  <a:gd name="connsiteY16" fmla="*/ 360680 h 726440"/>
                  <a:gd name="connsiteX17" fmla="*/ 472440 w 680720"/>
                  <a:gd name="connsiteY17" fmla="*/ 350520 h 726440"/>
                  <a:gd name="connsiteX18" fmla="*/ 360680 w 680720"/>
                  <a:gd name="connsiteY18" fmla="*/ 284480 h 726440"/>
                  <a:gd name="connsiteX19" fmla="*/ 243840 w 680720"/>
                  <a:gd name="connsiteY19" fmla="*/ 193040 h 726440"/>
                  <a:gd name="connsiteX20" fmla="*/ 157480 w 680720"/>
                  <a:gd name="connsiteY20" fmla="*/ 86360 h 726440"/>
                  <a:gd name="connsiteX21" fmla="*/ 121920 w 680720"/>
                  <a:gd name="connsiteY21" fmla="*/ 0 h 726440"/>
                  <a:gd name="connsiteX0" fmla="*/ 121920 w 685800"/>
                  <a:gd name="connsiteY0" fmla="*/ 0 h 726440"/>
                  <a:gd name="connsiteX1" fmla="*/ 25400 w 685800"/>
                  <a:gd name="connsiteY1" fmla="*/ 50800 h 726440"/>
                  <a:gd name="connsiteX2" fmla="*/ 0 w 685800"/>
                  <a:gd name="connsiteY2" fmla="*/ 91440 h 726440"/>
                  <a:gd name="connsiteX3" fmla="*/ 15240 w 685800"/>
                  <a:gd name="connsiteY3" fmla="*/ 233680 h 726440"/>
                  <a:gd name="connsiteX4" fmla="*/ 45720 w 685800"/>
                  <a:gd name="connsiteY4" fmla="*/ 340360 h 726440"/>
                  <a:gd name="connsiteX5" fmla="*/ 45720 w 685800"/>
                  <a:gd name="connsiteY5" fmla="*/ 340360 h 726440"/>
                  <a:gd name="connsiteX6" fmla="*/ 101600 w 685800"/>
                  <a:gd name="connsiteY6" fmla="*/ 360680 h 726440"/>
                  <a:gd name="connsiteX7" fmla="*/ 116840 w 685800"/>
                  <a:gd name="connsiteY7" fmla="*/ 431800 h 726440"/>
                  <a:gd name="connsiteX8" fmla="*/ 101600 w 685800"/>
                  <a:gd name="connsiteY8" fmla="*/ 518160 h 726440"/>
                  <a:gd name="connsiteX9" fmla="*/ 101600 w 685800"/>
                  <a:gd name="connsiteY9" fmla="*/ 604520 h 726440"/>
                  <a:gd name="connsiteX10" fmla="*/ 137160 w 685800"/>
                  <a:gd name="connsiteY10" fmla="*/ 640080 h 726440"/>
                  <a:gd name="connsiteX11" fmla="*/ 259080 w 685800"/>
                  <a:gd name="connsiteY11" fmla="*/ 701040 h 726440"/>
                  <a:gd name="connsiteX12" fmla="*/ 624840 w 685800"/>
                  <a:gd name="connsiteY12" fmla="*/ 726440 h 726440"/>
                  <a:gd name="connsiteX13" fmla="*/ 685800 w 685800"/>
                  <a:gd name="connsiteY13" fmla="*/ 599440 h 726440"/>
                  <a:gd name="connsiteX14" fmla="*/ 584200 w 685800"/>
                  <a:gd name="connsiteY14" fmla="*/ 497840 h 726440"/>
                  <a:gd name="connsiteX15" fmla="*/ 487680 w 685800"/>
                  <a:gd name="connsiteY15" fmla="*/ 431800 h 726440"/>
                  <a:gd name="connsiteX16" fmla="*/ 482600 w 685800"/>
                  <a:gd name="connsiteY16" fmla="*/ 360680 h 726440"/>
                  <a:gd name="connsiteX17" fmla="*/ 472440 w 685800"/>
                  <a:gd name="connsiteY17" fmla="*/ 350520 h 726440"/>
                  <a:gd name="connsiteX18" fmla="*/ 360680 w 685800"/>
                  <a:gd name="connsiteY18" fmla="*/ 284480 h 726440"/>
                  <a:gd name="connsiteX19" fmla="*/ 243840 w 685800"/>
                  <a:gd name="connsiteY19" fmla="*/ 193040 h 726440"/>
                  <a:gd name="connsiteX20" fmla="*/ 157480 w 685800"/>
                  <a:gd name="connsiteY20" fmla="*/ 86360 h 726440"/>
                  <a:gd name="connsiteX21" fmla="*/ 121920 w 685800"/>
                  <a:gd name="connsiteY21" fmla="*/ 0 h 726440"/>
                  <a:gd name="connsiteX0" fmla="*/ 121920 w 685800"/>
                  <a:gd name="connsiteY0" fmla="*/ 0 h 726440"/>
                  <a:gd name="connsiteX1" fmla="*/ 25400 w 685800"/>
                  <a:gd name="connsiteY1" fmla="*/ 50800 h 726440"/>
                  <a:gd name="connsiteX2" fmla="*/ 0 w 685800"/>
                  <a:gd name="connsiteY2" fmla="*/ 91440 h 726440"/>
                  <a:gd name="connsiteX3" fmla="*/ 15240 w 685800"/>
                  <a:gd name="connsiteY3" fmla="*/ 233680 h 726440"/>
                  <a:gd name="connsiteX4" fmla="*/ 45720 w 685800"/>
                  <a:gd name="connsiteY4" fmla="*/ 340360 h 726440"/>
                  <a:gd name="connsiteX5" fmla="*/ 45720 w 685800"/>
                  <a:gd name="connsiteY5" fmla="*/ 340360 h 726440"/>
                  <a:gd name="connsiteX6" fmla="*/ 101600 w 685800"/>
                  <a:gd name="connsiteY6" fmla="*/ 360680 h 726440"/>
                  <a:gd name="connsiteX7" fmla="*/ 116840 w 685800"/>
                  <a:gd name="connsiteY7" fmla="*/ 431800 h 726440"/>
                  <a:gd name="connsiteX8" fmla="*/ 101600 w 685800"/>
                  <a:gd name="connsiteY8" fmla="*/ 518160 h 726440"/>
                  <a:gd name="connsiteX9" fmla="*/ 101600 w 685800"/>
                  <a:gd name="connsiteY9" fmla="*/ 604520 h 726440"/>
                  <a:gd name="connsiteX10" fmla="*/ 137160 w 685800"/>
                  <a:gd name="connsiteY10" fmla="*/ 640080 h 726440"/>
                  <a:gd name="connsiteX11" fmla="*/ 259080 w 685800"/>
                  <a:gd name="connsiteY11" fmla="*/ 701040 h 726440"/>
                  <a:gd name="connsiteX12" fmla="*/ 624840 w 685800"/>
                  <a:gd name="connsiteY12" fmla="*/ 726440 h 726440"/>
                  <a:gd name="connsiteX13" fmla="*/ 685800 w 685800"/>
                  <a:gd name="connsiteY13" fmla="*/ 599440 h 726440"/>
                  <a:gd name="connsiteX14" fmla="*/ 584200 w 685800"/>
                  <a:gd name="connsiteY14" fmla="*/ 497840 h 726440"/>
                  <a:gd name="connsiteX15" fmla="*/ 487680 w 685800"/>
                  <a:gd name="connsiteY15" fmla="*/ 431800 h 726440"/>
                  <a:gd name="connsiteX16" fmla="*/ 482600 w 685800"/>
                  <a:gd name="connsiteY16" fmla="*/ 360680 h 726440"/>
                  <a:gd name="connsiteX17" fmla="*/ 472440 w 685800"/>
                  <a:gd name="connsiteY17" fmla="*/ 350520 h 726440"/>
                  <a:gd name="connsiteX18" fmla="*/ 360680 w 685800"/>
                  <a:gd name="connsiteY18" fmla="*/ 284480 h 726440"/>
                  <a:gd name="connsiteX19" fmla="*/ 243840 w 685800"/>
                  <a:gd name="connsiteY19" fmla="*/ 193040 h 726440"/>
                  <a:gd name="connsiteX20" fmla="*/ 157480 w 685800"/>
                  <a:gd name="connsiteY20" fmla="*/ 86360 h 726440"/>
                  <a:gd name="connsiteX21" fmla="*/ 121920 w 685800"/>
                  <a:gd name="connsiteY21" fmla="*/ 0 h 726440"/>
                  <a:gd name="connsiteX0" fmla="*/ 121920 w 685800"/>
                  <a:gd name="connsiteY0" fmla="*/ 0 h 726440"/>
                  <a:gd name="connsiteX1" fmla="*/ 25400 w 685800"/>
                  <a:gd name="connsiteY1" fmla="*/ 50800 h 726440"/>
                  <a:gd name="connsiteX2" fmla="*/ 0 w 685800"/>
                  <a:gd name="connsiteY2" fmla="*/ 91440 h 726440"/>
                  <a:gd name="connsiteX3" fmla="*/ 15240 w 685800"/>
                  <a:gd name="connsiteY3" fmla="*/ 233680 h 726440"/>
                  <a:gd name="connsiteX4" fmla="*/ 45720 w 685800"/>
                  <a:gd name="connsiteY4" fmla="*/ 340360 h 726440"/>
                  <a:gd name="connsiteX5" fmla="*/ 45720 w 685800"/>
                  <a:gd name="connsiteY5" fmla="*/ 340360 h 726440"/>
                  <a:gd name="connsiteX6" fmla="*/ 101600 w 685800"/>
                  <a:gd name="connsiteY6" fmla="*/ 360680 h 726440"/>
                  <a:gd name="connsiteX7" fmla="*/ 116840 w 685800"/>
                  <a:gd name="connsiteY7" fmla="*/ 431800 h 726440"/>
                  <a:gd name="connsiteX8" fmla="*/ 101600 w 685800"/>
                  <a:gd name="connsiteY8" fmla="*/ 518160 h 726440"/>
                  <a:gd name="connsiteX9" fmla="*/ 101600 w 685800"/>
                  <a:gd name="connsiteY9" fmla="*/ 604520 h 726440"/>
                  <a:gd name="connsiteX10" fmla="*/ 137160 w 685800"/>
                  <a:gd name="connsiteY10" fmla="*/ 640080 h 726440"/>
                  <a:gd name="connsiteX11" fmla="*/ 259080 w 685800"/>
                  <a:gd name="connsiteY11" fmla="*/ 701040 h 726440"/>
                  <a:gd name="connsiteX12" fmla="*/ 624840 w 685800"/>
                  <a:gd name="connsiteY12" fmla="*/ 726440 h 726440"/>
                  <a:gd name="connsiteX13" fmla="*/ 685800 w 685800"/>
                  <a:gd name="connsiteY13" fmla="*/ 599440 h 726440"/>
                  <a:gd name="connsiteX14" fmla="*/ 584200 w 685800"/>
                  <a:gd name="connsiteY14" fmla="*/ 497840 h 726440"/>
                  <a:gd name="connsiteX15" fmla="*/ 487680 w 685800"/>
                  <a:gd name="connsiteY15" fmla="*/ 431800 h 726440"/>
                  <a:gd name="connsiteX16" fmla="*/ 482600 w 685800"/>
                  <a:gd name="connsiteY16" fmla="*/ 360680 h 726440"/>
                  <a:gd name="connsiteX17" fmla="*/ 472440 w 685800"/>
                  <a:gd name="connsiteY17" fmla="*/ 350520 h 726440"/>
                  <a:gd name="connsiteX18" fmla="*/ 360680 w 685800"/>
                  <a:gd name="connsiteY18" fmla="*/ 284480 h 726440"/>
                  <a:gd name="connsiteX19" fmla="*/ 243840 w 685800"/>
                  <a:gd name="connsiteY19" fmla="*/ 193040 h 726440"/>
                  <a:gd name="connsiteX20" fmla="*/ 157480 w 685800"/>
                  <a:gd name="connsiteY20" fmla="*/ 86360 h 726440"/>
                  <a:gd name="connsiteX21" fmla="*/ 121920 w 685800"/>
                  <a:gd name="connsiteY21" fmla="*/ 0 h 726440"/>
                  <a:gd name="connsiteX0" fmla="*/ 121920 w 692573"/>
                  <a:gd name="connsiteY0" fmla="*/ 0 h 711200"/>
                  <a:gd name="connsiteX1" fmla="*/ 25400 w 692573"/>
                  <a:gd name="connsiteY1" fmla="*/ 50800 h 711200"/>
                  <a:gd name="connsiteX2" fmla="*/ 0 w 692573"/>
                  <a:gd name="connsiteY2" fmla="*/ 91440 h 711200"/>
                  <a:gd name="connsiteX3" fmla="*/ 15240 w 692573"/>
                  <a:gd name="connsiteY3" fmla="*/ 233680 h 711200"/>
                  <a:gd name="connsiteX4" fmla="*/ 45720 w 692573"/>
                  <a:gd name="connsiteY4" fmla="*/ 340360 h 711200"/>
                  <a:gd name="connsiteX5" fmla="*/ 45720 w 692573"/>
                  <a:gd name="connsiteY5" fmla="*/ 340360 h 711200"/>
                  <a:gd name="connsiteX6" fmla="*/ 101600 w 692573"/>
                  <a:gd name="connsiteY6" fmla="*/ 360680 h 711200"/>
                  <a:gd name="connsiteX7" fmla="*/ 116840 w 692573"/>
                  <a:gd name="connsiteY7" fmla="*/ 431800 h 711200"/>
                  <a:gd name="connsiteX8" fmla="*/ 101600 w 692573"/>
                  <a:gd name="connsiteY8" fmla="*/ 518160 h 711200"/>
                  <a:gd name="connsiteX9" fmla="*/ 101600 w 692573"/>
                  <a:gd name="connsiteY9" fmla="*/ 604520 h 711200"/>
                  <a:gd name="connsiteX10" fmla="*/ 137160 w 692573"/>
                  <a:gd name="connsiteY10" fmla="*/ 640080 h 711200"/>
                  <a:gd name="connsiteX11" fmla="*/ 259080 w 692573"/>
                  <a:gd name="connsiteY11" fmla="*/ 701040 h 711200"/>
                  <a:gd name="connsiteX12" fmla="*/ 640080 w 692573"/>
                  <a:gd name="connsiteY12" fmla="*/ 711200 h 711200"/>
                  <a:gd name="connsiteX13" fmla="*/ 685800 w 692573"/>
                  <a:gd name="connsiteY13" fmla="*/ 599440 h 711200"/>
                  <a:gd name="connsiteX14" fmla="*/ 584200 w 692573"/>
                  <a:gd name="connsiteY14" fmla="*/ 497840 h 711200"/>
                  <a:gd name="connsiteX15" fmla="*/ 487680 w 692573"/>
                  <a:gd name="connsiteY15" fmla="*/ 431800 h 711200"/>
                  <a:gd name="connsiteX16" fmla="*/ 482600 w 692573"/>
                  <a:gd name="connsiteY16" fmla="*/ 360680 h 711200"/>
                  <a:gd name="connsiteX17" fmla="*/ 472440 w 692573"/>
                  <a:gd name="connsiteY17" fmla="*/ 350520 h 711200"/>
                  <a:gd name="connsiteX18" fmla="*/ 360680 w 692573"/>
                  <a:gd name="connsiteY18" fmla="*/ 284480 h 711200"/>
                  <a:gd name="connsiteX19" fmla="*/ 243840 w 692573"/>
                  <a:gd name="connsiteY19" fmla="*/ 193040 h 711200"/>
                  <a:gd name="connsiteX20" fmla="*/ 157480 w 692573"/>
                  <a:gd name="connsiteY20" fmla="*/ 86360 h 711200"/>
                  <a:gd name="connsiteX21" fmla="*/ 121920 w 692573"/>
                  <a:gd name="connsiteY21" fmla="*/ 0 h 711200"/>
                  <a:gd name="connsiteX0" fmla="*/ 157480 w 692573"/>
                  <a:gd name="connsiteY0" fmla="*/ 35560 h 660400"/>
                  <a:gd name="connsiteX1" fmla="*/ 25400 w 692573"/>
                  <a:gd name="connsiteY1" fmla="*/ 0 h 660400"/>
                  <a:gd name="connsiteX2" fmla="*/ 0 w 692573"/>
                  <a:gd name="connsiteY2" fmla="*/ 40640 h 660400"/>
                  <a:gd name="connsiteX3" fmla="*/ 15240 w 692573"/>
                  <a:gd name="connsiteY3" fmla="*/ 182880 h 660400"/>
                  <a:gd name="connsiteX4" fmla="*/ 45720 w 692573"/>
                  <a:gd name="connsiteY4" fmla="*/ 289560 h 660400"/>
                  <a:gd name="connsiteX5" fmla="*/ 45720 w 692573"/>
                  <a:gd name="connsiteY5" fmla="*/ 289560 h 660400"/>
                  <a:gd name="connsiteX6" fmla="*/ 101600 w 692573"/>
                  <a:gd name="connsiteY6" fmla="*/ 309880 h 660400"/>
                  <a:gd name="connsiteX7" fmla="*/ 116840 w 692573"/>
                  <a:gd name="connsiteY7" fmla="*/ 381000 h 660400"/>
                  <a:gd name="connsiteX8" fmla="*/ 101600 w 692573"/>
                  <a:gd name="connsiteY8" fmla="*/ 467360 h 660400"/>
                  <a:gd name="connsiteX9" fmla="*/ 101600 w 692573"/>
                  <a:gd name="connsiteY9" fmla="*/ 553720 h 660400"/>
                  <a:gd name="connsiteX10" fmla="*/ 137160 w 692573"/>
                  <a:gd name="connsiteY10" fmla="*/ 589280 h 660400"/>
                  <a:gd name="connsiteX11" fmla="*/ 259080 w 692573"/>
                  <a:gd name="connsiteY11" fmla="*/ 650240 h 660400"/>
                  <a:gd name="connsiteX12" fmla="*/ 640080 w 692573"/>
                  <a:gd name="connsiteY12" fmla="*/ 660400 h 660400"/>
                  <a:gd name="connsiteX13" fmla="*/ 685800 w 692573"/>
                  <a:gd name="connsiteY13" fmla="*/ 548640 h 660400"/>
                  <a:gd name="connsiteX14" fmla="*/ 584200 w 692573"/>
                  <a:gd name="connsiteY14" fmla="*/ 447040 h 660400"/>
                  <a:gd name="connsiteX15" fmla="*/ 487680 w 692573"/>
                  <a:gd name="connsiteY15" fmla="*/ 381000 h 660400"/>
                  <a:gd name="connsiteX16" fmla="*/ 482600 w 692573"/>
                  <a:gd name="connsiteY16" fmla="*/ 309880 h 660400"/>
                  <a:gd name="connsiteX17" fmla="*/ 472440 w 692573"/>
                  <a:gd name="connsiteY17" fmla="*/ 299720 h 660400"/>
                  <a:gd name="connsiteX18" fmla="*/ 360680 w 692573"/>
                  <a:gd name="connsiteY18" fmla="*/ 233680 h 660400"/>
                  <a:gd name="connsiteX19" fmla="*/ 243840 w 692573"/>
                  <a:gd name="connsiteY19" fmla="*/ 142240 h 660400"/>
                  <a:gd name="connsiteX20" fmla="*/ 157480 w 692573"/>
                  <a:gd name="connsiteY20" fmla="*/ 35560 h 660400"/>
                  <a:gd name="connsiteX0" fmla="*/ 157480 w 692573"/>
                  <a:gd name="connsiteY0" fmla="*/ 0 h 624840"/>
                  <a:gd name="connsiteX1" fmla="*/ 0 w 692573"/>
                  <a:gd name="connsiteY1" fmla="*/ 5080 h 624840"/>
                  <a:gd name="connsiteX2" fmla="*/ 15240 w 692573"/>
                  <a:gd name="connsiteY2" fmla="*/ 147320 h 624840"/>
                  <a:gd name="connsiteX3" fmla="*/ 45720 w 692573"/>
                  <a:gd name="connsiteY3" fmla="*/ 254000 h 624840"/>
                  <a:gd name="connsiteX4" fmla="*/ 45720 w 692573"/>
                  <a:gd name="connsiteY4" fmla="*/ 254000 h 624840"/>
                  <a:gd name="connsiteX5" fmla="*/ 101600 w 692573"/>
                  <a:gd name="connsiteY5" fmla="*/ 274320 h 624840"/>
                  <a:gd name="connsiteX6" fmla="*/ 116840 w 692573"/>
                  <a:gd name="connsiteY6" fmla="*/ 345440 h 624840"/>
                  <a:gd name="connsiteX7" fmla="*/ 101600 w 692573"/>
                  <a:gd name="connsiteY7" fmla="*/ 431800 h 624840"/>
                  <a:gd name="connsiteX8" fmla="*/ 101600 w 692573"/>
                  <a:gd name="connsiteY8" fmla="*/ 518160 h 624840"/>
                  <a:gd name="connsiteX9" fmla="*/ 137160 w 692573"/>
                  <a:gd name="connsiteY9" fmla="*/ 553720 h 624840"/>
                  <a:gd name="connsiteX10" fmla="*/ 259080 w 692573"/>
                  <a:gd name="connsiteY10" fmla="*/ 614680 h 624840"/>
                  <a:gd name="connsiteX11" fmla="*/ 640080 w 692573"/>
                  <a:gd name="connsiteY11" fmla="*/ 624840 h 624840"/>
                  <a:gd name="connsiteX12" fmla="*/ 685800 w 692573"/>
                  <a:gd name="connsiteY12" fmla="*/ 513080 h 624840"/>
                  <a:gd name="connsiteX13" fmla="*/ 584200 w 692573"/>
                  <a:gd name="connsiteY13" fmla="*/ 411480 h 624840"/>
                  <a:gd name="connsiteX14" fmla="*/ 487680 w 692573"/>
                  <a:gd name="connsiteY14" fmla="*/ 345440 h 624840"/>
                  <a:gd name="connsiteX15" fmla="*/ 482600 w 692573"/>
                  <a:gd name="connsiteY15" fmla="*/ 274320 h 624840"/>
                  <a:gd name="connsiteX16" fmla="*/ 472440 w 692573"/>
                  <a:gd name="connsiteY16" fmla="*/ 264160 h 624840"/>
                  <a:gd name="connsiteX17" fmla="*/ 360680 w 692573"/>
                  <a:gd name="connsiteY17" fmla="*/ 198120 h 624840"/>
                  <a:gd name="connsiteX18" fmla="*/ 243840 w 692573"/>
                  <a:gd name="connsiteY18" fmla="*/ 106680 h 624840"/>
                  <a:gd name="connsiteX19" fmla="*/ 157480 w 692573"/>
                  <a:gd name="connsiteY19" fmla="*/ 0 h 624840"/>
                  <a:gd name="connsiteX0" fmla="*/ 142240 w 677333"/>
                  <a:gd name="connsiteY0" fmla="*/ 0 h 624840"/>
                  <a:gd name="connsiteX1" fmla="*/ 0 w 677333"/>
                  <a:gd name="connsiteY1" fmla="*/ 147320 h 624840"/>
                  <a:gd name="connsiteX2" fmla="*/ 30480 w 677333"/>
                  <a:gd name="connsiteY2" fmla="*/ 254000 h 624840"/>
                  <a:gd name="connsiteX3" fmla="*/ 30480 w 677333"/>
                  <a:gd name="connsiteY3" fmla="*/ 254000 h 624840"/>
                  <a:gd name="connsiteX4" fmla="*/ 86360 w 677333"/>
                  <a:gd name="connsiteY4" fmla="*/ 274320 h 624840"/>
                  <a:gd name="connsiteX5" fmla="*/ 101600 w 677333"/>
                  <a:gd name="connsiteY5" fmla="*/ 345440 h 624840"/>
                  <a:gd name="connsiteX6" fmla="*/ 86360 w 677333"/>
                  <a:gd name="connsiteY6" fmla="*/ 431800 h 624840"/>
                  <a:gd name="connsiteX7" fmla="*/ 86360 w 677333"/>
                  <a:gd name="connsiteY7" fmla="*/ 518160 h 624840"/>
                  <a:gd name="connsiteX8" fmla="*/ 121920 w 677333"/>
                  <a:gd name="connsiteY8" fmla="*/ 553720 h 624840"/>
                  <a:gd name="connsiteX9" fmla="*/ 243840 w 677333"/>
                  <a:gd name="connsiteY9" fmla="*/ 614680 h 624840"/>
                  <a:gd name="connsiteX10" fmla="*/ 624840 w 677333"/>
                  <a:gd name="connsiteY10" fmla="*/ 624840 h 624840"/>
                  <a:gd name="connsiteX11" fmla="*/ 670560 w 677333"/>
                  <a:gd name="connsiteY11" fmla="*/ 513080 h 624840"/>
                  <a:gd name="connsiteX12" fmla="*/ 568960 w 677333"/>
                  <a:gd name="connsiteY12" fmla="*/ 411480 h 624840"/>
                  <a:gd name="connsiteX13" fmla="*/ 472440 w 677333"/>
                  <a:gd name="connsiteY13" fmla="*/ 345440 h 624840"/>
                  <a:gd name="connsiteX14" fmla="*/ 467360 w 677333"/>
                  <a:gd name="connsiteY14" fmla="*/ 274320 h 624840"/>
                  <a:gd name="connsiteX15" fmla="*/ 457200 w 677333"/>
                  <a:gd name="connsiteY15" fmla="*/ 264160 h 624840"/>
                  <a:gd name="connsiteX16" fmla="*/ 345440 w 677333"/>
                  <a:gd name="connsiteY16" fmla="*/ 198120 h 624840"/>
                  <a:gd name="connsiteX17" fmla="*/ 228600 w 677333"/>
                  <a:gd name="connsiteY17" fmla="*/ 106680 h 624840"/>
                  <a:gd name="connsiteX18" fmla="*/ 142240 w 677333"/>
                  <a:gd name="connsiteY18" fmla="*/ 0 h 624840"/>
                  <a:gd name="connsiteX0" fmla="*/ 111760 w 646853"/>
                  <a:gd name="connsiteY0" fmla="*/ 0 h 624840"/>
                  <a:gd name="connsiteX1" fmla="*/ 0 w 646853"/>
                  <a:gd name="connsiteY1" fmla="*/ 254000 h 624840"/>
                  <a:gd name="connsiteX2" fmla="*/ 0 w 646853"/>
                  <a:gd name="connsiteY2" fmla="*/ 254000 h 624840"/>
                  <a:gd name="connsiteX3" fmla="*/ 55880 w 646853"/>
                  <a:gd name="connsiteY3" fmla="*/ 274320 h 624840"/>
                  <a:gd name="connsiteX4" fmla="*/ 71120 w 646853"/>
                  <a:gd name="connsiteY4" fmla="*/ 345440 h 624840"/>
                  <a:gd name="connsiteX5" fmla="*/ 55880 w 646853"/>
                  <a:gd name="connsiteY5" fmla="*/ 431800 h 624840"/>
                  <a:gd name="connsiteX6" fmla="*/ 55880 w 646853"/>
                  <a:gd name="connsiteY6" fmla="*/ 518160 h 624840"/>
                  <a:gd name="connsiteX7" fmla="*/ 91440 w 646853"/>
                  <a:gd name="connsiteY7" fmla="*/ 553720 h 624840"/>
                  <a:gd name="connsiteX8" fmla="*/ 213360 w 646853"/>
                  <a:gd name="connsiteY8" fmla="*/ 614680 h 624840"/>
                  <a:gd name="connsiteX9" fmla="*/ 594360 w 646853"/>
                  <a:gd name="connsiteY9" fmla="*/ 624840 h 624840"/>
                  <a:gd name="connsiteX10" fmla="*/ 640080 w 646853"/>
                  <a:gd name="connsiteY10" fmla="*/ 513080 h 624840"/>
                  <a:gd name="connsiteX11" fmla="*/ 538480 w 646853"/>
                  <a:gd name="connsiteY11" fmla="*/ 411480 h 624840"/>
                  <a:gd name="connsiteX12" fmla="*/ 441960 w 646853"/>
                  <a:gd name="connsiteY12" fmla="*/ 345440 h 624840"/>
                  <a:gd name="connsiteX13" fmla="*/ 436880 w 646853"/>
                  <a:gd name="connsiteY13" fmla="*/ 274320 h 624840"/>
                  <a:gd name="connsiteX14" fmla="*/ 426720 w 646853"/>
                  <a:gd name="connsiteY14" fmla="*/ 264160 h 624840"/>
                  <a:gd name="connsiteX15" fmla="*/ 314960 w 646853"/>
                  <a:gd name="connsiteY15" fmla="*/ 198120 h 624840"/>
                  <a:gd name="connsiteX16" fmla="*/ 198120 w 646853"/>
                  <a:gd name="connsiteY16" fmla="*/ 106680 h 624840"/>
                  <a:gd name="connsiteX17" fmla="*/ 111760 w 646853"/>
                  <a:gd name="connsiteY17" fmla="*/ 0 h 624840"/>
                  <a:gd name="connsiteX0" fmla="*/ 198120 w 646853"/>
                  <a:gd name="connsiteY0" fmla="*/ 0 h 518160"/>
                  <a:gd name="connsiteX1" fmla="*/ 0 w 646853"/>
                  <a:gd name="connsiteY1" fmla="*/ 147320 h 518160"/>
                  <a:gd name="connsiteX2" fmla="*/ 0 w 646853"/>
                  <a:gd name="connsiteY2" fmla="*/ 147320 h 518160"/>
                  <a:gd name="connsiteX3" fmla="*/ 55880 w 646853"/>
                  <a:gd name="connsiteY3" fmla="*/ 167640 h 518160"/>
                  <a:gd name="connsiteX4" fmla="*/ 71120 w 646853"/>
                  <a:gd name="connsiteY4" fmla="*/ 238760 h 518160"/>
                  <a:gd name="connsiteX5" fmla="*/ 55880 w 646853"/>
                  <a:gd name="connsiteY5" fmla="*/ 325120 h 518160"/>
                  <a:gd name="connsiteX6" fmla="*/ 55880 w 646853"/>
                  <a:gd name="connsiteY6" fmla="*/ 411480 h 518160"/>
                  <a:gd name="connsiteX7" fmla="*/ 91440 w 646853"/>
                  <a:gd name="connsiteY7" fmla="*/ 447040 h 518160"/>
                  <a:gd name="connsiteX8" fmla="*/ 213360 w 646853"/>
                  <a:gd name="connsiteY8" fmla="*/ 508000 h 518160"/>
                  <a:gd name="connsiteX9" fmla="*/ 594360 w 646853"/>
                  <a:gd name="connsiteY9" fmla="*/ 518160 h 518160"/>
                  <a:gd name="connsiteX10" fmla="*/ 640080 w 646853"/>
                  <a:gd name="connsiteY10" fmla="*/ 406400 h 518160"/>
                  <a:gd name="connsiteX11" fmla="*/ 538480 w 646853"/>
                  <a:gd name="connsiteY11" fmla="*/ 304800 h 518160"/>
                  <a:gd name="connsiteX12" fmla="*/ 441960 w 646853"/>
                  <a:gd name="connsiteY12" fmla="*/ 238760 h 518160"/>
                  <a:gd name="connsiteX13" fmla="*/ 436880 w 646853"/>
                  <a:gd name="connsiteY13" fmla="*/ 167640 h 518160"/>
                  <a:gd name="connsiteX14" fmla="*/ 426720 w 646853"/>
                  <a:gd name="connsiteY14" fmla="*/ 157480 h 518160"/>
                  <a:gd name="connsiteX15" fmla="*/ 314960 w 646853"/>
                  <a:gd name="connsiteY15" fmla="*/ 91440 h 518160"/>
                  <a:gd name="connsiteX16" fmla="*/ 198120 w 646853"/>
                  <a:gd name="connsiteY16" fmla="*/ 0 h 518160"/>
                  <a:gd name="connsiteX0" fmla="*/ 314960 w 646853"/>
                  <a:gd name="connsiteY0" fmla="*/ 0 h 426720"/>
                  <a:gd name="connsiteX1" fmla="*/ 0 w 646853"/>
                  <a:gd name="connsiteY1" fmla="*/ 55880 h 426720"/>
                  <a:gd name="connsiteX2" fmla="*/ 0 w 646853"/>
                  <a:gd name="connsiteY2" fmla="*/ 55880 h 426720"/>
                  <a:gd name="connsiteX3" fmla="*/ 55880 w 646853"/>
                  <a:gd name="connsiteY3" fmla="*/ 76200 h 426720"/>
                  <a:gd name="connsiteX4" fmla="*/ 71120 w 646853"/>
                  <a:gd name="connsiteY4" fmla="*/ 147320 h 426720"/>
                  <a:gd name="connsiteX5" fmla="*/ 55880 w 646853"/>
                  <a:gd name="connsiteY5" fmla="*/ 233680 h 426720"/>
                  <a:gd name="connsiteX6" fmla="*/ 55880 w 646853"/>
                  <a:gd name="connsiteY6" fmla="*/ 320040 h 426720"/>
                  <a:gd name="connsiteX7" fmla="*/ 91440 w 646853"/>
                  <a:gd name="connsiteY7" fmla="*/ 355600 h 426720"/>
                  <a:gd name="connsiteX8" fmla="*/ 213360 w 646853"/>
                  <a:gd name="connsiteY8" fmla="*/ 416560 h 426720"/>
                  <a:gd name="connsiteX9" fmla="*/ 594360 w 646853"/>
                  <a:gd name="connsiteY9" fmla="*/ 426720 h 426720"/>
                  <a:gd name="connsiteX10" fmla="*/ 640080 w 646853"/>
                  <a:gd name="connsiteY10" fmla="*/ 314960 h 426720"/>
                  <a:gd name="connsiteX11" fmla="*/ 538480 w 646853"/>
                  <a:gd name="connsiteY11" fmla="*/ 213360 h 426720"/>
                  <a:gd name="connsiteX12" fmla="*/ 441960 w 646853"/>
                  <a:gd name="connsiteY12" fmla="*/ 147320 h 426720"/>
                  <a:gd name="connsiteX13" fmla="*/ 436880 w 646853"/>
                  <a:gd name="connsiteY13" fmla="*/ 76200 h 426720"/>
                  <a:gd name="connsiteX14" fmla="*/ 426720 w 646853"/>
                  <a:gd name="connsiteY14" fmla="*/ 66040 h 426720"/>
                  <a:gd name="connsiteX15" fmla="*/ 314960 w 646853"/>
                  <a:gd name="connsiteY15" fmla="*/ 0 h 426720"/>
                  <a:gd name="connsiteX0" fmla="*/ 314960 w 646853"/>
                  <a:gd name="connsiteY0" fmla="*/ 0 h 426720"/>
                  <a:gd name="connsiteX1" fmla="*/ 0 w 646853"/>
                  <a:gd name="connsiteY1" fmla="*/ 55880 h 426720"/>
                  <a:gd name="connsiteX2" fmla="*/ 55880 w 646853"/>
                  <a:gd name="connsiteY2" fmla="*/ 76200 h 426720"/>
                  <a:gd name="connsiteX3" fmla="*/ 71120 w 646853"/>
                  <a:gd name="connsiteY3" fmla="*/ 147320 h 426720"/>
                  <a:gd name="connsiteX4" fmla="*/ 55880 w 646853"/>
                  <a:gd name="connsiteY4" fmla="*/ 233680 h 426720"/>
                  <a:gd name="connsiteX5" fmla="*/ 55880 w 646853"/>
                  <a:gd name="connsiteY5" fmla="*/ 320040 h 426720"/>
                  <a:gd name="connsiteX6" fmla="*/ 91440 w 646853"/>
                  <a:gd name="connsiteY6" fmla="*/ 355600 h 426720"/>
                  <a:gd name="connsiteX7" fmla="*/ 213360 w 646853"/>
                  <a:gd name="connsiteY7" fmla="*/ 416560 h 426720"/>
                  <a:gd name="connsiteX8" fmla="*/ 594360 w 646853"/>
                  <a:gd name="connsiteY8" fmla="*/ 426720 h 426720"/>
                  <a:gd name="connsiteX9" fmla="*/ 640080 w 646853"/>
                  <a:gd name="connsiteY9" fmla="*/ 314960 h 426720"/>
                  <a:gd name="connsiteX10" fmla="*/ 538480 w 646853"/>
                  <a:gd name="connsiteY10" fmla="*/ 213360 h 426720"/>
                  <a:gd name="connsiteX11" fmla="*/ 441960 w 646853"/>
                  <a:gd name="connsiteY11" fmla="*/ 147320 h 426720"/>
                  <a:gd name="connsiteX12" fmla="*/ 436880 w 646853"/>
                  <a:gd name="connsiteY12" fmla="*/ 76200 h 426720"/>
                  <a:gd name="connsiteX13" fmla="*/ 426720 w 646853"/>
                  <a:gd name="connsiteY13" fmla="*/ 66040 h 426720"/>
                  <a:gd name="connsiteX14" fmla="*/ 314960 w 646853"/>
                  <a:gd name="connsiteY14" fmla="*/ 0 h 426720"/>
                  <a:gd name="connsiteX0" fmla="*/ 259080 w 590973"/>
                  <a:gd name="connsiteY0" fmla="*/ 0 h 426720"/>
                  <a:gd name="connsiteX1" fmla="*/ 0 w 590973"/>
                  <a:gd name="connsiteY1" fmla="*/ 76200 h 426720"/>
                  <a:gd name="connsiteX2" fmla="*/ 15240 w 590973"/>
                  <a:gd name="connsiteY2" fmla="*/ 147320 h 426720"/>
                  <a:gd name="connsiteX3" fmla="*/ 0 w 590973"/>
                  <a:gd name="connsiteY3" fmla="*/ 233680 h 426720"/>
                  <a:gd name="connsiteX4" fmla="*/ 0 w 590973"/>
                  <a:gd name="connsiteY4" fmla="*/ 320040 h 426720"/>
                  <a:gd name="connsiteX5" fmla="*/ 35560 w 590973"/>
                  <a:gd name="connsiteY5" fmla="*/ 355600 h 426720"/>
                  <a:gd name="connsiteX6" fmla="*/ 157480 w 590973"/>
                  <a:gd name="connsiteY6" fmla="*/ 416560 h 426720"/>
                  <a:gd name="connsiteX7" fmla="*/ 538480 w 590973"/>
                  <a:gd name="connsiteY7" fmla="*/ 426720 h 426720"/>
                  <a:gd name="connsiteX8" fmla="*/ 584200 w 590973"/>
                  <a:gd name="connsiteY8" fmla="*/ 314960 h 426720"/>
                  <a:gd name="connsiteX9" fmla="*/ 482600 w 590973"/>
                  <a:gd name="connsiteY9" fmla="*/ 213360 h 426720"/>
                  <a:gd name="connsiteX10" fmla="*/ 386080 w 590973"/>
                  <a:gd name="connsiteY10" fmla="*/ 147320 h 426720"/>
                  <a:gd name="connsiteX11" fmla="*/ 381000 w 590973"/>
                  <a:gd name="connsiteY11" fmla="*/ 76200 h 426720"/>
                  <a:gd name="connsiteX12" fmla="*/ 370840 w 590973"/>
                  <a:gd name="connsiteY12" fmla="*/ 66040 h 426720"/>
                  <a:gd name="connsiteX13" fmla="*/ 259080 w 590973"/>
                  <a:gd name="connsiteY13" fmla="*/ 0 h 426720"/>
                  <a:gd name="connsiteX0" fmla="*/ 259080 w 590973"/>
                  <a:gd name="connsiteY0" fmla="*/ 0 h 426720"/>
                  <a:gd name="connsiteX1" fmla="*/ 15240 w 590973"/>
                  <a:gd name="connsiteY1" fmla="*/ 147320 h 426720"/>
                  <a:gd name="connsiteX2" fmla="*/ 0 w 590973"/>
                  <a:gd name="connsiteY2" fmla="*/ 233680 h 426720"/>
                  <a:gd name="connsiteX3" fmla="*/ 0 w 590973"/>
                  <a:gd name="connsiteY3" fmla="*/ 320040 h 426720"/>
                  <a:gd name="connsiteX4" fmla="*/ 35560 w 590973"/>
                  <a:gd name="connsiteY4" fmla="*/ 355600 h 426720"/>
                  <a:gd name="connsiteX5" fmla="*/ 157480 w 590973"/>
                  <a:gd name="connsiteY5" fmla="*/ 416560 h 426720"/>
                  <a:gd name="connsiteX6" fmla="*/ 538480 w 590973"/>
                  <a:gd name="connsiteY6" fmla="*/ 426720 h 426720"/>
                  <a:gd name="connsiteX7" fmla="*/ 584200 w 590973"/>
                  <a:gd name="connsiteY7" fmla="*/ 314960 h 426720"/>
                  <a:gd name="connsiteX8" fmla="*/ 482600 w 590973"/>
                  <a:gd name="connsiteY8" fmla="*/ 213360 h 426720"/>
                  <a:gd name="connsiteX9" fmla="*/ 386080 w 590973"/>
                  <a:gd name="connsiteY9" fmla="*/ 147320 h 426720"/>
                  <a:gd name="connsiteX10" fmla="*/ 381000 w 590973"/>
                  <a:gd name="connsiteY10" fmla="*/ 76200 h 426720"/>
                  <a:gd name="connsiteX11" fmla="*/ 370840 w 590973"/>
                  <a:gd name="connsiteY11" fmla="*/ 66040 h 426720"/>
                  <a:gd name="connsiteX12" fmla="*/ 259080 w 590973"/>
                  <a:gd name="connsiteY12" fmla="*/ 0 h 426720"/>
                  <a:gd name="connsiteX0" fmla="*/ 259080 w 590973"/>
                  <a:gd name="connsiteY0" fmla="*/ 0 h 426720"/>
                  <a:gd name="connsiteX1" fmla="*/ 0 w 590973"/>
                  <a:gd name="connsiteY1" fmla="*/ 233680 h 426720"/>
                  <a:gd name="connsiteX2" fmla="*/ 0 w 590973"/>
                  <a:gd name="connsiteY2" fmla="*/ 320040 h 426720"/>
                  <a:gd name="connsiteX3" fmla="*/ 35560 w 590973"/>
                  <a:gd name="connsiteY3" fmla="*/ 355600 h 426720"/>
                  <a:gd name="connsiteX4" fmla="*/ 157480 w 590973"/>
                  <a:gd name="connsiteY4" fmla="*/ 416560 h 426720"/>
                  <a:gd name="connsiteX5" fmla="*/ 538480 w 590973"/>
                  <a:gd name="connsiteY5" fmla="*/ 426720 h 426720"/>
                  <a:gd name="connsiteX6" fmla="*/ 584200 w 590973"/>
                  <a:gd name="connsiteY6" fmla="*/ 314960 h 426720"/>
                  <a:gd name="connsiteX7" fmla="*/ 482600 w 590973"/>
                  <a:gd name="connsiteY7" fmla="*/ 213360 h 426720"/>
                  <a:gd name="connsiteX8" fmla="*/ 386080 w 590973"/>
                  <a:gd name="connsiteY8" fmla="*/ 147320 h 426720"/>
                  <a:gd name="connsiteX9" fmla="*/ 381000 w 590973"/>
                  <a:gd name="connsiteY9" fmla="*/ 76200 h 426720"/>
                  <a:gd name="connsiteX10" fmla="*/ 370840 w 590973"/>
                  <a:gd name="connsiteY10" fmla="*/ 66040 h 426720"/>
                  <a:gd name="connsiteX11" fmla="*/ 259080 w 590973"/>
                  <a:gd name="connsiteY11" fmla="*/ 0 h 426720"/>
                  <a:gd name="connsiteX0" fmla="*/ 259080 w 590973"/>
                  <a:gd name="connsiteY0" fmla="*/ 0 h 426720"/>
                  <a:gd name="connsiteX1" fmla="*/ 0 w 590973"/>
                  <a:gd name="connsiteY1" fmla="*/ 320040 h 426720"/>
                  <a:gd name="connsiteX2" fmla="*/ 35560 w 590973"/>
                  <a:gd name="connsiteY2" fmla="*/ 355600 h 426720"/>
                  <a:gd name="connsiteX3" fmla="*/ 157480 w 590973"/>
                  <a:gd name="connsiteY3" fmla="*/ 416560 h 426720"/>
                  <a:gd name="connsiteX4" fmla="*/ 538480 w 590973"/>
                  <a:gd name="connsiteY4" fmla="*/ 426720 h 426720"/>
                  <a:gd name="connsiteX5" fmla="*/ 584200 w 590973"/>
                  <a:gd name="connsiteY5" fmla="*/ 314960 h 426720"/>
                  <a:gd name="connsiteX6" fmla="*/ 482600 w 590973"/>
                  <a:gd name="connsiteY6" fmla="*/ 213360 h 426720"/>
                  <a:gd name="connsiteX7" fmla="*/ 386080 w 590973"/>
                  <a:gd name="connsiteY7" fmla="*/ 147320 h 426720"/>
                  <a:gd name="connsiteX8" fmla="*/ 381000 w 590973"/>
                  <a:gd name="connsiteY8" fmla="*/ 76200 h 426720"/>
                  <a:gd name="connsiteX9" fmla="*/ 370840 w 590973"/>
                  <a:gd name="connsiteY9" fmla="*/ 66040 h 426720"/>
                  <a:gd name="connsiteX10" fmla="*/ 259080 w 590973"/>
                  <a:gd name="connsiteY10" fmla="*/ 0 h 426720"/>
                  <a:gd name="connsiteX0" fmla="*/ 370840 w 590973"/>
                  <a:gd name="connsiteY0" fmla="*/ 0 h 360680"/>
                  <a:gd name="connsiteX1" fmla="*/ 0 w 590973"/>
                  <a:gd name="connsiteY1" fmla="*/ 254000 h 360680"/>
                  <a:gd name="connsiteX2" fmla="*/ 35560 w 590973"/>
                  <a:gd name="connsiteY2" fmla="*/ 289560 h 360680"/>
                  <a:gd name="connsiteX3" fmla="*/ 157480 w 590973"/>
                  <a:gd name="connsiteY3" fmla="*/ 350520 h 360680"/>
                  <a:gd name="connsiteX4" fmla="*/ 538480 w 590973"/>
                  <a:gd name="connsiteY4" fmla="*/ 360680 h 360680"/>
                  <a:gd name="connsiteX5" fmla="*/ 584200 w 590973"/>
                  <a:gd name="connsiteY5" fmla="*/ 248920 h 360680"/>
                  <a:gd name="connsiteX6" fmla="*/ 482600 w 590973"/>
                  <a:gd name="connsiteY6" fmla="*/ 147320 h 360680"/>
                  <a:gd name="connsiteX7" fmla="*/ 386080 w 590973"/>
                  <a:gd name="connsiteY7" fmla="*/ 81280 h 360680"/>
                  <a:gd name="connsiteX8" fmla="*/ 381000 w 590973"/>
                  <a:gd name="connsiteY8" fmla="*/ 10160 h 360680"/>
                  <a:gd name="connsiteX9" fmla="*/ 370840 w 590973"/>
                  <a:gd name="connsiteY9" fmla="*/ 0 h 360680"/>
                  <a:gd name="connsiteX0" fmla="*/ 381000 w 590973"/>
                  <a:gd name="connsiteY0" fmla="*/ 0 h 350520"/>
                  <a:gd name="connsiteX1" fmla="*/ 0 w 590973"/>
                  <a:gd name="connsiteY1" fmla="*/ 243840 h 350520"/>
                  <a:gd name="connsiteX2" fmla="*/ 35560 w 590973"/>
                  <a:gd name="connsiteY2" fmla="*/ 279400 h 350520"/>
                  <a:gd name="connsiteX3" fmla="*/ 157480 w 590973"/>
                  <a:gd name="connsiteY3" fmla="*/ 340360 h 350520"/>
                  <a:gd name="connsiteX4" fmla="*/ 538480 w 590973"/>
                  <a:gd name="connsiteY4" fmla="*/ 350520 h 350520"/>
                  <a:gd name="connsiteX5" fmla="*/ 584200 w 590973"/>
                  <a:gd name="connsiteY5" fmla="*/ 238760 h 350520"/>
                  <a:gd name="connsiteX6" fmla="*/ 482600 w 590973"/>
                  <a:gd name="connsiteY6" fmla="*/ 137160 h 350520"/>
                  <a:gd name="connsiteX7" fmla="*/ 386080 w 590973"/>
                  <a:gd name="connsiteY7" fmla="*/ 71120 h 350520"/>
                  <a:gd name="connsiteX8" fmla="*/ 381000 w 590973"/>
                  <a:gd name="connsiteY8" fmla="*/ 0 h 350520"/>
                  <a:gd name="connsiteX0" fmla="*/ 386080 w 590973"/>
                  <a:gd name="connsiteY0" fmla="*/ 0 h 279400"/>
                  <a:gd name="connsiteX1" fmla="*/ 0 w 590973"/>
                  <a:gd name="connsiteY1" fmla="*/ 172720 h 279400"/>
                  <a:gd name="connsiteX2" fmla="*/ 35560 w 590973"/>
                  <a:gd name="connsiteY2" fmla="*/ 208280 h 279400"/>
                  <a:gd name="connsiteX3" fmla="*/ 157480 w 590973"/>
                  <a:gd name="connsiteY3" fmla="*/ 269240 h 279400"/>
                  <a:gd name="connsiteX4" fmla="*/ 538480 w 590973"/>
                  <a:gd name="connsiteY4" fmla="*/ 279400 h 279400"/>
                  <a:gd name="connsiteX5" fmla="*/ 584200 w 590973"/>
                  <a:gd name="connsiteY5" fmla="*/ 167640 h 279400"/>
                  <a:gd name="connsiteX6" fmla="*/ 482600 w 590973"/>
                  <a:gd name="connsiteY6" fmla="*/ 66040 h 279400"/>
                  <a:gd name="connsiteX7" fmla="*/ 386080 w 590973"/>
                  <a:gd name="connsiteY7" fmla="*/ 0 h 279400"/>
                  <a:gd name="connsiteX0" fmla="*/ 482600 w 590973"/>
                  <a:gd name="connsiteY0" fmla="*/ 0 h 213360"/>
                  <a:gd name="connsiteX1" fmla="*/ 0 w 590973"/>
                  <a:gd name="connsiteY1" fmla="*/ 106680 h 213360"/>
                  <a:gd name="connsiteX2" fmla="*/ 35560 w 590973"/>
                  <a:gd name="connsiteY2" fmla="*/ 142240 h 213360"/>
                  <a:gd name="connsiteX3" fmla="*/ 157480 w 590973"/>
                  <a:gd name="connsiteY3" fmla="*/ 203200 h 213360"/>
                  <a:gd name="connsiteX4" fmla="*/ 538480 w 590973"/>
                  <a:gd name="connsiteY4" fmla="*/ 213360 h 213360"/>
                  <a:gd name="connsiteX5" fmla="*/ 584200 w 590973"/>
                  <a:gd name="connsiteY5" fmla="*/ 101600 h 213360"/>
                  <a:gd name="connsiteX6" fmla="*/ 482600 w 590973"/>
                  <a:gd name="connsiteY6" fmla="*/ 0 h 213360"/>
                  <a:gd name="connsiteX0" fmla="*/ 462280 w 570653"/>
                  <a:gd name="connsiteY0" fmla="*/ 0 h 213360"/>
                  <a:gd name="connsiteX1" fmla="*/ 0 w 570653"/>
                  <a:gd name="connsiteY1" fmla="*/ 50800 h 213360"/>
                  <a:gd name="connsiteX2" fmla="*/ 15240 w 570653"/>
                  <a:gd name="connsiteY2" fmla="*/ 142240 h 213360"/>
                  <a:gd name="connsiteX3" fmla="*/ 137160 w 570653"/>
                  <a:gd name="connsiteY3" fmla="*/ 203200 h 213360"/>
                  <a:gd name="connsiteX4" fmla="*/ 518160 w 570653"/>
                  <a:gd name="connsiteY4" fmla="*/ 213360 h 213360"/>
                  <a:gd name="connsiteX5" fmla="*/ 563880 w 570653"/>
                  <a:gd name="connsiteY5" fmla="*/ 101600 h 213360"/>
                  <a:gd name="connsiteX6" fmla="*/ 462280 w 570653"/>
                  <a:gd name="connsiteY6" fmla="*/ 0 h 213360"/>
                  <a:gd name="connsiteX0" fmla="*/ 462280 w 563880"/>
                  <a:gd name="connsiteY0" fmla="*/ 0 h 203200"/>
                  <a:gd name="connsiteX1" fmla="*/ 0 w 563880"/>
                  <a:gd name="connsiteY1" fmla="*/ 50800 h 203200"/>
                  <a:gd name="connsiteX2" fmla="*/ 15240 w 563880"/>
                  <a:gd name="connsiteY2" fmla="*/ 142240 h 203200"/>
                  <a:gd name="connsiteX3" fmla="*/ 137160 w 563880"/>
                  <a:gd name="connsiteY3" fmla="*/ 203200 h 203200"/>
                  <a:gd name="connsiteX4" fmla="*/ 365760 w 563880"/>
                  <a:gd name="connsiteY4" fmla="*/ 203200 h 203200"/>
                  <a:gd name="connsiteX5" fmla="*/ 563880 w 563880"/>
                  <a:gd name="connsiteY5" fmla="*/ 101600 h 203200"/>
                  <a:gd name="connsiteX6" fmla="*/ 462280 w 563880"/>
                  <a:gd name="connsiteY6" fmla="*/ 0 h 203200"/>
                  <a:gd name="connsiteX0" fmla="*/ 462280 w 494453"/>
                  <a:gd name="connsiteY0" fmla="*/ 0 h 203200"/>
                  <a:gd name="connsiteX1" fmla="*/ 0 w 494453"/>
                  <a:gd name="connsiteY1" fmla="*/ 50800 h 203200"/>
                  <a:gd name="connsiteX2" fmla="*/ 15240 w 494453"/>
                  <a:gd name="connsiteY2" fmla="*/ 142240 h 203200"/>
                  <a:gd name="connsiteX3" fmla="*/ 137160 w 494453"/>
                  <a:gd name="connsiteY3" fmla="*/ 203200 h 203200"/>
                  <a:gd name="connsiteX4" fmla="*/ 365760 w 494453"/>
                  <a:gd name="connsiteY4" fmla="*/ 203200 h 203200"/>
                  <a:gd name="connsiteX5" fmla="*/ 304800 w 494453"/>
                  <a:gd name="connsiteY5" fmla="*/ 111760 h 203200"/>
                  <a:gd name="connsiteX6" fmla="*/ 462280 w 494453"/>
                  <a:gd name="connsiteY6" fmla="*/ 0 h 203200"/>
                  <a:gd name="connsiteX0" fmla="*/ 279400 w 418253"/>
                  <a:gd name="connsiteY0" fmla="*/ 0 h 243840"/>
                  <a:gd name="connsiteX1" fmla="*/ 0 w 418253"/>
                  <a:gd name="connsiteY1" fmla="*/ 91440 h 243840"/>
                  <a:gd name="connsiteX2" fmla="*/ 15240 w 418253"/>
                  <a:gd name="connsiteY2" fmla="*/ 182880 h 243840"/>
                  <a:gd name="connsiteX3" fmla="*/ 137160 w 418253"/>
                  <a:gd name="connsiteY3" fmla="*/ 243840 h 243840"/>
                  <a:gd name="connsiteX4" fmla="*/ 365760 w 418253"/>
                  <a:gd name="connsiteY4" fmla="*/ 243840 h 243840"/>
                  <a:gd name="connsiteX5" fmla="*/ 304800 w 418253"/>
                  <a:gd name="connsiteY5" fmla="*/ 152400 h 243840"/>
                  <a:gd name="connsiteX6" fmla="*/ 279400 w 418253"/>
                  <a:gd name="connsiteY6" fmla="*/ 0 h 243840"/>
                  <a:gd name="connsiteX0" fmla="*/ 279400 w 418253"/>
                  <a:gd name="connsiteY0" fmla="*/ 0 h 243840"/>
                  <a:gd name="connsiteX1" fmla="*/ 0 w 418253"/>
                  <a:gd name="connsiteY1" fmla="*/ 91440 h 243840"/>
                  <a:gd name="connsiteX2" fmla="*/ 15240 w 418253"/>
                  <a:gd name="connsiteY2" fmla="*/ 182880 h 243840"/>
                  <a:gd name="connsiteX3" fmla="*/ 137160 w 418253"/>
                  <a:gd name="connsiteY3" fmla="*/ 243840 h 243840"/>
                  <a:gd name="connsiteX4" fmla="*/ 365760 w 418253"/>
                  <a:gd name="connsiteY4" fmla="*/ 243840 h 243840"/>
                  <a:gd name="connsiteX5" fmla="*/ 309880 w 418253"/>
                  <a:gd name="connsiteY5" fmla="*/ 137160 h 243840"/>
                  <a:gd name="connsiteX6" fmla="*/ 279400 w 418253"/>
                  <a:gd name="connsiteY6" fmla="*/ 0 h 243840"/>
                  <a:gd name="connsiteX0" fmla="*/ 279400 w 418253"/>
                  <a:gd name="connsiteY0" fmla="*/ 0 h 243840"/>
                  <a:gd name="connsiteX1" fmla="*/ 0 w 418253"/>
                  <a:gd name="connsiteY1" fmla="*/ 91440 h 243840"/>
                  <a:gd name="connsiteX2" fmla="*/ 15240 w 418253"/>
                  <a:gd name="connsiteY2" fmla="*/ 182880 h 243840"/>
                  <a:gd name="connsiteX3" fmla="*/ 137160 w 418253"/>
                  <a:gd name="connsiteY3" fmla="*/ 243840 h 243840"/>
                  <a:gd name="connsiteX4" fmla="*/ 365760 w 418253"/>
                  <a:gd name="connsiteY4" fmla="*/ 243840 h 243840"/>
                  <a:gd name="connsiteX5" fmla="*/ 309880 w 418253"/>
                  <a:gd name="connsiteY5" fmla="*/ 137160 h 243840"/>
                  <a:gd name="connsiteX6" fmla="*/ 279400 w 418253"/>
                  <a:gd name="connsiteY6" fmla="*/ 0 h 243840"/>
                  <a:gd name="connsiteX0" fmla="*/ 279400 w 418253"/>
                  <a:gd name="connsiteY0" fmla="*/ 0 h 243840"/>
                  <a:gd name="connsiteX1" fmla="*/ 0 w 418253"/>
                  <a:gd name="connsiteY1" fmla="*/ 91440 h 243840"/>
                  <a:gd name="connsiteX2" fmla="*/ 15240 w 418253"/>
                  <a:gd name="connsiteY2" fmla="*/ 182880 h 243840"/>
                  <a:gd name="connsiteX3" fmla="*/ 137160 w 418253"/>
                  <a:gd name="connsiteY3" fmla="*/ 243840 h 243840"/>
                  <a:gd name="connsiteX4" fmla="*/ 365760 w 418253"/>
                  <a:gd name="connsiteY4" fmla="*/ 243840 h 243840"/>
                  <a:gd name="connsiteX5" fmla="*/ 309880 w 418253"/>
                  <a:gd name="connsiteY5" fmla="*/ 137160 h 243840"/>
                  <a:gd name="connsiteX6" fmla="*/ 279400 w 418253"/>
                  <a:gd name="connsiteY6" fmla="*/ 0 h 243840"/>
                  <a:gd name="connsiteX0" fmla="*/ 279400 w 365760"/>
                  <a:gd name="connsiteY0" fmla="*/ 0 h 243840"/>
                  <a:gd name="connsiteX1" fmla="*/ 0 w 365760"/>
                  <a:gd name="connsiteY1" fmla="*/ 91440 h 243840"/>
                  <a:gd name="connsiteX2" fmla="*/ 15240 w 365760"/>
                  <a:gd name="connsiteY2" fmla="*/ 182880 h 243840"/>
                  <a:gd name="connsiteX3" fmla="*/ 137160 w 365760"/>
                  <a:gd name="connsiteY3" fmla="*/ 243840 h 243840"/>
                  <a:gd name="connsiteX4" fmla="*/ 365760 w 365760"/>
                  <a:gd name="connsiteY4" fmla="*/ 243840 h 243840"/>
                  <a:gd name="connsiteX5" fmla="*/ 309880 w 365760"/>
                  <a:gd name="connsiteY5" fmla="*/ 137160 h 243840"/>
                  <a:gd name="connsiteX6" fmla="*/ 279400 w 365760"/>
                  <a:gd name="connsiteY6" fmla="*/ 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 h="243840">
                    <a:moveTo>
                      <a:pt x="279400" y="0"/>
                    </a:moveTo>
                    <a:lnTo>
                      <a:pt x="0" y="91440"/>
                    </a:lnTo>
                    <a:lnTo>
                      <a:pt x="15240" y="182880"/>
                    </a:lnTo>
                    <a:lnTo>
                      <a:pt x="137160" y="243840"/>
                    </a:lnTo>
                    <a:lnTo>
                      <a:pt x="365760" y="243840"/>
                    </a:lnTo>
                    <a:cubicBezTo>
                      <a:pt x="336973" y="206587"/>
                      <a:pt x="318347" y="159173"/>
                      <a:pt x="309880" y="137160"/>
                    </a:cubicBezTo>
                    <a:cubicBezTo>
                      <a:pt x="303107" y="78740"/>
                      <a:pt x="311573" y="34713"/>
                      <a:pt x="279400" y="0"/>
                    </a:cubicBezTo>
                    <a:close/>
                  </a:path>
                </a:pathLst>
              </a:cu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フリーフォーム 114"/>
              <p:cNvSpPr/>
              <p:nvPr/>
            </p:nvSpPr>
            <p:spPr>
              <a:xfrm>
                <a:off x="5367120" y="4418460"/>
                <a:ext cx="56900" cy="99702"/>
              </a:xfrm>
              <a:custGeom>
                <a:avLst/>
                <a:gdLst>
                  <a:gd name="connsiteX0" fmla="*/ 0 w 57150"/>
                  <a:gd name="connsiteY0" fmla="*/ 0 h 97155"/>
                  <a:gd name="connsiteX1" fmla="*/ 45720 w 57150"/>
                  <a:gd name="connsiteY1" fmla="*/ 83820 h 97155"/>
                  <a:gd name="connsiteX2" fmla="*/ 57150 w 57150"/>
                  <a:gd name="connsiteY2" fmla="*/ 97155 h 97155"/>
                </a:gdLst>
                <a:ahLst/>
                <a:cxnLst>
                  <a:cxn ang="0">
                    <a:pos x="connsiteX0" y="connsiteY0"/>
                  </a:cxn>
                  <a:cxn ang="0">
                    <a:pos x="connsiteX1" y="connsiteY1"/>
                  </a:cxn>
                  <a:cxn ang="0">
                    <a:pos x="connsiteX2" y="connsiteY2"/>
                  </a:cxn>
                </a:cxnLst>
                <a:rect l="l" t="t" r="r" b="b"/>
                <a:pathLst>
                  <a:path w="57150" h="97155">
                    <a:moveTo>
                      <a:pt x="0" y="0"/>
                    </a:moveTo>
                    <a:lnTo>
                      <a:pt x="45720" y="83820"/>
                    </a:lnTo>
                    <a:lnTo>
                      <a:pt x="57150" y="9715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フリーフォーム 115"/>
              <p:cNvSpPr/>
              <p:nvPr/>
            </p:nvSpPr>
            <p:spPr>
              <a:xfrm>
                <a:off x="5727485" y="4584631"/>
                <a:ext cx="47416" cy="99705"/>
              </a:xfrm>
              <a:custGeom>
                <a:avLst/>
                <a:gdLst>
                  <a:gd name="connsiteX0" fmla="*/ 49530 w 49530"/>
                  <a:gd name="connsiteY0" fmla="*/ 100965 h 100965"/>
                  <a:gd name="connsiteX1" fmla="*/ 19050 w 49530"/>
                  <a:gd name="connsiteY1" fmla="*/ 30480 h 100965"/>
                  <a:gd name="connsiteX2" fmla="*/ 0 w 49530"/>
                  <a:gd name="connsiteY2" fmla="*/ 0 h 100965"/>
                </a:gdLst>
                <a:ahLst/>
                <a:cxnLst>
                  <a:cxn ang="0">
                    <a:pos x="connsiteX0" y="connsiteY0"/>
                  </a:cxn>
                  <a:cxn ang="0">
                    <a:pos x="connsiteX1" y="connsiteY1"/>
                  </a:cxn>
                  <a:cxn ang="0">
                    <a:pos x="connsiteX2" y="connsiteY2"/>
                  </a:cxn>
                </a:cxnLst>
                <a:rect l="l" t="t" r="r" b="b"/>
                <a:pathLst>
                  <a:path w="49530" h="100965">
                    <a:moveTo>
                      <a:pt x="49530" y="100965"/>
                    </a:moveTo>
                    <a:lnTo>
                      <a:pt x="19050" y="30480"/>
                    </a:ln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フリーフォーム 116"/>
              <p:cNvSpPr/>
              <p:nvPr/>
            </p:nvSpPr>
            <p:spPr>
              <a:xfrm>
                <a:off x="3460979" y="3335960"/>
                <a:ext cx="749180" cy="807127"/>
              </a:xfrm>
              <a:custGeom>
                <a:avLst/>
                <a:gdLst>
                  <a:gd name="connsiteX0" fmla="*/ 223520 w 751840"/>
                  <a:gd name="connsiteY0" fmla="*/ 0 h 807720"/>
                  <a:gd name="connsiteX1" fmla="*/ 106680 w 751840"/>
                  <a:gd name="connsiteY1" fmla="*/ 132080 h 807720"/>
                  <a:gd name="connsiteX2" fmla="*/ 5080 w 751840"/>
                  <a:gd name="connsiteY2" fmla="*/ 330200 h 807720"/>
                  <a:gd name="connsiteX3" fmla="*/ 0 w 751840"/>
                  <a:gd name="connsiteY3" fmla="*/ 502920 h 807720"/>
                  <a:gd name="connsiteX4" fmla="*/ 30480 w 751840"/>
                  <a:gd name="connsiteY4" fmla="*/ 604520 h 807720"/>
                  <a:gd name="connsiteX5" fmla="*/ 71120 w 751840"/>
                  <a:gd name="connsiteY5" fmla="*/ 690880 h 807720"/>
                  <a:gd name="connsiteX6" fmla="*/ 152400 w 751840"/>
                  <a:gd name="connsiteY6" fmla="*/ 751840 h 807720"/>
                  <a:gd name="connsiteX7" fmla="*/ 309880 w 751840"/>
                  <a:gd name="connsiteY7" fmla="*/ 802640 h 807720"/>
                  <a:gd name="connsiteX8" fmla="*/ 426720 w 751840"/>
                  <a:gd name="connsiteY8" fmla="*/ 807720 h 807720"/>
                  <a:gd name="connsiteX9" fmla="*/ 563880 w 751840"/>
                  <a:gd name="connsiteY9" fmla="*/ 751840 h 807720"/>
                  <a:gd name="connsiteX10" fmla="*/ 685800 w 751840"/>
                  <a:gd name="connsiteY10" fmla="*/ 746760 h 807720"/>
                  <a:gd name="connsiteX11" fmla="*/ 751840 w 751840"/>
                  <a:gd name="connsiteY11" fmla="*/ 711200 h 80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1840" h="807720">
                    <a:moveTo>
                      <a:pt x="223520" y="0"/>
                    </a:moveTo>
                    <a:lnTo>
                      <a:pt x="106680" y="132080"/>
                    </a:lnTo>
                    <a:lnTo>
                      <a:pt x="5080" y="330200"/>
                    </a:lnTo>
                    <a:lnTo>
                      <a:pt x="0" y="502920"/>
                    </a:lnTo>
                    <a:lnTo>
                      <a:pt x="30480" y="604520"/>
                    </a:lnTo>
                    <a:lnTo>
                      <a:pt x="71120" y="690880"/>
                    </a:lnTo>
                    <a:lnTo>
                      <a:pt x="152400" y="751840"/>
                    </a:lnTo>
                    <a:lnTo>
                      <a:pt x="309880" y="802640"/>
                    </a:lnTo>
                    <a:lnTo>
                      <a:pt x="426720" y="807720"/>
                    </a:lnTo>
                    <a:lnTo>
                      <a:pt x="563880" y="751840"/>
                    </a:lnTo>
                    <a:lnTo>
                      <a:pt x="685800" y="746760"/>
                    </a:lnTo>
                    <a:lnTo>
                      <a:pt x="751840" y="711200"/>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フリーフォーム 117"/>
              <p:cNvSpPr/>
              <p:nvPr/>
            </p:nvSpPr>
            <p:spPr>
              <a:xfrm>
                <a:off x="4684323" y="3791750"/>
                <a:ext cx="71123" cy="441544"/>
              </a:xfrm>
              <a:custGeom>
                <a:avLst/>
                <a:gdLst>
                  <a:gd name="connsiteX0" fmla="*/ 40640 w 71120"/>
                  <a:gd name="connsiteY0" fmla="*/ 0 h 441960"/>
                  <a:gd name="connsiteX1" fmla="*/ 71120 w 71120"/>
                  <a:gd name="connsiteY1" fmla="*/ 111760 h 441960"/>
                  <a:gd name="connsiteX2" fmla="*/ 71120 w 71120"/>
                  <a:gd name="connsiteY2" fmla="*/ 213360 h 441960"/>
                  <a:gd name="connsiteX3" fmla="*/ 50800 w 71120"/>
                  <a:gd name="connsiteY3" fmla="*/ 284480 h 441960"/>
                  <a:gd name="connsiteX4" fmla="*/ 30480 w 71120"/>
                  <a:gd name="connsiteY4" fmla="*/ 360680 h 441960"/>
                  <a:gd name="connsiteX5" fmla="*/ 0 w 71120"/>
                  <a:gd name="connsiteY5" fmla="*/ 441960 h 44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0" h="441960">
                    <a:moveTo>
                      <a:pt x="40640" y="0"/>
                    </a:moveTo>
                    <a:lnTo>
                      <a:pt x="71120" y="111760"/>
                    </a:lnTo>
                    <a:lnTo>
                      <a:pt x="71120" y="213360"/>
                    </a:lnTo>
                    <a:lnTo>
                      <a:pt x="50800" y="284480"/>
                    </a:lnTo>
                    <a:lnTo>
                      <a:pt x="30480" y="360680"/>
                    </a:lnTo>
                    <a:lnTo>
                      <a:pt x="0" y="44196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フリーフォーム 118"/>
              <p:cNvSpPr/>
              <p:nvPr/>
            </p:nvSpPr>
            <p:spPr>
              <a:xfrm>
                <a:off x="5694292" y="4636858"/>
                <a:ext cx="56900" cy="204154"/>
              </a:xfrm>
              <a:custGeom>
                <a:avLst/>
                <a:gdLst>
                  <a:gd name="connsiteX0" fmla="*/ 49530 w 49530"/>
                  <a:gd name="connsiteY0" fmla="*/ 100965 h 100965"/>
                  <a:gd name="connsiteX1" fmla="*/ 19050 w 49530"/>
                  <a:gd name="connsiteY1" fmla="*/ 30480 h 100965"/>
                  <a:gd name="connsiteX2" fmla="*/ 0 w 49530"/>
                  <a:gd name="connsiteY2" fmla="*/ 0 h 100965"/>
                  <a:gd name="connsiteX0" fmla="*/ 30480 w 30480"/>
                  <a:gd name="connsiteY0" fmla="*/ 78190 h 78190"/>
                  <a:gd name="connsiteX1" fmla="*/ 0 w 30480"/>
                  <a:gd name="connsiteY1" fmla="*/ 7705 h 78190"/>
                  <a:gd name="connsiteX2" fmla="*/ 9418 w 30480"/>
                  <a:gd name="connsiteY2" fmla="*/ 0 h 78190"/>
                  <a:gd name="connsiteX0" fmla="*/ 30480 w 89130"/>
                  <a:gd name="connsiteY0" fmla="*/ 146514 h 146514"/>
                  <a:gd name="connsiteX1" fmla="*/ 0 w 89130"/>
                  <a:gd name="connsiteY1" fmla="*/ 76029 h 146514"/>
                  <a:gd name="connsiteX2" fmla="*/ 89130 w 89130"/>
                  <a:gd name="connsiteY2" fmla="*/ 0 h 146514"/>
                  <a:gd name="connsiteX0" fmla="*/ 72306 w 72306"/>
                  <a:gd name="connsiteY0" fmla="*/ 129433 h 129433"/>
                  <a:gd name="connsiteX1" fmla="*/ 41826 w 72306"/>
                  <a:gd name="connsiteY1" fmla="*/ 58948 h 129433"/>
                  <a:gd name="connsiteX2" fmla="*/ 0 w 72306"/>
                  <a:gd name="connsiteY2" fmla="*/ 0 h 129433"/>
                  <a:gd name="connsiteX0" fmla="*/ 95081 w 95081"/>
                  <a:gd name="connsiteY0" fmla="*/ 163595 h 163595"/>
                  <a:gd name="connsiteX1" fmla="*/ 41826 w 95081"/>
                  <a:gd name="connsiteY1" fmla="*/ 58948 h 163595"/>
                  <a:gd name="connsiteX2" fmla="*/ 0 w 95081"/>
                  <a:gd name="connsiteY2" fmla="*/ 0 h 163595"/>
                  <a:gd name="connsiteX0" fmla="*/ 95081 w 95081"/>
                  <a:gd name="connsiteY0" fmla="*/ 163595 h 163595"/>
                  <a:gd name="connsiteX1" fmla="*/ 58907 w 95081"/>
                  <a:gd name="connsiteY1" fmla="*/ 70335 h 163595"/>
                  <a:gd name="connsiteX2" fmla="*/ 0 w 95081"/>
                  <a:gd name="connsiteY2" fmla="*/ 0 h 163595"/>
                  <a:gd name="connsiteX0" fmla="*/ 78000 w 78000"/>
                  <a:gd name="connsiteY0" fmla="*/ 186370 h 186370"/>
                  <a:gd name="connsiteX1" fmla="*/ 58907 w 78000"/>
                  <a:gd name="connsiteY1" fmla="*/ 70335 h 186370"/>
                  <a:gd name="connsiteX2" fmla="*/ 0 w 78000"/>
                  <a:gd name="connsiteY2" fmla="*/ 0 h 186370"/>
                  <a:gd name="connsiteX0" fmla="*/ 49531 w 49531"/>
                  <a:gd name="connsiteY0" fmla="*/ 203451 h 203451"/>
                  <a:gd name="connsiteX1" fmla="*/ 30438 w 49531"/>
                  <a:gd name="connsiteY1" fmla="*/ 87416 h 203451"/>
                  <a:gd name="connsiteX2" fmla="*/ 0 w 49531"/>
                  <a:gd name="connsiteY2" fmla="*/ 0 h 203451"/>
                  <a:gd name="connsiteX0" fmla="*/ 49531 w 53213"/>
                  <a:gd name="connsiteY0" fmla="*/ 203451 h 203451"/>
                  <a:gd name="connsiteX1" fmla="*/ 53213 w 53213"/>
                  <a:gd name="connsiteY1" fmla="*/ 93110 h 203451"/>
                  <a:gd name="connsiteX2" fmla="*/ 0 w 53213"/>
                  <a:gd name="connsiteY2" fmla="*/ 0 h 203451"/>
                  <a:gd name="connsiteX0" fmla="*/ 49531 w 53213"/>
                  <a:gd name="connsiteY0" fmla="*/ 203451 h 208146"/>
                  <a:gd name="connsiteX1" fmla="*/ 35761 w 53213"/>
                  <a:gd name="connsiteY1" fmla="*/ 208146 h 208146"/>
                  <a:gd name="connsiteX2" fmla="*/ 53213 w 53213"/>
                  <a:gd name="connsiteY2" fmla="*/ 93110 h 208146"/>
                  <a:gd name="connsiteX3" fmla="*/ 0 w 53213"/>
                  <a:gd name="connsiteY3" fmla="*/ 0 h 208146"/>
                  <a:gd name="connsiteX0" fmla="*/ 49531 w 58907"/>
                  <a:gd name="connsiteY0" fmla="*/ 203451 h 208146"/>
                  <a:gd name="connsiteX1" fmla="*/ 35761 w 58907"/>
                  <a:gd name="connsiteY1" fmla="*/ 208146 h 208146"/>
                  <a:gd name="connsiteX2" fmla="*/ 58907 w 58907"/>
                  <a:gd name="connsiteY2" fmla="*/ 121578 h 208146"/>
                  <a:gd name="connsiteX3" fmla="*/ 0 w 58907"/>
                  <a:gd name="connsiteY3" fmla="*/ 0 h 208146"/>
                </a:gdLst>
                <a:ahLst/>
                <a:cxnLst>
                  <a:cxn ang="0">
                    <a:pos x="connsiteX0" y="connsiteY0"/>
                  </a:cxn>
                  <a:cxn ang="0">
                    <a:pos x="connsiteX1" y="connsiteY1"/>
                  </a:cxn>
                  <a:cxn ang="0">
                    <a:pos x="connsiteX2" y="connsiteY2"/>
                  </a:cxn>
                  <a:cxn ang="0">
                    <a:pos x="connsiteX3" y="connsiteY3"/>
                  </a:cxn>
                </a:cxnLst>
                <a:rect l="l" t="t" r="r" b="b"/>
                <a:pathLst>
                  <a:path w="58907" h="208146">
                    <a:moveTo>
                      <a:pt x="49531" y="203451"/>
                    </a:moveTo>
                    <a:lnTo>
                      <a:pt x="35761" y="208146"/>
                    </a:lnTo>
                    <a:lnTo>
                      <a:pt x="58907" y="121578"/>
                    </a:ln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grpSp>
    </p:spTree>
    <p:extLst>
      <p:ext uri="{BB962C8B-B14F-4D97-AF65-F5344CB8AC3E}">
        <p14:creationId xmlns:p14="http://schemas.microsoft.com/office/powerpoint/2010/main" val="24294989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2 </a:t>
            </a:r>
            <a:r>
              <a:rPr lang="ja-JP" altLang="en-US" dirty="0"/>
              <a:t>リスクアセスメント</a:t>
            </a:r>
            <a:r>
              <a:rPr lang="en-US" altLang="ja-JP" dirty="0"/>
              <a:t/>
            </a:r>
            <a:br>
              <a:rPr lang="en-US" altLang="ja-JP" dirty="0"/>
            </a:br>
            <a:r>
              <a:rPr lang="en-US" altLang="ja-JP" dirty="0"/>
              <a:t>(3)	</a:t>
            </a:r>
            <a:r>
              <a:rPr lang="ja-JP" altLang="en-US" dirty="0"/>
              <a:t>危険源・危険状態・危険事象の同定</a:t>
            </a:r>
            <a:endParaRPr kumimoji="1" lang="ja-JP" altLang="en-US" dirty="0"/>
          </a:p>
        </p:txBody>
      </p:sp>
      <p:sp>
        <p:nvSpPr>
          <p:cNvPr id="3" name="Content Placeholder 2"/>
          <p:cNvSpPr>
            <a:spLocks noGrp="1"/>
          </p:cNvSpPr>
          <p:nvPr>
            <p:ph idx="1"/>
          </p:nvPr>
        </p:nvSpPr>
        <p:spPr/>
        <p:txBody>
          <a:bodyPr/>
          <a:lstStyle/>
          <a:p>
            <a:pPr marL="0" indent="0">
              <a:buNone/>
            </a:pPr>
            <a:r>
              <a:rPr lang="ja-JP" altLang="en-US" b="1" dirty="0"/>
              <a:t>イ</a:t>
            </a:r>
            <a:r>
              <a:rPr lang="ja-JP" altLang="en-US" b="1" dirty="0" smtClean="0"/>
              <a:t> </a:t>
            </a:r>
            <a:r>
              <a:rPr lang="ja-JP" altLang="en-US" b="1" dirty="0"/>
              <a:t>危険状態の</a:t>
            </a:r>
            <a:r>
              <a:rPr lang="ja-JP" altLang="en-US" b="1" dirty="0" smtClean="0"/>
              <a:t>同定</a:t>
            </a:r>
            <a:endParaRPr lang="en-US" altLang="ja-JP" dirty="0"/>
          </a:p>
        </p:txBody>
      </p:sp>
      <p:sp>
        <p:nvSpPr>
          <p:cNvPr id="5" name="円/楕円 3"/>
          <p:cNvSpPr/>
          <p:nvPr/>
        </p:nvSpPr>
        <p:spPr>
          <a:xfrm>
            <a:off x="1789303" y="2108876"/>
            <a:ext cx="3822425" cy="165618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円/楕円 4"/>
          <p:cNvSpPr/>
          <p:nvPr/>
        </p:nvSpPr>
        <p:spPr>
          <a:xfrm>
            <a:off x="3817528" y="2108876"/>
            <a:ext cx="3822425" cy="165618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5"/>
          <p:cNvSpPr/>
          <p:nvPr/>
        </p:nvSpPr>
        <p:spPr>
          <a:xfrm>
            <a:off x="3479255" y="5506656"/>
            <a:ext cx="2132473" cy="9061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危害・傷害</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16"/>
          <p:cNvSpPr txBox="1"/>
          <p:nvPr/>
        </p:nvSpPr>
        <p:spPr>
          <a:xfrm>
            <a:off x="2310915" y="2252893"/>
            <a:ext cx="1107996"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人の存在</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17"/>
          <p:cNvSpPr txBox="1"/>
          <p:nvPr/>
        </p:nvSpPr>
        <p:spPr>
          <a:xfrm>
            <a:off x="4137246" y="2437813"/>
            <a:ext cx="1107996" cy="646331"/>
          </a:xfrm>
          <a:prstGeom prst="rect">
            <a:avLst/>
          </a:prstGeom>
          <a:noFill/>
        </p:spPr>
        <p:txBody>
          <a:bodyPr wrap="none" rtlCol="0">
            <a:spAutoFit/>
          </a:bodyPr>
          <a:lstStyle/>
          <a:p>
            <a:pPr algn="ctr"/>
            <a:r>
              <a:rPr kumimoji="1"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危険状態</a:t>
            </a:r>
            <a:endParaRPr kumimoji="1"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暴露</a:t>
            </a:r>
            <a:r>
              <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25"/>
          <p:cNvSpPr txBox="1"/>
          <p:nvPr/>
        </p:nvSpPr>
        <p:spPr>
          <a:xfrm>
            <a:off x="5891567" y="2284831"/>
            <a:ext cx="1107996" cy="369332"/>
          </a:xfrm>
          <a:prstGeom prst="rect">
            <a:avLst/>
          </a:prstGeom>
          <a:noFill/>
        </p:spPr>
        <p:txBody>
          <a:bodyPr wrap="non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危険区域</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円/楕円 1"/>
          <p:cNvSpPr/>
          <p:nvPr/>
        </p:nvSpPr>
        <p:spPr>
          <a:xfrm>
            <a:off x="5850068" y="2763046"/>
            <a:ext cx="1404156" cy="60789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危険源</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21"/>
          <p:cNvSpPr/>
          <p:nvPr/>
        </p:nvSpPr>
        <p:spPr>
          <a:xfrm>
            <a:off x="2717390" y="2802024"/>
            <a:ext cx="780087" cy="60789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下矢印 18"/>
          <p:cNvSpPr/>
          <p:nvPr/>
        </p:nvSpPr>
        <p:spPr>
          <a:xfrm>
            <a:off x="3497477" y="3786403"/>
            <a:ext cx="3054669" cy="1681132"/>
          </a:xfrm>
          <a:custGeom>
            <a:avLst/>
            <a:gdLst>
              <a:gd name="connsiteX0" fmla="*/ 0 w 1730650"/>
              <a:gd name="connsiteY0" fmla="*/ 1408454 h 2304256"/>
              <a:gd name="connsiteX1" fmla="*/ 272647 w 1730650"/>
              <a:gd name="connsiteY1" fmla="*/ 1408454 h 2304256"/>
              <a:gd name="connsiteX2" fmla="*/ 272647 w 1730650"/>
              <a:gd name="connsiteY2" fmla="*/ 0 h 2304256"/>
              <a:gd name="connsiteX3" fmla="*/ 1458003 w 1730650"/>
              <a:gd name="connsiteY3" fmla="*/ 0 h 2304256"/>
              <a:gd name="connsiteX4" fmla="*/ 1458003 w 1730650"/>
              <a:gd name="connsiteY4" fmla="*/ 1408454 h 2304256"/>
              <a:gd name="connsiteX5" fmla="*/ 1730650 w 1730650"/>
              <a:gd name="connsiteY5" fmla="*/ 1408454 h 2304256"/>
              <a:gd name="connsiteX6" fmla="*/ 865325 w 1730650"/>
              <a:gd name="connsiteY6" fmla="*/ 2304256 h 2304256"/>
              <a:gd name="connsiteX7" fmla="*/ 0 w 1730650"/>
              <a:gd name="connsiteY7" fmla="*/ 1408454 h 230425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58003 w 2181903"/>
              <a:gd name="connsiteY4" fmla="*/ 1423694 h 2319496"/>
              <a:gd name="connsiteX5" fmla="*/ 1730650 w 2181903"/>
              <a:gd name="connsiteY5" fmla="*/ 1423694 h 2319496"/>
              <a:gd name="connsiteX6" fmla="*/ 865325 w 2181903"/>
              <a:gd name="connsiteY6" fmla="*/ 2319496 h 2319496"/>
              <a:gd name="connsiteX7" fmla="*/ 0 w 2181903"/>
              <a:gd name="connsiteY7"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62341 w 2181903"/>
              <a:gd name="connsiteY4" fmla="*/ 572636 h 2319496"/>
              <a:gd name="connsiteX5" fmla="*/ 1458003 w 2181903"/>
              <a:gd name="connsiteY5" fmla="*/ 1423694 h 2319496"/>
              <a:gd name="connsiteX6" fmla="*/ 1730650 w 2181903"/>
              <a:gd name="connsiteY6" fmla="*/ 1423694 h 2319496"/>
              <a:gd name="connsiteX7" fmla="*/ 865325 w 2181903"/>
              <a:gd name="connsiteY7" fmla="*/ 2319496 h 2319496"/>
              <a:gd name="connsiteX8" fmla="*/ 0 w 2181903"/>
              <a:gd name="connsiteY8"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62341 w 2181903"/>
              <a:gd name="connsiteY4" fmla="*/ 572636 h 2319496"/>
              <a:gd name="connsiteX5" fmla="*/ 1458003 w 2181903"/>
              <a:gd name="connsiteY5" fmla="*/ 1423694 h 2319496"/>
              <a:gd name="connsiteX6" fmla="*/ 1730650 w 2181903"/>
              <a:gd name="connsiteY6" fmla="*/ 1423694 h 2319496"/>
              <a:gd name="connsiteX7" fmla="*/ 865325 w 2181903"/>
              <a:gd name="connsiteY7" fmla="*/ 2319496 h 2319496"/>
              <a:gd name="connsiteX8" fmla="*/ 0 w 2181903"/>
              <a:gd name="connsiteY8" fmla="*/ 1423694 h 2319496"/>
              <a:gd name="connsiteX0" fmla="*/ 0 w 2308132"/>
              <a:gd name="connsiteY0" fmla="*/ 1423694 h 2319496"/>
              <a:gd name="connsiteX1" fmla="*/ 272647 w 2308132"/>
              <a:gd name="connsiteY1" fmla="*/ 1423694 h 2319496"/>
              <a:gd name="connsiteX2" fmla="*/ 272647 w 2308132"/>
              <a:gd name="connsiteY2" fmla="*/ 15240 h 2319496"/>
              <a:gd name="connsiteX3" fmla="*/ 2181903 w 2308132"/>
              <a:gd name="connsiteY3" fmla="*/ 0 h 2319496"/>
              <a:gd name="connsiteX4" fmla="*/ 2110041 w 2308132"/>
              <a:gd name="connsiteY4" fmla="*/ 496436 h 2319496"/>
              <a:gd name="connsiteX5" fmla="*/ 1462341 w 2308132"/>
              <a:gd name="connsiteY5" fmla="*/ 572636 h 2319496"/>
              <a:gd name="connsiteX6" fmla="*/ 1458003 w 2308132"/>
              <a:gd name="connsiteY6" fmla="*/ 1423694 h 2319496"/>
              <a:gd name="connsiteX7" fmla="*/ 1730650 w 2308132"/>
              <a:gd name="connsiteY7" fmla="*/ 1423694 h 2319496"/>
              <a:gd name="connsiteX8" fmla="*/ 865325 w 2308132"/>
              <a:gd name="connsiteY8" fmla="*/ 2319496 h 2319496"/>
              <a:gd name="connsiteX9" fmla="*/ 0 w 2308132"/>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60311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2110041 w 2181903"/>
              <a:gd name="connsiteY4" fmla="*/ 603116 h 2319496"/>
              <a:gd name="connsiteX5" fmla="*/ 1462341 w 2181903"/>
              <a:gd name="connsiteY5" fmla="*/ 572636 h 2319496"/>
              <a:gd name="connsiteX6" fmla="*/ 1458003 w 2181903"/>
              <a:gd name="connsiteY6" fmla="*/ 1423694 h 2319496"/>
              <a:gd name="connsiteX7" fmla="*/ 1730650 w 2181903"/>
              <a:gd name="connsiteY7" fmla="*/ 1423694 h 2319496"/>
              <a:gd name="connsiteX8" fmla="*/ 865325 w 2181903"/>
              <a:gd name="connsiteY8" fmla="*/ 2319496 h 2319496"/>
              <a:gd name="connsiteX9" fmla="*/ 0 w 2181903"/>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57263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57263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79361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62341 w 2003361"/>
              <a:gd name="connsiteY5" fmla="*/ 79361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62341 w 2003361"/>
              <a:gd name="connsiteY5" fmla="*/ 79361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57578 w 2003361"/>
              <a:gd name="connsiteY5" fmla="*/ 88886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70024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2236724"/>
              <a:gd name="connsiteY0" fmla="*/ 1423694 h 2319496"/>
              <a:gd name="connsiteX1" fmla="*/ 272647 w 2236724"/>
              <a:gd name="connsiteY1" fmla="*/ 1423694 h 2319496"/>
              <a:gd name="connsiteX2" fmla="*/ 272647 w 2236724"/>
              <a:gd name="connsiteY2" fmla="*/ 15240 h 2319496"/>
              <a:gd name="connsiteX3" fmla="*/ 1999023 w 2236724"/>
              <a:gd name="connsiteY3" fmla="*/ 0 h 2319496"/>
              <a:gd name="connsiteX4" fmla="*/ 2236724 w 2236724"/>
              <a:gd name="connsiteY4" fmla="*/ 855052 h 2319496"/>
              <a:gd name="connsiteX5" fmla="*/ 1457578 w 2236724"/>
              <a:gd name="connsiteY5" fmla="*/ 888866 h 2319496"/>
              <a:gd name="connsiteX6" fmla="*/ 1458003 w 2236724"/>
              <a:gd name="connsiteY6" fmla="*/ 1423694 h 2319496"/>
              <a:gd name="connsiteX7" fmla="*/ 1730650 w 2236724"/>
              <a:gd name="connsiteY7" fmla="*/ 1423694 h 2319496"/>
              <a:gd name="connsiteX8" fmla="*/ 865325 w 2236724"/>
              <a:gd name="connsiteY8" fmla="*/ 2319496 h 2319496"/>
              <a:gd name="connsiteX9" fmla="*/ 0 w 2236724"/>
              <a:gd name="connsiteY9" fmla="*/ 1423694 h 2319496"/>
              <a:gd name="connsiteX0" fmla="*/ 0 w 2236787"/>
              <a:gd name="connsiteY0" fmla="*/ 1423694 h 2319496"/>
              <a:gd name="connsiteX1" fmla="*/ 272647 w 2236787"/>
              <a:gd name="connsiteY1" fmla="*/ 1423694 h 2319496"/>
              <a:gd name="connsiteX2" fmla="*/ 272647 w 2236787"/>
              <a:gd name="connsiteY2" fmla="*/ 15240 h 2319496"/>
              <a:gd name="connsiteX3" fmla="*/ 1999023 w 2236787"/>
              <a:gd name="connsiteY3" fmla="*/ 0 h 2319496"/>
              <a:gd name="connsiteX4" fmla="*/ 2236724 w 2236787"/>
              <a:gd name="connsiteY4" fmla="*/ 855052 h 2319496"/>
              <a:gd name="connsiteX5" fmla="*/ 1457578 w 2236787"/>
              <a:gd name="connsiteY5" fmla="*/ 888866 h 2319496"/>
              <a:gd name="connsiteX6" fmla="*/ 1458003 w 2236787"/>
              <a:gd name="connsiteY6" fmla="*/ 1423694 h 2319496"/>
              <a:gd name="connsiteX7" fmla="*/ 1730650 w 2236787"/>
              <a:gd name="connsiteY7" fmla="*/ 1423694 h 2319496"/>
              <a:gd name="connsiteX8" fmla="*/ 865325 w 2236787"/>
              <a:gd name="connsiteY8" fmla="*/ 2319496 h 2319496"/>
              <a:gd name="connsiteX9" fmla="*/ 0 w 2236787"/>
              <a:gd name="connsiteY9" fmla="*/ 1423694 h 2319496"/>
              <a:gd name="connsiteX0" fmla="*/ 0 w 2022796"/>
              <a:gd name="connsiteY0" fmla="*/ 1423694 h 2319496"/>
              <a:gd name="connsiteX1" fmla="*/ 272647 w 2022796"/>
              <a:gd name="connsiteY1" fmla="*/ 1423694 h 2319496"/>
              <a:gd name="connsiteX2" fmla="*/ 272647 w 2022796"/>
              <a:gd name="connsiteY2" fmla="*/ 15240 h 2319496"/>
              <a:gd name="connsiteX3" fmla="*/ 1999023 w 2022796"/>
              <a:gd name="connsiteY3" fmla="*/ 0 h 2319496"/>
              <a:gd name="connsiteX4" fmla="*/ 2022411 w 2022796"/>
              <a:gd name="connsiteY4" fmla="*/ 836002 h 2319496"/>
              <a:gd name="connsiteX5" fmla="*/ 1457578 w 2022796"/>
              <a:gd name="connsiteY5" fmla="*/ 888866 h 2319496"/>
              <a:gd name="connsiteX6" fmla="*/ 1458003 w 2022796"/>
              <a:gd name="connsiteY6" fmla="*/ 1423694 h 2319496"/>
              <a:gd name="connsiteX7" fmla="*/ 1730650 w 2022796"/>
              <a:gd name="connsiteY7" fmla="*/ 1423694 h 2319496"/>
              <a:gd name="connsiteX8" fmla="*/ 865325 w 2022796"/>
              <a:gd name="connsiteY8" fmla="*/ 2319496 h 2319496"/>
              <a:gd name="connsiteX9" fmla="*/ 0 w 2022796"/>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3836 w 1999023"/>
              <a:gd name="connsiteY4" fmla="*/ 836002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008548"/>
              <a:gd name="connsiteY0" fmla="*/ 1414169 h 2309971"/>
              <a:gd name="connsiteX1" fmla="*/ 272647 w 2008548"/>
              <a:gd name="connsiteY1" fmla="*/ 1414169 h 2309971"/>
              <a:gd name="connsiteX2" fmla="*/ 272647 w 2008548"/>
              <a:gd name="connsiteY2" fmla="*/ 5715 h 2309971"/>
              <a:gd name="connsiteX3" fmla="*/ 2008548 w 2008548"/>
              <a:gd name="connsiteY3" fmla="*/ 0 h 2309971"/>
              <a:gd name="connsiteX4" fmla="*/ 1993836 w 2008548"/>
              <a:gd name="connsiteY4" fmla="*/ 826477 h 2309971"/>
              <a:gd name="connsiteX5" fmla="*/ 1457578 w 2008548"/>
              <a:gd name="connsiteY5" fmla="*/ 879341 h 2309971"/>
              <a:gd name="connsiteX6" fmla="*/ 1458003 w 2008548"/>
              <a:gd name="connsiteY6" fmla="*/ 1414169 h 2309971"/>
              <a:gd name="connsiteX7" fmla="*/ 1730650 w 2008548"/>
              <a:gd name="connsiteY7" fmla="*/ 1414169 h 2309971"/>
              <a:gd name="connsiteX8" fmla="*/ 865325 w 2008548"/>
              <a:gd name="connsiteY8" fmla="*/ 2309971 h 2309971"/>
              <a:gd name="connsiteX9" fmla="*/ 0 w 2008548"/>
              <a:gd name="connsiteY9" fmla="*/ 1414169 h 2309971"/>
              <a:gd name="connsiteX0" fmla="*/ 0 w 2008548"/>
              <a:gd name="connsiteY0" fmla="*/ 1414169 h 2309971"/>
              <a:gd name="connsiteX1" fmla="*/ 272647 w 2008548"/>
              <a:gd name="connsiteY1" fmla="*/ 1414169 h 2309971"/>
              <a:gd name="connsiteX2" fmla="*/ 272647 w 2008548"/>
              <a:gd name="connsiteY2" fmla="*/ 5715 h 2309971"/>
              <a:gd name="connsiteX3" fmla="*/ 2008548 w 2008548"/>
              <a:gd name="connsiteY3" fmla="*/ 0 h 2309971"/>
              <a:gd name="connsiteX4" fmla="*/ 2005742 w 2008548"/>
              <a:gd name="connsiteY4" fmla="*/ 826477 h 2309971"/>
              <a:gd name="connsiteX5" fmla="*/ 1457578 w 2008548"/>
              <a:gd name="connsiteY5" fmla="*/ 879341 h 2309971"/>
              <a:gd name="connsiteX6" fmla="*/ 1458003 w 2008548"/>
              <a:gd name="connsiteY6" fmla="*/ 1414169 h 2309971"/>
              <a:gd name="connsiteX7" fmla="*/ 1730650 w 2008548"/>
              <a:gd name="connsiteY7" fmla="*/ 1414169 h 2309971"/>
              <a:gd name="connsiteX8" fmla="*/ 865325 w 2008548"/>
              <a:gd name="connsiteY8" fmla="*/ 2309971 h 2309971"/>
              <a:gd name="connsiteX9" fmla="*/ 0 w 2008548"/>
              <a:gd name="connsiteY9" fmla="*/ 1414169 h 2309971"/>
              <a:gd name="connsiteX0" fmla="*/ 0 w 2008548"/>
              <a:gd name="connsiteY0" fmla="*/ 1414169 h 1995646"/>
              <a:gd name="connsiteX1" fmla="*/ 272647 w 2008548"/>
              <a:gd name="connsiteY1" fmla="*/ 1414169 h 1995646"/>
              <a:gd name="connsiteX2" fmla="*/ 272647 w 2008548"/>
              <a:gd name="connsiteY2" fmla="*/ 5715 h 1995646"/>
              <a:gd name="connsiteX3" fmla="*/ 2008548 w 2008548"/>
              <a:gd name="connsiteY3" fmla="*/ 0 h 1995646"/>
              <a:gd name="connsiteX4" fmla="*/ 2005742 w 2008548"/>
              <a:gd name="connsiteY4" fmla="*/ 826477 h 1995646"/>
              <a:gd name="connsiteX5" fmla="*/ 1457578 w 2008548"/>
              <a:gd name="connsiteY5" fmla="*/ 879341 h 1995646"/>
              <a:gd name="connsiteX6" fmla="*/ 1458003 w 2008548"/>
              <a:gd name="connsiteY6" fmla="*/ 1414169 h 1995646"/>
              <a:gd name="connsiteX7" fmla="*/ 1730650 w 2008548"/>
              <a:gd name="connsiteY7" fmla="*/ 1414169 h 1995646"/>
              <a:gd name="connsiteX8" fmla="*/ 895587 w 2008548"/>
              <a:gd name="connsiteY8" fmla="*/ 1995646 h 1995646"/>
              <a:gd name="connsiteX9" fmla="*/ 0 w 2008548"/>
              <a:gd name="connsiteY9" fmla="*/ 1414169 h 1995646"/>
              <a:gd name="connsiteX0" fmla="*/ 0 w 2008548"/>
              <a:gd name="connsiteY0" fmla="*/ 1409406 h 1990883"/>
              <a:gd name="connsiteX1" fmla="*/ 272647 w 2008548"/>
              <a:gd name="connsiteY1" fmla="*/ 1409406 h 1990883"/>
              <a:gd name="connsiteX2" fmla="*/ 272647 w 2008548"/>
              <a:gd name="connsiteY2" fmla="*/ 952 h 1990883"/>
              <a:gd name="connsiteX3" fmla="*/ 2008548 w 2008548"/>
              <a:gd name="connsiteY3" fmla="*/ 0 h 1990883"/>
              <a:gd name="connsiteX4" fmla="*/ 2005742 w 2008548"/>
              <a:gd name="connsiteY4" fmla="*/ 821714 h 1990883"/>
              <a:gd name="connsiteX5" fmla="*/ 1457578 w 2008548"/>
              <a:gd name="connsiteY5" fmla="*/ 874578 h 1990883"/>
              <a:gd name="connsiteX6" fmla="*/ 1458003 w 2008548"/>
              <a:gd name="connsiteY6" fmla="*/ 1409406 h 1990883"/>
              <a:gd name="connsiteX7" fmla="*/ 1730650 w 2008548"/>
              <a:gd name="connsiteY7" fmla="*/ 1409406 h 1990883"/>
              <a:gd name="connsiteX8" fmla="*/ 895587 w 2008548"/>
              <a:gd name="connsiteY8" fmla="*/ 1990883 h 1990883"/>
              <a:gd name="connsiteX9" fmla="*/ 0 w 2008548"/>
              <a:gd name="connsiteY9" fmla="*/ 1409406 h 1990883"/>
              <a:gd name="connsiteX0" fmla="*/ 0 w 2008548"/>
              <a:gd name="connsiteY0" fmla="*/ 1409406 h 1990883"/>
              <a:gd name="connsiteX1" fmla="*/ 272647 w 2008548"/>
              <a:gd name="connsiteY1" fmla="*/ 1409406 h 1990883"/>
              <a:gd name="connsiteX2" fmla="*/ 272647 w 2008548"/>
              <a:gd name="connsiteY2" fmla="*/ 952 h 1990883"/>
              <a:gd name="connsiteX3" fmla="*/ 2008548 w 2008548"/>
              <a:gd name="connsiteY3" fmla="*/ 0 h 1990883"/>
              <a:gd name="connsiteX4" fmla="*/ 2005742 w 2008548"/>
              <a:gd name="connsiteY4" fmla="*/ 821714 h 1990883"/>
              <a:gd name="connsiteX5" fmla="*/ 1457578 w 2008548"/>
              <a:gd name="connsiteY5" fmla="*/ 874578 h 1990883"/>
              <a:gd name="connsiteX6" fmla="*/ 1458003 w 2008548"/>
              <a:gd name="connsiteY6" fmla="*/ 1409406 h 1990883"/>
              <a:gd name="connsiteX7" fmla="*/ 1730650 w 2008548"/>
              <a:gd name="connsiteY7" fmla="*/ 1409406 h 1990883"/>
              <a:gd name="connsiteX8" fmla="*/ 895587 w 2008548"/>
              <a:gd name="connsiteY8" fmla="*/ 1990883 h 1990883"/>
              <a:gd name="connsiteX9" fmla="*/ 0 w 2008548"/>
              <a:gd name="connsiteY9"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457578 w 2226822"/>
              <a:gd name="connsiteY6" fmla="*/ 874578 h 1990883"/>
              <a:gd name="connsiteX7" fmla="*/ 1458003 w 2226822"/>
              <a:gd name="connsiteY7" fmla="*/ 1409406 h 1990883"/>
              <a:gd name="connsiteX8" fmla="*/ 1730650 w 2226822"/>
              <a:gd name="connsiteY8" fmla="*/ 1409406 h 1990883"/>
              <a:gd name="connsiteX9" fmla="*/ 895587 w 2226822"/>
              <a:gd name="connsiteY9" fmla="*/ 1990883 h 1990883"/>
              <a:gd name="connsiteX10" fmla="*/ 0 w 2226822"/>
              <a:gd name="connsiteY10"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57578 w 2226822"/>
              <a:gd name="connsiteY7" fmla="*/ 87457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57578 w 2226822"/>
              <a:gd name="connsiteY7" fmla="*/ 87457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94587 w 2226822"/>
              <a:gd name="connsiteY6" fmla="*/ 1264607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94587 w 2226822"/>
              <a:gd name="connsiteY6" fmla="*/ 1264607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94587 w 2363216"/>
              <a:gd name="connsiteY7" fmla="*/ 1264607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94587 w 2363216"/>
              <a:gd name="connsiteY7" fmla="*/ 1264607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7797"/>
              <a:gd name="connsiteY0" fmla="*/ 1409406 h 1990883"/>
              <a:gd name="connsiteX1" fmla="*/ 272647 w 2367797"/>
              <a:gd name="connsiteY1" fmla="*/ 1409406 h 1990883"/>
              <a:gd name="connsiteX2" fmla="*/ 272647 w 2367797"/>
              <a:gd name="connsiteY2" fmla="*/ 952 h 1990883"/>
              <a:gd name="connsiteX3" fmla="*/ 2008548 w 2367797"/>
              <a:gd name="connsiteY3" fmla="*/ 0 h 1990883"/>
              <a:gd name="connsiteX4" fmla="*/ 2005742 w 2367797"/>
              <a:gd name="connsiteY4" fmla="*/ 821714 h 1990883"/>
              <a:gd name="connsiteX5" fmla="*/ 2209922 w 2367797"/>
              <a:gd name="connsiteY5" fmla="*/ 954795 h 1990883"/>
              <a:gd name="connsiteX6" fmla="*/ 2341057 w 2367797"/>
              <a:gd name="connsiteY6" fmla="*/ 1281057 h 1990883"/>
              <a:gd name="connsiteX7" fmla="*/ 1897210 w 2367797"/>
              <a:gd name="connsiteY7" fmla="*/ 1322182 h 1990883"/>
              <a:gd name="connsiteX8" fmla="*/ 1576935 w 2367797"/>
              <a:gd name="connsiteY8" fmla="*/ 1261865 h 1990883"/>
              <a:gd name="connsiteX9" fmla="*/ 1470187 w 2367797"/>
              <a:gd name="connsiteY9" fmla="*/ 745718 h 1990883"/>
              <a:gd name="connsiteX10" fmla="*/ 1458003 w 2367797"/>
              <a:gd name="connsiteY10" fmla="*/ 1409406 h 1990883"/>
              <a:gd name="connsiteX11" fmla="*/ 1730650 w 2367797"/>
              <a:gd name="connsiteY11" fmla="*/ 1409406 h 1990883"/>
              <a:gd name="connsiteX12" fmla="*/ 895587 w 2367797"/>
              <a:gd name="connsiteY12" fmla="*/ 1990883 h 1990883"/>
              <a:gd name="connsiteX13" fmla="*/ 0 w 2367797"/>
              <a:gd name="connsiteY13" fmla="*/ 1409406 h 1990883"/>
              <a:gd name="connsiteX0" fmla="*/ 0 w 2367797"/>
              <a:gd name="connsiteY0" fmla="*/ 1409406 h 1990883"/>
              <a:gd name="connsiteX1" fmla="*/ 272647 w 2367797"/>
              <a:gd name="connsiteY1" fmla="*/ 1409406 h 1990883"/>
              <a:gd name="connsiteX2" fmla="*/ 272647 w 2367797"/>
              <a:gd name="connsiteY2" fmla="*/ 952 h 1990883"/>
              <a:gd name="connsiteX3" fmla="*/ 2008548 w 2367797"/>
              <a:gd name="connsiteY3" fmla="*/ 0 h 1990883"/>
              <a:gd name="connsiteX4" fmla="*/ 2005742 w 2367797"/>
              <a:gd name="connsiteY4" fmla="*/ 821714 h 1990883"/>
              <a:gd name="connsiteX5" fmla="*/ 2209922 w 2367797"/>
              <a:gd name="connsiteY5" fmla="*/ 954795 h 1990883"/>
              <a:gd name="connsiteX6" fmla="*/ 2341057 w 2367797"/>
              <a:gd name="connsiteY6" fmla="*/ 1281057 h 1990883"/>
              <a:gd name="connsiteX7" fmla="*/ 1897210 w 2367797"/>
              <a:gd name="connsiteY7" fmla="*/ 1322182 h 1990883"/>
              <a:gd name="connsiteX8" fmla="*/ 1576935 w 2367797"/>
              <a:gd name="connsiteY8" fmla="*/ 1261865 h 1990883"/>
              <a:gd name="connsiteX9" fmla="*/ 1470187 w 2367797"/>
              <a:gd name="connsiteY9" fmla="*/ 745718 h 1990883"/>
              <a:gd name="connsiteX10" fmla="*/ 1458003 w 2367797"/>
              <a:gd name="connsiteY10" fmla="*/ 1409406 h 1990883"/>
              <a:gd name="connsiteX11" fmla="*/ 1730650 w 2367797"/>
              <a:gd name="connsiteY11" fmla="*/ 1409406 h 1990883"/>
              <a:gd name="connsiteX12" fmla="*/ 895587 w 2367797"/>
              <a:gd name="connsiteY12" fmla="*/ 1990883 h 1990883"/>
              <a:gd name="connsiteX13" fmla="*/ 0 w 2367797"/>
              <a:gd name="connsiteY13" fmla="*/ 1409406 h 1990883"/>
              <a:gd name="connsiteX0" fmla="*/ 0 w 2370094"/>
              <a:gd name="connsiteY0" fmla="*/ 1409406 h 1990883"/>
              <a:gd name="connsiteX1" fmla="*/ 272647 w 2370094"/>
              <a:gd name="connsiteY1" fmla="*/ 1409406 h 1990883"/>
              <a:gd name="connsiteX2" fmla="*/ 272647 w 2370094"/>
              <a:gd name="connsiteY2" fmla="*/ 952 h 1990883"/>
              <a:gd name="connsiteX3" fmla="*/ 2008548 w 2370094"/>
              <a:gd name="connsiteY3" fmla="*/ 0 h 1990883"/>
              <a:gd name="connsiteX4" fmla="*/ 2005742 w 2370094"/>
              <a:gd name="connsiteY4" fmla="*/ 821714 h 1990883"/>
              <a:gd name="connsiteX5" fmla="*/ 2209922 w 2370094"/>
              <a:gd name="connsiteY5" fmla="*/ 954795 h 1990883"/>
              <a:gd name="connsiteX6" fmla="*/ 2343579 w 2370094"/>
              <a:gd name="connsiteY6" fmla="*/ 1311216 h 1990883"/>
              <a:gd name="connsiteX7" fmla="*/ 1897210 w 2370094"/>
              <a:gd name="connsiteY7" fmla="*/ 1322182 h 1990883"/>
              <a:gd name="connsiteX8" fmla="*/ 1576935 w 2370094"/>
              <a:gd name="connsiteY8" fmla="*/ 1261865 h 1990883"/>
              <a:gd name="connsiteX9" fmla="*/ 1470187 w 2370094"/>
              <a:gd name="connsiteY9" fmla="*/ 745718 h 1990883"/>
              <a:gd name="connsiteX10" fmla="*/ 1458003 w 2370094"/>
              <a:gd name="connsiteY10" fmla="*/ 1409406 h 1990883"/>
              <a:gd name="connsiteX11" fmla="*/ 1730650 w 2370094"/>
              <a:gd name="connsiteY11" fmla="*/ 1409406 h 1990883"/>
              <a:gd name="connsiteX12" fmla="*/ 895587 w 2370094"/>
              <a:gd name="connsiteY12" fmla="*/ 1990883 h 1990883"/>
              <a:gd name="connsiteX13" fmla="*/ 0 w 2370094"/>
              <a:gd name="connsiteY13" fmla="*/ 1409406 h 1990883"/>
              <a:gd name="connsiteX0" fmla="*/ 0 w 2382354"/>
              <a:gd name="connsiteY0" fmla="*/ 1409406 h 1990883"/>
              <a:gd name="connsiteX1" fmla="*/ 272647 w 2382354"/>
              <a:gd name="connsiteY1" fmla="*/ 1409406 h 1990883"/>
              <a:gd name="connsiteX2" fmla="*/ 272647 w 2382354"/>
              <a:gd name="connsiteY2" fmla="*/ 952 h 1990883"/>
              <a:gd name="connsiteX3" fmla="*/ 2008548 w 2382354"/>
              <a:gd name="connsiteY3" fmla="*/ 0 h 1990883"/>
              <a:gd name="connsiteX4" fmla="*/ 2005742 w 2382354"/>
              <a:gd name="connsiteY4" fmla="*/ 821714 h 1990883"/>
              <a:gd name="connsiteX5" fmla="*/ 2209922 w 2382354"/>
              <a:gd name="connsiteY5" fmla="*/ 954795 h 1990883"/>
              <a:gd name="connsiteX6" fmla="*/ 2343579 w 2382354"/>
              <a:gd name="connsiteY6" fmla="*/ 1415400 h 1990883"/>
              <a:gd name="connsiteX7" fmla="*/ 2343579 w 2382354"/>
              <a:gd name="connsiteY7" fmla="*/ 1311216 h 1990883"/>
              <a:gd name="connsiteX8" fmla="*/ 1897210 w 2382354"/>
              <a:gd name="connsiteY8" fmla="*/ 1322182 h 1990883"/>
              <a:gd name="connsiteX9" fmla="*/ 1576935 w 2382354"/>
              <a:gd name="connsiteY9" fmla="*/ 1261865 h 1990883"/>
              <a:gd name="connsiteX10" fmla="*/ 1470187 w 2382354"/>
              <a:gd name="connsiteY10" fmla="*/ 745718 h 1990883"/>
              <a:gd name="connsiteX11" fmla="*/ 1458003 w 2382354"/>
              <a:gd name="connsiteY11" fmla="*/ 1409406 h 1990883"/>
              <a:gd name="connsiteX12" fmla="*/ 1730650 w 2382354"/>
              <a:gd name="connsiteY12" fmla="*/ 1409406 h 1990883"/>
              <a:gd name="connsiteX13" fmla="*/ 895587 w 2382354"/>
              <a:gd name="connsiteY13" fmla="*/ 1990883 h 1990883"/>
              <a:gd name="connsiteX14" fmla="*/ 0 w 2382354"/>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79443"/>
              <a:gd name="connsiteY0" fmla="*/ 1409406 h 1990883"/>
              <a:gd name="connsiteX1" fmla="*/ 272647 w 2379443"/>
              <a:gd name="connsiteY1" fmla="*/ 1409406 h 1990883"/>
              <a:gd name="connsiteX2" fmla="*/ 272647 w 2379443"/>
              <a:gd name="connsiteY2" fmla="*/ 952 h 1990883"/>
              <a:gd name="connsiteX3" fmla="*/ 2008548 w 2379443"/>
              <a:gd name="connsiteY3" fmla="*/ 0 h 1990883"/>
              <a:gd name="connsiteX4" fmla="*/ 2005742 w 2379443"/>
              <a:gd name="connsiteY4" fmla="*/ 821714 h 1990883"/>
              <a:gd name="connsiteX5" fmla="*/ 2209922 w 2379443"/>
              <a:gd name="connsiteY5" fmla="*/ 954795 h 1990883"/>
              <a:gd name="connsiteX6" fmla="*/ 2343579 w 2379443"/>
              <a:gd name="connsiteY6" fmla="*/ 1415400 h 1990883"/>
              <a:gd name="connsiteX7" fmla="*/ 2343579 w 2379443"/>
              <a:gd name="connsiteY7" fmla="*/ 1311216 h 1990883"/>
              <a:gd name="connsiteX8" fmla="*/ 1897210 w 2379443"/>
              <a:gd name="connsiteY8" fmla="*/ 1322182 h 1990883"/>
              <a:gd name="connsiteX9" fmla="*/ 1576935 w 2379443"/>
              <a:gd name="connsiteY9" fmla="*/ 1261865 h 1990883"/>
              <a:gd name="connsiteX10" fmla="*/ 1470187 w 2379443"/>
              <a:gd name="connsiteY10" fmla="*/ 745718 h 1990883"/>
              <a:gd name="connsiteX11" fmla="*/ 1458003 w 2379443"/>
              <a:gd name="connsiteY11" fmla="*/ 1409406 h 1990883"/>
              <a:gd name="connsiteX12" fmla="*/ 1730650 w 2379443"/>
              <a:gd name="connsiteY12" fmla="*/ 1409406 h 1990883"/>
              <a:gd name="connsiteX13" fmla="*/ 895587 w 2379443"/>
              <a:gd name="connsiteY13" fmla="*/ 1990883 h 1990883"/>
              <a:gd name="connsiteX14" fmla="*/ 0 w 2379443"/>
              <a:gd name="connsiteY14" fmla="*/ 1409406 h 1990883"/>
              <a:gd name="connsiteX0" fmla="*/ 0 w 2379443"/>
              <a:gd name="connsiteY0" fmla="*/ 1409406 h 1990883"/>
              <a:gd name="connsiteX1" fmla="*/ 272647 w 2379443"/>
              <a:gd name="connsiteY1" fmla="*/ 1409406 h 1990883"/>
              <a:gd name="connsiteX2" fmla="*/ 272647 w 2379443"/>
              <a:gd name="connsiteY2" fmla="*/ 952 h 1990883"/>
              <a:gd name="connsiteX3" fmla="*/ 2008548 w 2379443"/>
              <a:gd name="connsiteY3" fmla="*/ 0 h 1990883"/>
              <a:gd name="connsiteX4" fmla="*/ 2005742 w 2379443"/>
              <a:gd name="connsiteY4" fmla="*/ 821714 h 1990883"/>
              <a:gd name="connsiteX5" fmla="*/ 2209922 w 2379443"/>
              <a:gd name="connsiteY5" fmla="*/ 954795 h 1990883"/>
              <a:gd name="connsiteX6" fmla="*/ 2343579 w 2379443"/>
              <a:gd name="connsiteY6" fmla="*/ 1415400 h 1990883"/>
              <a:gd name="connsiteX7" fmla="*/ 2343579 w 2379443"/>
              <a:gd name="connsiteY7" fmla="*/ 1311216 h 1990883"/>
              <a:gd name="connsiteX8" fmla="*/ 1897210 w 2379443"/>
              <a:gd name="connsiteY8" fmla="*/ 1322182 h 1990883"/>
              <a:gd name="connsiteX9" fmla="*/ 1576935 w 2379443"/>
              <a:gd name="connsiteY9" fmla="*/ 1261865 h 1990883"/>
              <a:gd name="connsiteX10" fmla="*/ 1470187 w 2379443"/>
              <a:gd name="connsiteY10" fmla="*/ 745718 h 1990883"/>
              <a:gd name="connsiteX11" fmla="*/ 1458003 w 2379443"/>
              <a:gd name="connsiteY11" fmla="*/ 1409406 h 1990883"/>
              <a:gd name="connsiteX12" fmla="*/ 1730650 w 2379443"/>
              <a:gd name="connsiteY12" fmla="*/ 1409406 h 1990883"/>
              <a:gd name="connsiteX13" fmla="*/ 895587 w 2379443"/>
              <a:gd name="connsiteY13" fmla="*/ 1990883 h 1990883"/>
              <a:gd name="connsiteX14" fmla="*/ 0 w 2379443"/>
              <a:gd name="connsiteY14" fmla="*/ 1409406 h 1990883"/>
              <a:gd name="connsiteX0" fmla="*/ 0 w 2354710"/>
              <a:gd name="connsiteY0" fmla="*/ 1409406 h 1990883"/>
              <a:gd name="connsiteX1" fmla="*/ 272647 w 2354710"/>
              <a:gd name="connsiteY1" fmla="*/ 1409406 h 1990883"/>
              <a:gd name="connsiteX2" fmla="*/ 272647 w 2354710"/>
              <a:gd name="connsiteY2" fmla="*/ 952 h 1990883"/>
              <a:gd name="connsiteX3" fmla="*/ 2008548 w 2354710"/>
              <a:gd name="connsiteY3" fmla="*/ 0 h 1990883"/>
              <a:gd name="connsiteX4" fmla="*/ 2005742 w 2354710"/>
              <a:gd name="connsiteY4" fmla="*/ 821714 h 1990883"/>
              <a:gd name="connsiteX5" fmla="*/ 2209922 w 2354710"/>
              <a:gd name="connsiteY5" fmla="*/ 954795 h 1990883"/>
              <a:gd name="connsiteX6" fmla="*/ 2343579 w 2354710"/>
              <a:gd name="connsiteY6" fmla="*/ 1415400 h 1990883"/>
              <a:gd name="connsiteX7" fmla="*/ 2343579 w 2354710"/>
              <a:gd name="connsiteY7" fmla="*/ 1311216 h 1990883"/>
              <a:gd name="connsiteX8" fmla="*/ 1897210 w 2354710"/>
              <a:gd name="connsiteY8" fmla="*/ 1322182 h 1990883"/>
              <a:gd name="connsiteX9" fmla="*/ 1576935 w 2354710"/>
              <a:gd name="connsiteY9" fmla="*/ 1261865 h 1990883"/>
              <a:gd name="connsiteX10" fmla="*/ 1470187 w 2354710"/>
              <a:gd name="connsiteY10" fmla="*/ 745718 h 1990883"/>
              <a:gd name="connsiteX11" fmla="*/ 1458003 w 2354710"/>
              <a:gd name="connsiteY11" fmla="*/ 1409406 h 1990883"/>
              <a:gd name="connsiteX12" fmla="*/ 1730650 w 2354710"/>
              <a:gd name="connsiteY12" fmla="*/ 1409406 h 1990883"/>
              <a:gd name="connsiteX13" fmla="*/ 895587 w 2354710"/>
              <a:gd name="connsiteY13" fmla="*/ 1990883 h 1990883"/>
              <a:gd name="connsiteX14" fmla="*/ 0 w 2354710"/>
              <a:gd name="connsiteY14" fmla="*/ 1409406 h 1990883"/>
              <a:gd name="connsiteX0" fmla="*/ 0 w 2504274"/>
              <a:gd name="connsiteY0" fmla="*/ 1409406 h 1990883"/>
              <a:gd name="connsiteX1" fmla="*/ 272647 w 2504274"/>
              <a:gd name="connsiteY1" fmla="*/ 1409406 h 1990883"/>
              <a:gd name="connsiteX2" fmla="*/ 272647 w 2504274"/>
              <a:gd name="connsiteY2" fmla="*/ 952 h 1990883"/>
              <a:gd name="connsiteX3" fmla="*/ 2008548 w 2504274"/>
              <a:gd name="connsiteY3" fmla="*/ 0 h 1990883"/>
              <a:gd name="connsiteX4" fmla="*/ 2005742 w 2504274"/>
              <a:gd name="connsiteY4" fmla="*/ 821714 h 1990883"/>
              <a:gd name="connsiteX5" fmla="*/ 2209922 w 2504274"/>
              <a:gd name="connsiteY5" fmla="*/ 954795 h 1990883"/>
              <a:gd name="connsiteX6" fmla="*/ 2502458 w 2504274"/>
              <a:gd name="connsiteY6" fmla="*/ 1174131 h 1990883"/>
              <a:gd name="connsiteX7" fmla="*/ 2343579 w 2504274"/>
              <a:gd name="connsiteY7" fmla="*/ 1415400 h 1990883"/>
              <a:gd name="connsiteX8" fmla="*/ 2343579 w 2504274"/>
              <a:gd name="connsiteY8" fmla="*/ 1311216 h 1990883"/>
              <a:gd name="connsiteX9" fmla="*/ 1897210 w 2504274"/>
              <a:gd name="connsiteY9" fmla="*/ 1322182 h 1990883"/>
              <a:gd name="connsiteX10" fmla="*/ 1576935 w 2504274"/>
              <a:gd name="connsiteY10" fmla="*/ 1261865 h 1990883"/>
              <a:gd name="connsiteX11" fmla="*/ 1470187 w 2504274"/>
              <a:gd name="connsiteY11" fmla="*/ 745718 h 1990883"/>
              <a:gd name="connsiteX12" fmla="*/ 1458003 w 2504274"/>
              <a:gd name="connsiteY12" fmla="*/ 1409406 h 1990883"/>
              <a:gd name="connsiteX13" fmla="*/ 1730650 w 2504274"/>
              <a:gd name="connsiteY13" fmla="*/ 1409406 h 1990883"/>
              <a:gd name="connsiteX14" fmla="*/ 895587 w 2504274"/>
              <a:gd name="connsiteY14" fmla="*/ 1990883 h 1990883"/>
              <a:gd name="connsiteX15" fmla="*/ 0 w 2504274"/>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44354 w 2504275"/>
              <a:gd name="connsiteY5" fmla="*/ 1061721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2471"/>
              <a:gd name="connsiteY0" fmla="*/ 1409406 h 1990883"/>
              <a:gd name="connsiteX1" fmla="*/ 272647 w 2502471"/>
              <a:gd name="connsiteY1" fmla="*/ 1409406 h 1990883"/>
              <a:gd name="connsiteX2" fmla="*/ 272647 w 2502471"/>
              <a:gd name="connsiteY2" fmla="*/ 952 h 1990883"/>
              <a:gd name="connsiteX3" fmla="*/ 2008548 w 2502471"/>
              <a:gd name="connsiteY3" fmla="*/ 0 h 1990883"/>
              <a:gd name="connsiteX4" fmla="*/ 2005742 w 2502471"/>
              <a:gd name="connsiteY4" fmla="*/ 821714 h 1990883"/>
              <a:gd name="connsiteX5" fmla="*/ 2144354 w 2502471"/>
              <a:gd name="connsiteY5" fmla="*/ 1061721 h 1990883"/>
              <a:gd name="connsiteX6" fmla="*/ 2353666 w 2502471"/>
              <a:gd name="connsiteY6" fmla="*/ 946569 h 1990883"/>
              <a:gd name="connsiteX7" fmla="*/ 2502458 w 2502471"/>
              <a:gd name="connsiteY7" fmla="*/ 1174131 h 1990883"/>
              <a:gd name="connsiteX8" fmla="*/ 2343579 w 2502471"/>
              <a:gd name="connsiteY8" fmla="*/ 1415400 h 1990883"/>
              <a:gd name="connsiteX9" fmla="*/ 2343579 w 2502471"/>
              <a:gd name="connsiteY9" fmla="*/ 1311216 h 1990883"/>
              <a:gd name="connsiteX10" fmla="*/ 1897210 w 2502471"/>
              <a:gd name="connsiteY10" fmla="*/ 1322182 h 1990883"/>
              <a:gd name="connsiteX11" fmla="*/ 1576935 w 2502471"/>
              <a:gd name="connsiteY11" fmla="*/ 1261865 h 1990883"/>
              <a:gd name="connsiteX12" fmla="*/ 1470187 w 2502471"/>
              <a:gd name="connsiteY12" fmla="*/ 745718 h 1990883"/>
              <a:gd name="connsiteX13" fmla="*/ 1458003 w 2502471"/>
              <a:gd name="connsiteY13" fmla="*/ 1409406 h 1990883"/>
              <a:gd name="connsiteX14" fmla="*/ 1730650 w 2502471"/>
              <a:gd name="connsiteY14" fmla="*/ 1409406 h 1990883"/>
              <a:gd name="connsiteX15" fmla="*/ 895587 w 2502471"/>
              <a:gd name="connsiteY15" fmla="*/ 1990883 h 1990883"/>
              <a:gd name="connsiteX16" fmla="*/ 0 w 2502471"/>
              <a:gd name="connsiteY16" fmla="*/ 1409406 h 1990883"/>
              <a:gd name="connsiteX0" fmla="*/ 0 w 2502468"/>
              <a:gd name="connsiteY0" fmla="*/ 1409406 h 1990883"/>
              <a:gd name="connsiteX1" fmla="*/ 272647 w 2502468"/>
              <a:gd name="connsiteY1" fmla="*/ 1409406 h 1990883"/>
              <a:gd name="connsiteX2" fmla="*/ 272647 w 2502468"/>
              <a:gd name="connsiteY2" fmla="*/ 952 h 1990883"/>
              <a:gd name="connsiteX3" fmla="*/ 2008548 w 2502468"/>
              <a:gd name="connsiteY3" fmla="*/ 0 h 1990883"/>
              <a:gd name="connsiteX4" fmla="*/ 2005742 w 2502468"/>
              <a:gd name="connsiteY4" fmla="*/ 821714 h 1990883"/>
              <a:gd name="connsiteX5" fmla="*/ 2144354 w 2502468"/>
              <a:gd name="connsiteY5" fmla="*/ 1061721 h 1990883"/>
              <a:gd name="connsiteX6" fmla="*/ 2341057 w 2502468"/>
              <a:gd name="connsiteY6" fmla="*/ 1061720 h 1990883"/>
              <a:gd name="connsiteX7" fmla="*/ 2353666 w 2502468"/>
              <a:gd name="connsiteY7" fmla="*/ 946569 h 1990883"/>
              <a:gd name="connsiteX8" fmla="*/ 2502458 w 2502468"/>
              <a:gd name="connsiteY8" fmla="*/ 1174131 h 1990883"/>
              <a:gd name="connsiteX9" fmla="*/ 2343579 w 2502468"/>
              <a:gd name="connsiteY9" fmla="*/ 1415400 h 1990883"/>
              <a:gd name="connsiteX10" fmla="*/ 2343579 w 2502468"/>
              <a:gd name="connsiteY10" fmla="*/ 1311216 h 1990883"/>
              <a:gd name="connsiteX11" fmla="*/ 1897210 w 2502468"/>
              <a:gd name="connsiteY11" fmla="*/ 1322182 h 1990883"/>
              <a:gd name="connsiteX12" fmla="*/ 1576935 w 2502468"/>
              <a:gd name="connsiteY12" fmla="*/ 1261865 h 1990883"/>
              <a:gd name="connsiteX13" fmla="*/ 1470187 w 2502468"/>
              <a:gd name="connsiteY13" fmla="*/ 745718 h 1990883"/>
              <a:gd name="connsiteX14" fmla="*/ 1458003 w 2502468"/>
              <a:gd name="connsiteY14" fmla="*/ 1409406 h 1990883"/>
              <a:gd name="connsiteX15" fmla="*/ 1730650 w 2502468"/>
              <a:gd name="connsiteY15" fmla="*/ 1409406 h 1990883"/>
              <a:gd name="connsiteX16" fmla="*/ 895587 w 2502468"/>
              <a:gd name="connsiteY16" fmla="*/ 1990883 h 1990883"/>
              <a:gd name="connsiteX17" fmla="*/ 0 w 2502468"/>
              <a:gd name="connsiteY17" fmla="*/ 1409406 h 1990883"/>
              <a:gd name="connsiteX0" fmla="*/ 0 w 2502468"/>
              <a:gd name="connsiteY0" fmla="*/ 1409406 h 1990883"/>
              <a:gd name="connsiteX1" fmla="*/ 272647 w 2502468"/>
              <a:gd name="connsiteY1" fmla="*/ 1409406 h 1990883"/>
              <a:gd name="connsiteX2" fmla="*/ 272647 w 2502468"/>
              <a:gd name="connsiteY2" fmla="*/ 952 h 1990883"/>
              <a:gd name="connsiteX3" fmla="*/ 2008548 w 2502468"/>
              <a:gd name="connsiteY3" fmla="*/ 0 h 1990883"/>
              <a:gd name="connsiteX4" fmla="*/ 2005742 w 2502468"/>
              <a:gd name="connsiteY4" fmla="*/ 821714 h 1990883"/>
              <a:gd name="connsiteX5" fmla="*/ 2144354 w 2502468"/>
              <a:gd name="connsiteY5" fmla="*/ 1061721 h 1990883"/>
              <a:gd name="connsiteX6" fmla="*/ 2341057 w 2502468"/>
              <a:gd name="connsiteY6" fmla="*/ 1061720 h 1990883"/>
              <a:gd name="connsiteX7" fmla="*/ 2353666 w 2502468"/>
              <a:gd name="connsiteY7" fmla="*/ 946569 h 1990883"/>
              <a:gd name="connsiteX8" fmla="*/ 2502458 w 2502468"/>
              <a:gd name="connsiteY8" fmla="*/ 1174131 h 1990883"/>
              <a:gd name="connsiteX9" fmla="*/ 2343579 w 2502468"/>
              <a:gd name="connsiteY9" fmla="*/ 1415400 h 1990883"/>
              <a:gd name="connsiteX10" fmla="*/ 2343579 w 2502468"/>
              <a:gd name="connsiteY10" fmla="*/ 1311216 h 1990883"/>
              <a:gd name="connsiteX11" fmla="*/ 1897210 w 2502468"/>
              <a:gd name="connsiteY11" fmla="*/ 1322182 h 1990883"/>
              <a:gd name="connsiteX12" fmla="*/ 1576935 w 2502468"/>
              <a:gd name="connsiteY12" fmla="*/ 1261865 h 1990883"/>
              <a:gd name="connsiteX13" fmla="*/ 1470187 w 2502468"/>
              <a:gd name="connsiteY13" fmla="*/ 745718 h 1990883"/>
              <a:gd name="connsiteX14" fmla="*/ 1458003 w 2502468"/>
              <a:gd name="connsiteY14" fmla="*/ 1409406 h 1990883"/>
              <a:gd name="connsiteX15" fmla="*/ 1730650 w 2502468"/>
              <a:gd name="connsiteY15" fmla="*/ 1409406 h 1990883"/>
              <a:gd name="connsiteX16" fmla="*/ 895587 w 2502468"/>
              <a:gd name="connsiteY16" fmla="*/ 1990883 h 1990883"/>
              <a:gd name="connsiteX17" fmla="*/ 0 w 250246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81307 w 2502458"/>
              <a:gd name="connsiteY5" fmla="*/ 1042530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7207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3097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8793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8793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4684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4684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8702 w 2506567"/>
              <a:gd name="connsiteY4" fmla="*/ 37803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8702 w 2506567"/>
              <a:gd name="connsiteY4" fmla="*/ 378034 h 1990883"/>
              <a:gd name="connsiteX5" fmla="*/ 2049080 w 2506567"/>
              <a:gd name="connsiteY5" fmla="*/ 755753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91"/>
              <a:gd name="connsiteY0" fmla="*/ 1409406 h 1990883"/>
              <a:gd name="connsiteX1" fmla="*/ 272647 w 2506591"/>
              <a:gd name="connsiteY1" fmla="*/ 1409406 h 1990883"/>
              <a:gd name="connsiteX2" fmla="*/ 272647 w 2506591"/>
              <a:gd name="connsiteY2" fmla="*/ 952 h 1990883"/>
              <a:gd name="connsiteX3" fmla="*/ 2008548 w 2506591"/>
              <a:gd name="connsiteY3" fmla="*/ 0 h 1990883"/>
              <a:gd name="connsiteX4" fmla="*/ 2008702 w 2506591"/>
              <a:gd name="connsiteY4" fmla="*/ 378034 h 1990883"/>
              <a:gd name="connsiteX5" fmla="*/ 2049080 w 2506591"/>
              <a:gd name="connsiteY5" fmla="*/ 755753 h 1990883"/>
              <a:gd name="connsiteX6" fmla="*/ 2366738 w 2506591"/>
              <a:gd name="connsiteY6" fmla="*/ 1068421 h 1990883"/>
              <a:gd name="connsiteX7" fmla="*/ 2366830 w 2506591"/>
              <a:gd name="connsiteY7" fmla="*/ 967381 h 1990883"/>
              <a:gd name="connsiteX8" fmla="*/ 2381119 w 2506591"/>
              <a:gd name="connsiteY8" fmla="*/ 608008 h 1990883"/>
              <a:gd name="connsiteX9" fmla="*/ 2506567 w 2506591"/>
              <a:gd name="connsiteY9" fmla="*/ 1180832 h 1990883"/>
              <a:gd name="connsiteX10" fmla="*/ 2364124 w 2506591"/>
              <a:gd name="connsiteY10" fmla="*/ 1395298 h 1990883"/>
              <a:gd name="connsiteX11" fmla="*/ 2364125 w 2506591"/>
              <a:gd name="connsiteY11" fmla="*/ 1292230 h 1990883"/>
              <a:gd name="connsiteX12" fmla="*/ 1899265 w 2506591"/>
              <a:gd name="connsiteY12" fmla="*/ 1298729 h 1990883"/>
              <a:gd name="connsiteX13" fmla="*/ 1546118 w 2506591"/>
              <a:gd name="connsiteY13" fmla="*/ 1226127 h 1990883"/>
              <a:gd name="connsiteX14" fmla="*/ 1470187 w 2506591"/>
              <a:gd name="connsiteY14" fmla="*/ 745718 h 1990883"/>
              <a:gd name="connsiteX15" fmla="*/ 1458003 w 2506591"/>
              <a:gd name="connsiteY15" fmla="*/ 1409406 h 1990883"/>
              <a:gd name="connsiteX16" fmla="*/ 1730650 w 2506591"/>
              <a:gd name="connsiteY16" fmla="*/ 1409406 h 1990883"/>
              <a:gd name="connsiteX17" fmla="*/ 895587 w 2506591"/>
              <a:gd name="connsiteY17" fmla="*/ 1990883 h 1990883"/>
              <a:gd name="connsiteX18" fmla="*/ 0 w 2506591"/>
              <a:gd name="connsiteY18"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6738 w 2550982"/>
              <a:gd name="connsiteY6" fmla="*/ 1068421 h 1990883"/>
              <a:gd name="connsiteX7" fmla="*/ 2366830 w 2550982"/>
              <a:gd name="connsiteY7" fmla="*/ 967381 h 1990883"/>
              <a:gd name="connsiteX8" fmla="*/ 2381119 w 2550982"/>
              <a:gd name="connsiteY8" fmla="*/ 608008 h 1990883"/>
              <a:gd name="connsiteX9" fmla="*/ 2550965 w 2550982"/>
              <a:gd name="connsiteY9" fmla="*/ 981553 h 1990883"/>
              <a:gd name="connsiteX10" fmla="*/ 2364124 w 2550982"/>
              <a:gd name="connsiteY10" fmla="*/ 1395298 h 1990883"/>
              <a:gd name="connsiteX11" fmla="*/ 2364125 w 2550982"/>
              <a:gd name="connsiteY11" fmla="*/ 1292230 h 1990883"/>
              <a:gd name="connsiteX12" fmla="*/ 1899265 w 2550982"/>
              <a:gd name="connsiteY12" fmla="*/ 1298729 h 1990883"/>
              <a:gd name="connsiteX13" fmla="*/ 1546118 w 2550982"/>
              <a:gd name="connsiteY13" fmla="*/ 1226127 h 1990883"/>
              <a:gd name="connsiteX14" fmla="*/ 1470187 w 2550982"/>
              <a:gd name="connsiteY14" fmla="*/ 745718 h 1990883"/>
              <a:gd name="connsiteX15" fmla="*/ 1458003 w 2550982"/>
              <a:gd name="connsiteY15" fmla="*/ 1409406 h 1990883"/>
              <a:gd name="connsiteX16" fmla="*/ 1730650 w 2550982"/>
              <a:gd name="connsiteY16" fmla="*/ 1409406 h 1990883"/>
              <a:gd name="connsiteX17" fmla="*/ 895587 w 2550982"/>
              <a:gd name="connsiteY17" fmla="*/ 1990883 h 1990883"/>
              <a:gd name="connsiteX18" fmla="*/ 0 w 2550982"/>
              <a:gd name="connsiteY18"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6738 w 2550982"/>
              <a:gd name="connsiteY6" fmla="*/ 10684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37139 w 2550982"/>
              <a:gd name="connsiteY6" fmla="*/ 82026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37139 w 2550982"/>
              <a:gd name="connsiteY6" fmla="*/ 82026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8240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8240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79394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3779 w 2550982"/>
              <a:gd name="connsiteY6" fmla="*/ 79394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3779 w 2550982"/>
              <a:gd name="connsiteY6" fmla="*/ 793941 h 1990883"/>
              <a:gd name="connsiteX7" fmla="*/ 2381119 w 2550982"/>
              <a:gd name="connsiteY7" fmla="*/ 608008 h 1990883"/>
              <a:gd name="connsiteX8" fmla="*/ 2550965 w 2550982"/>
              <a:gd name="connsiteY8" fmla="*/ 981553 h 1990883"/>
              <a:gd name="connsiteX9" fmla="*/ 2375224 w 2550982"/>
              <a:gd name="connsiteY9" fmla="*/ 1446059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628674"/>
              <a:gd name="connsiteY0" fmla="*/ 1409406 h 1990883"/>
              <a:gd name="connsiteX1" fmla="*/ 272647 w 2628674"/>
              <a:gd name="connsiteY1" fmla="*/ 1409406 h 1990883"/>
              <a:gd name="connsiteX2" fmla="*/ 272647 w 2628674"/>
              <a:gd name="connsiteY2" fmla="*/ 952 h 1990883"/>
              <a:gd name="connsiteX3" fmla="*/ 2008548 w 2628674"/>
              <a:gd name="connsiteY3" fmla="*/ 0 h 1990883"/>
              <a:gd name="connsiteX4" fmla="*/ 2008702 w 2628674"/>
              <a:gd name="connsiteY4" fmla="*/ 378034 h 1990883"/>
              <a:gd name="connsiteX5" fmla="*/ 2049080 w 2628674"/>
              <a:gd name="connsiteY5" fmla="*/ 755753 h 1990883"/>
              <a:gd name="connsiteX6" fmla="*/ 2363779 w 2628674"/>
              <a:gd name="connsiteY6" fmla="*/ 793941 h 1990883"/>
              <a:gd name="connsiteX7" fmla="*/ 2381119 w 2628674"/>
              <a:gd name="connsiteY7" fmla="*/ 608008 h 1990883"/>
              <a:gd name="connsiteX8" fmla="*/ 2628663 w 2628674"/>
              <a:gd name="connsiteY8" fmla="*/ 1060513 h 1990883"/>
              <a:gd name="connsiteX9" fmla="*/ 2375224 w 2628674"/>
              <a:gd name="connsiteY9" fmla="*/ 1446059 h 1990883"/>
              <a:gd name="connsiteX10" fmla="*/ 2364125 w 2628674"/>
              <a:gd name="connsiteY10" fmla="*/ 1292230 h 1990883"/>
              <a:gd name="connsiteX11" fmla="*/ 1899265 w 2628674"/>
              <a:gd name="connsiteY11" fmla="*/ 1298729 h 1990883"/>
              <a:gd name="connsiteX12" fmla="*/ 1546118 w 2628674"/>
              <a:gd name="connsiteY12" fmla="*/ 1226127 h 1990883"/>
              <a:gd name="connsiteX13" fmla="*/ 1470187 w 2628674"/>
              <a:gd name="connsiteY13" fmla="*/ 745718 h 1990883"/>
              <a:gd name="connsiteX14" fmla="*/ 1458003 w 2628674"/>
              <a:gd name="connsiteY14" fmla="*/ 1409406 h 1990883"/>
              <a:gd name="connsiteX15" fmla="*/ 1730650 w 2628674"/>
              <a:gd name="connsiteY15" fmla="*/ 1409406 h 1990883"/>
              <a:gd name="connsiteX16" fmla="*/ 895587 w 2628674"/>
              <a:gd name="connsiteY16" fmla="*/ 1990883 h 1990883"/>
              <a:gd name="connsiteX17" fmla="*/ 0 w 2628674"/>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81119 w 2628663"/>
              <a:gd name="connsiteY7" fmla="*/ 608008 h 1990883"/>
              <a:gd name="connsiteX8" fmla="*/ 2628663 w 2628663"/>
              <a:gd name="connsiteY8" fmla="*/ 1060513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81119 w 2628663"/>
              <a:gd name="connsiteY7" fmla="*/ 60800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28663" h="1990883">
                <a:moveTo>
                  <a:pt x="0" y="1409406"/>
                </a:moveTo>
                <a:lnTo>
                  <a:pt x="272647" y="1409406"/>
                </a:lnTo>
                <a:lnTo>
                  <a:pt x="272647" y="952"/>
                </a:lnTo>
                <a:lnTo>
                  <a:pt x="2008548" y="0"/>
                </a:lnTo>
                <a:cubicBezTo>
                  <a:pt x="2007709" y="241774"/>
                  <a:pt x="2009718" y="249957"/>
                  <a:pt x="2008702" y="378034"/>
                </a:cubicBezTo>
                <a:cubicBezTo>
                  <a:pt x="2007688" y="505873"/>
                  <a:pt x="1995081" y="693485"/>
                  <a:pt x="2055740" y="767033"/>
                </a:cubicBezTo>
                <a:cubicBezTo>
                  <a:pt x="2116399" y="840581"/>
                  <a:pt x="2216723" y="813838"/>
                  <a:pt x="2372658" y="819321"/>
                </a:cubicBezTo>
                <a:cubicBezTo>
                  <a:pt x="2374720" y="689417"/>
                  <a:pt x="2374832" y="893206"/>
                  <a:pt x="2376678" y="661588"/>
                </a:cubicBezTo>
                <a:cubicBezTo>
                  <a:pt x="2399968" y="697163"/>
                  <a:pt x="2532832" y="893264"/>
                  <a:pt x="2628663" y="1052052"/>
                </a:cubicBezTo>
                <a:cubicBezTo>
                  <a:pt x="2566489" y="1150725"/>
                  <a:pt x="2445497" y="1341787"/>
                  <a:pt x="2375224" y="1446059"/>
                </a:cubicBezTo>
                <a:cubicBezTo>
                  <a:pt x="2375832" y="1367175"/>
                  <a:pt x="2373985" y="1359872"/>
                  <a:pt x="2373004" y="1283771"/>
                </a:cubicBezTo>
                <a:lnTo>
                  <a:pt x="1903704" y="1287449"/>
                </a:lnTo>
                <a:cubicBezTo>
                  <a:pt x="1766557" y="1287685"/>
                  <a:pt x="1625031" y="1307955"/>
                  <a:pt x="1552778" y="1217667"/>
                </a:cubicBezTo>
                <a:cubicBezTo>
                  <a:pt x="1480525" y="1127379"/>
                  <a:pt x="1468151" y="1011292"/>
                  <a:pt x="1470187" y="745718"/>
                </a:cubicBezTo>
                <a:cubicBezTo>
                  <a:pt x="1470329" y="923994"/>
                  <a:pt x="1457861" y="1231130"/>
                  <a:pt x="1458003" y="1409406"/>
                </a:cubicBezTo>
                <a:lnTo>
                  <a:pt x="1730650" y="1409406"/>
                </a:lnTo>
                <a:lnTo>
                  <a:pt x="895587" y="1990883"/>
                </a:lnTo>
                <a:lnTo>
                  <a:pt x="0" y="1409406"/>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29"/>
          <p:cNvSpPr txBox="1"/>
          <p:nvPr/>
        </p:nvSpPr>
        <p:spPr>
          <a:xfrm>
            <a:off x="4253750" y="3798015"/>
            <a:ext cx="1107996" cy="646331"/>
          </a:xfrm>
          <a:prstGeom prst="rect">
            <a:avLst/>
          </a:prstGeom>
          <a:noFill/>
        </p:spPr>
        <p:txBody>
          <a:bodyPr wrap="non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危険事象</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暴露</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33"/>
          <p:cNvSpPr/>
          <p:nvPr/>
        </p:nvSpPr>
        <p:spPr>
          <a:xfrm>
            <a:off x="6527108" y="4410630"/>
            <a:ext cx="1141576" cy="52725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ヒヤリ</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34"/>
          <p:cNvSpPr/>
          <p:nvPr/>
        </p:nvSpPr>
        <p:spPr>
          <a:xfrm>
            <a:off x="5346470" y="4482090"/>
            <a:ext cx="897100" cy="36004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回避</a:t>
            </a:r>
          </a:p>
        </p:txBody>
      </p:sp>
      <p:sp>
        <p:nvSpPr>
          <p:cNvPr id="17" name="Freeform 1029"/>
          <p:cNvSpPr>
            <a:spLocks/>
          </p:cNvSpPr>
          <p:nvPr/>
        </p:nvSpPr>
        <p:spPr bwMode="auto">
          <a:xfrm flipH="1">
            <a:off x="1903358" y="5349289"/>
            <a:ext cx="809133" cy="9338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43509" y="1831479"/>
            <a:ext cx="1911947" cy="217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70027" y="4967434"/>
            <a:ext cx="1193760" cy="1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Explosion 1 19"/>
          <p:cNvSpPr/>
          <p:nvPr/>
        </p:nvSpPr>
        <p:spPr bwMode="auto">
          <a:xfrm>
            <a:off x="2299741" y="5196889"/>
            <a:ext cx="242490" cy="252412"/>
          </a:xfrm>
          <a:prstGeom prst="irregularSeal1">
            <a:avLst/>
          </a:prstGeom>
          <a:solidFill>
            <a:srgbClr val="FF0000"/>
          </a:solidFill>
          <a:ln w="6350" cap="flat" cmpd="sng" algn="ctr">
            <a:solidFill>
              <a:srgbClr val="FF0000"/>
            </a:solidFill>
            <a:prstDash val="solid"/>
            <a:round/>
            <a:headEnd type="none" w="med" len="med"/>
            <a:tailEnd type="none" w="med" len="med"/>
          </a:ln>
          <a:effectLst/>
          <a:ex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Freeform 1029"/>
          <p:cNvSpPr>
            <a:spLocks/>
          </p:cNvSpPr>
          <p:nvPr/>
        </p:nvSpPr>
        <p:spPr bwMode="auto">
          <a:xfrm flipH="1">
            <a:off x="565453" y="2127117"/>
            <a:ext cx="1282229" cy="15886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20772" y="4475763"/>
            <a:ext cx="1193760" cy="1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Freeform 1029"/>
          <p:cNvSpPr>
            <a:spLocks/>
          </p:cNvSpPr>
          <p:nvPr/>
        </p:nvSpPr>
        <p:spPr bwMode="auto">
          <a:xfrm rot="19281564" flipH="1">
            <a:off x="7452880" y="4807725"/>
            <a:ext cx="809133" cy="9338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656046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a:t>2 </a:t>
            </a:r>
            <a:r>
              <a:rPr lang="ja-JP" altLang="en-US" dirty="0"/>
              <a:t>リスクアセスメント</a:t>
            </a:r>
            <a:r>
              <a:rPr lang="en-US" altLang="ja-JP" dirty="0"/>
              <a:t/>
            </a:r>
            <a:br>
              <a:rPr lang="en-US" altLang="ja-JP" dirty="0"/>
            </a:br>
            <a:r>
              <a:rPr lang="en-US" altLang="ja-JP" dirty="0"/>
              <a:t>(3)	</a:t>
            </a:r>
            <a:r>
              <a:rPr lang="ja-JP" altLang="en-US" dirty="0"/>
              <a:t>危険源・危険状態・危険事象の同定</a:t>
            </a:r>
            <a:endParaRPr kumimoji="1" lang="ja-JP" altLang="en-US" dirty="0"/>
          </a:p>
        </p:txBody>
      </p:sp>
      <p:sp>
        <p:nvSpPr>
          <p:cNvPr id="3" name="Content Placeholder 2"/>
          <p:cNvSpPr>
            <a:spLocks noGrp="1"/>
          </p:cNvSpPr>
          <p:nvPr>
            <p:ph idx="1"/>
          </p:nvPr>
        </p:nvSpPr>
        <p:spPr/>
        <p:txBody>
          <a:bodyPr/>
          <a:lstStyle/>
          <a:p>
            <a:pPr marL="0" indent="0">
              <a:buNone/>
            </a:pPr>
            <a:r>
              <a:rPr lang="ja-JP" altLang="en-US" b="1" dirty="0"/>
              <a:t>イ 危険状態の</a:t>
            </a:r>
            <a:r>
              <a:rPr lang="ja-JP" altLang="en-US" b="1" dirty="0" smtClean="0"/>
              <a:t>同定</a:t>
            </a:r>
            <a:endParaRPr lang="en-US" altLang="ja-JP" dirty="0"/>
          </a:p>
        </p:txBody>
      </p:sp>
      <p:pic>
        <p:nvPicPr>
          <p:cNvPr id="1024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25210" y="2234592"/>
            <a:ext cx="4736306" cy="227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911" y="2203479"/>
            <a:ext cx="4250319" cy="2292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ross 4"/>
          <p:cNvSpPr/>
          <p:nvPr/>
        </p:nvSpPr>
        <p:spPr bwMode="auto">
          <a:xfrm rot="2700000">
            <a:off x="4381414" y="3210542"/>
            <a:ext cx="676275" cy="732631"/>
          </a:xfrm>
          <a:prstGeom prst="plus">
            <a:avLst>
              <a:gd name="adj" fmla="val 43310"/>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Text Box 31"/>
          <p:cNvSpPr txBox="1">
            <a:spLocks noChangeArrowheads="1"/>
          </p:cNvSpPr>
          <p:nvPr/>
        </p:nvSpPr>
        <p:spPr bwMode="auto">
          <a:xfrm>
            <a:off x="2604069" y="4489913"/>
            <a:ext cx="39196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effectLst/>
                <a:latin typeface="Meiryo UI" panose="020B0604030504040204" pitchFamily="50" charset="-128"/>
                <a:ea typeface="Meiryo UI" panose="020B0604030504040204" pitchFamily="50" charset="-128"/>
                <a:cs typeface="Meiryo UI" panose="020B0604030504040204" pitchFamily="50" charset="-128"/>
              </a:rPr>
              <a:t>危険源</a:t>
            </a:r>
            <a:r>
              <a:rPr lang="en-US" altLang="ja-JP" sz="24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effectLst/>
                <a:latin typeface="Meiryo UI" panose="020B0604030504040204" pitchFamily="50" charset="-128"/>
                <a:ea typeface="Meiryo UI" panose="020B0604030504040204" pitchFamily="50" charset="-128"/>
                <a:cs typeface="Meiryo UI" panose="020B0604030504040204" pitchFamily="50" charset="-128"/>
              </a:rPr>
              <a:t>作業　⇒　危険状態</a:t>
            </a:r>
            <a:endParaRPr lang="ja-JP" altLang="en-US" sz="24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Text Box 5"/>
          <p:cNvSpPr txBox="1">
            <a:spLocks noChangeArrowheads="1"/>
          </p:cNvSpPr>
          <p:nvPr/>
        </p:nvSpPr>
        <p:spPr bwMode="auto">
          <a:xfrm>
            <a:off x="1267487" y="1813145"/>
            <a:ext cx="2398413"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effectLst/>
                <a:latin typeface="Meiryo UI" panose="020B0604030504040204" pitchFamily="50" charset="-128"/>
                <a:ea typeface="Meiryo UI" panose="020B0604030504040204" pitchFamily="50" charset="-128"/>
                <a:cs typeface="Meiryo UI" panose="020B0604030504040204" pitchFamily="50" charset="-128"/>
              </a:rPr>
              <a:t>＜想定される作業＞</a:t>
            </a:r>
          </a:p>
        </p:txBody>
      </p:sp>
      <p:sp>
        <p:nvSpPr>
          <p:cNvPr id="15" name="Text Box 33"/>
          <p:cNvSpPr txBox="1">
            <a:spLocks noChangeArrowheads="1"/>
          </p:cNvSpPr>
          <p:nvPr/>
        </p:nvSpPr>
        <p:spPr bwMode="auto">
          <a:xfrm>
            <a:off x="6681621" y="1830608"/>
            <a:ext cx="1467068"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effectLst/>
                <a:latin typeface="Meiryo UI" panose="020B0604030504040204" pitchFamily="50" charset="-128"/>
                <a:ea typeface="Meiryo UI" panose="020B0604030504040204" pitchFamily="50" charset="-128"/>
                <a:cs typeface="Meiryo UI" panose="020B0604030504040204" pitchFamily="50" charset="-128"/>
              </a:rPr>
              <a:t>＜危険源＞</a:t>
            </a:r>
          </a:p>
        </p:txBody>
      </p:sp>
      <p:graphicFrame>
        <p:nvGraphicFramePr>
          <p:cNvPr id="16" name="Table 15"/>
          <p:cNvGraphicFramePr>
            <a:graphicFrameLocks noGrp="1"/>
          </p:cNvGraphicFramePr>
          <p:nvPr>
            <p:extLst>
              <p:ext uri="{D42A27DB-BD31-4B8C-83A1-F6EECF244321}">
                <p14:modId xmlns:p14="http://schemas.microsoft.com/office/powerpoint/2010/main" val="1296282843"/>
              </p:ext>
            </p:extLst>
          </p:nvPr>
        </p:nvGraphicFramePr>
        <p:xfrm>
          <a:off x="928688" y="4938428"/>
          <a:ext cx="8264827" cy="1828800"/>
        </p:xfrm>
        <a:graphic>
          <a:graphicData uri="http://schemas.openxmlformats.org/drawingml/2006/table">
            <a:tbl>
              <a:tblPr firstRow="1">
                <a:tableStyleId>{3C2FFA5D-87B4-456A-9821-1D502468CF0F}</a:tableStyleId>
              </a:tblPr>
              <a:tblGrid>
                <a:gridCol w="8264827"/>
              </a:tblGrid>
              <a:tr h="0">
                <a:tc>
                  <a:txBody>
                    <a:bodyPr/>
                    <a:lstStyle/>
                    <a:p>
                      <a:pPr algn="ctr">
                        <a:spcAft>
                          <a:spcPts val="0"/>
                        </a:spcAft>
                      </a:pPr>
                      <a:r>
                        <a:rPr lang="ja-JP" altLang="en-US" sz="2000" b="1" kern="100" dirty="0" smtClean="0">
                          <a:effectLst/>
                          <a:latin typeface="Meiryo UI" panose="020B0604030504040204" pitchFamily="50" charset="-128"/>
                          <a:ea typeface="Meiryo UI" panose="020B0604030504040204" pitchFamily="50" charset="-128"/>
                          <a:cs typeface="Meiryo UI" panose="020B0604030504040204" pitchFamily="50" charset="-128"/>
                        </a:rPr>
                        <a:t>危険状態</a:t>
                      </a:r>
                      <a:endParaRPr lang="ja-JP" sz="20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just">
                        <a:spcAft>
                          <a:spcPts val="0"/>
                        </a:spcAft>
                      </a:pP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ロボット</a:t>
                      </a: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（重量物）</a:t>
                      </a: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を</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フォークリフトで運搬する</a:t>
                      </a:r>
                    </a:p>
                  </a:txBody>
                  <a:tcPr marL="74295" marR="74295" marT="0" marB="0"/>
                </a:tc>
              </a:tr>
              <a:tr h="0">
                <a:tc>
                  <a:txBody>
                    <a:bodyPr/>
                    <a:lstStyle/>
                    <a:p>
                      <a:pPr algn="just">
                        <a:spcAft>
                          <a:spcPts val="0"/>
                        </a:spcAft>
                      </a:pP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ロボット</a:t>
                      </a: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（機械的危険源）</a:t>
                      </a: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可動範囲内でロボットを</a:t>
                      </a: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操作</a:t>
                      </a: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（ティーチ）</a:t>
                      </a: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する</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ロボットの可動範囲内で製品をセットする</a:t>
                      </a:r>
                    </a:p>
                  </a:txBody>
                  <a:tcPr marL="74295" marR="74295" marT="0" marB="0"/>
                </a:tc>
              </a:tr>
              <a:tr h="0">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起動後に忘れた部品</a:t>
                      </a: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ロボットの可動範囲内に</a:t>
                      </a: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セット</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する</a:t>
                      </a:r>
                    </a:p>
                  </a:txBody>
                  <a:tcPr marL="74295" marR="74295" marT="0" marB="0"/>
                </a:tc>
              </a:tr>
              <a:tr h="0">
                <a:tc>
                  <a:txBody>
                    <a:bodyPr/>
                    <a:lstStyle/>
                    <a:p>
                      <a:pPr algn="just">
                        <a:spcAft>
                          <a:spcPts val="0"/>
                        </a:spcAft>
                      </a:pP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bl>
          </a:graphicData>
        </a:graphic>
      </p:graphicFrame>
    </p:spTree>
    <p:extLst>
      <p:ext uri="{BB962C8B-B14F-4D97-AF65-F5344CB8AC3E}">
        <p14:creationId xmlns:p14="http://schemas.microsoft.com/office/powerpoint/2010/main" val="7484025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a:t>2 </a:t>
            </a:r>
            <a:r>
              <a:rPr lang="ja-JP" altLang="en-US" dirty="0"/>
              <a:t>リスクアセスメント</a:t>
            </a:r>
            <a:r>
              <a:rPr lang="en-US" altLang="ja-JP" dirty="0"/>
              <a:t/>
            </a:r>
            <a:br>
              <a:rPr lang="en-US" altLang="ja-JP" dirty="0"/>
            </a:br>
            <a:r>
              <a:rPr lang="en-US" altLang="ja-JP" dirty="0"/>
              <a:t>(3)	</a:t>
            </a:r>
            <a:r>
              <a:rPr lang="ja-JP" altLang="en-US" dirty="0"/>
              <a:t>危険源・危険状態・危険事象の同定</a:t>
            </a:r>
            <a:endParaRPr kumimoji="1" lang="ja-JP" altLang="en-US" dirty="0"/>
          </a:p>
        </p:txBody>
      </p:sp>
      <p:sp>
        <p:nvSpPr>
          <p:cNvPr id="3" name="Content Placeholder 2"/>
          <p:cNvSpPr>
            <a:spLocks noGrp="1"/>
          </p:cNvSpPr>
          <p:nvPr>
            <p:ph idx="1"/>
          </p:nvPr>
        </p:nvSpPr>
        <p:spPr/>
        <p:txBody>
          <a:bodyPr>
            <a:normAutofit/>
          </a:bodyPr>
          <a:lstStyle/>
          <a:p>
            <a:pPr marL="0" lvl="2" indent="0" fontAlgn="base">
              <a:buNone/>
            </a:pPr>
            <a:r>
              <a:rPr lang="ja-JP" altLang="en-US" sz="2800" b="1" dirty="0" smtClean="0">
                <a:effectLst>
                  <a:glow>
                    <a:srgbClr val="000000"/>
                  </a:glow>
                  <a:outerShdw sx="0" sy="0">
                    <a:srgbClr val="000000"/>
                  </a:outerShdw>
                  <a:reflection stA="0" endPos="0" fadeDir="0" sx="0" sy="0"/>
                </a:effectLst>
              </a:rPr>
              <a:t>ウ </a:t>
            </a:r>
            <a:r>
              <a:rPr lang="ja-JP" altLang="ja-JP" sz="2800" b="1" dirty="0" smtClean="0">
                <a:effectLst>
                  <a:glow>
                    <a:srgbClr val="000000"/>
                  </a:glow>
                  <a:outerShdw sx="0" sy="0">
                    <a:srgbClr val="000000"/>
                  </a:outerShdw>
                  <a:reflection stA="0" endPos="0" fadeDir="0" sx="0" sy="0"/>
                </a:effectLst>
              </a:rPr>
              <a:t>危険</a:t>
            </a:r>
            <a:r>
              <a:rPr lang="ja-JP" altLang="ja-JP" sz="2800" b="1" dirty="0">
                <a:effectLst>
                  <a:glow>
                    <a:srgbClr val="000000"/>
                  </a:glow>
                  <a:outerShdw sx="0" sy="0">
                    <a:srgbClr val="000000"/>
                  </a:outerShdw>
                  <a:reflection stA="0" endPos="0" fadeDir="0" sx="0" sy="0"/>
                </a:effectLst>
              </a:rPr>
              <a:t>事象の同定</a:t>
            </a:r>
          </a:p>
        </p:txBody>
      </p:sp>
      <p:sp>
        <p:nvSpPr>
          <p:cNvPr id="12" name="円/楕円 3"/>
          <p:cNvSpPr/>
          <p:nvPr/>
        </p:nvSpPr>
        <p:spPr>
          <a:xfrm>
            <a:off x="1903603" y="2148483"/>
            <a:ext cx="3822425" cy="165618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円/楕円 4"/>
          <p:cNvSpPr/>
          <p:nvPr/>
        </p:nvSpPr>
        <p:spPr>
          <a:xfrm>
            <a:off x="3931828" y="2148483"/>
            <a:ext cx="3822425" cy="165618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5"/>
          <p:cNvSpPr/>
          <p:nvPr/>
        </p:nvSpPr>
        <p:spPr>
          <a:xfrm>
            <a:off x="3593555" y="5546263"/>
            <a:ext cx="2132473" cy="9061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危害・傷害</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6"/>
          <p:cNvSpPr txBox="1"/>
          <p:nvPr/>
        </p:nvSpPr>
        <p:spPr>
          <a:xfrm>
            <a:off x="2425215" y="2292500"/>
            <a:ext cx="1107996"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人の存在</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7"/>
          <p:cNvSpPr txBox="1"/>
          <p:nvPr/>
        </p:nvSpPr>
        <p:spPr>
          <a:xfrm>
            <a:off x="4223881" y="2477420"/>
            <a:ext cx="1107996" cy="646331"/>
          </a:xfrm>
          <a:prstGeom prst="rect">
            <a:avLst/>
          </a:prstGeom>
          <a:noFill/>
        </p:spPr>
        <p:txBody>
          <a:bodyPr wrap="none" rtlCol="0">
            <a:spAutoFit/>
          </a:bodyPr>
          <a:lstStyle>
            <a:defPPr>
              <a:defRPr lang="ja-JP"/>
            </a:def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危険状態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暴露</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5"/>
          <p:cNvSpPr txBox="1"/>
          <p:nvPr/>
        </p:nvSpPr>
        <p:spPr>
          <a:xfrm>
            <a:off x="6005867" y="2324438"/>
            <a:ext cx="1107996" cy="369332"/>
          </a:xfrm>
          <a:prstGeom prst="rect">
            <a:avLst/>
          </a:prstGeom>
          <a:noFill/>
        </p:spPr>
        <p:txBody>
          <a:bodyPr wrap="non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危険区域</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1"/>
          <p:cNvSpPr/>
          <p:nvPr/>
        </p:nvSpPr>
        <p:spPr>
          <a:xfrm>
            <a:off x="5964368" y="2802653"/>
            <a:ext cx="1404156" cy="60789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危険源</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1"/>
          <p:cNvSpPr/>
          <p:nvPr/>
        </p:nvSpPr>
        <p:spPr>
          <a:xfrm>
            <a:off x="2831690" y="2841631"/>
            <a:ext cx="780087" cy="60789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2000"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下矢印 18"/>
          <p:cNvSpPr/>
          <p:nvPr/>
        </p:nvSpPr>
        <p:spPr>
          <a:xfrm>
            <a:off x="3611777" y="3826010"/>
            <a:ext cx="3054669" cy="1681132"/>
          </a:xfrm>
          <a:custGeom>
            <a:avLst/>
            <a:gdLst>
              <a:gd name="connsiteX0" fmla="*/ 0 w 1730650"/>
              <a:gd name="connsiteY0" fmla="*/ 1408454 h 2304256"/>
              <a:gd name="connsiteX1" fmla="*/ 272647 w 1730650"/>
              <a:gd name="connsiteY1" fmla="*/ 1408454 h 2304256"/>
              <a:gd name="connsiteX2" fmla="*/ 272647 w 1730650"/>
              <a:gd name="connsiteY2" fmla="*/ 0 h 2304256"/>
              <a:gd name="connsiteX3" fmla="*/ 1458003 w 1730650"/>
              <a:gd name="connsiteY3" fmla="*/ 0 h 2304256"/>
              <a:gd name="connsiteX4" fmla="*/ 1458003 w 1730650"/>
              <a:gd name="connsiteY4" fmla="*/ 1408454 h 2304256"/>
              <a:gd name="connsiteX5" fmla="*/ 1730650 w 1730650"/>
              <a:gd name="connsiteY5" fmla="*/ 1408454 h 2304256"/>
              <a:gd name="connsiteX6" fmla="*/ 865325 w 1730650"/>
              <a:gd name="connsiteY6" fmla="*/ 2304256 h 2304256"/>
              <a:gd name="connsiteX7" fmla="*/ 0 w 1730650"/>
              <a:gd name="connsiteY7" fmla="*/ 1408454 h 230425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58003 w 2181903"/>
              <a:gd name="connsiteY4" fmla="*/ 1423694 h 2319496"/>
              <a:gd name="connsiteX5" fmla="*/ 1730650 w 2181903"/>
              <a:gd name="connsiteY5" fmla="*/ 1423694 h 2319496"/>
              <a:gd name="connsiteX6" fmla="*/ 865325 w 2181903"/>
              <a:gd name="connsiteY6" fmla="*/ 2319496 h 2319496"/>
              <a:gd name="connsiteX7" fmla="*/ 0 w 2181903"/>
              <a:gd name="connsiteY7"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62341 w 2181903"/>
              <a:gd name="connsiteY4" fmla="*/ 572636 h 2319496"/>
              <a:gd name="connsiteX5" fmla="*/ 1458003 w 2181903"/>
              <a:gd name="connsiteY5" fmla="*/ 1423694 h 2319496"/>
              <a:gd name="connsiteX6" fmla="*/ 1730650 w 2181903"/>
              <a:gd name="connsiteY6" fmla="*/ 1423694 h 2319496"/>
              <a:gd name="connsiteX7" fmla="*/ 865325 w 2181903"/>
              <a:gd name="connsiteY7" fmla="*/ 2319496 h 2319496"/>
              <a:gd name="connsiteX8" fmla="*/ 0 w 2181903"/>
              <a:gd name="connsiteY8"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62341 w 2181903"/>
              <a:gd name="connsiteY4" fmla="*/ 572636 h 2319496"/>
              <a:gd name="connsiteX5" fmla="*/ 1458003 w 2181903"/>
              <a:gd name="connsiteY5" fmla="*/ 1423694 h 2319496"/>
              <a:gd name="connsiteX6" fmla="*/ 1730650 w 2181903"/>
              <a:gd name="connsiteY6" fmla="*/ 1423694 h 2319496"/>
              <a:gd name="connsiteX7" fmla="*/ 865325 w 2181903"/>
              <a:gd name="connsiteY7" fmla="*/ 2319496 h 2319496"/>
              <a:gd name="connsiteX8" fmla="*/ 0 w 2181903"/>
              <a:gd name="connsiteY8" fmla="*/ 1423694 h 2319496"/>
              <a:gd name="connsiteX0" fmla="*/ 0 w 2308132"/>
              <a:gd name="connsiteY0" fmla="*/ 1423694 h 2319496"/>
              <a:gd name="connsiteX1" fmla="*/ 272647 w 2308132"/>
              <a:gd name="connsiteY1" fmla="*/ 1423694 h 2319496"/>
              <a:gd name="connsiteX2" fmla="*/ 272647 w 2308132"/>
              <a:gd name="connsiteY2" fmla="*/ 15240 h 2319496"/>
              <a:gd name="connsiteX3" fmla="*/ 2181903 w 2308132"/>
              <a:gd name="connsiteY3" fmla="*/ 0 h 2319496"/>
              <a:gd name="connsiteX4" fmla="*/ 2110041 w 2308132"/>
              <a:gd name="connsiteY4" fmla="*/ 496436 h 2319496"/>
              <a:gd name="connsiteX5" fmla="*/ 1462341 w 2308132"/>
              <a:gd name="connsiteY5" fmla="*/ 572636 h 2319496"/>
              <a:gd name="connsiteX6" fmla="*/ 1458003 w 2308132"/>
              <a:gd name="connsiteY6" fmla="*/ 1423694 h 2319496"/>
              <a:gd name="connsiteX7" fmla="*/ 1730650 w 2308132"/>
              <a:gd name="connsiteY7" fmla="*/ 1423694 h 2319496"/>
              <a:gd name="connsiteX8" fmla="*/ 865325 w 2308132"/>
              <a:gd name="connsiteY8" fmla="*/ 2319496 h 2319496"/>
              <a:gd name="connsiteX9" fmla="*/ 0 w 2308132"/>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60311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2110041 w 2181903"/>
              <a:gd name="connsiteY4" fmla="*/ 603116 h 2319496"/>
              <a:gd name="connsiteX5" fmla="*/ 1462341 w 2181903"/>
              <a:gd name="connsiteY5" fmla="*/ 572636 h 2319496"/>
              <a:gd name="connsiteX6" fmla="*/ 1458003 w 2181903"/>
              <a:gd name="connsiteY6" fmla="*/ 1423694 h 2319496"/>
              <a:gd name="connsiteX7" fmla="*/ 1730650 w 2181903"/>
              <a:gd name="connsiteY7" fmla="*/ 1423694 h 2319496"/>
              <a:gd name="connsiteX8" fmla="*/ 865325 w 2181903"/>
              <a:gd name="connsiteY8" fmla="*/ 2319496 h 2319496"/>
              <a:gd name="connsiteX9" fmla="*/ 0 w 2181903"/>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57263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57263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79361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62341 w 2003361"/>
              <a:gd name="connsiteY5" fmla="*/ 79361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62341 w 2003361"/>
              <a:gd name="connsiteY5" fmla="*/ 79361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57578 w 2003361"/>
              <a:gd name="connsiteY5" fmla="*/ 88886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70024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2236724"/>
              <a:gd name="connsiteY0" fmla="*/ 1423694 h 2319496"/>
              <a:gd name="connsiteX1" fmla="*/ 272647 w 2236724"/>
              <a:gd name="connsiteY1" fmla="*/ 1423694 h 2319496"/>
              <a:gd name="connsiteX2" fmla="*/ 272647 w 2236724"/>
              <a:gd name="connsiteY2" fmla="*/ 15240 h 2319496"/>
              <a:gd name="connsiteX3" fmla="*/ 1999023 w 2236724"/>
              <a:gd name="connsiteY3" fmla="*/ 0 h 2319496"/>
              <a:gd name="connsiteX4" fmla="*/ 2236724 w 2236724"/>
              <a:gd name="connsiteY4" fmla="*/ 855052 h 2319496"/>
              <a:gd name="connsiteX5" fmla="*/ 1457578 w 2236724"/>
              <a:gd name="connsiteY5" fmla="*/ 888866 h 2319496"/>
              <a:gd name="connsiteX6" fmla="*/ 1458003 w 2236724"/>
              <a:gd name="connsiteY6" fmla="*/ 1423694 h 2319496"/>
              <a:gd name="connsiteX7" fmla="*/ 1730650 w 2236724"/>
              <a:gd name="connsiteY7" fmla="*/ 1423694 h 2319496"/>
              <a:gd name="connsiteX8" fmla="*/ 865325 w 2236724"/>
              <a:gd name="connsiteY8" fmla="*/ 2319496 h 2319496"/>
              <a:gd name="connsiteX9" fmla="*/ 0 w 2236724"/>
              <a:gd name="connsiteY9" fmla="*/ 1423694 h 2319496"/>
              <a:gd name="connsiteX0" fmla="*/ 0 w 2236787"/>
              <a:gd name="connsiteY0" fmla="*/ 1423694 h 2319496"/>
              <a:gd name="connsiteX1" fmla="*/ 272647 w 2236787"/>
              <a:gd name="connsiteY1" fmla="*/ 1423694 h 2319496"/>
              <a:gd name="connsiteX2" fmla="*/ 272647 w 2236787"/>
              <a:gd name="connsiteY2" fmla="*/ 15240 h 2319496"/>
              <a:gd name="connsiteX3" fmla="*/ 1999023 w 2236787"/>
              <a:gd name="connsiteY3" fmla="*/ 0 h 2319496"/>
              <a:gd name="connsiteX4" fmla="*/ 2236724 w 2236787"/>
              <a:gd name="connsiteY4" fmla="*/ 855052 h 2319496"/>
              <a:gd name="connsiteX5" fmla="*/ 1457578 w 2236787"/>
              <a:gd name="connsiteY5" fmla="*/ 888866 h 2319496"/>
              <a:gd name="connsiteX6" fmla="*/ 1458003 w 2236787"/>
              <a:gd name="connsiteY6" fmla="*/ 1423694 h 2319496"/>
              <a:gd name="connsiteX7" fmla="*/ 1730650 w 2236787"/>
              <a:gd name="connsiteY7" fmla="*/ 1423694 h 2319496"/>
              <a:gd name="connsiteX8" fmla="*/ 865325 w 2236787"/>
              <a:gd name="connsiteY8" fmla="*/ 2319496 h 2319496"/>
              <a:gd name="connsiteX9" fmla="*/ 0 w 2236787"/>
              <a:gd name="connsiteY9" fmla="*/ 1423694 h 2319496"/>
              <a:gd name="connsiteX0" fmla="*/ 0 w 2022796"/>
              <a:gd name="connsiteY0" fmla="*/ 1423694 h 2319496"/>
              <a:gd name="connsiteX1" fmla="*/ 272647 w 2022796"/>
              <a:gd name="connsiteY1" fmla="*/ 1423694 h 2319496"/>
              <a:gd name="connsiteX2" fmla="*/ 272647 w 2022796"/>
              <a:gd name="connsiteY2" fmla="*/ 15240 h 2319496"/>
              <a:gd name="connsiteX3" fmla="*/ 1999023 w 2022796"/>
              <a:gd name="connsiteY3" fmla="*/ 0 h 2319496"/>
              <a:gd name="connsiteX4" fmla="*/ 2022411 w 2022796"/>
              <a:gd name="connsiteY4" fmla="*/ 836002 h 2319496"/>
              <a:gd name="connsiteX5" fmla="*/ 1457578 w 2022796"/>
              <a:gd name="connsiteY5" fmla="*/ 888866 h 2319496"/>
              <a:gd name="connsiteX6" fmla="*/ 1458003 w 2022796"/>
              <a:gd name="connsiteY6" fmla="*/ 1423694 h 2319496"/>
              <a:gd name="connsiteX7" fmla="*/ 1730650 w 2022796"/>
              <a:gd name="connsiteY7" fmla="*/ 1423694 h 2319496"/>
              <a:gd name="connsiteX8" fmla="*/ 865325 w 2022796"/>
              <a:gd name="connsiteY8" fmla="*/ 2319496 h 2319496"/>
              <a:gd name="connsiteX9" fmla="*/ 0 w 2022796"/>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3836 w 1999023"/>
              <a:gd name="connsiteY4" fmla="*/ 836002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008548"/>
              <a:gd name="connsiteY0" fmla="*/ 1414169 h 2309971"/>
              <a:gd name="connsiteX1" fmla="*/ 272647 w 2008548"/>
              <a:gd name="connsiteY1" fmla="*/ 1414169 h 2309971"/>
              <a:gd name="connsiteX2" fmla="*/ 272647 w 2008548"/>
              <a:gd name="connsiteY2" fmla="*/ 5715 h 2309971"/>
              <a:gd name="connsiteX3" fmla="*/ 2008548 w 2008548"/>
              <a:gd name="connsiteY3" fmla="*/ 0 h 2309971"/>
              <a:gd name="connsiteX4" fmla="*/ 1993836 w 2008548"/>
              <a:gd name="connsiteY4" fmla="*/ 826477 h 2309971"/>
              <a:gd name="connsiteX5" fmla="*/ 1457578 w 2008548"/>
              <a:gd name="connsiteY5" fmla="*/ 879341 h 2309971"/>
              <a:gd name="connsiteX6" fmla="*/ 1458003 w 2008548"/>
              <a:gd name="connsiteY6" fmla="*/ 1414169 h 2309971"/>
              <a:gd name="connsiteX7" fmla="*/ 1730650 w 2008548"/>
              <a:gd name="connsiteY7" fmla="*/ 1414169 h 2309971"/>
              <a:gd name="connsiteX8" fmla="*/ 865325 w 2008548"/>
              <a:gd name="connsiteY8" fmla="*/ 2309971 h 2309971"/>
              <a:gd name="connsiteX9" fmla="*/ 0 w 2008548"/>
              <a:gd name="connsiteY9" fmla="*/ 1414169 h 2309971"/>
              <a:gd name="connsiteX0" fmla="*/ 0 w 2008548"/>
              <a:gd name="connsiteY0" fmla="*/ 1414169 h 2309971"/>
              <a:gd name="connsiteX1" fmla="*/ 272647 w 2008548"/>
              <a:gd name="connsiteY1" fmla="*/ 1414169 h 2309971"/>
              <a:gd name="connsiteX2" fmla="*/ 272647 w 2008548"/>
              <a:gd name="connsiteY2" fmla="*/ 5715 h 2309971"/>
              <a:gd name="connsiteX3" fmla="*/ 2008548 w 2008548"/>
              <a:gd name="connsiteY3" fmla="*/ 0 h 2309971"/>
              <a:gd name="connsiteX4" fmla="*/ 2005742 w 2008548"/>
              <a:gd name="connsiteY4" fmla="*/ 826477 h 2309971"/>
              <a:gd name="connsiteX5" fmla="*/ 1457578 w 2008548"/>
              <a:gd name="connsiteY5" fmla="*/ 879341 h 2309971"/>
              <a:gd name="connsiteX6" fmla="*/ 1458003 w 2008548"/>
              <a:gd name="connsiteY6" fmla="*/ 1414169 h 2309971"/>
              <a:gd name="connsiteX7" fmla="*/ 1730650 w 2008548"/>
              <a:gd name="connsiteY7" fmla="*/ 1414169 h 2309971"/>
              <a:gd name="connsiteX8" fmla="*/ 865325 w 2008548"/>
              <a:gd name="connsiteY8" fmla="*/ 2309971 h 2309971"/>
              <a:gd name="connsiteX9" fmla="*/ 0 w 2008548"/>
              <a:gd name="connsiteY9" fmla="*/ 1414169 h 2309971"/>
              <a:gd name="connsiteX0" fmla="*/ 0 w 2008548"/>
              <a:gd name="connsiteY0" fmla="*/ 1414169 h 1995646"/>
              <a:gd name="connsiteX1" fmla="*/ 272647 w 2008548"/>
              <a:gd name="connsiteY1" fmla="*/ 1414169 h 1995646"/>
              <a:gd name="connsiteX2" fmla="*/ 272647 w 2008548"/>
              <a:gd name="connsiteY2" fmla="*/ 5715 h 1995646"/>
              <a:gd name="connsiteX3" fmla="*/ 2008548 w 2008548"/>
              <a:gd name="connsiteY3" fmla="*/ 0 h 1995646"/>
              <a:gd name="connsiteX4" fmla="*/ 2005742 w 2008548"/>
              <a:gd name="connsiteY4" fmla="*/ 826477 h 1995646"/>
              <a:gd name="connsiteX5" fmla="*/ 1457578 w 2008548"/>
              <a:gd name="connsiteY5" fmla="*/ 879341 h 1995646"/>
              <a:gd name="connsiteX6" fmla="*/ 1458003 w 2008548"/>
              <a:gd name="connsiteY6" fmla="*/ 1414169 h 1995646"/>
              <a:gd name="connsiteX7" fmla="*/ 1730650 w 2008548"/>
              <a:gd name="connsiteY7" fmla="*/ 1414169 h 1995646"/>
              <a:gd name="connsiteX8" fmla="*/ 895587 w 2008548"/>
              <a:gd name="connsiteY8" fmla="*/ 1995646 h 1995646"/>
              <a:gd name="connsiteX9" fmla="*/ 0 w 2008548"/>
              <a:gd name="connsiteY9" fmla="*/ 1414169 h 1995646"/>
              <a:gd name="connsiteX0" fmla="*/ 0 w 2008548"/>
              <a:gd name="connsiteY0" fmla="*/ 1409406 h 1990883"/>
              <a:gd name="connsiteX1" fmla="*/ 272647 w 2008548"/>
              <a:gd name="connsiteY1" fmla="*/ 1409406 h 1990883"/>
              <a:gd name="connsiteX2" fmla="*/ 272647 w 2008548"/>
              <a:gd name="connsiteY2" fmla="*/ 952 h 1990883"/>
              <a:gd name="connsiteX3" fmla="*/ 2008548 w 2008548"/>
              <a:gd name="connsiteY3" fmla="*/ 0 h 1990883"/>
              <a:gd name="connsiteX4" fmla="*/ 2005742 w 2008548"/>
              <a:gd name="connsiteY4" fmla="*/ 821714 h 1990883"/>
              <a:gd name="connsiteX5" fmla="*/ 1457578 w 2008548"/>
              <a:gd name="connsiteY5" fmla="*/ 874578 h 1990883"/>
              <a:gd name="connsiteX6" fmla="*/ 1458003 w 2008548"/>
              <a:gd name="connsiteY6" fmla="*/ 1409406 h 1990883"/>
              <a:gd name="connsiteX7" fmla="*/ 1730650 w 2008548"/>
              <a:gd name="connsiteY7" fmla="*/ 1409406 h 1990883"/>
              <a:gd name="connsiteX8" fmla="*/ 895587 w 2008548"/>
              <a:gd name="connsiteY8" fmla="*/ 1990883 h 1990883"/>
              <a:gd name="connsiteX9" fmla="*/ 0 w 2008548"/>
              <a:gd name="connsiteY9" fmla="*/ 1409406 h 1990883"/>
              <a:gd name="connsiteX0" fmla="*/ 0 w 2008548"/>
              <a:gd name="connsiteY0" fmla="*/ 1409406 h 1990883"/>
              <a:gd name="connsiteX1" fmla="*/ 272647 w 2008548"/>
              <a:gd name="connsiteY1" fmla="*/ 1409406 h 1990883"/>
              <a:gd name="connsiteX2" fmla="*/ 272647 w 2008548"/>
              <a:gd name="connsiteY2" fmla="*/ 952 h 1990883"/>
              <a:gd name="connsiteX3" fmla="*/ 2008548 w 2008548"/>
              <a:gd name="connsiteY3" fmla="*/ 0 h 1990883"/>
              <a:gd name="connsiteX4" fmla="*/ 2005742 w 2008548"/>
              <a:gd name="connsiteY4" fmla="*/ 821714 h 1990883"/>
              <a:gd name="connsiteX5" fmla="*/ 1457578 w 2008548"/>
              <a:gd name="connsiteY5" fmla="*/ 874578 h 1990883"/>
              <a:gd name="connsiteX6" fmla="*/ 1458003 w 2008548"/>
              <a:gd name="connsiteY6" fmla="*/ 1409406 h 1990883"/>
              <a:gd name="connsiteX7" fmla="*/ 1730650 w 2008548"/>
              <a:gd name="connsiteY7" fmla="*/ 1409406 h 1990883"/>
              <a:gd name="connsiteX8" fmla="*/ 895587 w 2008548"/>
              <a:gd name="connsiteY8" fmla="*/ 1990883 h 1990883"/>
              <a:gd name="connsiteX9" fmla="*/ 0 w 2008548"/>
              <a:gd name="connsiteY9"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457578 w 2226822"/>
              <a:gd name="connsiteY6" fmla="*/ 874578 h 1990883"/>
              <a:gd name="connsiteX7" fmla="*/ 1458003 w 2226822"/>
              <a:gd name="connsiteY7" fmla="*/ 1409406 h 1990883"/>
              <a:gd name="connsiteX8" fmla="*/ 1730650 w 2226822"/>
              <a:gd name="connsiteY8" fmla="*/ 1409406 h 1990883"/>
              <a:gd name="connsiteX9" fmla="*/ 895587 w 2226822"/>
              <a:gd name="connsiteY9" fmla="*/ 1990883 h 1990883"/>
              <a:gd name="connsiteX10" fmla="*/ 0 w 2226822"/>
              <a:gd name="connsiteY10"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57578 w 2226822"/>
              <a:gd name="connsiteY7" fmla="*/ 87457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57578 w 2226822"/>
              <a:gd name="connsiteY7" fmla="*/ 87457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94587 w 2226822"/>
              <a:gd name="connsiteY6" fmla="*/ 1264607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94587 w 2226822"/>
              <a:gd name="connsiteY6" fmla="*/ 1264607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94587 w 2363216"/>
              <a:gd name="connsiteY7" fmla="*/ 1264607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94587 w 2363216"/>
              <a:gd name="connsiteY7" fmla="*/ 1264607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7797"/>
              <a:gd name="connsiteY0" fmla="*/ 1409406 h 1990883"/>
              <a:gd name="connsiteX1" fmla="*/ 272647 w 2367797"/>
              <a:gd name="connsiteY1" fmla="*/ 1409406 h 1990883"/>
              <a:gd name="connsiteX2" fmla="*/ 272647 w 2367797"/>
              <a:gd name="connsiteY2" fmla="*/ 952 h 1990883"/>
              <a:gd name="connsiteX3" fmla="*/ 2008548 w 2367797"/>
              <a:gd name="connsiteY3" fmla="*/ 0 h 1990883"/>
              <a:gd name="connsiteX4" fmla="*/ 2005742 w 2367797"/>
              <a:gd name="connsiteY4" fmla="*/ 821714 h 1990883"/>
              <a:gd name="connsiteX5" fmla="*/ 2209922 w 2367797"/>
              <a:gd name="connsiteY5" fmla="*/ 954795 h 1990883"/>
              <a:gd name="connsiteX6" fmla="*/ 2341057 w 2367797"/>
              <a:gd name="connsiteY6" fmla="*/ 1281057 h 1990883"/>
              <a:gd name="connsiteX7" fmla="*/ 1897210 w 2367797"/>
              <a:gd name="connsiteY7" fmla="*/ 1322182 h 1990883"/>
              <a:gd name="connsiteX8" fmla="*/ 1576935 w 2367797"/>
              <a:gd name="connsiteY8" fmla="*/ 1261865 h 1990883"/>
              <a:gd name="connsiteX9" fmla="*/ 1470187 w 2367797"/>
              <a:gd name="connsiteY9" fmla="*/ 745718 h 1990883"/>
              <a:gd name="connsiteX10" fmla="*/ 1458003 w 2367797"/>
              <a:gd name="connsiteY10" fmla="*/ 1409406 h 1990883"/>
              <a:gd name="connsiteX11" fmla="*/ 1730650 w 2367797"/>
              <a:gd name="connsiteY11" fmla="*/ 1409406 h 1990883"/>
              <a:gd name="connsiteX12" fmla="*/ 895587 w 2367797"/>
              <a:gd name="connsiteY12" fmla="*/ 1990883 h 1990883"/>
              <a:gd name="connsiteX13" fmla="*/ 0 w 2367797"/>
              <a:gd name="connsiteY13" fmla="*/ 1409406 h 1990883"/>
              <a:gd name="connsiteX0" fmla="*/ 0 w 2367797"/>
              <a:gd name="connsiteY0" fmla="*/ 1409406 h 1990883"/>
              <a:gd name="connsiteX1" fmla="*/ 272647 w 2367797"/>
              <a:gd name="connsiteY1" fmla="*/ 1409406 h 1990883"/>
              <a:gd name="connsiteX2" fmla="*/ 272647 w 2367797"/>
              <a:gd name="connsiteY2" fmla="*/ 952 h 1990883"/>
              <a:gd name="connsiteX3" fmla="*/ 2008548 w 2367797"/>
              <a:gd name="connsiteY3" fmla="*/ 0 h 1990883"/>
              <a:gd name="connsiteX4" fmla="*/ 2005742 w 2367797"/>
              <a:gd name="connsiteY4" fmla="*/ 821714 h 1990883"/>
              <a:gd name="connsiteX5" fmla="*/ 2209922 w 2367797"/>
              <a:gd name="connsiteY5" fmla="*/ 954795 h 1990883"/>
              <a:gd name="connsiteX6" fmla="*/ 2341057 w 2367797"/>
              <a:gd name="connsiteY6" fmla="*/ 1281057 h 1990883"/>
              <a:gd name="connsiteX7" fmla="*/ 1897210 w 2367797"/>
              <a:gd name="connsiteY7" fmla="*/ 1322182 h 1990883"/>
              <a:gd name="connsiteX8" fmla="*/ 1576935 w 2367797"/>
              <a:gd name="connsiteY8" fmla="*/ 1261865 h 1990883"/>
              <a:gd name="connsiteX9" fmla="*/ 1470187 w 2367797"/>
              <a:gd name="connsiteY9" fmla="*/ 745718 h 1990883"/>
              <a:gd name="connsiteX10" fmla="*/ 1458003 w 2367797"/>
              <a:gd name="connsiteY10" fmla="*/ 1409406 h 1990883"/>
              <a:gd name="connsiteX11" fmla="*/ 1730650 w 2367797"/>
              <a:gd name="connsiteY11" fmla="*/ 1409406 h 1990883"/>
              <a:gd name="connsiteX12" fmla="*/ 895587 w 2367797"/>
              <a:gd name="connsiteY12" fmla="*/ 1990883 h 1990883"/>
              <a:gd name="connsiteX13" fmla="*/ 0 w 2367797"/>
              <a:gd name="connsiteY13" fmla="*/ 1409406 h 1990883"/>
              <a:gd name="connsiteX0" fmla="*/ 0 w 2370094"/>
              <a:gd name="connsiteY0" fmla="*/ 1409406 h 1990883"/>
              <a:gd name="connsiteX1" fmla="*/ 272647 w 2370094"/>
              <a:gd name="connsiteY1" fmla="*/ 1409406 h 1990883"/>
              <a:gd name="connsiteX2" fmla="*/ 272647 w 2370094"/>
              <a:gd name="connsiteY2" fmla="*/ 952 h 1990883"/>
              <a:gd name="connsiteX3" fmla="*/ 2008548 w 2370094"/>
              <a:gd name="connsiteY3" fmla="*/ 0 h 1990883"/>
              <a:gd name="connsiteX4" fmla="*/ 2005742 w 2370094"/>
              <a:gd name="connsiteY4" fmla="*/ 821714 h 1990883"/>
              <a:gd name="connsiteX5" fmla="*/ 2209922 w 2370094"/>
              <a:gd name="connsiteY5" fmla="*/ 954795 h 1990883"/>
              <a:gd name="connsiteX6" fmla="*/ 2343579 w 2370094"/>
              <a:gd name="connsiteY6" fmla="*/ 1311216 h 1990883"/>
              <a:gd name="connsiteX7" fmla="*/ 1897210 w 2370094"/>
              <a:gd name="connsiteY7" fmla="*/ 1322182 h 1990883"/>
              <a:gd name="connsiteX8" fmla="*/ 1576935 w 2370094"/>
              <a:gd name="connsiteY8" fmla="*/ 1261865 h 1990883"/>
              <a:gd name="connsiteX9" fmla="*/ 1470187 w 2370094"/>
              <a:gd name="connsiteY9" fmla="*/ 745718 h 1990883"/>
              <a:gd name="connsiteX10" fmla="*/ 1458003 w 2370094"/>
              <a:gd name="connsiteY10" fmla="*/ 1409406 h 1990883"/>
              <a:gd name="connsiteX11" fmla="*/ 1730650 w 2370094"/>
              <a:gd name="connsiteY11" fmla="*/ 1409406 h 1990883"/>
              <a:gd name="connsiteX12" fmla="*/ 895587 w 2370094"/>
              <a:gd name="connsiteY12" fmla="*/ 1990883 h 1990883"/>
              <a:gd name="connsiteX13" fmla="*/ 0 w 2370094"/>
              <a:gd name="connsiteY13" fmla="*/ 1409406 h 1990883"/>
              <a:gd name="connsiteX0" fmla="*/ 0 w 2382354"/>
              <a:gd name="connsiteY0" fmla="*/ 1409406 h 1990883"/>
              <a:gd name="connsiteX1" fmla="*/ 272647 w 2382354"/>
              <a:gd name="connsiteY1" fmla="*/ 1409406 h 1990883"/>
              <a:gd name="connsiteX2" fmla="*/ 272647 w 2382354"/>
              <a:gd name="connsiteY2" fmla="*/ 952 h 1990883"/>
              <a:gd name="connsiteX3" fmla="*/ 2008548 w 2382354"/>
              <a:gd name="connsiteY3" fmla="*/ 0 h 1990883"/>
              <a:gd name="connsiteX4" fmla="*/ 2005742 w 2382354"/>
              <a:gd name="connsiteY4" fmla="*/ 821714 h 1990883"/>
              <a:gd name="connsiteX5" fmla="*/ 2209922 w 2382354"/>
              <a:gd name="connsiteY5" fmla="*/ 954795 h 1990883"/>
              <a:gd name="connsiteX6" fmla="*/ 2343579 w 2382354"/>
              <a:gd name="connsiteY6" fmla="*/ 1415400 h 1990883"/>
              <a:gd name="connsiteX7" fmla="*/ 2343579 w 2382354"/>
              <a:gd name="connsiteY7" fmla="*/ 1311216 h 1990883"/>
              <a:gd name="connsiteX8" fmla="*/ 1897210 w 2382354"/>
              <a:gd name="connsiteY8" fmla="*/ 1322182 h 1990883"/>
              <a:gd name="connsiteX9" fmla="*/ 1576935 w 2382354"/>
              <a:gd name="connsiteY9" fmla="*/ 1261865 h 1990883"/>
              <a:gd name="connsiteX10" fmla="*/ 1470187 w 2382354"/>
              <a:gd name="connsiteY10" fmla="*/ 745718 h 1990883"/>
              <a:gd name="connsiteX11" fmla="*/ 1458003 w 2382354"/>
              <a:gd name="connsiteY11" fmla="*/ 1409406 h 1990883"/>
              <a:gd name="connsiteX12" fmla="*/ 1730650 w 2382354"/>
              <a:gd name="connsiteY12" fmla="*/ 1409406 h 1990883"/>
              <a:gd name="connsiteX13" fmla="*/ 895587 w 2382354"/>
              <a:gd name="connsiteY13" fmla="*/ 1990883 h 1990883"/>
              <a:gd name="connsiteX14" fmla="*/ 0 w 2382354"/>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79443"/>
              <a:gd name="connsiteY0" fmla="*/ 1409406 h 1990883"/>
              <a:gd name="connsiteX1" fmla="*/ 272647 w 2379443"/>
              <a:gd name="connsiteY1" fmla="*/ 1409406 h 1990883"/>
              <a:gd name="connsiteX2" fmla="*/ 272647 w 2379443"/>
              <a:gd name="connsiteY2" fmla="*/ 952 h 1990883"/>
              <a:gd name="connsiteX3" fmla="*/ 2008548 w 2379443"/>
              <a:gd name="connsiteY3" fmla="*/ 0 h 1990883"/>
              <a:gd name="connsiteX4" fmla="*/ 2005742 w 2379443"/>
              <a:gd name="connsiteY4" fmla="*/ 821714 h 1990883"/>
              <a:gd name="connsiteX5" fmla="*/ 2209922 w 2379443"/>
              <a:gd name="connsiteY5" fmla="*/ 954795 h 1990883"/>
              <a:gd name="connsiteX6" fmla="*/ 2343579 w 2379443"/>
              <a:gd name="connsiteY6" fmla="*/ 1415400 h 1990883"/>
              <a:gd name="connsiteX7" fmla="*/ 2343579 w 2379443"/>
              <a:gd name="connsiteY7" fmla="*/ 1311216 h 1990883"/>
              <a:gd name="connsiteX8" fmla="*/ 1897210 w 2379443"/>
              <a:gd name="connsiteY8" fmla="*/ 1322182 h 1990883"/>
              <a:gd name="connsiteX9" fmla="*/ 1576935 w 2379443"/>
              <a:gd name="connsiteY9" fmla="*/ 1261865 h 1990883"/>
              <a:gd name="connsiteX10" fmla="*/ 1470187 w 2379443"/>
              <a:gd name="connsiteY10" fmla="*/ 745718 h 1990883"/>
              <a:gd name="connsiteX11" fmla="*/ 1458003 w 2379443"/>
              <a:gd name="connsiteY11" fmla="*/ 1409406 h 1990883"/>
              <a:gd name="connsiteX12" fmla="*/ 1730650 w 2379443"/>
              <a:gd name="connsiteY12" fmla="*/ 1409406 h 1990883"/>
              <a:gd name="connsiteX13" fmla="*/ 895587 w 2379443"/>
              <a:gd name="connsiteY13" fmla="*/ 1990883 h 1990883"/>
              <a:gd name="connsiteX14" fmla="*/ 0 w 2379443"/>
              <a:gd name="connsiteY14" fmla="*/ 1409406 h 1990883"/>
              <a:gd name="connsiteX0" fmla="*/ 0 w 2379443"/>
              <a:gd name="connsiteY0" fmla="*/ 1409406 h 1990883"/>
              <a:gd name="connsiteX1" fmla="*/ 272647 w 2379443"/>
              <a:gd name="connsiteY1" fmla="*/ 1409406 h 1990883"/>
              <a:gd name="connsiteX2" fmla="*/ 272647 w 2379443"/>
              <a:gd name="connsiteY2" fmla="*/ 952 h 1990883"/>
              <a:gd name="connsiteX3" fmla="*/ 2008548 w 2379443"/>
              <a:gd name="connsiteY3" fmla="*/ 0 h 1990883"/>
              <a:gd name="connsiteX4" fmla="*/ 2005742 w 2379443"/>
              <a:gd name="connsiteY4" fmla="*/ 821714 h 1990883"/>
              <a:gd name="connsiteX5" fmla="*/ 2209922 w 2379443"/>
              <a:gd name="connsiteY5" fmla="*/ 954795 h 1990883"/>
              <a:gd name="connsiteX6" fmla="*/ 2343579 w 2379443"/>
              <a:gd name="connsiteY6" fmla="*/ 1415400 h 1990883"/>
              <a:gd name="connsiteX7" fmla="*/ 2343579 w 2379443"/>
              <a:gd name="connsiteY7" fmla="*/ 1311216 h 1990883"/>
              <a:gd name="connsiteX8" fmla="*/ 1897210 w 2379443"/>
              <a:gd name="connsiteY8" fmla="*/ 1322182 h 1990883"/>
              <a:gd name="connsiteX9" fmla="*/ 1576935 w 2379443"/>
              <a:gd name="connsiteY9" fmla="*/ 1261865 h 1990883"/>
              <a:gd name="connsiteX10" fmla="*/ 1470187 w 2379443"/>
              <a:gd name="connsiteY10" fmla="*/ 745718 h 1990883"/>
              <a:gd name="connsiteX11" fmla="*/ 1458003 w 2379443"/>
              <a:gd name="connsiteY11" fmla="*/ 1409406 h 1990883"/>
              <a:gd name="connsiteX12" fmla="*/ 1730650 w 2379443"/>
              <a:gd name="connsiteY12" fmla="*/ 1409406 h 1990883"/>
              <a:gd name="connsiteX13" fmla="*/ 895587 w 2379443"/>
              <a:gd name="connsiteY13" fmla="*/ 1990883 h 1990883"/>
              <a:gd name="connsiteX14" fmla="*/ 0 w 2379443"/>
              <a:gd name="connsiteY14" fmla="*/ 1409406 h 1990883"/>
              <a:gd name="connsiteX0" fmla="*/ 0 w 2354710"/>
              <a:gd name="connsiteY0" fmla="*/ 1409406 h 1990883"/>
              <a:gd name="connsiteX1" fmla="*/ 272647 w 2354710"/>
              <a:gd name="connsiteY1" fmla="*/ 1409406 h 1990883"/>
              <a:gd name="connsiteX2" fmla="*/ 272647 w 2354710"/>
              <a:gd name="connsiteY2" fmla="*/ 952 h 1990883"/>
              <a:gd name="connsiteX3" fmla="*/ 2008548 w 2354710"/>
              <a:gd name="connsiteY3" fmla="*/ 0 h 1990883"/>
              <a:gd name="connsiteX4" fmla="*/ 2005742 w 2354710"/>
              <a:gd name="connsiteY4" fmla="*/ 821714 h 1990883"/>
              <a:gd name="connsiteX5" fmla="*/ 2209922 w 2354710"/>
              <a:gd name="connsiteY5" fmla="*/ 954795 h 1990883"/>
              <a:gd name="connsiteX6" fmla="*/ 2343579 w 2354710"/>
              <a:gd name="connsiteY6" fmla="*/ 1415400 h 1990883"/>
              <a:gd name="connsiteX7" fmla="*/ 2343579 w 2354710"/>
              <a:gd name="connsiteY7" fmla="*/ 1311216 h 1990883"/>
              <a:gd name="connsiteX8" fmla="*/ 1897210 w 2354710"/>
              <a:gd name="connsiteY8" fmla="*/ 1322182 h 1990883"/>
              <a:gd name="connsiteX9" fmla="*/ 1576935 w 2354710"/>
              <a:gd name="connsiteY9" fmla="*/ 1261865 h 1990883"/>
              <a:gd name="connsiteX10" fmla="*/ 1470187 w 2354710"/>
              <a:gd name="connsiteY10" fmla="*/ 745718 h 1990883"/>
              <a:gd name="connsiteX11" fmla="*/ 1458003 w 2354710"/>
              <a:gd name="connsiteY11" fmla="*/ 1409406 h 1990883"/>
              <a:gd name="connsiteX12" fmla="*/ 1730650 w 2354710"/>
              <a:gd name="connsiteY12" fmla="*/ 1409406 h 1990883"/>
              <a:gd name="connsiteX13" fmla="*/ 895587 w 2354710"/>
              <a:gd name="connsiteY13" fmla="*/ 1990883 h 1990883"/>
              <a:gd name="connsiteX14" fmla="*/ 0 w 2354710"/>
              <a:gd name="connsiteY14" fmla="*/ 1409406 h 1990883"/>
              <a:gd name="connsiteX0" fmla="*/ 0 w 2504274"/>
              <a:gd name="connsiteY0" fmla="*/ 1409406 h 1990883"/>
              <a:gd name="connsiteX1" fmla="*/ 272647 w 2504274"/>
              <a:gd name="connsiteY1" fmla="*/ 1409406 h 1990883"/>
              <a:gd name="connsiteX2" fmla="*/ 272647 w 2504274"/>
              <a:gd name="connsiteY2" fmla="*/ 952 h 1990883"/>
              <a:gd name="connsiteX3" fmla="*/ 2008548 w 2504274"/>
              <a:gd name="connsiteY3" fmla="*/ 0 h 1990883"/>
              <a:gd name="connsiteX4" fmla="*/ 2005742 w 2504274"/>
              <a:gd name="connsiteY4" fmla="*/ 821714 h 1990883"/>
              <a:gd name="connsiteX5" fmla="*/ 2209922 w 2504274"/>
              <a:gd name="connsiteY5" fmla="*/ 954795 h 1990883"/>
              <a:gd name="connsiteX6" fmla="*/ 2502458 w 2504274"/>
              <a:gd name="connsiteY6" fmla="*/ 1174131 h 1990883"/>
              <a:gd name="connsiteX7" fmla="*/ 2343579 w 2504274"/>
              <a:gd name="connsiteY7" fmla="*/ 1415400 h 1990883"/>
              <a:gd name="connsiteX8" fmla="*/ 2343579 w 2504274"/>
              <a:gd name="connsiteY8" fmla="*/ 1311216 h 1990883"/>
              <a:gd name="connsiteX9" fmla="*/ 1897210 w 2504274"/>
              <a:gd name="connsiteY9" fmla="*/ 1322182 h 1990883"/>
              <a:gd name="connsiteX10" fmla="*/ 1576935 w 2504274"/>
              <a:gd name="connsiteY10" fmla="*/ 1261865 h 1990883"/>
              <a:gd name="connsiteX11" fmla="*/ 1470187 w 2504274"/>
              <a:gd name="connsiteY11" fmla="*/ 745718 h 1990883"/>
              <a:gd name="connsiteX12" fmla="*/ 1458003 w 2504274"/>
              <a:gd name="connsiteY12" fmla="*/ 1409406 h 1990883"/>
              <a:gd name="connsiteX13" fmla="*/ 1730650 w 2504274"/>
              <a:gd name="connsiteY13" fmla="*/ 1409406 h 1990883"/>
              <a:gd name="connsiteX14" fmla="*/ 895587 w 2504274"/>
              <a:gd name="connsiteY14" fmla="*/ 1990883 h 1990883"/>
              <a:gd name="connsiteX15" fmla="*/ 0 w 2504274"/>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44354 w 2504275"/>
              <a:gd name="connsiteY5" fmla="*/ 1061721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2471"/>
              <a:gd name="connsiteY0" fmla="*/ 1409406 h 1990883"/>
              <a:gd name="connsiteX1" fmla="*/ 272647 w 2502471"/>
              <a:gd name="connsiteY1" fmla="*/ 1409406 h 1990883"/>
              <a:gd name="connsiteX2" fmla="*/ 272647 w 2502471"/>
              <a:gd name="connsiteY2" fmla="*/ 952 h 1990883"/>
              <a:gd name="connsiteX3" fmla="*/ 2008548 w 2502471"/>
              <a:gd name="connsiteY3" fmla="*/ 0 h 1990883"/>
              <a:gd name="connsiteX4" fmla="*/ 2005742 w 2502471"/>
              <a:gd name="connsiteY4" fmla="*/ 821714 h 1990883"/>
              <a:gd name="connsiteX5" fmla="*/ 2144354 w 2502471"/>
              <a:gd name="connsiteY5" fmla="*/ 1061721 h 1990883"/>
              <a:gd name="connsiteX6" fmla="*/ 2353666 w 2502471"/>
              <a:gd name="connsiteY6" fmla="*/ 946569 h 1990883"/>
              <a:gd name="connsiteX7" fmla="*/ 2502458 w 2502471"/>
              <a:gd name="connsiteY7" fmla="*/ 1174131 h 1990883"/>
              <a:gd name="connsiteX8" fmla="*/ 2343579 w 2502471"/>
              <a:gd name="connsiteY8" fmla="*/ 1415400 h 1990883"/>
              <a:gd name="connsiteX9" fmla="*/ 2343579 w 2502471"/>
              <a:gd name="connsiteY9" fmla="*/ 1311216 h 1990883"/>
              <a:gd name="connsiteX10" fmla="*/ 1897210 w 2502471"/>
              <a:gd name="connsiteY10" fmla="*/ 1322182 h 1990883"/>
              <a:gd name="connsiteX11" fmla="*/ 1576935 w 2502471"/>
              <a:gd name="connsiteY11" fmla="*/ 1261865 h 1990883"/>
              <a:gd name="connsiteX12" fmla="*/ 1470187 w 2502471"/>
              <a:gd name="connsiteY12" fmla="*/ 745718 h 1990883"/>
              <a:gd name="connsiteX13" fmla="*/ 1458003 w 2502471"/>
              <a:gd name="connsiteY13" fmla="*/ 1409406 h 1990883"/>
              <a:gd name="connsiteX14" fmla="*/ 1730650 w 2502471"/>
              <a:gd name="connsiteY14" fmla="*/ 1409406 h 1990883"/>
              <a:gd name="connsiteX15" fmla="*/ 895587 w 2502471"/>
              <a:gd name="connsiteY15" fmla="*/ 1990883 h 1990883"/>
              <a:gd name="connsiteX16" fmla="*/ 0 w 2502471"/>
              <a:gd name="connsiteY16" fmla="*/ 1409406 h 1990883"/>
              <a:gd name="connsiteX0" fmla="*/ 0 w 2502468"/>
              <a:gd name="connsiteY0" fmla="*/ 1409406 h 1990883"/>
              <a:gd name="connsiteX1" fmla="*/ 272647 w 2502468"/>
              <a:gd name="connsiteY1" fmla="*/ 1409406 h 1990883"/>
              <a:gd name="connsiteX2" fmla="*/ 272647 w 2502468"/>
              <a:gd name="connsiteY2" fmla="*/ 952 h 1990883"/>
              <a:gd name="connsiteX3" fmla="*/ 2008548 w 2502468"/>
              <a:gd name="connsiteY3" fmla="*/ 0 h 1990883"/>
              <a:gd name="connsiteX4" fmla="*/ 2005742 w 2502468"/>
              <a:gd name="connsiteY4" fmla="*/ 821714 h 1990883"/>
              <a:gd name="connsiteX5" fmla="*/ 2144354 w 2502468"/>
              <a:gd name="connsiteY5" fmla="*/ 1061721 h 1990883"/>
              <a:gd name="connsiteX6" fmla="*/ 2341057 w 2502468"/>
              <a:gd name="connsiteY6" fmla="*/ 1061720 h 1990883"/>
              <a:gd name="connsiteX7" fmla="*/ 2353666 w 2502468"/>
              <a:gd name="connsiteY7" fmla="*/ 946569 h 1990883"/>
              <a:gd name="connsiteX8" fmla="*/ 2502458 w 2502468"/>
              <a:gd name="connsiteY8" fmla="*/ 1174131 h 1990883"/>
              <a:gd name="connsiteX9" fmla="*/ 2343579 w 2502468"/>
              <a:gd name="connsiteY9" fmla="*/ 1415400 h 1990883"/>
              <a:gd name="connsiteX10" fmla="*/ 2343579 w 2502468"/>
              <a:gd name="connsiteY10" fmla="*/ 1311216 h 1990883"/>
              <a:gd name="connsiteX11" fmla="*/ 1897210 w 2502468"/>
              <a:gd name="connsiteY11" fmla="*/ 1322182 h 1990883"/>
              <a:gd name="connsiteX12" fmla="*/ 1576935 w 2502468"/>
              <a:gd name="connsiteY12" fmla="*/ 1261865 h 1990883"/>
              <a:gd name="connsiteX13" fmla="*/ 1470187 w 2502468"/>
              <a:gd name="connsiteY13" fmla="*/ 745718 h 1990883"/>
              <a:gd name="connsiteX14" fmla="*/ 1458003 w 2502468"/>
              <a:gd name="connsiteY14" fmla="*/ 1409406 h 1990883"/>
              <a:gd name="connsiteX15" fmla="*/ 1730650 w 2502468"/>
              <a:gd name="connsiteY15" fmla="*/ 1409406 h 1990883"/>
              <a:gd name="connsiteX16" fmla="*/ 895587 w 2502468"/>
              <a:gd name="connsiteY16" fmla="*/ 1990883 h 1990883"/>
              <a:gd name="connsiteX17" fmla="*/ 0 w 2502468"/>
              <a:gd name="connsiteY17" fmla="*/ 1409406 h 1990883"/>
              <a:gd name="connsiteX0" fmla="*/ 0 w 2502468"/>
              <a:gd name="connsiteY0" fmla="*/ 1409406 h 1990883"/>
              <a:gd name="connsiteX1" fmla="*/ 272647 w 2502468"/>
              <a:gd name="connsiteY1" fmla="*/ 1409406 h 1990883"/>
              <a:gd name="connsiteX2" fmla="*/ 272647 w 2502468"/>
              <a:gd name="connsiteY2" fmla="*/ 952 h 1990883"/>
              <a:gd name="connsiteX3" fmla="*/ 2008548 w 2502468"/>
              <a:gd name="connsiteY3" fmla="*/ 0 h 1990883"/>
              <a:gd name="connsiteX4" fmla="*/ 2005742 w 2502468"/>
              <a:gd name="connsiteY4" fmla="*/ 821714 h 1990883"/>
              <a:gd name="connsiteX5" fmla="*/ 2144354 w 2502468"/>
              <a:gd name="connsiteY5" fmla="*/ 1061721 h 1990883"/>
              <a:gd name="connsiteX6" fmla="*/ 2341057 w 2502468"/>
              <a:gd name="connsiteY6" fmla="*/ 1061720 h 1990883"/>
              <a:gd name="connsiteX7" fmla="*/ 2353666 w 2502468"/>
              <a:gd name="connsiteY7" fmla="*/ 946569 h 1990883"/>
              <a:gd name="connsiteX8" fmla="*/ 2502458 w 2502468"/>
              <a:gd name="connsiteY8" fmla="*/ 1174131 h 1990883"/>
              <a:gd name="connsiteX9" fmla="*/ 2343579 w 2502468"/>
              <a:gd name="connsiteY9" fmla="*/ 1415400 h 1990883"/>
              <a:gd name="connsiteX10" fmla="*/ 2343579 w 2502468"/>
              <a:gd name="connsiteY10" fmla="*/ 1311216 h 1990883"/>
              <a:gd name="connsiteX11" fmla="*/ 1897210 w 2502468"/>
              <a:gd name="connsiteY11" fmla="*/ 1322182 h 1990883"/>
              <a:gd name="connsiteX12" fmla="*/ 1576935 w 2502468"/>
              <a:gd name="connsiteY12" fmla="*/ 1261865 h 1990883"/>
              <a:gd name="connsiteX13" fmla="*/ 1470187 w 2502468"/>
              <a:gd name="connsiteY13" fmla="*/ 745718 h 1990883"/>
              <a:gd name="connsiteX14" fmla="*/ 1458003 w 2502468"/>
              <a:gd name="connsiteY14" fmla="*/ 1409406 h 1990883"/>
              <a:gd name="connsiteX15" fmla="*/ 1730650 w 2502468"/>
              <a:gd name="connsiteY15" fmla="*/ 1409406 h 1990883"/>
              <a:gd name="connsiteX16" fmla="*/ 895587 w 2502468"/>
              <a:gd name="connsiteY16" fmla="*/ 1990883 h 1990883"/>
              <a:gd name="connsiteX17" fmla="*/ 0 w 250246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81307 w 2502458"/>
              <a:gd name="connsiteY5" fmla="*/ 1042530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7207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3097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8793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8793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4684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4684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8702 w 2506567"/>
              <a:gd name="connsiteY4" fmla="*/ 37803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8702 w 2506567"/>
              <a:gd name="connsiteY4" fmla="*/ 378034 h 1990883"/>
              <a:gd name="connsiteX5" fmla="*/ 2049080 w 2506567"/>
              <a:gd name="connsiteY5" fmla="*/ 755753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91"/>
              <a:gd name="connsiteY0" fmla="*/ 1409406 h 1990883"/>
              <a:gd name="connsiteX1" fmla="*/ 272647 w 2506591"/>
              <a:gd name="connsiteY1" fmla="*/ 1409406 h 1990883"/>
              <a:gd name="connsiteX2" fmla="*/ 272647 w 2506591"/>
              <a:gd name="connsiteY2" fmla="*/ 952 h 1990883"/>
              <a:gd name="connsiteX3" fmla="*/ 2008548 w 2506591"/>
              <a:gd name="connsiteY3" fmla="*/ 0 h 1990883"/>
              <a:gd name="connsiteX4" fmla="*/ 2008702 w 2506591"/>
              <a:gd name="connsiteY4" fmla="*/ 378034 h 1990883"/>
              <a:gd name="connsiteX5" fmla="*/ 2049080 w 2506591"/>
              <a:gd name="connsiteY5" fmla="*/ 755753 h 1990883"/>
              <a:gd name="connsiteX6" fmla="*/ 2366738 w 2506591"/>
              <a:gd name="connsiteY6" fmla="*/ 1068421 h 1990883"/>
              <a:gd name="connsiteX7" fmla="*/ 2366830 w 2506591"/>
              <a:gd name="connsiteY7" fmla="*/ 967381 h 1990883"/>
              <a:gd name="connsiteX8" fmla="*/ 2381119 w 2506591"/>
              <a:gd name="connsiteY8" fmla="*/ 608008 h 1990883"/>
              <a:gd name="connsiteX9" fmla="*/ 2506567 w 2506591"/>
              <a:gd name="connsiteY9" fmla="*/ 1180832 h 1990883"/>
              <a:gd name="connsiteX10" fmla="*/ 2364124 w 2506591"/>
              <a:gd name="connsiteY10" fmla="*/ 1395298 h 1990883"/>
              <a:gd name="connsiteX11" fmla="*/ 2364125 w 2506591"/>
              <a:gd name="connsiteY11" fmla="*/ 1292230 h 1990883"/>
              <a:gd name="connsiteX12" fmla="*/ 1899265 w 2506591"/>
              <a:gd name="connsiteY12" fmla="*/ 1298729 h 1990883"/>
              <a:gd name="connsiteX13" fmla="*/ 1546118 w 2506591"/>
              <a:gd name="connsiteY13" fmla="*/ 1226127 h 1990883"/>
              <a:gd name="connsiteX14" fmla="*/ 1470187 w 2506591"/>
              <a:gd name="connsiteY14" fmla="*/ 745718 h 1990883"/>
              <a:gd name="connsiteX15" fmla="*/ 1458003 w 2506591"/>
              <a:gd name="connsiteY15" fmla="*/ 1409406 h 1990883"/>
              <a:gd name="connsiteX16" fmla="*/ 1730650 w 2506591"/>
              <a:gd name="connsiteY16" fmla="*/ 1409406 h 1990883"/>
              <a:gd name="connsiteX17" fmla="*/ 895587 w 2506591"/>
              <a:gd name="connsiteY17" fmla="*/ 1990883 h 1990883"/>
              <a:gd name="connsiteX18" fmla="*/ 0 w 2506591"/>
              <a:gd name="connsiteY18"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6738 w 2550982"/>
              <a:gd name="connsiteY6" fmla="*/ 1068421 h 1990883"/>
              <a:gd name="connsiteX7" fmla="*/ 2366830 w 2550982"/>
              <a:gd name="connsiteY7" fmla="*/ 967381 h 1990883"/>
              <a:gd name="connsiteX8" fmla="*/ 2381119 w 2550982"/>
              <a:gd name="connsiteY8" fmla="*/ 608008 h 1990883"/>
              <a:gd name="connsiteX9" fmla="*/ 2550965 w 2550982"/>
              <a:gd name="connsiteY9" fmla="*/ 981553 h 1990883"/>
              <a:gd name="connsiteX10" fmla="*/ 2364124 w 2550982"/>
              <a:gd name="connsiteY10" fmla="*/ 1395298 h 1990883"/>
              <a:gd name="connsiteX11" fmla="*/ 2364125 w 2550982"/>
              <a:gd name="connsiteY11" fmla="*/ 1292230 h 1990883"/>
              <a:gd name="connsiteX12" fmla="*/ 1899265 w 2550982"/>
              <a:gd name="connsiteY12" fmla="*/ 1298729 h 1990883"/>
              <a:gd name="connsiteX13" fmla="*/ 1546118 w 2550982"/>
              <a:gd name="connsiteY13" fmla="*/ 1226127 h 1990883"/>
              <a:gd name="connsiteX14" fmla="*/ 1470187 w 2550982"/>
              <a:gd name="connsiteY14" fmla="*/ 745718 h 1990883"/>
              <a:gd name="connsiteX15" fmla="*/ 1458003 w 2550982"/>
              <a:gd name="connsiteY15" fmla="*/ 1409406 h 1990883"/>
              <a:gd name="connsiteX16" fmla="*/ 1730650 w 2550982"/>
              <a:gd name="connsiteY16" fmla="*/ 1409406 h 1990883"/>
              <a:gd name="connsiteX17" fmla="*/ 895587 w 2550982"/>
              <a:gd name="connsiteY17" fmla="*/ 1990883 h 1990883"/>
              <a:gd name="connsiteX18" fmla="*/ 0 w 2550982"/>
              <a:gd name="connsiteY18"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6738 w 2550982"/>
              <a:gd name="connsiteY6" fmla="*/ 10684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37139 w 2550982"/>
              <a:gd name="connsiteY6" fmla="*/ 82026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37139 w 2550982"/>
              <a:gd name="connsiteY6" fmla="*/ 82026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8240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8240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79394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3779 w 2550982"/>
              <a:gd name="connsiteY6" fmla="*/ 79394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3779 w 2550982"/>
              <a:gd name="connsiteY6" fmla="*/ 793941 h 1990883"/>
              <a:gd name="connsiteX7" fmla="*/ 2381119 w 2550982"/>
              <a:gd name="connsiteY7" fmla="*/ 608008 h 1990883"/>
              <a:gd name="connsiteX8" fmla="*/ 2550965 w 2550982"/>
              <a:gd name="connsiteY8" fmla="*/ 981553 h 1990883"/>
              <a:gd name="connsiteX9" fmla="*/ 2375224 w 2550982"/>
              <a:gd name="connsiteY9" fmla="*/ 1446059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628674"/>
              <a:gd name="connsiteY0" fmla="*/ 1409406 h 1990883"/>
              <a:gd name="connsiteX1" fmla="*/ 272647 w 2628674"/>
              <a:gd name="connsiteY1" fmla="*/ 1409406 h 1990883"/>
              <a:gd name="connsiteX2" fmla="*/ 272647 w 2628674"/>
              <a:gd name="connsiteY2" fmla="*/ 952 h 1990883"/>
              <a:gd name="connsiteX3" fmla="*/ 2008548 w 2628674"/>
              <a:gd name="connsiteY3" fmla="*/ 0 h 1990883"/>
              <a:gd name="connsiteX4" fmla="*/ 2008702 w 2628674"/>
              <a:gd name="connsiteY4" fmla="*/ 378034 h 1990883"/>
              <a:gd name="connsiteX5" fmla="*/ 2049080 w 2628674"/>
              <a:gd name="connsiteY5" fmla="*/ 755753 h 1990883"/>
              <a:gd name="connsiteX6" fmla="*/ 2363779 w 2628674"/>
              <a:gd name="connsiteY6" fmla="*/ 793941 h 1990883"/>
              <a:gd name="connsiteX7" fmla="*/ 2381119 w 2628674"/>
              <a:gd name="connsiteY7" fmla="*/ 608008 h 1990883"/>
              <a:gd name="connsiteX8" fmla="*/ 2628663 w 2628674"/>
              <a:gd name="connsiteY8" fmla="*/ 1060513 h 1990883"/>
              <a:gd name="connsiteX9" fmla="*/ 2375224 w 2628674"/>
              <a:gd name="connsiteY9" fmla="*/ 1446059 h 1990883"/>
              <a:gd name="connsiteX10" fmla="*/ 2364125 w 2628674"/>
              <a:gd name="connsiteY10" fmla="*/ 1292230 h 1990883"/>
              <a:gd name="connsiteX11" fmla="*/ 1899265 w 2628674"/>
              <a:gd name="connsiteY11" fmla="*/ 1298729 h 1990883"/>
              <a:gd name="connsiteX12" fmla="*/ 1546118 w 2628674"/>
              <a:gd name="connsiteY12" fmla="*/ 1226127 h 1990883"/>
              <a:gd name="connsiteX13" fmla="*/ 1470187 w 2628674"/>
              <a:gd name="connsiteY13" fmla="*/ 745718 h 1990883"/>
              <a:gd name="connsiteX14" fmla="*/ 1458003 w 2628674"/>
              <a:gd name="connsiteY14" fmla="*/ 1409406 h 1990883"/>
              <a:gd name="connsiteX15" fmla="*/ 1730650 w 2628674"/>
              <a:gd name="connsiteY15" fmla="*/ 1409406 h 1990883"/>
              <a:gd name="connsiteX16" fmla="*/ 895587 w 2628674"/>
              <a:gd name="connsiteY16" fmla="*/ 1990883 h 1990883"/>
              <a:gd name="connsiteX17" fmla="*/ 0 w 2628674"/>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81119 w 2628663"/>
              <a:gd name="connsiteY7" fmla="*/ 608008 h 1990883"/>
              <a:gd name="connsiteX8" fmla="*/ 2628663 w 2628663"/>
              <a:gd name="connsiteY8" fmla="*/ 1060513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81119 w 2628663"/>
              <a:gd name="connsiteY7" fmla="*/ 60800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28663" h="1990883">
                <a:moveTo>
                  <a:pt x="0" y="1409406"/>
                </a:moveTo>
                <a:lnTo>
                  <a:pt x="272647" y="1409406"/>
                </a:lnTo>
                <a:lnTo>
                  <a:pt x="272647" y="952"/>
                </a:lnTo>
                <a:lnTo>
                  <a:pt x="2008548" y="0"/>
                </a:lnTo>
                <a:cubicBezTo>
                  <a:pt x="2007709" y="241774"/>
                  <a:pt x="2009718" y="249957"/>
                  <a:pt x="2008702" y="378034"/>
                </a:cubicBezTo>
                <a:cubicBezTo>
                  <a:pt x="2007688" y="505873"/>
                  <a:pt x="1995081" y="693485"/>
                  <a:pt x="2055740" y="767033"/>
                </a:cubicBezTo>
                <a:cubicBezTo>
                  <a:pt x="2116399" y="840581"/>
                  <a:pt x="2216723" y="813838"/>
                  <a:pt x="2372658" y="819321"/>
                </a:cubicBezTo>
                <a:cubicBezTo>
                  <a:pt x="2374720" y="689417"/>
                  <a:pt x="2374832" y="893206"/>
                  <a:pt x="2376678" y="661588"/>
                </a:cubicBezTo>
                <a:cubicBezTo>
                  <a:pt x="2399968" y="697163"/>
                  <a:pt x="2532832" y="893264"/>
                  <a:pt x="2628663" y="1052052"/>
                </a:cubicBezTo>
                <a:cubicBezTo>
                  <a:pt x="2566489" y="1150725"/>
                  <a:pt x="2445497" y="1341787"/>
                  <a:pt x="2375224" y="1446059"/>
                </a:cubicBezTo>
                <a:cubicBezTo>
                  <a:pt x="2375832" y="1367175"/>
                  <a:pt x="2373985" y="1359872"/>
                  <a:pt x="2373004" y="1283771"/>
                </a:cubicBezTo>
                <a:lnTo>
                  <a:pt x="1903704" y="1287449"/>
                </a:lnTo>
                <a:cubicBezTo>
                  <a:pt x="1766557" y="1287685"/>
                  <a:pt x="1625031" y="1307955"/>
                  <a:pt x="1552778" y="1217667"/>
                </a:cubicBezTo>
                <a:cubicBezTo>
                  <a:pt x="1480525" y="1127379"/>
                  <a:pt x="1468151" y="1011292"/>
                  <a:pt x="1470187" y="745718"/>
                </a:cubicBezTo>
                <a:cubicBezTo>
                  <a:pt x="1470329" y="923994"/>
                  <a:pt x="1457861" y="1231130"/>
                  <a:pt x="1458003" y="1409406"/>
                </a:cubicBezTo>
                <a:lnTo>
                  <a:pt x="1730650" y="1409406"/>
                </a:lnTo>
                <a:lnTo>
                  <a:pt x="895587" y="1990883"/>
                </a:lnTo>
                <a:lnTo>
                  <a:pt x="0" y="1409406"/>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9"/>
          <p:cNvSpPr txBox="1"/>
          <p:nvPr/>
        </p:nvSpPr>
        <p:spPr>
          <a:xfrm>
            <a:off x="4368050" y="3837622"/>
            <a:ext cx="1107996" cy="646331"/>
          </a:xfrm>
          <a:prstGeom prst="rect">
            <a:avLst/>
          </a:prstGeom>
          <a:noFill/>
        </p:spPr>
        <p:txBody>
          <a:bodyPr wrap="none" rtlCol="0">
            <a:spAutoFit/>
          </a:bodyPr>
          <a:lstStyle/>
          <a:p>
            <a:pPr algn="ctr"/>
            <a:r>
              <a:rPr kumimoji="1"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危険事象</a:t>
            </a:r>
            <a:endParaRPr kumimoji="1"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暴露</a:t>
            </a:r>
            <a:r>
              <a:rPr lang="en-US" altLang="ja-JP"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円/楕円 33"/>
          <p:cNvSpPr/>
          <p:nvPr/>
        </p:nvSpPr>
        <p:spPr>
          <a:xfrm>
            <a:off x="6641408" y="4450237"/>
            <a:ext cx="1141576" cy="52725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ヒヤリ</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34"/>
          <p:cNvSpPr/>
          <p:nvPr/>
        </p:nvSpPr>
        <p:spPr>
          <a:xfrm>
            <a:off x="5460770" y="4521697"/>
            <a:ext cx="897100" cy="36004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回避</a:t>
            </a:r>
          </a:p>
        </p:txBody>
      </p:sp>
      <p:sp>
        <p:nvSpPr>
          <p:cNvPr id="28" name="Freeform 1029"/>
          <p:cNvSpPr>
            <a:spLocks/>
          </p:cNvSpPr>
          <p:nvPr/>
        </p:nvSpPr>
        <p:spPr bwMode="auto">
          <a:xfrm flipH="1">
            <a:off x="2017658" y="5388896"/>
            <a:ext cx="809133" cy="9338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57809" y="1871086"/>
            <a:ext cx="1911947" cy="217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84327" y="5007041"/>
            <a:ext cx="1193760" cy="1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Explosion 1 30"/>
          <p:cNvSpPr/>
          <p:nvPr/>
        </p:nvSpPr>
        <p:spPr bwMode="auto">
          <a:xfrm>
            <a:off x="2414041" y="5236496"/>
            <a:ext cx="242490" cy="252412"/>
          </a:xfrm>
          <a:prstGeom prst="irregularSeal1">
            <a:avLst/>
          </a:prstGeom>
          <a:solidFill>
            <a:srgbClr val="FF0000"/>
          </a:solidFill>
          <a:ln w="6350" cap="flat" cmpd="sng" algn="ctr">
            <a:solidFill>
              <a:srgbClr val="FF0000"/>
            </a:solidFill>
            <a:prstDash val="solid"/>
            <a:round/>
            <a:headEnd type="none" w="med" len="med"/>
            <a:tailEnd type="none" w="med" len="med"/>
          </a:ln>
          <a:effectLst/>
          <a:ex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Freeform 1029"/>
          <p:cNvSpPr>
            <a:spLocks/>
          </p:cNvSpPr>
          <p:nvPr/>
        </p:nvSpPr>
        <p:spPr bwMode="auto">
          <a:xfrm flipH="1">
            <a:off x="679753" y="2166724"/>
            <a:ext cx="1282229" cy="15886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35072" y="4515370"/>
            <a:ext cx="1193760" cy="1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Freeform 1029"/>
          <p:cNvSpPr>
            <a:spLocks/>
          </p:cNvSpPr>
          <p:nvPr/>
        </p:nvSpPr>
        <p:spPr bwMode="auto">
          <a:xfrm rot="19281564" flipH="1">
            <a:off x="7567180" y="4847332"/>
            <a:ext cx="809133" cy="9338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TextBox 5"/>
          <p:cNvSpPr txBox="1"/>
          <p:nvPr/>
        </p:nvSpPr>
        <p:spPr>
          <a:xfrm>
            <a:off x="901700" y="3996669"/>
            <a:ext cx="2857500" cy="830997"/>
          </a:xfrm>
          <a:prstGeom prst="rect">
            <a:avLst/>
          </a:prstGeom>
          <a:noFill/>
          <a:ln w="28575">
            <a:solidFill>
              <a:srgbClr val="FF0000"/>
            </a:solidFill>
          </a:ln>
        </p:spPr>
        <p:txBody>
          <a:bodyPr wrap="square" rtlCol="0">
            <a:spAutoFit/>
          </a:bodyPr>
          <a:lstStyle/>
          <a:p>
            <a:r>
              <a:rPr kumimoji="1" lang="ja-JP" altLang="en-US" sz="2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どうなったら／どうしたら</a:t>
            </a:r>
            <a:r>
              <a:rPr lang="ja-JP" altLang="en-US"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ケガ</a:t>
            </a:r>
            <a:r>
              <a:rPr kumimoji="1" lang="ja-JP" altLang="en-US" sz="2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をするか？</a:t>
            </a:r>
            <a:endParaRPr kumimoji="1" lang="ja-JP" altLang="en-US"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614932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a:t>2 </a:t>
            </a:r>
            <a:r>
              <a:rPr lang="ja-JP" altLang="en-US" dirty="0"/>
              <a:t>リスクアセスメント</a:t>
            </a:r>
            <a:r>
              <a:rPr lang="en-US" altLang="ja-JP" dirty="0"/>
              <a:t/>
            </a:r>
            <a:br>
              <a:rPr lang="en-US" altLang="ja-JP" dirty="0"/>
            </a:br>
            <a:r>
              <a:rPr lang="en-US" altLang="ja-JP" dirty="0"/>
              <a:t>(3)	</a:t>
            </a:r>
            <a:r>
              <a:rPr lang="ja-JP" altLang="en-US" dirty="0"/>
              <a:t>危険源・危険状態・危険事象の同定</a:t>
            </a:r>
            <a:endParaRPr kumimoji="1" lang="ja-JP" altLang="en-US" dirty="0"/>
          </a:p>
        </p:txBody>
      </p:sp>
      <p:pic>
        <p:nvPicPr>
          <p:cNvPr id="35" name="Picture 2" descr="https://upload.wikimedia.org/wikipedia/commons/6/67/Trolltunga2.JP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1162050" y="1184057"/>
            <a:ext cx="7848599" cy="5431379"/>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418591" y="1333498"/>
            <a:ext cx="3603872" cy="707886"/>
          </a:xfrm>
          <a:prstGeom prst="rect">
            <a:avLst/>
          </a:prstGeom>
          <a:solidFill>
            <a:schemeClr val="accent4"/>
          </a:solidFill>
        </p:spPr>
        <p:txBody>
          <a:bodyPr wrap="none" rtlCol="0">
            <a:spAutoFit/>
          </a:bodyPr>
          <a:lstStyle/>
          <a:p>
            <a:pPr algn="l"/>
            <a:r>
              <a:rPr kumimoji="1" lang="ja-JP" altLang="en-US" sz="4000" dirty="0" smtClean="0">
                <a:solidFill>
                  <a:srgbClr val="FFFF00"/>
                </a:solidFill>
                <a:latin typeface="Meiryo UI" panose="020B0604030504040204" pitchFamily="50" charset="-128"/>
                <a:ea typeface="Meiryo UI" panose="020B0604030504040204" pitchFamily="50" charset="-128"/>
                <a:cs typeface="Meiryo UI" panose="020B0604030504040204" pitchFamily="50" charset="-128"/>
              </a:rPr>
              <a:t>危険状態＝　？</a:t>
            </a:r>
          </a:p>
        </p:txBody>
      </p:sp>
      <p:sp>
        <p:nvSpPr>
          <p:cNvPr id="37" name="TextBox 36"/>
          <p:cNvSpPr txBox="1"/>
          <p:nvPr/>
        </p:nvSpPr>
        <p:spPr>
          <a:xfrm>
            <a:off x="1865793" y="3096080"/>
            <a:ext cx="5674951" cy="2554545"/>
          </a:xfrm>
          <a:prstGeom prst="rect">
            <a:avLst/>
          </a:prstGeom>
          <a:solidFill>
            <a:schemeClr val="bg1"/>
          </a:solidFill>
        </p:spPr>
        <p:txBody>
          <a:bodyPr wrap="none" rtlCol="0">
            <a:spAutoFit/>
          </a:bodyPr>
          <a:lstStyle/>
          <a:p>
            <a:pPr algn="l"/>
            <a:r>
              <a:rPr lang="ja-JP" altLang="en-US" sz="320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・岩が折れて・・・</a:t>
            </a:r>
            <a:endParaRPr lang="en-US" altLang="ja-JP" sz="320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320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・強風が吹いて・・・</a:t>
            </a:r>
            <a:endParaRPr kumimoji="1" lang="en-US" altLang="ja-JP" sz="320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320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・岩が滑って・・・</a:t>
            </a:r>
            <a:endParaRPr lang="en-US" altLang="ja-JP" sz="320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320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・くしゃみをしてバランスを崩して・・・</a:t>
            </a:r>
            <a:endParaRPr kumimoji="1" lang="en-US" altLang="ja-JP" sz="320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320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・他人が押して・・・</a:t>
            </a:r>
            <a:endParaRPr kumimoji="1" lang="ja-JP" altLang="en-US" sz="320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8" name="Group 37"/>
          <p:cNvGrpSpPr/>
          <p:nvPr/>
        </p:nvGrpSpPr>
        <p:grpSpPr>
          <a:xfrm>
            <a:off x="2566860" y="2038352"/>
            <a:ext cx="3760966" cy="1132115"/>
            <a:chOff x="3607660" y="2161459"/>
            <a:chExt cx="3471661" cy="1393800"/>
          </a:xfrm>
        </p:grpSpPr>
        <p:sp>
          <p:nvSpPr>
            <p:cNvPr id="39" name="TextBox 38"/>
            <p:cNvSpPr txBox="1"/>
            <p:nvPr/>
          </p:nvSpPr>
          <p:spPr>
            <a:xfrm>
              <a:off x="3607660" y="2759531"/>
              <a:ext cx="3471661" cy="795728"/>
            </a:xfrm>
            <a:prstGeom prst="rect">
              <a:avLst/>
            </a:prstGeom>
            <a:solidFill>
              <a:schemeClr val="bg1"/>
            </a:solidFill>
          </p:spPr>
          <p:txBody>
            <a:bodyPr wrap="none" rtlCol="0">
              <a:spAutoFit/>
            </a:bodyPr>
            <a:lstStyle/>
            <a:p>
              <a:r>
                <a:rPr kumimoji="1" lang="ja-JP" altLang="en-US" sz="3600" dirty="0" smtClean="0">
                  <a:solidFill>
                    <a:srgbClr val="FF9900"/>
                  </a:solidFill>
                  <a:latin typeface="Meiryo UI" panose="020B0604030504040204" pitchFamily="50" charset="-128"/>
                  <a:ea typeface="Meiryo UI" panose="020B0604030504040204" pitchFamily="50" charset="-128"/>
                  <a:cs typeface="Meiryo UI" panose="020B0604030504040204" pitchFamily="50" charset="-128"/>
                </a:rPr>
                <a:t>どうなったら落ちる？</a:t>
              </a:r>
            </a:p>
          </p:txBody>
        </p:sp>
        <p:sp>
          <p:nvSpPr>
            <p:cNvPr id="40" name="Down Arrow 39"/>
            <p:cNvSpPr/>
            <p:nvPr/>
          </p:nvSpPr>
          <p:spPr bwMode="auto">
            <a:xfrm>
              <a:off x="5342652" y="2161459"/>
              <a:ext cx="885372" cy="678808"/>
            </a:xfrm>
            <a:prstGeom prst="downArrow">
              <a:avLst/>
            </a:prstGeom>
            <a:gradFill flip="none" rotWithShape="1">
              <a:gsLst>
                <a:gs pos="0">
                  <a:srgbClr val="FFC000"/>
                </a:gs>
                <a:gs pos="44000">
                  <a:schemeClr val="accent3">
                    <a:lumMod val="60000"/>
                    <a:lumOff val="40000"/>
                  </a:schemeClr>
                </a:gs>
                <a:gs pos="100000">
                  <a:srgbClr val="FF0000"/>
                </a:gs>
              </a:gsLst>
              <a:lin ang="5400000" scaled="1"/>
              <a:tileRect/>
            </a:gradFill>
            <a:ln w="12700">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FFC000"/>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1" name="TextBox 40"/>
          <p:cNvSpPr txBox="1"/>
          <p:nvPr/>
        </p:nvSpPr>
        <p:spPr>
          <a:xfrm>
            <a:off x="2131558" y="5650456"/>
            <a:ext cx="5485797"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defPPr>
              <a:defRPr lang="ja-JP"/>
            </a:defPPr>
            <a:lvl1pPr>
              <a:defRPr sz="3600">
                <a:solidFill>
                  <a:srgbClr val="FF0000"/>
                </a:solidFill>
                <a:latin typeface="+mn-ea"/>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l"/>
            <a:r>
              <a:rPr lang="ja-JP" altLang="en-US" dirty="0">
                <a:latin typeface="Meiryo UI" panose="020B0604030504040204" pitchFamily="50" charset="-128"/>
                <a:ea typeface="Meiryo UI" panose="020B0604030504040204" pitchFamily="50" charset="-128"/>
                <a:cs typeface="Meiryo UI" panose="020B0604030504040204" pitchFamily="50" charset="-128"/>
              </a:rPr>
              <a:t>危険事象</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は１つ</a:t>
            </a:r>
            <a:r>
              <a:rPr lang="ja-JP" altLang="en-US" dirty="0">
                <a:latin typeface="Meiryo UI" panose="020B0604030504040204" pitchFamily="50" charset="-128"/>
                <a:ea typeface="Meiryo UI" panose="020B0604030504040204" pitchFamily="50" charset="-128"/>
                <a:cs typeface="Meiryo UI" panose="020B0604030504040204" pitchFamily="50" charset="-128"/>
              </a:rPr>
              <a:t>とは限らない</a:t>
            </a:r>
          </a:p>
        </p:txBody>
      </p:sp>
      <p:sp>
        <p:nvSpPr>
          <p:cNvPr id="42" name="TextBox 41"/>
          <p:cNvSpPr txBox="1"/>
          <p:nvPr/>
        </p:nvSpPr>
        <p:spPr>
          <a:xfrm>
            <a:off x="5897528" y="6303287"/>
            <a:ext cx="3700299" cy="315471"/>
          </a:xfrm>
          <a:prstGeom prst="rect">
            <a:avLst/>
          </a:prstGeom>
          <a:solidFill>
            <a:schemeClr val="bg1"/>
          </a:solidFill>
        </p:spPr>
        <p:txBody>
          <a:bodyPr wrap="none" lIns="36000" tIns="0" rIns="36000" bIns="0" rtlCol="0">
            <a:spAutoFit/>
          </a:bodyPr>
          <a:lstStyle/>
          <a:p>
            <a:pPr algn="l"/>
            <a:r>
              <a:rPr lang="en-GB"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©Jan </a:t>
            </a:r>
            <a:r>
              <a:rPr lang="en-GB" altLang="ja-JP" sz="105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Skrodzki</a:t>
            </a:r>
            <a:r>
              <a:rPr lang="en-GB"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(2011)</a:t>
            </a:r>
          </a:p>
          <a:p>
            <a:pPr algn="l"/>
            <a:r>
              <a:rPr lang="en-GB"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5"/>
              </a:rPr>
              <a:t>https://</a:t>
            </a:r>
            <a:r>
              <a:rPr lang="en-GB"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5"/>
              </a:rPr>
              <a:t>commons.wikimedia.org/wiki/File:Trolltunga2.JPG</a:t>
            </a:r>
            <a:endParaRPr lang="en-GB"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TextBox 42"/>
          <p:cNvSpPr txBox="1"/>
          <p:nvPr/>
        </p:nvSpPr>
        <p:spPr>
          <a:xfrm>
            <a:off x="3408623" y="1333498"/>
            <a:ext cx="3262432" cy="707886"/>
          </a:xfrm>
          <a:prstGeom prst="rect">
            <a:avLst/>
          </a:prstGeom>
          <a:solidFill>
            <a:schemeClr val="accent4"/>
          </a:solidFill>
        </p:spPr>
        <p:txBody>
          <a:bodyPr wrap="none" rtlCol="0">
            <a:spAutoFit/>
          </a:bodyPr>
          <a:lstStyle>
            <a:defPPr>
              <a:defRPr lang="ja-JP"/>
            </a:defPPr>
            <a:lvl1pPr>
              <a:defRPr>
                <a:latin typeface="+mn-ea"/>
                <a:ea typeface="+mn-ea"/>
              </a:defRPr>
            </a:lvl1pPr>
          </a:lstStyle>
          <a:p>
            <a:pPr algn="l"/>
            <a:r>
              <a:rPr lang="ja-JP" altLang="en-US" sz="4000" dirty="0">
                <a:solidFill>
                  <a:srgbClr val="FFFF00"/>
                </a:solidFill>
                <a:latin typeface="Meiryo UI" panose="020B0604030504040204" pitchFamily="50" charset="-128"/>
                <a:ea typeface="Meiryo UI" panose="020B0604030504040204" pitchFamily="50" charset="-128"/>
                <a:cs typeface="Meiryo UI" panose="020B0604030504040204" pitchFamily="50" charset="-128"/>
              </a:rPr>
              <a:t>崖</a:t>
            </a:r>
            <a:r>
              <a:rPr lang="ja-JP" altLang="en-US" sz="4000" dirty="0" smtClean="0">
                <a:solidFill>
                  <a:srgbClr val="FFFF00"/>
                </a:solidFill>
                <a:latin typeface="Meiryo UI" panose="020B0604030504040204" pitchFamily="50" charset="-128"/>
                <a:ea typeface="Meiryo UI" panose="020B0604030504040204" pitchFamily="50" charset="-128"/>
                <a:cs typeface="Meiryo UI" panose="020B0604030504040204" pitchFamily="50" charset="-128"/>
              </a:rPr>
              <a:t>（危険源）</a:t>
            </a:r>
            <a:endParaRPr lang="ja-JP" altLang="en-US" sz="4000"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TextBox 43"/>
          <p:cNvSpPr txBox="1"/>
          <p:nvPr/>
        </p:nvSpPr>
        <p:spPr>
          <a:xfrm>
            <a:off x="6150236" y="1333498"/>
            <a:ext cx="3460243" cy="707886"/>
          </a:xfrm>
          <a:prstGeom prst="rect">
            <a:avLst/>
          </a:prstGeom>
          <a:solidFill>
            <a:schemeClr val="accent4"/>
          </a:solidFill>
        </p:spPr>
        <p:txBody>
          <a:bodyPr wrap="none" lIns="0" rtlCol="0">
            <a:spAutoFit/>
          </a:bodyPr>
          <a:lstStyle>
            <a:defPPr>
              <a:defRPr lang="ja-JP"/>
            </a:defPPr>
            <a:lvl1pPr>
              <a:defRPr>
                <a:latin typeface="+mn-ea"/>
                <a:ea typeface="+mn-ea"/>
              </a:defRPr>
            </a:lvl1pPr>
          </a:lstStyle>
          <a:p>
            <a:pPr algn="l"/>
            <a:r>
              <a:rPr lang="en-US" altLang="ja-JP" sz="4000" dirty="0" smtClean="0">
                <a:solidFill>
                  <a:srgbClr val="FFFF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4000" dirty="0" smtClean="0">
                <a:solidFill>
                  <a:srgbClr val="FFFF00"/>
                </a:solidFill>
                <a:latin typeface="Meiryo UI" panose="020B0604030504040204" pitchFamily="50" charset="-128"/>
                <a:ea typeface="Meiryo UI" panose="020B0604030504040204" pitchFamily="50" charset="-128"/>
                <a:cs typeface="Meiryo UI" panose="020B0604030504040204" pitchFamily="50" charset="-128"/>
              </a:rPr>
              <a:t>座る（作業）</a:t>
            </a:r>
            <a:endParaRPr lang="ja-JP" altLang="en-US" sz="4000" dirty="0">
              <a:solidFill>
                <a:srgbClr val="FFFF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100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up)">
                                      <p:cBhvr>
                                        <p:cTn id="23" dur="10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1" grpId="0" animBg="1"/>
      <p:bldP spid="43" grpId="0" animBg="1"/>
      <p:bldP spid="4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a:t>2 </a:t>
            </a:r>
            <a:r>
              <a:rPr lang="ja-JP" altLang="en-US" dirty="0"/>
              <a:t>リスクアセスメント</a:t>
            </a:r>
            <a:r>
              <a:rPr lang="en-US" altLang="ja-JP" dirty="0"/>
              <a:t/>
            </a:r>
            <a:br>
              <a:rPr lang="en-US" altLang="ja-JP" dirty="0"/>
            </a:br>
            <a:r>
              <a:rPr lang="en-US" altLang="ja-JP" dirty="0"/>
              <a:t>(3)	</a:t>
            </a:r>
            <a:r>
              <a:rPr lang="ja-JP" altLang="en-US" dirty="0"/>
              <a:t>危険源・危険状態・危険事象の同定</a:t>
            </a:r>
            <a:endParaRPr kumimoji="1" lang="ja-JP" altLang="en-US" dirty="0"/>
          </a:p>
        </p:txBody>
      </p:sp>
      <p:sp>
        <p:nvSpPr>
          <p:cNvPr id="3" name="Content Placeholder 2"/>
          <p:cNvSpPr>
            <a:spLocks noGrp="1"/>
          </p:cNvSpPr>
          <p:nvPr>
            <p:ph idx="1"/>
          </p:nvPr>
        </p:nvSpPr>
        <p:spPr/>
        <p:txBody>
          <a:bodyPr/>
          <a:lstStyle/>
          <a:p>
            <a:pPr marL="0" lvl="2" indent="0">
              <a:spcBef>
                <a:spcPts val="1000"/>
              </a:spcBef>
              <a:buNone/>
            </a:pPr>
            <a:r>
              <a:rPr lang="ja-JP" altLang="en-US" sz="2800" b="1" dirty="0">
                <a:effectLst>
                  <a:glow>
                    <a:srgbClr val="000000"/>
                  </a:glow>
                  <a:outerShdw sx="0" sy="0">
                    <a:srgbClr val="000000"/>
                  </a:outerShdw>
                  <a:reflection stA="0" endPos="0" fadeDir="0" sx="0" sy="0"/>
                </a:effectLst>
              </a:rPr>
              <a:t>ウ </a:t>
            </a:r>
            <a:r>
              <a:rPr lang="ja-JP" altLang="ja-JP" sz="2800" b="1" dirty="0">
                <a:effectLst>
                  <a:glow>
                    <a:srgbClr val="000000"/>
                  </a:glow>
                  <a:outerShdw sx="0" sy="0">
                    <a:srgbClr val="000000"/>
                  </a:outerShdw>
                  <a:reflection stA="0" endPos="0" fadeDir="0" sx="0" sy="0"/>
                </a:effectLst>
              </a:rPr>
              <a:t>危険事象の</a:t>
            </a:r>
            <a:r>
              <a:rPr lang="ja-JP" altLang="ja-JP" sz="2800" b="1" dirty="0" smtClean="0">
                <a:effectLst>
                  <a:glow>
                    <a:srgbClr val="000000"/>
                  </a:glow>
                  <a:outerShdw sx="0" sy="0">
                    <a:srgbClr val="000000"/>
                  </a:outerShdw>
                  <a:reflection stA="0" endPos="0" fadeDir="0" sx="0" sy="0"/>
                </a:effectLst>
              </a:rPr>
              <a:t>同定</a:t>
            </a:r>
            <a:r>
              <a:rPr lang="ja-JP" altLang="en-US" sz="2800" b="1" dirty="0">
                <a:effectLst>
                  <a:glow>
                    <a:srgbClr val="000000"/>
                  </a:glow>
                  <a:outerShdw sx="0" sy="0">
                    <a:srgbClr val="000000"/>
                  </a:outerShdw>
                  <a:reflection stA="0" endPos="0" fadeDir="0" sx="0" sy="0"/>
                </a:effectLst>
              </a:rPr>
              <a:t> </a:t>
            </a:r>
            <a:r>
              <a:rPr lang="ja-JP" altLang="en-US" sz="2800" b="1" dirty="0" smtClean="0">
                <a:effectLst>
                  <a:glow>
                    <a:srgbClr val="000000"/>
                  </a:glow>
                  <a:outerShdw sx="0" sy="0">
                    <a:srgbClr val="000000"/>
                  </a:outerShdw>
                  <a:reflection stA="0" endPos="0" fadeDir="0" sx="0" sy="0"/>
                </a:effectLst>
              </a:rPr>
              <a:t>－ </a:t>
            </a:r>
            <a:r>
              <a:rPr lang="ja-JP" altLang="en-US" sz="2800" dirty="0" smtClean="0"/>
              <a:t>危険状態⇒危険事象の例</a:t>
            </a:r>
            <a:endParaRPr kumimoji="1" lang="en-US" altLang="ja-JP" dirty="0" smtClean="0"/>
          </a:p>
        </p:txBody>
      </p:sp>
      <p:graphicFrame>
        <p:nvGraphicFramePr>
          <p:cNvPr id="5" name="Table 4"/>
          <p:cNvGraphicFramePr>
            <a:graphicFrameLocks noGrp="1"/>
          </p:cNvGraphicFramePr>
          <p:nvPr>
            <p:extLst>
              <p:ext uri="{D42A27DB-BD31-4B8C-83A1-F6EECF244321}">
                <p14:modId xmlns:p14="http://schemas.microsoft.com/office/powerpoint/2010/main" val="610579751"/>
              </p:ext>
            </p:extLst>
          </p:nvPr>
        </p:nvGraphicFramePr>
        <p:xfrm>
          <a:off x="259829" y="1901017"/>
          <a:ext cx="9516256" cy="4089600"/>
        </p:xfrm>
        <a:graphic>
          <a:graphicData uri="http://schemas.openxmlformats.org/drawingml/2006/table">
            <a:tbl>
              <a:tblPr firstRow="1">
                <a:tableStyleId>{3C2FFA5D-87B4-456A-9821-1D502468CF0F}</a:tableStyleId>
              </a:tblPr>
              <a:tblGrid>
                <a:gridCol w="4222230"/>
                <a:gridCol w="5294026"/>
              </a:tblGrid>
              <a:tr h="0">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危険状態</a:t>
                      </a:r>
                    </a:p>
                  </a:txBody>
                  <a:tcPr marL="74295" marR="74295" marT="36000" marB="0"/>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危険事象</a:t>
                      </a:r>
                    </a:p>
                  </a:txBody>
                  <a:tcPr marL="74295" marR="74295" marT="36000" marB="0"/>
                </a:tc>
              </a:tr>
              <a:tr h="0">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ロボットをフォークリフトで運搬する</a:t>
                      </a:r>
                    </a:p>
                  </a:txBody>
                  <a:tcPr marL="74295" marR="74295" marT="36000" marB="0"/>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バランスを崩し落下させ作業者に接触</a:t>
                      </a:r>
                    </a:p>
                  </a:txBody>
                  <a:tcPr marL="74295" marR="74295" marT="36000" marB="0"/>
                </a:tc>
              </a:tr>
              <a:tr h="0">
                <a:tc rowSpan="3">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ロボットの可動範囲内でロボットを</a:t>
                      </a: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操作</a:t>
                      </a: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（ティーチ）</a:t>
                      </a: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する</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36000" marB="0"/>
                </a:tc>
                <a:tc>
                  <a:txBody>
                    <a:bodyPr/>
                    <a:lstStyle/>
                    <a:p>
                      <a:pPr algn="just">
                        <a:spcAft>
                          <a:spcPts val="0"/>
                        </a:spcAft>
                      </a:pPr>
                      <a:r>
                        <a:rPr lang="ja-JP" sz="2000" kern="100" dirty="0">
                          <a:solidFill>
                            <a:srgbClr val="0000FF"/>
                          </a:solidFill>
                          <a:effectLst/>
                          <a:latin typeface="Meiryo UI" panose="020B0604030504040204" pitchFamily="50" charset="-128"/>
                          <a:ea typeface="Meiryo UI" panose="020B0604030504040204" pitchFamily="50" charset="-128"/>
                          <a:cs typeface="Meiryo UI" panose="020B0604030504040204" pitchFamily="50" charset="-128"/>
                        </a:rPr>
                        <a:t>ボタン操作を誤りロボットが動き挟まれる</a:t>
                      </a:r>
                    </a:p>
                  </a:txBody>
                  <a:tcPr marL="74295" marR="74295" marT="36000" marB="0"/>
                </a:tc>
              </a:tr>
              <a:tr h="0">
                <a:tc vMerge="1">
                  <a:txBody>
                    <a:bodyPr/>
                    <a:lstStyle/>
                    <a:p>
                      <a:endParaRPr kumimoji="1" lang="ja-JP" altLang="en-US"/>
                    </a:p>
                  </a:txBody>
                  <a:tcPr/>
                </a:tc>
                <a:tc>
                  <a:txBody>
                    <a:bodyPr/>
                    <a:lstStyle/>
                    <a:p>
                      <a:pPr algn="just">
                        <a:spcAft>
                          <a:spcPts val="0"/>
                        </a:spcAft>
                      </a:pPr>
                      <a:r>
                        <a:rPr lang="ja-JP" sz="2000" kern="100" dirty="0">
                          <a:solidFill>
                            <a:srgbClr val="0000FF"/>
                          </a:solidFill>
                          <a:effectLst/>
                          <a:latin typeface="Meiryo UI" panose="020B0604030504040204" pitchFamily="50" charset="-128"/>
                          <a:ea typeface="Meiryo UI" panose="020B0604030504040204" pitchFamily="50" charset="-128"/>
                          <a:cs typeface="Meiryo UI" panose="020B0604030504040204" pitchFamily="50" charset="-128"/>
                        </a:rPr>
                        <a:t>体がボタンに触れロボットが動き挟まれる</a:t>
                      </a:r>
                    </a:p>
                  </a:txBody>
                  <a:tcPr marL="74295" marR="74295" marT="36000" marB="0"/>
                </a:tc>
              </a:tr>
              <a:tr h="0">
                <a:tc vMerge="1">
                  <a:txBody>
                    <a:bodyPr/>
                    <a:lstStyle/>
                    <a:p>
                      <a:endParaRPr kumimoji="1" lang="ja-JP" altLang="en-US"/>
                    </a:p>
                  </a:txBody>
                  <a:tcPr/>
                </a:tc>
                <a:tc>
                  <a:txBody>
                    <a:bodyPr/>
                    <a:lstStyle/>
                    <a:p>
                      <a:pPr algn="just">
                        <a:spcAft>
                          <a:spcPts val="0"/>
                        </a:spcAft>
                      </a:pPr>
                      <a:r>
                        <a:rPr lang="ja-JP" sz="2000" kern="100" dirty="0">
                          <a:solidFill>
                            <a:srgbClr val="0000FF"/>
                          </a:solidFill>
                          <a:effectLst/>
                          <a:latin typeface="Meiryo UI" panose="020B0604030504040204" pitchFamily="50" charset="-128"/>
                          <a:ea typeface="Meiryo UI" panose="020B0604030504040204" pitchFamily="50" charset="-128"/>
                          <a:cs typeface="Meiryo UI" panose="020B0604030504040204" pitchFamily="50" charset="-128"/>
                        </a:rPr>
                        <a:t>他人が自動運転させロボットが動き挟まれる</a:t>
                      </a:r>
                    </a:p>
                  </a:txBody>
                  <a:tcPr marL="74295" marR="74295" marT="36000" marB="0"/>
                </a:tc>
              </a:tr>
              <a:tr h="0">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ロボットの可動範囲内で製品をセットする</a:t>
                      </a:r>
                    </a:p>
                  </a:txBody>
                  <a:tcPr marL="74295" marR="74295" marT="36000" marB="0"/>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誤ったタイミングで入りロボットに挟まれる</a:t>
                      </a:r>
                    </a:p>
                  </a:txBody>
                  <a:tcPr marL="74295" marR="74295" marT="36000" marB="0"/>
                </a:tc>
              </a:tr>
              <a:tr h="0">
                <a:tc>
                  <a:txBody>
                    <a:bodyPr/>
                    <a:lstStyle/>
                    <a:p>
                      <a:pPr algn="just">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セット忘れ</a:t>
                      </a: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部品</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をセットする</a:t>
                      </a:r>
                    </a:p>
                  </a:txBody>
                  <a:tcPr marL="74295" marR="74295" marT="36000" marB="0"/>
                </a:tc>
                <a:tc>
                  <a:txBody>
                    <a:bodyPr/>
                    <a:lstStyle/>
                    <a:p>
                      <a:pPr algn="just">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始動した</a:t>
                      </a: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ロボット</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に挟まれる</a:t>
                      </a:r>
                    </a:p>
                  </a:txBody>
                  <a:tcPr marL="74295" marR="74295" marT="36000" marB="0"/>
                </a:tc>
              </a:tr>
              <a:tr h="0">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無理な姿勢となる</a:t>
                      </a:r>
                    </a:p>
                  </a:txBody>
                  <a:tcPr marL="74295" marR="74295" marT="36000" marB="0"/>
                </a:tc>
                <a:tc>
                  <a:txBody>
                    <a:bodyPr/>
                    <a:lstStyle/>
                    <a:p>
                      <a:pPr algn="just">
                        <a:spcAft>
                          <a:spcPts val="0"/>
                        </a:spcAft>
                      </a:pP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繰り返し</a:t>
                      </a: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作業</a:t>
                      </a: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に</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よる</a:t>
                      </a: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腰痛</a:t>
                      </a: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36000" marB="0"/>
                </a:tc>
              </a:tr>
              <a:tr h="0">
                <a:tc rowSpan="2">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コンベア上の製品の流れ不良を直す</a:t>
                      </a:r>
                    </a:p>
                  </a:txBody>
                  <a:tcPr marL="74295" marR="74295" marT="36000" marB="0"/>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自動運転継続条件が揃いロボットが動き挟まれる</a:t>
                      </a:r>
                    </a:p>
                  </a:txBody>
                  <a:tcPr marL="74295" marR="74295" marT="36000" marB="0"/>
                </a:tc>
              </a:tr>
              <a:tr h="0">
                <a:tc vMerge="1">
                  <a:txBody>
                    <a:bodyPr/>
                    <a:lstStyle/>
                    <a:p>
                      <a:endParaRPr kumimoji="1" lang="ja-JP" altLang="en-US"/>
                    </a:p>
                  </a:txBody>
                  <a:tcPr/>
                </a:tc>
                <a:tc>
                  <a:txBody>
                    <a:bodyPr/>
                    <a:lstStyle/>
                    <a:p>
                      <a:pPr algn="just">
                        <a:spcAft>
                          <a:spcPts val="0"/>
                        </a:spcAft>
                      </a:pP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他人</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の操作でロボットが動き挟まれる</a:t>
                      </a:r>
                    </a:p>
                  </a:txBody>
                  <a:tcPr marL="74295" marR="74295" marT="36000" marB="0"/>
                </a:tc>
              </a:tr>
              <a:tr h="0">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ロボットシステム近傍を通行する</a:t>
                      </a:r>
                    </a:p>
                  </a:txBody>
                  <a:tcPr marL="74295" marR="74295" marT="36000" marB="0"/>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地震により転倒し人が押しつぶされる</a:t>
                      </a:r>
                    </a:p>
                  </a:txBody>
                  <a:tcPr marL="74295" marR="74295" marT="36000" marB="0"/>
                </a:tc>
              </a:tr>
              <a:tr h="0">
                <a:tc>
                  <a:txBody>
                    <a:bodyPr/>
                    <a:lstStyle/>
                    <a:p>
                      <a:pPr algn="just">
                        <a:spcAft>
                          <a:spcPts val="0"/>
                        </a:spcAft>
                      </a:pP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36000" marB="0"/>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74295" marR="74295" marT="36000" marB="0"/>
                </a:tc>
              </a:tr>
            </a:tbl>
          </a:graphicData>
        </a:graphic>
      </p:graphicFrame>
      <p:sp>
        <p:nvSpPr>
          <p:cNvPr id="6" name="TextBox 5"/>
          <p:cNvSpPr txBox="1"/>
          <p:nvPr/>
        </p:nvSpPr>
        <p:spPr>
          <a:xfrm>
            <a:off x="1783652" y="4446277"/>
            <a:ext cx="6574236" cy="120032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defPPr>
              <a:defRPr lang="ja-JP"/>
            </a:defPPr>
            <a:lvl1pPr>
              <a:defRPr sz="3600">
                <a:solidFill>
                  <a:srgbClr val="FF0000"/>
                </a:solidFill>
                <a:latin typeface="+mn-ea"/>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l"/>
            <a:r>
              <a:rPr lang="ja-JP" altLang="en-US"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危険事象が異なれば方策が異なる</a:t>
            </a:r>
            <a:endParaRPr lang="en-US" altLang="ja-JP"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“危険事象</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”の同定も重要</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TextBox 3"/>
          <p:cNvSpPr txBox="1"/>
          <p:nvPr/>
        </p:nvSpPr>
        <p:spPr>
          <a:xfrm>
            <a:off x="1695432" y="2400301"/>
            <a:ext cx="2771913" cy="369332"/>
          </a:xfrm>
          <a:prstGeom prst="rect">
            <a:avLst/>
          </a:prstGeom>
          <a:solidFill>
            <a:schemeClr val="bg1"/>
          </a:solidFill>
          <a:ln w="19050">
            <a:solidFill>
              <a:schemeClr val="tx1"/>
            </a:solidFill>
          </a:ln>
        </p:spPr>
        <p:txBody>
          <a:bodyPr wrap="none" rtlCol="0">
            <a:spAutoFit/>
          </a:bodyPr>
          <a:lstStyle/>
          <a:p>
            <a:pPr algn="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TP</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設計時の人間工学考慮</a:t>
            </a:r>
            <a:endParaRPr kumimoji="1" lang="ja-JP" altLang="en-US"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TextBox 8"/>
          <p:cNvSpPr txBox="1"/>
          <p:nvPr/>
        </p:nvSpPr>
        <p:spPr>
          <a:xfrm>
            <a:off x="2065727" y="2900364"/>
            <a:ext cx="2401618" cy="369332"/>
          </a:xfrm>
          <a:prstGeom prst="rect">
            <a:avLst/>
          </a:prstGeom>
          <a:solidFill>
            <a:schemeClr val="bg1"/>
          </a:solidFill>
          <a:ln w="19050">
            <a:solidFill>
              <a:schemeClr val="tx1"/>
            </a:solidFill>
          </a:ln>
        </p:spPr>
        <p:txBody>
          <a:bodyPr wrap="none" rtlCol="0">
            <a:spAutoFit/>
          </a:bodyPr>
          <a:lstStyle/>
          <a:p>
            <a:pPr algn="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イネーブルスイッチの併用</a:t>
            </a:r>
          </a:p>
        </p:txBody>
      </p:sp>
      <p:sp>
        <p:nvSpPr>
          <p:cNvPr id="10" name="TextBox 9"/>
          <p:cNvSpPr txBox="1"/>
          <p:nvPr/>
        </p:nvSpPr>
        <p:spPr>
          <a:xfrm>
            <a:off x="1987179" y="3400426"/>
            <a:ext cx="2480166" cy="369332"/>
          </a:xfrm>
          <a:prstGeom prst="rect">
            <a:avLst/>
          </a:prstGeom>
          <a:solidFill>
            <a:schemeClr val="bg1"/>
          </a:solidFill>
          <a:ln w="19050">
            <a:solidFill>
              <a:schemeClr val="tx1"/>
            </a:solidFill>
          </a:ln>
        </p:spPr>
        <p:txBody>
          <a:bodyPr wrap="none" rtlCol="0">
            <a:spAutoFit/>
          </a:bodyPr>
          <a:lstStyle/>
          <a:p>
            <a:pPr algn="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モード切替スイッチのロック</a:t>
            </a:r>
          </a:p>
        </p:txBody>
      </p:sp>
      <p:sp>
        <p:nvSpPr>
          <p:cNvPr id="12" name="TextBox 11"/>
          <p:cNvSpPr txBox="1"/>
          <p:nvPr/>
        </p:nvSpPr>
        <p:spPr>
          <a:xfrm>
            <a:off x="712461" y="5921995"/>
            <a:ext cx="8316444"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defPPr>
              <a:defRPr lang="ja-JP"/>
            </a:defPPr>
            <a:lvl1pPr>
              <a:defRPr sz="3600">
                <a:solidFill>
                  <a:srgbClr val="FF0000"/>
                </a:solidFill>
                <a:latin typeface="+mn-ea"/>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必要な場合、</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FTA, FMEA, HAZOP</a:t>
            </a:r>
            <a:r>
              <a:rPr lang="ja-JP" altLang="en-US" dirty="0">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活用</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7351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9" grpId="0" animBg="1"/>
      <p:bldP spid="10" grpId="0" animBg="1"/>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2 </a:t>
            </a:r>
            <a:r>
              <a:rPr lang="ja-JP" altLang="en-US" dirty="0"/>
              <a:t>リスクアセスメント</a:t>
            </a:r>
            <a:r>
              <a:rPr lang="en-US" altLang="ja-JP" dirty="0"/>
              <a:t/>
            </a:r>
            <a:br>
              <a:rPr lang="en-US" altLang="ja-JP" dirty="0"/>
            </a:br>
            <a:r>
              <a:rPr lang="en-US" altLang="ja-JP" dirty="0"/>
              <a:t>(3)	</a:t>
            </a:r>
            <a:r>
              <a:rPr lang="ja-JP" altLang="en-US" dirty="0"/>
              <a:t>危険源・危険状態・危険事象の同定</a:t>
            </a:r>
            <a:endParaRPr kumimoji="1" lang="ja-JP" altLang="en-US" dirty="0"/>
          </a:p>
        </p:txBody>
      </p:sp>
      <p:sp>
        <p:nvSpPr>
          <p:cNvPr id="3" name="Content Placeholder 2"/>
          <p:cNvSpPr>
            <a:spLocks noGrp="1"/>
          </p:cNvSpPr>
          <p:nvPr>
            <p:ph idx="1"/>
          </p:nvPr>
        </p:nvSpPr>
        <p:spPr/>
        <p:txBody>
          <a:bodyPr/>
          <a:lstStyle/>
          <a:p>
            <a:pPr marL="0" indent="0">
              <a:buNone/>
            </a:pPr>
            <a:r>
              <a:rPr lang="ja-JP" altLang="en-US" b="1" dirty="0">
                <a:effectLst>
                  <a:glow>
                    <a:srgbClr val="000000"/>
                  </a:glow>
                  <a:outerShdw sx="0" sy="0">
                    <a:srgbClr val="000000"/>
                  </a:outerShdw>
                  <a:reflection stA="0" endPos="0" fadeDir="0" sx="0" sy="0"/>
                </a:effectLst>
              </a:rPr>
              <a:t>ウ </a:t>
            </a:r>
            <a:r>
              <a:rPr lang="ja-JP" altLang="ja-JP" b="1" dirty="0">
                <a:effectLst>
                  <a:glow>
                    <a:srgbClr val="000000"/>
                  </a:glow>
                  <a:outerShdw sx="0" sy="0">
                    <a:srgbClr val="000000"/>
                  </a:outerShdw>
                  <a:reflection stA="0" endPos="0" fadeDir="0" sx="0" sy="0"/>
                </a:effectLst>
              </a:rPr>
              <a:t>危険事象の同定</a:t>
            </a:r>
            <a:endParaRPr kumimoji="1" lang="ja-JP" altLang="en-US" dirty="0"/>
          </a:p>
        </p:txBody>
      </p:sp>
      <p:pic>
        <p:nvPicPr>
          <p:cNvPr id="4" name="図 57"/>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4477" y="1589312"/>
            <a:ext cx="9043473" cy="4165600"/>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3107223633"/>
              </p:ext>
            </p:extLst>
          </p:nvPr>
        </p:nvGraphicFramePr>
        <p:xfrm>
          <a:off x="267305" y="5428365"/>
          <a:ext cx="9465733" cy="1239135"/>
        </p:xfrm>
        <a:graphic>
          <a:graphicData uri="http://schemas.openxmlformats.org/drawingml/2006/table">
            <a:tbl>
              <a:tblPr>
                <a:tableStyleId>{2D5ABB26-0587-4C30-8999-92F81FD0307C}</a:tableStyleId>
              </a:tblPr>
              <a:tblGrid>
                <a:gridCol w="4921552"/>
                <a:gridCol w="4544181"/>
              </a:tblGrid>
              <a:tr h="1239135">
                <a:tc>
                  <a:txBody>
                    <a:bodyPr/>
                    <a:lstStyle/>
                    <a:p>
                      <a:pPr algn="l">
                        <a:spcAft>
                          <a:spcPts val="0"/>
                        </a:spcAft>
                      </a:pPr>
                      <a:r>
                        <a:rPr lang="en-US" sz="1400" kern="100" dirty="0">
                          <a:effectLst/>
                        </a:rPr>
                        <a:t>HAZOP</a:t>
                      </a:r>
                      <a:r>
                        <a:rPr lang="ja-JP" sz="1400" kern="100" dirty="0">
                          <a:effectLst/>
                        </a:rPr>
                        <a:t>：</a:t>
                      </a:r>
                      <a:r>
                        <a:rPr lang="en-US" sz="1400" kern="0" dirty="0">
                          <a:effectLst/>
                        </a:rPr>
                        <a:t>Hazard and operability study</a:t>
                      </a:r>
                      <a:endParaRPr lang="ja-JP" sz="1400" kern="100" dirty="0">
                        <a:effectLst/>
                      </a:endParaRPr>
                    </a:p>
                    <a:p>
                      <a:pPr algn="l">
                        <a:spcAft>
                          <a:spcPts val="0"/>
                        </a:spcAft>
                      </a:pPr>
                      <a:r>
                        <a:rPr lang="en-US" sz="1400" kern="100" dirty="0">
                          <a:effectLst/>
                        </a:rPr>
                        <a:t>FTA</a:t>
                      </a:r>
                      <a:r>
                        <a:rPr lang="ja-JP" sz="1400" kern="100" dirty="0">
                          <a:effectLst/>
                        </a:rPr>
                        <a:t>：</a:t>
                      </a:r>
                      <a:r>
                        <a:rPr lang="en-US" sz="1400" kern="0" dirty="0">
                          <a:effectLst/>
                        </a:rPr>
                        <a:t>Fault tree analysis</a:t>
                      </a:r>
                      <a:endParaRPr lang="ja-JP" sz="1400" kern="100" dirty="0">
                        <a:effectLst/>
                      </a:endParaRPr>
                    </a:p>
                    <a:p>
                      <a:pPr algn="l">
                        <a:spcAft>
                          <a:spcPts val="0"/>
                        </a:spcAft>
                      </a:pPr>
                      <a:r>
                        <a:rPr lang="en-US" sz="1400" kern="100" dirty="0">
                          <a:effectLst/>
                        </a:rPr>
                        <a:t>PHA</a:t>
                      </a:r>
                      <a:r>
                        <a:rPr lang="ja-JP" sz="1400" kern="100" dirty="0">
                          <a:effectLst/>
                        </a:rPr>
                        <a:t>：</a:t>
                      </a:r>
                      <a:r>
                        <a:rPr lang="en-US" sz="1400" kern="0" dirty="0">
                          <a:effectLst/>
                        </a:rPr>
                        <a:t>Preliminary hazard analysis</a:t>
                      </a:r>
                      <a:endParaRPr lang="ja-JP" sz="1400" kern="100" dirty="0">
                        <a:effectLst/>
                      </a:endParaRPr>
                    </a:p>
                    <a:p>
                      <a:pPr algn="l">
                        <a:spcAft>
                          <a:spcPts val="0"/>
                        </a:spcAft>
                      </a:pPr>
                      <a:r>
                        <a:rPr lang="en-US" sz="1400" kern="100" dirty="0">
                          <a:effectLst/>
                        </a:rPr>
                        <a:t>FMEA</a:t>
                      </a:r>
                      <a:r>
                        <a:rPr lang="ja-JP" sz="1400" kern="100" dirty="0">
                          <a:effectLst/>
                        </a:rPr>
                        <a:t>：</a:t>
                      </a:r>
                      <a:r>
                        <a:rPr lang="en-US" sz="1400" kern="0" dirty="0">
                          <a:effectLst/>
                        </a:rPr>
                        <a:t>Failure mode and effect analysis</a:t>
                      </a:r>
                      <a:endParaRPr lang="ja-JP" sz="1400" kern="100" dirty="0">
                        <a:effectLst/>
                      </a:endParaRPr>
                    </a:p>
                    <a:p>
                      <a:pPr algn="l">
                        <a:spcAft>
                          <a:spcPts val="0"/>
                        </a:spcAft>
                      </a:pPr>
                      <a:r>
                        <a:rPr lang="en-US" sz="1400" kern="100" dirty="0">
                          <a:effectLst/>
                        </a:rPr>
                        <a:t>FMECA</a:t>
                      </a:r>
                      <a:r>
                        <a:rPr lang="ja-JP" sz="1400" kern="100" dirty="0">
                          <a:effectLst/>
                        </a:rPr>
                        <a:t>：</a:t>
                      </a:r>
                      <a:r>
                        <a:rPr lang="en-US" sz="1400" kern="0" dirty="0">
                          <a:effectLst/>
                        </a:rPr>
                        <a:t>Failure modes</a:t>
                      </a:r>
                      <a:r>
                        <a:rPr lang="ja-JP" sz="1400" kern="0" dirty="0" err="1">
                          <a:effectLst/>
                        </a:rPr>
                        <a:t>、</a:t>
                      </a:r>
                      <a:r>
                        <a:rPr lang="en-US" sz="1400" kern="0" dirty="0">
                          <a:effectLst/>
                        </a:rPr>
                        <a:t> effects</a:t>
                      </a:r>
                      <a:r>
                        <a:rPr lang="ja-JP" sz="1400" kern="0" dirty="0" err="1">
                          <a:effectLst/>
                        </a:rPr>
                        <a:t>、</a:t>
                      </a:r>
                      <a:r>
                        <a:rPr lang="en-US" sz="1400" kern="0" dirty="0">
                          <a:effectLst/>
                        </a:rPr>
                        <a:t> and criticality analysis</a:t>
                      </a:r>
                      <a:endParaRPr lang="ja-JP" sz="1400" kern="100" dirty="0">
                        <a:effectLst/>
                        <a:latin typeface="Century"/>
                        <a:ea typeface="ＭＳ 明朝"/>
                        <a:cs typeface="Times New Roman"/>
                      </a:endParaRPr>
                    </a:p>
                  </a:txBody>
                  <a:tcPr marL="74295" marR="74295" marT="0" marB="0"/>
                </a:tc>
                <a:tc>
                  <a:txBody>
                    <a:bodyPr/>
                    <a:lstStyle/>
                    <a:p>
                      <a:pPr algn="l">
                        <a:spcAft>
                          <a:spcPts val="0"/>
                        </a:spcAft>
                      </a:pPr>
                      <a:r>
                        <a:rPr lang="en-US" sz="1400" kern="100" dirty="0" err="1">
                          <a:effectLst/>
                        </a:rPr>
                        <a:t>MOp</a:t>
                      </a:r>
                      <a:r>
                        <a:rPr lang="ja-JP" sz="1400" kern="100" dirty="0">
                          <a:effectLst/>
                        </a:rPr>
                        <a:t>：</a:t>
                      </a:r>
                      <a:r>
                        <a:rPr lang="en-US" sz="1400" kern="0" dirty="0">
                          <a:effectLst/>
                        </a:rPr>
                        <a:t>Maintenance and operability study</a:t>
                      </a:r>
                      <a:endParaRPr lang="ja-JP" sz="1400" kern="100" dirty="0">
                        <a:effectLst/>
                      </a:endParaRPr>
                    </a:p>
                    <a:p>
                      <a:pPr algn="l">
                        <a:spcAft>
                          <a:spcPts val="0"/>
                        </a:spcAft>
                      </a:pPr>
                      <a:r>
                        <a:rPr lang="en-US" sz="1400" kern="100" dirty="0">
                          <a:effectLst/>
                        </a:rPr>
                        <a:t>CHAZOP</a:t>
                      </a:r>
                      <a:r>
                        <a:rPr lang="ja-JP" sz="1400" kern="100" dirty="0">
                          <a:effectLst/>
                        </a:rPr>
                        <a:t>：</a:t>
                      </a:r>
                      <a:r>
                        <a:rPr lang="en-US" sz="1400" kern="0" dirty="0">
                          <a:effectLst/>
                        </a:rPr>
                        <a:t>Computer hazard and operability study</a:t>
                      </a:r>
                      <a:endParaRPr lang="ja-JP" sz="1400" kern="100" dirty="0">
                        <a:effectLst/>
                      </a:endParaRPr>
                    </a:p>
                    <a:p>
                      <a:pPr algn="l">
                        <a:spcAft>
                          <a:spcPts val="0"/>
                        </a:spcAft>
                      </a:pPr>
                      <a:r>
                        <a:rPr lang="en-US" sz="1400" kern="100" dirty="0">
                          <a:effectLst/>
                        </a:rPr>
                        <a:t>SADT</a:t>
                      </a:r>
                      <a:r>
                        <a:rPr lang="ja-JP" sz="1400" kern="100" dirty="0">
                          <a:effectLst/>
                        </a:rPr>
                        <a:t>：</a:t>
                      </a:r>
                      <a:r>
                        <a:rPr lang="en-US" sz="1400" kern="0" dirty="0">
                          <a:effectLst/>
                        </a:rPr>
                        <a:t>Structured analysis and design techniques</a:t>
                      </a:r>
                      <a:endParaRPr lang="ja-JP" sz="1400" kern="100" dirty="0">
                        <a:effectLst/>
                      </a:endParaRPr>
                    </a:p>
                    <a:p>
                      <a:pPr algn="l">
                        <a:spcAft>
                          <a:spcPts val="0"/>
                        </a:spcAft>
                      </a:pPr>
                      <a:r>
                        <a:rPr lang="en-US" sz="1400" kern="100" dirty="0">
                          <a:effectLst/>
                        </a:rPr>
                        <a:t>HTA</a:t>
                      </a:r>
                      <a:r>
                        <a:rPr lang="ja-JP" sz="1400" kern="100" dirty="0">
                          <a:effectLst/>
                        </a:rPr>
                        <a:t>：</a:t>
                      </a:r>
                      <a:r>
                        <a:rPr lang="en-US" sz="1400" kern="0" dirty="0">
                          <a:effectLst/>
                        </a:rPr>
                        <a:t>Hierarchical task analysis</a:t>
                      </a:r>
                      <a:endParaRPr lang="ja-JP" sz="1400" kern="100" dirty="0">
                        <a:effectLst/>
                      </a:endParaRPr>
                    </a:p>
                    <a:p>
                      <a:pPr algn="l">
                        <a:spcAft>
                          <a:spcPts val="0"/>
                        </a:spcAft>
                      </a:pPr>
                      <a:r>
                        <a:rPr lang="en-US" sz="1400" kern="0" dirty="0">
                          <a:effectLst/>
                        </a:rPr>
                        <a:t> </a:t>
                      </a:r>
                      <a:endParaRPr lang="ja-JP" sz="1400" kern="100" dirty="0">
                        <a:effectLst/>
                        <a:latin typeface="Century"/>
                        <a:ea typeface="ＭＳ 明朝"/>
                        <a:cs typeface="Times New Roman"/>
                      </a:endParaRPr>
                    </a:p>
                  </a:txBody>
                  <a:tcPr marL="74295" marR="74295" marT="0" marB="0"/>
                </a:tc>
              </a:tr>
            </a:tbl>
          </a:graphicData>
        </a:graphic>
      </p:graphicFrame>
    </p:spTree>
    <p:extLst>
      <p:ext uri="{BB962C8B-B14F-4D97-AF65-F5344CB8AC3E}">
        <p14:creationId xmlns:p14="http://schemas.microsoft.com/office/powerpoint/2010/main" val="28492057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2 </a:t>
            </a:r>
            <a:r>
              <a:rPr lang="ja-JP" altLang="en-US" dirty="0"/>
              <a:t>リスクアセスメント</a:t>
            </a:r>
            <a:r>
              <a:rPr lang="en-US" altLang="ja-JP" dirty="0"/>
              <a:t/>
            </a:r>
            <a:br>
              <a:rPr lang="en-US" altLang="ja-JP" dirty="0"/>
            </a:br>
            <a:r>
              <a:rPr lang="en-US" altLang="ja-JP" dirty="0" smtClean="0"/>
              <a:t>(</a:t>
            </a:r>
            <a:r>
              <a:rPr lang="en-US" altLang="ja-JP" dirty="0"/>
              <a:t>4)	</a:t>
            </a:r>
            <a:r>
              <a:rPr lang="ja-JP" altLang="en-US" dirty="0"/>
              <a:t>リスクの</a:t>
            </a:r>
            <a:r>
              <a:rPr lang="ja-JP" altLang="en-US" dirty="0" smtClean="0"/>
              <a:t>見積もり・リスクの評価</a:t>
            </a:r>
            <a:endParaRPr kumimoji="1" lang="ja-JP" altLang="en-US" dirty="0"/>
          </a:p>
        </p:txBody>
      </p:sp>
      <p:sp>
        <p:nvSpPr>
          <p:cNvPr id="5" name="Text Box 4"/>
          <p:cNvSpPr txBox="1">
            <a:spLocks noChangeArrowheads="1"/>
          </p:cNvSpPr>
          <p:nvPr/>
        </p:nvSpPr>
        <p:spPr bwMode="auto">
          <a:xfrm>
            <a:off x="151749" y="3617244"/>
            <a:ext cx="2327881" cy="181588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ja-JP"/>
            </a:defPPr>
            <a:lvl1pPr eaLnBrk="1" hangingPunct="1">
              <a:buFontTx/>
              <a:buNone/>
              <a:defRPr sz="2800">
                <a:solidFill>
                  <a:schemeClr val="tx1"/>
                </a:solidFill>
                <a:effectLst/>
                <a:latin typeface="Times New Roman" pitchFamily="18" charset="0"/>
                <a:ea typeface="ＭＳ Ｐゴシック" pitchFamily="50"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リスクの低減</a:t>
            </a:r>
          </a:p>
          <a:p>
            <a:pPr algn="l"/>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本質安全化</a:t>
            </a:r>
          </a:p>
          <a:p>
            <a:pPr algn="l"/>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cs typeface="Meiryo UI" panose="020B0604030504040204" pitchFamily="50" charset="-128"/>
              </a:rPr>
              <a:t>安全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防護</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情報提供</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Text Box 6"/>
          <p:cNvSpPr txBox="1">
            <a:spLocks noChangeArrowheads="1"/>
          </p:cNvSpPr>
          <p:nvPr/>
        </p:nvSpPr>
        <p:spPr bwMode="auto">
          <a:xfrm>
            <a:off x="3171827" y="5544009"/>
            <a:ext cx="4054314" cy="9540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800" dirty="0">
                <a:effectLst/>
                <a:latin typeface="Meiryo UI" panose="020B0604030504040204" pitchFamily="50" charset="-128"/>
                <a:ea typeface="Meiryo UI" panose="020B0604030504040204" pitchFamily="50" charset="-128"/>
                <a:cs typeface="Meiryo UI" panose="020B0604030504040204" pitchFamily="50" charset="-128"/>
              </a:rPr>
              <a:t>リスクは適切に</a:t>
            </a:r>
          </a:p>
          <a:p>
            <a:pPr algn="ctr" eaLnBrk="1" hangingPunct="1">
              <a:spcBef>
                <a:spcPct val="0"/>
              </a:spcBef>
              <a:buFontTx/>
              <a:buNone/>
            </a:pPr>
            <a:r>
              <a:rPr lang="ja-JP" altLang="en-US" sz="2800" dirty="0">
                <a:effectLst/>
                <a:latin typeface="Meiryo UI" panose="020B0604030504040204" pitchFamily="50" charset="-128"/>
                <a:ea typeface="Meiryo UI" panose="020B0604030504040204" pitchFamily="50" charset="-128"/>
                <a:cs typeface="Meiryo UI" panose="020B0604030504040204" pitchFamily="50" charset="-128"/>
              </a:rPr>
              <a:t>低減されているか？</a:t>
            </a:r>
          </a:p>
        </p:txBody>
      </p:sp>
      <p:sp>
        <p:nvSpPr>
          <p:cNvPr id="7" name="Text Box 7"/>
          <p:cNvSpPr txBox="1">
            <a:spLocks noChangeArrowheads="1"/>
          </p:cNvSpPr>
          <p:nvPr/>
        </p:nvSpPr>
        <p:spPr bwMode="auto">
          <a:xfrm>
            <a:off x="2662150" y="1511759"/>
            <a:ext cx="5053815" cy="52322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ja-JP"/>
            </a:defPPr>
            <a:lvl1pPr eaLnBrk="1" hangingPunct="1">
              <a:buFontTx/>
              <a:buNone/>
              <a:defRPr sz="2800">
                <a:solidFill>
                  <a:schemeClr val="tx1"/>
                </a:solidFill>
                <a:effectLst/>
                <a:latin typeface="Times New Roman" pitchFamily="18" charset="0"/>
                <a:ea typeface="ＭＳ Ｐゴシック" pitchFamily="50"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Step1. </a:t>
            </a:r>
            <a:r>
              <a:rPr lang="ja-JP" altLang="en-US" dirty="0">
                <a:latin typeface="Meiryo UI" panose="020B0604030504040204" pitchFamily="50" charset="-128"/>
                <a:ea typeface="Meiryo UI" panose="020B0604030504040204" pitchFamily="50" charset="-128"/>
                <a:cs typeface="Meiryo UI" panose="020B0604030504040204" pitchFamily="50" charset="-128"/>
              </a:rPr>
              <a:t>機械の制限の確認</a:t>
            </a:r>
          </a:p>
        </p:txBody>
      </p:sp>
      <p:sp>
        <p:nvSpPr>
          <p:cNvPr id="8" name="Text Box 8"/>
          <p:cNvSpPr txBox="1">
            <a:spLocks noChangeArrowheads="1"/>
          </p:cNvSpPr>
          <p:nvPr/>
        </p:nvSpPr>
        <p:spPr bwMode="auto">
          <a:xfrm>
            <a:off x="2771057" y="2408280"/>
            <a:ext cx="4836000" cy="95410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ja-JP"/>
            </a:defPPr>
            <a:lvl1pPr eaLnBrk="1" hangingPunct="1">
              <a:buFontTx/>
              <a:buNone/>
              <a:defRPr sz="2800">
                <a:solidFill>
                  <a:schemeClr val="tx1"/>
                </a:solidFill>
                <a:effectLst/>
                <a:latin typeface="Times New Roman" pitchFamily="18" charset="0"/>
                <a:ea typeface="ＭＳ Ｐゴシック" pitchFamily="50"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Step2.</a:t>
            </a:r>
            <a:r>
              <a:rPr lang="ja-JP" altLang="en-US" dirty="0">
                <a:latin typeface="Meiryo UI" panose="020B0604030504040204" pitchFamily="50" charset="-128"/>
                <a:ea typeface="Meiryo UI" panose="020B0604030504040204" pitchFamily="50" charset="-128"/>
                <a:cs typeface="Meiryo UI" panose="020B0604030504040204" pitchFamily="50" charset="-128"/>
              </a:rPr>
              <a:t>危険源</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危険状態</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　　　　危険事象の同定</a:t>
            </a:r>
          </a:p>
        </p:txBody>
      </p:sp>
      <p:sp>
        <p:nvSpPr>
          <p:cNvPr id="9" name="Text Box 11"/>
          <p:cNvSpPr txBox="1">
            <a:spLocks noChangeArrowheads="1"/>
          </p:cNvSpPr>
          <p:nvPr/>
        </p:nvSpPr>
        <p:spPr bwMode="auto">
          <a:xfrm>
            <a:off x="3171826" y="3743783"/>
            <a:ext cx="4054315" cy="626604"/>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eaLnBrk="1" hangingPunct="1">
              <a:buFontTx/>
              <a:buNone/>
              <a:defRPr sz="3200">
                <a:solidFill>
                  <a:schemeClr val="tx1"/>
                </a:solidFill>
                <a:effectLst/>
                <a:latin typeface="Times New Roman" pitchFamily="18" charset="0"/>
                <a:ea typeface="ＭＳ Ｐゴシック" pitchFamily="50"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Step3.</a:t>
            </a:r>
            <a:r>
              <a:rPr lang="ja-JP" altLang="en-US" dirty="0">
                <a:latin typeface="Meiryo UI" panose="020B0604030504040204" pitchFamily="50" charset="-128"/>
                <a:ea typeface="Meiryo UI" panose="020B0604030504040204" pitchFamily="50" charset="-128"/>
                <a:cs typeface="Meiryo UI" panose="020B0604030504040204" pitchFamily="50" charset="-128"/>
              </a:rPr>
              <a:t>リスクの見積り</a:t>
            </a:r>
          </a:p>
        </p:txBody>
      </p:sp>
      <p:sp>
        <p:nvSpPr>
          <p:cNvPr id="11" name="Text Box 13"/>
          <p:cNvSpPr txBox="1">
            <a:spLocks noChangeArrowheads="1"/>
          </p:cNvSpPr>
          <p:nvPr/>
        </p:nvSpPr>
        <p:spPr bwMode="auto">
          <a:xfrm>
            <a:off x="3171826" y="4686760"/>
            <a:ext cx="4054314" cy="584775"/>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eaLnBrk="1" hangingPunct="1">
              <a:buFontTx/>
              <a:buNone/>
              <a:defRPr sz="3200">
                <a:solidFill>
                  <a:schemeClr val="tx1"/>
                </a:solidFill>
                <a:effectLst/>
                <a:latin typeface="Times New Roman" pitchFamily="18" charset="0"/>
                <a:ea typeface="ＭＳ Ｐゴシック" pitchFamily="50"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r>
              <a:rPr lang="en-US" altLang="ja-JP">
                <a:latin typeface="Meiryo UI" panose="020B0604030504040204" pitchFamily="50" charset="-128"/>
                <a:ea typeface="Meiryo UI" panose="020B0604030504040204" pitchFamily="50" charset="-128"/>
                <a:cs typeface="Meiryo UI" panose="020B0604030504040204" pitchFamily="50" charset="-128"/>
              </a:rPr>
              <a:t>Step4.</a:t>
            </a:r>
            <a:r>
              <a:rPr lang="ja-JP" altLang="en-US">
                <a:latin typeface="Meiryo UI" panose="020B0604030504040204" pitchFamily="50" charset="-128"/>
                <a:ea typeface="Meiryo UI" panose="020B0604030504040204" pitchFamily="50" charset="-128"/>
                <a:cs typeface="Meiryo UI" panose="020B0604030504040204" pitchFamily="50" charset="-128"/>
              </a:rPr>
              <a:t>リスクの評価</a:t>
            </a:r>
          </a:p>
        </p:txBody>
      </p:sp>
      <p:sp>
        <p:nvSpPr>
          <p:cNvPr id="12" name="Text Box 18"/>
          <p:cNvSpPr txBox="1">
            <a:spLocks noChangeArrowheads="1"/>
          </p:cNvSpPr>
          <p:nvPr/>
        </p:nvSpPr>
        <p:spPr bwMode="auto">
          <a:xfrm>
            <a:off x="8184268" y="5752642"/>
            <a:ext cx="1261884" cy="52322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800">
                <a:effectLst/>
                <a:latin typeface="Meiryo UI" panose="020B0604030504040204" pitchFamily="50" charset="-128"/>
                <a:ea typeface="Meiryo UI" panose="020B0604030504040204" pitchFamily="50" charset="-128"/>
                <a:cs typeface="Meiryo UI" panose="020B0604030504040204" pitchFamily="50" charset="-128"/>
              </a:rPr>
              <a:t>文書化</a:t>
            </a:r>
          </a:p>
        </p:txBody>
      </p:sp>
      <p:cxnSp>
        <p:nvCxnSpPr>
          <p:cNvPr id="14" name="直線矢印コネクタ 2"/>
          <p:cNvCxnSpPr>
            <a:stCxn id="7" idx="2"/>
            <a:endCxn id="8" idx="0"/>
          </p:cNvCxnSpPr>
          <p:nvPr/>
        </p:nvCxnSpPr>
        <p:spPr>
          <a:xfrm>
            <a:off x="5189057" y="2034979"/>
            <a:ext cx="0" cy="373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25"/>
          <p:cNvCxnSpPr>
            <a:stCxn id="8" idx="2"/>
            <a:endCxn id="9" idx="0"/>
          </p:cNvCxnSpPr>
          <p:nvPr/>
        </p:nvCxnSpPr>
        <p:spPr>
          <a:xfrm>
            <a:off x="5189058" y="3362387"/>
            <a:ext cx="9927" cy="3813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30"/>
          <p:cNvCxnSpPr>
            <a:stCxn id="9" idx="2"/>
            <a:endCxn id="11" idx="0"/>
          </p:cNvCxnSpPr>
          <p:nvPr/>
        </p:nvCxnSpPr>
        <p:spPr>
          <a:xfrm flipH="1">
            <a:off x="5198983" y="4370387"/>
            <a:ext cx="1" cy="3163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33"/>
          <p:cNvCxnSpPr>
            <a:stCxn id="11" idx="2"/>
            <a:endCxn id="6" idx="0"/>
          </p:cNvCxnSpPr>
          <p:nvPr/>
        </p:nvCxnSpPr>
        <p:spPr>
          <a:xfrm>
            <a:off x="5198983" y="5271535"/>
            <a:ext cx="1" cy="2724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4"/>
          <p:cNvCxnSpPr>
            <a:stCxn id="6" idx="3"/>
            <a:endCxn id="12" idx="1"/>
          </p:cNvCxnSpPr>
          <p:nvPr/>
        </p:nvCxnSpPr>
        <p:spPr>
          <a:xfrm flipV="1">
            <a:off x="7226141" y="6014252"/>
            <a:ext cx="958127" cy="68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正方形/長方形 17"/>
          <p:cNvSpPr/>
          <p:nvPr/>
        </p:nvSpPr>
        <p:spPr>
          <a:xfrm>
            <a:off x="7187031" y="5675698"/>
            <a:ext cx="546945" cy="338554"/>
          </a:xfrm>
          <a:prstGeom prst="rect">
            <a:avLst/>
          </a:prstGeom>
        </p:spPr>
        <p:txBody>
          <a:bodyPr wrap="none">
            <a:spAutoFit/>
          </a:bodyPr>
          <a:lstStyle/>
          <a:p>
            <a:pPr lvl="0" algn="ctr"/>
            <a:r>
              <a:rPr lang="ja-JP" altLang="en-US" sz="16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はい</a:t>
            </a:r>
          </a:p>
        </p:txBody>
      </p:sp>
      <p:sp>
        <p:nvSpPr>
          <p:cNvPr id="20" name="正方形/長方形 18"/>
          <p:cNvSpPr/>
          <p:nvPr/>
        </p:nvSpPr>
        <p:spPr>
          <a:xfrm>
            <a:off x="2410078" y="5635356"/>
            <a:ext cx="720069" cy="338554"/>
          </a:xfrm>
          <a:prstGeom prst="rect">
            <a:avLst/>
          </a:prstGeom>
        </p:spPr>
        <p:txBody>
          <a:bodyPr wrap="none">
            <a:spAutoFit/>
          </a:bodyPr>
          <a:lstStyle/>
          <a:p>
            <a:pPr lvl="0"/>
            <a:r>
              <a:rPr lang="ja-JP" altLang="en-US" sz="16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いいえ</a:t>
            </a:r>
          </a:p>
        </p:txBody>
      </p:sp>
      <p:cxnSp>
        <p:nvCxnSpPr>
          <p:cNvPr id="21" name="カギ線コネクタ 20"/>
          <p:cNvCxnSpPr>
            <a:stCxn id="6" idx="1"/>
            <a:endCxn id="5" idx="2"/>
          </p:cNvCxnSpPr>
          <p:nvPr/>
        </p:nvCxnSpPr>
        <p:spPr>
          <a:xfrm rot="10800000">
            <a:off x="1315691" y="5433127"/>
            <a:ext cx="1856137" cy="587927"/>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カギ線コネクタ 45"/>
          <p:cNvCxnSpPr>
            <a:stCxn id="5" idx="0"/>
            <a:endCxn id="7" idx="1"/>
          </p:cNvCxnSpPr>
          <p:nvPr/>
        </p:nvCxnSpPr>
        <p:spPr>
          <a:xfrm rot="5400000" flipH="1" flipV="1">
            <a:off x="1066983" y="2022077"/>
            <a:ext cx="1843875" cy="1346460"/>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カギ線コネクタ 45"/>
          <p:cNvCxnSpPr>
            <a:stCxn id="5" idx="0"/>
            <a:endCxn id="8" idx="1"/>
          </p:cNvCxnSpPr>
          <p:nvPr/>
        </p:nvCxnSpPr>
        <p:spPr>
          <a:xfrm rot="5400000" flipH="1" flipV="1">
            <a:off x="1677418" y="2523606"/>
            <a:ext cx="731910" cy="1455367"/>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2553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2 </a:t>
            </a:r>
            <a:r>
              <a:rPr lang="ja-JP" altLang="en-US" dirty="0"/>
              <a:t>リスクアセスメント</a:t>
            </a:r>
            <a:r>
              <a:rPr lang="en-US" altLang="ja-JP" dirty="0"/>
              <a:t/>
            </a:r>
            <a:br>
              <a:rPr lang="en-US" altLang="ja-JP" dirty="0"/>
            </a:br>
            <a:r>
              <a:rPr lang="en-US" altLang="ja-JP" dirty="0"/>
              <a:t>(4)	</a:t>
            </a:r>
            <a:r>
              <a:rPr lang="ja-JP" altLang="en-US" dirty="0"/>
              <a:t>リスクの見積もり・リスクの評価</a:t>
            </a:r>
            <a:endParaRPr kumimoji="1" lang="ja-JP" altLang="en-US" dirty="0"/>
          </a:p>
        </p:txBody>
      </p:sp>
      <p:sp>
        <p:nvSpPr>
          <p:cNvPr id="23" name="Text Box 27"/>
          <p:cNvSpPr txBox="1">
            <a:spLocks noChangeArrowheads="1"/>
          </p:cNvSpPr>
          <p:nvPr/>
        </p:nvSpPr>
        <p:spPr bwMode="auto">
          <a:xfrm>
            <a:off x="259955" y="1365984"/>
            <a:ext cx="1451497" cy="189298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a:spcBef>
                <a:spcPct val="50000"/>
              </a:spcBef>
            </a:pPr>
            <a:r>
              <a:rPr lang="ja-JP" altLang="en-US" sz="2400" dirty="0" smtClean="0">
                <a:effectLst/>
                <a:latin typeface="HG丸ｺﾞｼｯｸM-PRO" panose="020F0600000000000000" pitchFamily="50" charset="-128"/>
                <a:ea typeface="HG丸ｺﾞｼｯｸM-PRO" panose="020F0600000000000000" pitchFamily="50" charset="-128"/>
              </a:rPr>
              <a:t>リスク</a:t>
            </a:r>
            <a:endParaRPr lang="ja-JP" altLang="en-US" sz="2400" dirty="0">
              <a:effectLst/>
              <a:latin typeface="HG丸ｺﾞｼｯｸM-PRO" panose="020F0600000000000000" pitchFamily="50" charset="-128"/>
              <a:ea typeface="HG丸ｺﾞｼｯｸM-PRO" panose="020F0600000000000000" pitchFamily="50" charset="-128"/>
            </a:endParaRPr>
          </a:p>
        </p:txBody>
      </p:sp>
      <p:sp>
        <p:nvSpPr>
          <p:cNvPr id="24" name="Text Box 28"/>
          <p:cNvSpPr txBox="1">
            <a:spLocks noChangeArrowheads="1"/>
          </p:cNvSpPr>
          <p:nvPr/>
        </p:nvSpPr>
        <p:spPr bwMode="auto">
          <a:xfrm>
            <a:off x="2206751" y="1365984"/>
            <a:ext cx="2311400" cy="189298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p>
            <a:pPr algn="ctr">
              <a:spcBef>
                <a:spcPct val="50000"/>
              </a:spcBef>
            </a:pPr>
            <a:r>
              <a:rPr lang="ja-JP" altLang="en-US" sz="2400" dirty="0">
                <a:solidFill>
                  <a:srgbClr val="FF0000"/>
                </a:solidFill>
                <a:latin typeface="HG丸ｺﾞｼｯｸM-PRO" panose="020F0600000000000000" pitchFamily="50" charset="-128"/>
                <a:ea typeface="HG丸ｺﾞｼｯｸM-PRO" panose="020F0600000000000000" pitchFamily="50" charset="-128"/>
              </a:rPr>
              <a:t>危害のひどさ</a:t>
            </a:r>
          </a:p>
        </p:txBody>
      </p:sp>
      <p:sp>
        <p:nvSpPr>
          <p:cNvPr id="25" name="Text Box 29"/>
          <p:cNvSpPr txBox="1">
            <a:spLocks noChangeArrowheads="1"/>
          </p:cNvSpPr>
          <p:nvPr/>
        </p:nvSpPr>
        <p:spPr bwMode="auto">
          <a:xfrm>
            <a:off x="5027210" y="1365984"/>
            <a:ext cx="3522133" cy="189298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a:spcBef>
                <a:spcPct val="50000"/>
              </a:spcBef>
            </a:pPr>
            <a:r>
              <a:rPr lang="ja-JP" altLang="en-US" sz="2400" dirty="0">
                <a:solidFill>
                  <a:srgbClr val="FF0000"/>
                </a:solidFill>
                <a:latin typeface="HG丸ｺﾞｼｯｸM-PRO" panose="020F0600000000000000" pitchFamily="50" charset="-128"/>
                <a:ea typeface="HG丸ｺﾞｼｯｸM-PRO" panose="020F0600000000000000" pitchFamily="50" charset="-128"/>
              </a:rPr>
              <a:t>危害の発生確率</a:t>
            </a:r>
          </a:p>
          <a:p>
            <a:pPr algn="ctr">
              <a:spcBef>
                <a:spcPct val="50000"/>
              </a:spcBef>
            </a:pPr>
            <a:endParaRPr lang="ja-JP" altLang="en-US" sz="2400" dirty="0">
              <a:effectLst/>
              <a:latin typeface="HG丸ｺﾞｼｯｸM-PRO" panose="020F0600000000000000" pitchFamily="50" charset="-128"/>
              <a:ea typeface="HG丸ｺﾞｼｯｸM-PRO" panose="020F0600000000000000" pitchFamily="50" charset="-128"/>
            </a:endParaRPr>
          </a:p>
          <a:p>
            <a:pPr algn="ctr">
              <a:spcBef>
                <a:spcPct val="50000"/>
              </a:spcBef>
            </a:pPr>
            <a:endParaRPr lang="en-US" altLang="ja-JP" sz="2400" dirty="0" smtClean="0">
              <a:effectLst/>
              <a:latin typeface="HG丸ｺﾞｼｯｸM-PRO" panose="020F0600000000000000" pitchFamily="50" charset="-128"/>
              <a:ea typeface="HG丸ｺﾞｼｯｸM-PRO" panose="020F0600000000000000" pitchFamily="50" charset="-128"/>
            </a:endParaRPr>
          </a:p>
          <a:p>
            <a:pPr algn="ctr">
              <a:spcBef>
                <a:spcPct val="50000"/>
              </a:spcBef>
            </a:pPr>
            <a:endParaRPr lang="ja-JP" altLang="en-US" sz="2400" dirty="0">
              <a:effectLst/>
              <a:latin typeface="HG丸ｺﾞｼｯｸM-PRO" panose="020F0600000000000000" pitchFamily="50" charset="-128"/>
              <a:ea typeface="HG丸ｺﾞｼｯｸM-PRO" panose="020F0600000000000000" pitchFamily="50" charset="-128"/>
            </a:endParaRPr>
          </a:p>
        </p:txBody>
      </p:sp>
      <p:sp>
        <p:nvSpPr>
          <p:cNvPr id="26" name="Text Box 30"/>
          <p:cNvSpPr txBox="1">
            <a:spLocks noChangeArrowheads="1"/>
          </p:cNvSpPr>
          <p:nvPr/>
        </p:nvSpPr>
        <p:spPr bwMode="auto">
          <a:xfrm>
            <a:off x="5536622" y="1785084"/>
            <a:ext cx="249299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ja-JP" altLang="en-US" sz="2000" dirty="0" smtClean="0">
                <a:effectLst/>
                <a:latin typeface="HG丸ｺﾞｼｯｸM-PRO" panose="020F0600000000000000" pitchFamily="50" charset="-128"/>
                <a:ea typeface="HG丸ｺﾞｼｯｸM-PRO" panose="020F0600000000000000" pitchFamily="50" charset="-128"/>
              </a:rPr>
              <a:t>暴露頻度および時間</a:t>
            </a:r>
            <a:endParaRPr lang="ja-JP" altLang="en-US" sz="2000" dirty="0">
              <a:effectLst/>
              <a:latin typeface="HG丸ｺﾞｼｯｸM-PRO" panose="020F0600000000000000" pitchFamily="50" charset="-128"/>
              <a:ea typeface="HG丸ｺﾞｼｯｸM-PRO" panose="020F0600000000000000" pitchFamily="50" charset="-128"/>
            </a:endParaRPr>
          </a:p>
        </p:txBody>
      </p:sp>
      <p:sp>
        <p:nvSpPr>
          <p:cNvPr id="27" name="Text Box 31"/>
          <p:cNvSpPr txBox="1">
            <a:spLocks noChangeArrowheads="1"/>
          </p:cNvSpPr>
          <p:nvPr/>
        </p:nvSpPr>
        <p:spPr bwMode="auto">
          <a:xfrm>
            <a:off x="5178551" y="2797976"/>
            <a:ext cx="321945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2000" dirty="0">
                <a:effectLst/>
                <a:latin typeface="HG丸ｺﾞｼｯｸM-PRO" panose="020F0600000000000000" pitchFamily="50" charset="-128"/>
                <a:ea typeface="HG丸ｺﾞｼｯｸM-PRO" panose="020F0600000000000000" pitchFamily="50" charset="-128"/>
              </a:rPr>
              <a:t>危険事象の発生確率</a:t>
            </a:r>
          </a:p>
        </p:txBody>
      </p:sp>
      <p:sp>
        <p:nvSpPr>
          <p:cNvPr id="28" name="Text Box 32"/>
          <p:cNvSpPr txBox="1">
            <a:spLocks noChangeArrowheads="1"/>
          </p:cNvSpPr>
          <p:nvPr/>
        </p:nvSpPr>
        <p:spPr bwMode="auto">
          <a:xfrm>
            <a:off x="5164793" y="2279326"/>
            <a:ext cx="321945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ja-JP" altLang="en-US" sz="2000" dirty="0">
                <a:effectLst/>
                <a:latin typeface="HG丸ｺﾞｼｯｸM-PRO" panose="020F0600000000000000" pitchFamily="50" charset="-128"/>
                <a:ea typeface="HG丸ｺﾞｼｯｸM-PRO" panose="020F0600000000000000" pitchFamily="50" charset="-128"/>
              </a:rPr>
              <a:t>危害を回避する可能性</a:t>
            </a:r>
          </a:p>
        </p:txBody>
      </p:sp>
      <p:sp>
        <p:nvSpPr>
          <p:cNvPr id="29" name="Text Box 33"/>
          <p:cNvSpPr txBox="1">
            <a:spLocks noChangeArrowheads="1"/>
          </p:cNvSpPr>
          <p:nvPr/>
        </p:nvSpPr>
        <p:spPr bwMode="auto">
          <a:xfrm>
            <a:off x="1711451" y="2109276"/>
            <a:ext cx="492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effectLst/>
                <a:latin typeface="HG丸ｺﾞｼｯｸM-PRO" panose="020F0600000000000000" pitchFamily="50" charset="-128"/>
                <a:ea typeface="HG丸ｺﾞｼｯｸM-PRO" panose="020F0600000000000000" pitchFamily="50" charset="-128"/>
              </a:rPr>
              <a:t>は</a:t>
            </a:r>
          </a:p>
        </p:txBody>
      </p:sp>
      <p:sp>
        <p:nvSpPr>
          <p:cNvPr id="30" name="Text Box 34"/>
          <p:cNvSpPr txBox="1">
            <a:spLocks noChangeArrowheads="1"/>
          </p:cNvSpPr>
          <p:nvPr/>
        </p:nvSpPr>
        <p:spPr bwMode="auto">
          <a:xfrm>
            <a:off x="4518152" y="2097210"/>
            <a:ext cx="492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effectLst/>
                <a:latin typeface="HG丸ｺﾞｼｯｸM-PRO" panose="020F0600000000000000" pitchFamily="50" charset="-128"/>
                <a:ea typeface="HG丸ｺﾞｼｯｸM-PRO" panose="020F0600000000000000" pitchFamily="50" charset="-128"/>
              </a:rPr>
              <a:t>と</a:t>
            </a:r>
          </a:p>
        </p:txBody>
      </p:sp>
      <p:sp>
        <p:nvSpPr>
          <p:cNvPr id="31" name="Text Box 35"/>
          <p:cNvSpPr txBox="1">
            <a:spLocks noChangeArrowheads="1"/>
          </p:cNvSpPr>
          <p:nvPr/>
        </p:nvSpPr>
        <p:spPr bwMode="auto">
          <a:xfrm>
            <a:off x="8549343" y="2126461"/>
            <a:ext cx="1107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effectLst/>
                <a:latin typeface="HG丸ｺﾞｼｯｸM-PRO" panose="020F0600000000000000" pitchFamily="50" charset="-128"/>
                <a:ea typeface="HG丸ｺﾞｼｯｸM-PRO" panose="020F0600000000000000" pitchFamily="50" charset="-128"/>
              </a:rPr>
              <a:t>の関数</a:t>
            </a:r>
          </a:p>
        </p:txBody>
      </p:sp>
      <p:grpSp>
        <p:nvGrpSpPr>
          <p:cNvPr id="35" name="Group 34"/>
          <p:cNvGrpSpPr/>
          <p:nvPr/>
        </p:nvGrpSpPr>
        <p:grpSpPr>
          <a:xfrm>
            <a:off x="3074743" y="3628571"/>
            <a:ext cx="4101830" cy="2826989"/>
            <a:chOff x="2206852" y="2996986"/>
            <a:chExt cx="4663658" cy="3876136"/>
          </a:xfrm>
        </p:grpSpPr>
        <p:sp>
          <p:nvSpPr>
            <p:cNvPr id="7" name="Text Box 29"/>
            <p:cNvSpPr txBox="1">
              <a:spLocks noChangeArrowheads="1"/>
            </p:cNvSpPr>
            <p:nvPr/>
          </p:nvSpPr>
          <p:spPr bwMode="auto">
            <a:xfrm>
              <a:off x="2216393" y="3925581"/>
              <a:ext cx="559893" cy="223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effectLst/>
                  <a:latin typeface="HG丸ｺﾞｼｯｸM-PRO" panose="020F0600000000000000" pitchFamily="50" charset="-128"/>
                  <a:ea typeface="HG丸ｺﾞｼｯｸM-PRO" panose="020F0600000000000000" pitchFamily="50" charset="-128"/>
                </a:rPr>
                <a:t>危害</a:t>
              </a:r>
              <a:r>
                <a:rPr lang="ja-JP" altLang="en-US" sz="2000" dirty="0" smtClean="0">
                  <a:effectLst/>
                  <a:latin typeface="HG丸ｺﾞｼｯｸM-PRO" panose="020F0600000000000000" pitchFamily="50" charset="-128"/>
                  <a:ea typeface="HG丸ｺﾞｼｯｸM-PRO" panose="020F0600000000000000" pitchFamily="50" charset="-128"/>
                </a:rPr>
                <a:t>のひどさ</a:t>
              </a:r>
              <a:endParaRPr lang="ja-JP" altLang="en-US" sz="2000" dirty="0">
                <a:effectLst/>
                <a:latin typeface="HG丸ｺﾞｼｯｸM-PRO" panose="020F0600000000000000" pitchFamily="50" charset="-128"/>
                <a:ea typeface="HG丸ｺﾞｼｯｸM-PRO" panose="020F0600000000000000" pitchFamily="50" charset="-128"/>
              </a:endParaRPr>
            </a:p>
          </p:txBody>
        </p:sp>
        <p:sp>
          <p:nvSpPr>
            <p:cNvPr id="8" name="Text Box 30"/>
            <p:cNvSpPr txBox="1">
              <a:spLocks noChangeArrowheads="1"/>
            </p:cNvSpPr>
            <p:nvPr/>
          </p:nvSpPr>
          <p:spPr bwMode="auto">
            <a:xfrm>
              <a:off x="2206852" y="2996986"/>
              <a:ext cx="734859" cy="50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1800" dirty="0" smtClean="0">
                  <a:effectLst/>
                  <a:latin typeface="HG丸ｺﾞｼｯｸM-PRO" panose="020F0600000000000000" pitchFamily="50" charset="-128"/>
                  <a:ea typeface="HG丸ｺﾞｼｯｸM-PRO" panose="020F0600000000000000" pitchFamily="50" charset="-128"/>
                </a:rPr>
                <a:t>重い</a:t>
              </a:r>
              <a:endParaRPr lang="ja-JP" altLang="en-US" sz="1800" dirty="0">
                <a:effectLst/>
                <a:latin typeface="HG丸ｺﾞｼｯｸM-PRO" panose="020F0600000000000000" pitchFamily="50" charset="-128"/>
                <a:ea typeface="HG丸ｺﾞｼｯｸM-PRO" panose="020F0600000000000000" pitchFamily="50" charset="-128"/>
              </a:endParaRPr>
            </a:p>
          </p:txBody>
        </p:sp>
        <p:sp>
          <p:nvSpPr>
            <p:cNvPr id="9" name="Text Box 34"/>
            <p:cNvSpPr txBox="1">
              <a:spLocks noChangeArrowheads="1"/>
            </p:cNvSpPr>
            <p:nvPr/>
          </p:nvSpPr>
          <p:spPr bwMode="auto">
            <a:xfrm>
              <a:off x="3853243" y="6324524"/>
              <a:ext cx="2251234" cy="54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000" dirty="0">
                  <a:effectLst/>
                  <a:latin typeface="HG丸ｺﾞｼｯｸM-PRO" panose="020F0600000000000000" pitchFamily="50" charset="-128"/>
                  <a:ea typeface="HG丸ｺﾞｼｯｸM-PRO" panose="020F0600000000000000" pitchFamily="50" charset="-128"/>
                </a:rPr>
                <a:t>危害の発生確率</a:t>
              </a:r>
            </a:p>
          </p:txBody>
        </p:sp>
        <p:cxnSp>
          <p:nvCxnSpPr>
            <p:cNvPr id="11" name="直線矢印コネクタ 2"/>
            <p:cNvCxnSpPr/>
            <p:nvPr/>
          </p:nvCxnSpPr>
          <p:spPr>
            <a:xfrm flipV="1">
              <a:off x="2862967" y="3048278"/>
              <a:ext cx="0" cy="32623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21"/>
            <p:cNvCxnSpPr/>
            <p:nvPr/>
          </p:nvCxnSpPr>
          <p:spPr>
            <a:xfrm flipV="1">
              <a:off x="2862966" y="6265347"/>
              <a:ext cx="3878507" cy="38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3"/>
            <p:cNvPicPr>
              <a:picLocks noChangeAspect="1" noChangeArrowheads="1"/>
            </p:cNvPicPr>
            <p:nvPr/>
          </p:nvPicPr>
          <p:blipFill>
            <a:blip r:embed="rId3" cstate="screen">
              <a:clrChange>
                <a:clrFrom>
                  <a:srgbClr val="FFF200"/>
                </a:clrFrom>
                <a:clrTo>
                  <a:srgbClr val="FFF200">
                    <a:alpha val="0"/>
                  </a:srgbClr>
                </a:clrTo>
              </a:clrChange>
              <a:extLst>
                <a:ext uri="{28A0092B-C50C-407E-A947-70E740481C1C}">
                  <a14:useLocalDpi xmlns:a14="http://schemas.microsoft.com/office/drawing/2010/main"/>
                </a:ext>
              </a:extLst>
            </a:blip>
            <a:srcRect/>
            <a:stretch>
              <a:fillRect/>
            </a:stretch>
          </p:blipFill>
          <p:spPr bwMode="auto">
            <a:xfrm>
              <a:off x="3136627" y="3014940"/>
              <a:ext cx="1318846"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4"/>
            <p:cNvPicPr>
              <a:picLocks noChangeAspect="1" noChangeArrowheads="1"/>
            </p:cNvPicPr>
            <p:nvPr/>
          </p:nvPicPr>
          <p:blipFill>
            <a:blip r:embed="rId4" cstate="screen">
              <a:clrChange>
                <a:clrFrom>
                  <a:srgbClr val="FFF200"/>
                </a:clrFrom>
                <a:clrTo>
                  <a:srgbClr val="FFF200">
                    <a:alpha val="0"/>
                  </a:srgbClr>
                </a:clrTo>
              </a:clrChange>
              <a:extLst>
                <a:ext uri="{28A0092B-C50C-407E-A947-70E740481C1C}">
                  <a14:useLocalDpi xmlns:a14="http://schemas.microsoft.com/office/drawing/2010/main"/>
                </a:ext>
              </a:extLst>
            </a:blip>
            <a:srcRect/>
            <a:stretch>
              <a:fillRect/>
            </a:stretch>
          </p:blipFill>
          <p:spPr bwMode="auto">
            <a:xfrm>
              <a:off x="6000724" y="5365239"/>
              <a:ext cx="817684" cy="821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円/楕円 3"/>
            <p:cNvSpPr/>
            <p:nvPr/>
          </p:nvSpPr>
          <p:spPr>
            <a:xfrm>
              <a:off x="5478584" y="3278182"/>
              <a:ext cx="1061671" cy="1014418"/>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effectLst/>
                <a:latin typeface="HG創英角ﾎﾟｯﾌﾟ体" panose="040B0A09000000000000" pitchFamily="49" charset="-128"/>
                <a:ea typeface="HG創英角ﾎﾟｯﾌﾟ体" panose="040B0A09000000000000" pitchFamily="49" charset="-128"/>
              </a:endParaRPr>
            </a:p>
          </p:txBody>
        </p:sp>
        <p:sp>
          <p:nvSpPr>
            <p:cNvPr id="16" name="円/楕円 25"/>
            <p:cNvSpPr/>
            <p:nvPr/>
          </p:nvSpPr>
          <p:spPr>
            <a:xfrm>
              <a:off x="3003408" y="5702557"/>
              <a:ext cx="451705" cy="484214"/>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effectLst/>
              </a:endParaRPr>
            </a:p>
          </p:txBody>
        </p:sp>
        <p:sp>
          <p:nvSpPr>
            <p:cNvPr id="17" name="Text Box 30"/>
            <p:cNvSpPr txBox="1">
              <a:spLocks noChangeArrowheads="1"/>
            </p:cNvSpPr>
            <p:nvPr/>
          </p:nvSpPr>
          <p:spPr bwMode="auto">
            <a:xfrm>
              <a:off x="2283796" y="6002104"/>
              <a:ext cx="734859" cy="50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1800" dirty="0" smtClean="0">
                  <a:effectLst/>
                  <a:latin typeface="HG丸ｺﾞｼｯｸM-PRO" panose="020F0600000000000000" pitchFamily="50" charset="-128"/>
                  <a:ea typeface="HG丸ｺﾞｼｯｸM-PRO" panose="020F0600000000000000" pitchFamily="50" charset="-128"/>
                </a:rPr>
                <a:t>軽い</a:t>
              </a:r>
              <a:endParaRPr lang="ja-JP" altLang="en-US" sz="1800" dirty="0">
                <a:effectLst/>
                <a:latin typeface="HG丸ｺﾞｼｯｸM-PRO" panose="020F0600000000000000" pitchFamily="50" charset="-128"/>
                <a:ea typeface="HG丸ｺﾞｼｯｸM-PRO" panose="020F0600000000000000" pitchFamily="50" charset="-128"/>
              </a:endParaRPr>
            </a:p>
          </p:txBody>
        </p:sp>
        <p:sp>
          <p:nvSpPr>
            <p:cNvPr id="18" name="Text Box 30"/>
            <p:cNvSpPr txBox="1">
              <a:spLocks noChangeArrowheads="1"/>
            </p:cNvSpPr>
            <p:nvPr/>
          </p:nvSpPr>
          <p:spPr bwMode="auto">
            <a:xfrm>
              <a:off x="2776240" y="6342730"/>
              <a:ext cx="734859" cy="50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1800" dirty="0" smtClean="0">
                  <a:effectLst/>
                  <a:latin typeface="HG丸ｺﾞｼｯｸM-PRO" panose="020F0600000000000000" pitchFamily="50" charset="-128"/>
                  <a:ea typeface="HG丸ｺﾞｼｯｸM-PRO" panose="020F0600000000000000" pitchFamily="50" charset="-128"/>
                </a:rPr>
                <a:t>低い</a:t>
              </a:r>
              <a:endParaRPr lang="ja-JP" altLang="en-US" sz="1800" dirty="0">
                <a:effectLst/>
                <a:latin typeface="HG丸ｺﾞｼｯｸM-PRO" panose="020F0600000000000000" pitchFamily="50" charset="-128"/>
                <a:ea typeface="HG丸ｺﾞｼｯｸM-PRO" panose="020F0600000000000000" pitchFamily="50" charset="-128"/>
              </a:endParaRPr>
            </a:p>
          </p:txBody>
        </p:sp>
        <p:sp>
          <p:nvSpPr>
            <p:cNvPr id="19" name="Text Box 30"/>
            <p:cNvSpPr txBox="1">
              <a:spLocks noChangeArrowheads="1"/>
            </p:cNvSpPr>
            <p:nvPr/>
          </p:nvSpPr>
          <p:spPr bwMode="auto">
            <a:xfrm>
              <a:off x="6135651" y="6339913"/>
              <a:ext cx="734859" cy="50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1800" dirty="0" smtClean="0">
                  <a:effectLst/>
                  <a:latin typeface="HG丸ｺﾞｼｯｸM-PRO" panose="020F0600000000000000" pitchFamily="50" charset="-128"/>
                  <a:ea typeface="HG丸ｺﾞｼｯｸM-PRO" panose="020F0600000000000000" pitchFamily="50" charset="-128"/>
                </a:rPr>
                <a:t>高い</a:t>
              </a:r>
              <a:endParaRPr lang="ja-JP" altLang="en-US" sz="1800" dirty="0">
                <a:effectLst/>
                <a:latin typeface="HG丸ｺﾞｼｯｸM-PRO" panose="020F0600000000000000" pitchFamily="50" charset="-128"/>
                <a:ea typeface="HG丸ｺﾞｼｯｸM-PRO" panose="020F0600000000000000" pitchFamily="50" charset="-128"/>
              </a:endParaRPr>
            </a:p>
          </p:txBody>
        </p:sp>
        <p:sp>
          <p:nvSpPr>
            <p:cNvPr id="21" name="正方形/長方形 8"/>
            <p:cNvSpPr/>
            <p:nvPr/>
          </p:nvSpPr>
          <p:spPr>
            <a:xfrm>
              <a:off x="5378863" y="3498381"/>
              <a:ext cx="1261855" cy="717396"/>
            </a:xfrm>
            <a:prstGeom prst="rect">
              <a:avLst/>
            </a:prstGeom>
          </p:spPr>
          <p:txBody>
            <a:bodyPr wrap="square">
              <a:spAutoFit/>
            </a:bodyPr>
            <a:lstStyle/>
            <a:p>
              <a:pPr lvl="0" algn="ctr">
                <a:defRPr/>
              </a:pPr>
              <a:r>
                <a:rPr lang="ja-JP" altLang="en-US" sz="2800" dirty="0" smtClean="0">
                  <a:solidFill>
                    <a:srgbClr val="FFFFFF"/>
                  </a:solidFill>
                  <a:effectLst/>
                  <a:latin typeface="HG創英角ﾎﾟｯﾌﾟ体" panose="040B0A09000000000000" pitchFamily="49" charset="-128"/>
                  <a:ea typeface="HG創英角ﾎﾟｯﾌﾟ体" panose="040B0A09000000000000" pitchFamily="49" charset="-128"/>
                </a:rPr>
                <a:t>大</a:t>
              </a:r>
              <a:endParaRPr lang="ja-JP" altLang="en-US" sz="2800" dirty="0">
                <a:solidFill>
                  <a:srgbClr val="FFFFFF"/>
                </a:solidFill>
                <a:effectLst/>
                <a:latin typeface="HG創英角ﾎﾟｯﾌﾟ体" panose="040B0A09000000000000" pitchFamily="49" charset="-128"/>
                <a:ea typeface="HG創英角ﾎﾟｯﾌﾟ体" panose="040B0A09000000000000" pitchFamily="49" charset="-128"/>
              </a:endParaRPr>
            </a:p>
          </p:txBody>
        </p:sp>
        <p:sp>
          <p:nvSpPr>
            <p:cNvPr id="22" name="正方形/長方形 32"/>
            <p:cNvSpPr/>
            <p:nvPr/>
          </p:nvSpPr>
          <p:spPr>
            <a:xfrm>
              <a:off x="2853183" y="5763732"/>
              <a:ext cx="735384" cy="464198"/>
            </a:xfrm>
            <a:prstGeom prst="rect">
              <a:avLst/>
            </a:prstGeom>
          </p:spPr>
          <p:txBody>
            <a:bodyPr wrap="square">
              <a:spAutoFit/>
            </a:bodyPr>
            <a:lstStyle/>
            <a:p>
              <a:pPr lvl="0" algn="ctr">
                <a:defRPr/>
              </a:pPr>
              <a:r>
                <a:rPr lang="ja-JP" altLang="en-US" sz="1600" dirty="0" smtClean="0">
                  <a:solidFill>
                    <a:srgbClr val="FFFFFF"/>
                  </a:solidFill>
                  <a:effectLst/>
                  <a:latin typeface="HG創英角ﾎﾟｯﾌﾟ体" panose="040B0A09000000000000" pitchFamily="49" charset="-128"/>
                  <a:ea typeface="HG創英角ﾎﾟｯﾌﾟ体" panose="040B0A09000000000000" pitchFamily="49" charset="-128"/>
                </a:rPr>
                <a:t>小</a:t>
              </a:r>
              <a:endParaRPr lang="ja-JP" altLang="en-US" sz="1600" dirty="0">
                <a:solidFill>
                  <a:srgbClr val="FFFFFF"/>
                </a:solidFill>
                <a:effectLst/>
                <a:latin typeface="HG創英角ﾎﾟｯﾌﾟ体" panose="040B0A09000000000000" pitchFamily="49" charset="-128"/>
                <a:ea typeface="HG創英角ﾎﾟｯﾌﾟ体" panose="040B0A09000000000000" pitchFamily="49" charset="-128"/>
              </a:endParaRPr>
            </a:p>
          </p:txBody>
        </p:sp>
        <p:grpSp>
          <p:nvGrpSpPr>
            <p:cNvPr id="32" name="グループ化 6"/>
            <p:cNvGrpSpPr/>
            <p:nvPr/>
          </p:nvGrpSpPr>
          <p:grpSpPr>
            <a:xfrm rot="410896">
              <a:off x="3399813" y="3629510"/>
              <a:ext cx="1918166" cy="1697283"/>
              <a:chOff x="3311507" y="3914613"/>
              <a:chExt cx="1592429" cy="1396277"/>
            </a:xfrm>
            <a:solidFill>
              <a:srgbClr val="FF0000"/>
            </a:solidFill>
          </p:grpSpPr>
          <p:sp>
            <p:nvSpPr>
              <p:cNvPr id="33" name="二等辺三角形 5"/>
              <p:cNvSpPr/>
              <p:nvPr/>
            </p:nvSpPr>
            <p:spPr bwMode="auto">
              <a:xfrm rot="13502810">
                <a:off x="3796050" y="4451796"/>
                <a:ext cx="374551" cy="1343638"/>
              </a:xfrm>
              <a:prstGeom prst="triangle">
                <a:avLst/>
              </a:prstGeom>
              <a:grp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34" name="二等辺三角形 39"/>
              <p:cNvSpPr/>
              <p:nvPr/>
            </p:nvSpPr>
            <p:spPr bwMode="auto">
              <a:xfrm rot="13502810" flipV="1">
                <a:off x="4081204" y="4206190"/>
                <a:ext cx="1114310" cy="531155"/>
              </a:xfrm>
              <a:prstGeom prst="triangle">
                <a:avLst/>
              </a:prstGeom>
              <a:grp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grpSp>
      </p:grpSp>
    </p:spTree>
    <p:extLst>
      <p:ext uri="{BB962C8B-B14F-4D97-AF65-F5344CB8AC3E}">
        <p14:creationId xmlns:p14="http://schemas.microsoft.com/office/powerpoint/2010/main" val="6276393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2 </a:t>
            </a:r>
            <a:r>
              <a:rPr lang="ja-JP" altLang="en-US" dirty="0"/>
              <a:t>リスクアセスメント</a:t>
            </a:r>
            <a:r>
              <a:rPr lang="en-US" altLang="ja-JP" dirty="0"/>
              <a:t/>
            </a:r>
            <a:br>
              <a:rPr lang="en-US" altLang="ja-JP" dirty="0"/>
            </a:br>
            <a:r>
              <a:rPr lang="en-US" altLang="ja-JP" dirty="0"/>
              <a:t>(4)	</a:t>
            </a:r>
            <a:r>
              <a:rPr lang="ja-JP" altLang="en-US" dirty="0"/>
              <a:t>リスクの見積もり・リスクの評価</a:t>
            </a:r>
            <a:endParaRPr kumimoji="1" lang="ja-JP" altLang="en-US" dirty="0"/>
          </a:p>
        </p:txBody>
      </p:sp>
      <p:sp>
        <p:nvSpPr>
          <p:cNvPr id="3" name="Content Placeholder 2"/>
          <p:cNvSpPr>
            <a:spLocks noGrp="1"/>
          </p:cNvSpPr>
          <p:nvPr>
            <p:ph idx="1"/>
          </p:nvPr>
        </p:nvSpPr>
        <p:spPr/>
        <p:txBody>
          <a:bodyPr/>
          <a:lstStyle/>
          <a:p>
            <a:pPr marL="0" indent="0">
              <a:buNone/>
            </a:pPr>
            <a:r>
              <a:rPr lang="ja-JP" altLang="en-US" b="1" dirty="0" smtClean="0"/>
              <a:t>イ </a:t>
            </a:r>
            <a:r>
              <a:rPr lang="ja-JP" altLang="ja-JP" b="1" dirty="0" smtClean="0"/>
              <a:t>リスク</a:t>
            </a:r>
            <a:r>
              <a:rPr lang="ja-JP" altLang="ja-JP" b="1" dirty="0"/>
              <a:t>の見積もり方法</a:t>
            </a:r>
            <a:endParaRPr kumimoji="1" lang="ja-JP" altLang="en-US" dirty="0"/>
          </a:p>
        </p:txBody>
      </p:sp>
      <p:graphicFrame>
        <p:nvGraphicFramePr>
          <p:cNvPr id="4" name="Table 3"/>
          <p:cNvGraphicFramePr>
            <a:graphicFrameLocks noGrp="1"/>
          </p:cNvGraphicFramePr>
          <p:nvPr>
            <p:extLst>
              <p:ext uri="{D42A27DB-BD31-4B8C-83A1-F6EECF244321}">
                <p14:modId xmlns:p14="http://schemas.microsoft.com/office/powerpoint/2010/main" val="307886866"/>
              </p:ext>
            </p:extLst>
          </p:nvPr>
        </p:nvGraphicFramePr>
        <p:xfrm>
          <a:off x="151110" y="2042046"/>
          <a:ext cx="9670943" cy="4438507"/>
        </p:xfrm>
        <a:graphic>
          <a:graphicData uri="http://schemas.openxmlformats.org/drawingml/2006/table">
            <a:tbl>
              <a:tblPr firstRow="1" firstCol="1" bandRow="1">
                <a:tableStyleId>{5C22544A-7EE6-4342-B048-85BDC9FD1C3A}</a:tableStyleId>
              </a:tblPr>
              <a:tblGrid>
                <a:gridCol w="1546167"/>
                <a:gridCol w="4247973"/>
                <a:gridCol w="3876803"/>
              </a:tblGrid>
              <a:tr h="372699">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名称</a:t>
                      </a:r>
                    </a:p>
                  </a:txBody>
                  <a:tcPr marL="74295" marR="74295" marT="0" marB="0"/>
                </a:tc>
                <a:tc>
                  <a:txBody>
                    <a:bodyPr/>
                    <a:lstStyle/>
                    <a:p>
                      <a:pPr algn="ctr">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方法</a:t>
                      </a:r>
                    </a:p>
                  </a:txBody>
                  <a:tcPr marL="74295" marR="74295" marT="0" marB="0"/>
                </a:tc>
                <a:tc>
                  <a:txBody>
                    <a:bodyPr/>
                    <a:lstStyle/>
                    <a:p>
                      <a:pPr algn="ctr">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特徴</a:t>
                      </a:r>
                    </a:p>
                  </a:txBody>
                  <a:tcPr marL="74295" marR="74295" marT="0" marB="0"/>
                </a:tc>
              </a:tr>
              <a:tr h="1016452">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加算法</a:t>
                      </a:r>
                    </a:p>
                  </a:txBody>
                  <a:tcPr marL="74295" marR="74295" marT="0" marB="0"/>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リスク評価要素毎の評価点を加算し、合計点をリスク評価点としてリスクレベルを決定。</a:t>
                      </a:r>
                    </a:p>
                  </a:txBody>
                  <a:tcPr marL="74295" marR="74295" marT="0" marB="0"/>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日本では多く利用される。リスク評価要素の増減が容易。リスク低減効果が見えにくい。</a:t>
                      </a:r>
                    </a:p>
                  </a:txBody>
                  <a:tcPr marL="74295" marR="74295" marT="0" marB="0"/>
                </a:tc>
              </a:tr>
              <a:tr h="1016452">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積算法</a:t>
                      </a:r>
                    </a:p>
                  </a:txBody>
                  <a:tcPr marL="74295" marR="74295" marT="0" marB="0"/>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リスク評価要素毎の評価点を積算し、合計点をリスク評価点としてリスクレベルを決定。</a:t>
                      </a:r>
                    </a:p>
                  </a:txBody>
                  <a:tcPr marL="74295" marR="74295" marT="0" marB="0"/>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加算法の変形。リスク低減効果は加算法より反映しやすい。</a:t>
                      </a:r>
                    </a:p>
                  </a:txBody>
                  <a:tcPr marL="74295" marR="74295" marT="0" marB="0"/>
                </a:tc>
              </a:tr>
              <a:tr h="1016452">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マトリックス法</a:t>
                      </a:r>
                    </a:p>
                  </a:txBody>
                  <a:tcPr marL="74295" marR="74295" marT="0" marB="0"/>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リスク要素を、縦・横</a:t>
                      </a:r>
                      <a:r>
                        <a:rPr lang="en-US" sz="2000" kern="100">
                          <a:effectLst/>
                          <a:latin typeface="Meiryo UI" panose="020B0604030504040204" pitchFamily="50" charset="-128"/>
                          <a:ea typeface="Meiryo UI" panose="020B0604030504040204" pitchFamily="50" charset="-128"/>
                          <a:cs typeface="Meiryo UI" panose="020B0604030504040204" pitchFamily="50" charset="-128"/>
                        </a:rPr>
                        <a:t>2</a:t>
                      </a:r>
                      <a:r>
                        <a:rPr lang="ja-JP" sz="2000" kern="100">
                          <a:effectLst/>
                          <a:latin typeface="Meiryo UI" panose="020B0604030504040204" pitchFamily="50" charset="-128"/>
                          <a:ea typeface="Meiryo UI" panose="020B0604030504040204" pitchFamily="50" charset="-128"/>
                          <a:cs typeface="Meiryo UI" panose="020B0604030504040204" pitchFamily="50" charset="-128"/>
                        </a:rPr>
                        <a:t>軸の評価軸の組み合わせで示されるリスク評価点でリスクレベルを決定。</a:t>
                      </a:r>
                    </a:p>
                  </a:txBody>
                  <a:tcPr marL="74295" marR="74295" marT="0" marB="0"/>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リスク低減方策実施前後の比較が容易。適用できるリスク要素に限界があるが４要素までは事例がある。</a:t>
                      </a:r>
                    </a:p>
                  </a:txBody>
                  <a:tcPr marL="74295" marR="74295" marT="0" marB="0"/>
                </a:tc>
              </a:tr>
              <a:tr h="1016452">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リスクグラフ法</a:t>
                      </a:r>
                    </a:p>
                  </a:txBody>
                  <a:tcPr marL="74295" marR="74295" marT="0" marB="0"/>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リスク評価要素毎に評価の分岐経路を定め、最終的にリスクレベルを導く。</a:t>
                      </a:r>
                    </a:p>
                  </a:txBody>
                  <a:tcPr marL="74295" marR="74295" marT="0" marB="0"/>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比較・妥当性確認が容易。</a:t>
                      </a:r>
                    </a:p>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リスク評価要素の評価分類は多くはできない。</a:t>
                      </a:r>
                    </a:p>
                  </a:txBody>
                  <a:tcPr marL="74295" marR="74295" marT="0" marB="0"/>
                </a:tc>
              </a:tr>
            </a:tbl>
          </a:graphicData>
        </a:graphic>
      </p:graphicFrame>
    </p:spTree>
    <p:extLst>
      <p:ext uri="{BB962C8B-B14F-4D97-AF65-F5344CB8AC3E}">
        <p14:creationId xmlns:p14="http://schemas.microsoft.com/office/powerpoint/2010/main" val="29034938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ja-JP" dirty="0"/>
              <a:t>2 </a:t>
            </a:r>
            <a:r>
              <a:rPr lang="ja-JP" altLang="en-US" dirty="0"/>
              <a:t>リスクアセスメント</a:t>
            </a:r>
            <a:r>
              <a:rPr lang="en-US" altLang="ja-JP" dirty="0"/>
              <a:t/>
            </a:r>
            <a:br>
              <a:rPr lang="en-US" altLang="ja-JP" dirty="0"/>
            </a:br>
            <a:r>
              <a:rPr lang="en-US" altLang="ja-JP" dirty="0"/>
              <a:t>(4)	</a:t>
            </a:r>
            <a:r>
              <a:rPr lang="ja-JP" altLang="en-US" dirty="0"/>
              <a:t>リスクの見積もり・リスクの評価</a:t>
            </a:r>
            <a:endParaRPr kumimoji="1" lang="ja-JP" altLang="en-US" dirty="0"/>
          </a:p>
        </p:txBody>
      </p:sp>
      <p:sp>
        <p:nvSpPr>
          <p:cNvPr id="3" name="Content Placeholder 2"/>
          <p:cNvSpPr>
            <a:spLocks noGrp="1"/>
          </p:cNvSpPr>
          <p:nvPr>
            <p:ph idx="1"/>
          </p:nvPr>
        </p:nvSpPr>
        <p:spPr/>
        <p:txBody>
          <a:bodyPr/>
          <a:lstStyle/>
          <a:p>
            <a:pPr marL="0" indent="0">
              <a:buNone/>
            </a:pPr>
            <a:r>
              <a:rPr lang="ja-JP" altLang="en-US" b="1" dirty="0"/>
              <a:t>イ </a:t>
            </a:r>
            <a:r>
              <a:rPr lang="ja-JP" altLang="ja-JP" b="1" dirty="0"/>
              <a:t>リスクの見積もり</a:t>
            </a:r>
            <a:r>
              <a:rPr lang="ja-JP" altLang="ja-JP" b="1" dirty="0" smtClean="0"/>
              <a:t>方法</a:t>
            </a:r>
            <a:r>
              <a:rPr lang="ja-JP" altLang="en-US" dirty="0" smtClean="0"/>
              <a:t>　－ （ア）加算法＆（イ）積算法</a:t>
            </a:r>
            <a:endParaRPr lang="en-US" altLang="ja-JP" dirty="0" smtClean="0"/>
          </a:p>
          <a:p>
            <a:pPr lvl="1"/>
            <a:endParaRPr kumimoji="1" lang="ja-JP" altLang="en-US" dirty="0"/>
          </a:p>
        </p:txBody>
      </p:sp>
      <p:graphicFrame>
        <p:nvGraphicFramePr>
          <p:cNvPr id="4" name="Table 3"/>
          <p:cNvGraphicFramePr>
            <a:graphicFrameLocks noGrp="1"/>
          </p:cNvGraphicFramePr>
          <p:nvPr>
            <p:extLst>
              <p:ext uri="{D42A27DB-BD31-4B8C-83A1-F6EECF244321}">
                <p14:modId xmlns:p14="http://schemas.microsoft.com/office/powerpoint/2010/main" val="2898845180"/>
              </p:ext>
            </p:extLst>
          </p:nvPr>
        </p:nvGraphicFramePr>
        <p:xfrm>
          <a:off x="285751" y="2101114"/>
          <a:ext cx="9242820" cy="1524000"/>
        </p:xfrm>
        <a:graphic>
          <a:graphicData uri="http://schemas.openxmlformats.org/drawingml/2006/table">
            <a:tbl>
              <a:tblPr firstRow="1" bandRow="1">
                <a:tableStyleId>{5C22544A-7EE6-4342-B048-85BDC9FD1C3A}</a:tableStyleId>
              </a:tblPr>
              <a:tblGrid>
                <a:gridCol w="1243912"/>
                <a:gridCol w="6909487"/>
                <a:gridCol w="1089421"/>
              </a:tblGrid>
              <a:tr h="0">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ひどさ</a:t>
                      </a: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:S</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定義</a:t>
                      </a:r>
                    </a:p>
                  </a:txBody>
                  <a:tcPr marL="74295" marR="74295" marT="0" marB="0"/>
                </a:tc>
                <a:tc>
                  <a:txBody>
                    <a:bodyPr/>
                    <a:lstStyle/>
                    <a:p>
                      <a:pPr algn="ctr">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点数</a:t>
                      </a:r>
                    </a:p>
                  </a:txBody>
                  <a:tcPr marL="74295" marR="74295" marT="0" marB="0"/>
                </a:tc>
              </a:tr>
              <a:tr h="0">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致命的</a:t>
                      </a:r>
                    </a:p>
                  </a:txBody>
                  <a:tcPr marL="74295" marR="74295" marT="0" marB="0"/>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死亡災害や身体の一部に永久損傷を伴うもの</a:t>
                      </a:r>
                    </a:p>
                  </a:txBody>
                  <a:tcPr marL="74295" marR="74295" marT="0" marB="0"/>
                </a:tc>
                <a:tc>
                  <a:txBody>
                    <a:bodyPr/>
                    <a:lstStyle/>
                    <a:p>
                      <a:pPr algn="ctr">
                        <a:spcAft>
                          <a:spcPts val="0"/>
                        </a:spcAft>
                      </a:pPr>
                      <a:r>
                        <a:rPr lang="en-US" sz="2000" kern="100">
                          <a:effectLst/>
                          <a:latin typeface="Meiryo UI" panose="020B0604030504040204" pitchFamily="50" charset="-128"/>
                          <a:ea typeface="Meiryo UI" panose="020B0604030504040204" pitchFamily="50" charset="-128"/>
                          <a:cs typeface="Meiryo UI" panose="020B0604030504040204" pitchFamily="50" charset="-128"/>
                        </a:rPr>
                        <a:t>30</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重大</a:t>
                      </a:r>
                    </a:p>
                  </a:txBody>
                  <a:tcPr marL="74295" marR="74295" marT="0" marB="0"/>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休業災害（１ヶ月以上のもの）、一度に多数の被災者を伴うもの</a:t>
                      </a:r>
                    </a:p>
                  </a:txBody>
                  <a:tcPr marL="74295" marR="74295" marT="0" marB="0"/>
                </a:tc>
                <a:tc>
                  <a:txBody>
                    <a:bodyPr/>
                    <a:lstStyle/>
                    <a:p>
                      <a:pPr algn="ctr">
                        <a:spcAft>
                          <a:spcPts val="0"/>
                        </a:spcAft>
                      </a:pPr>
                      <a:r>
                        <a:rPr lang="en-US" sz="2000" kern="100">
                          <a:effectLst/>
                          <a:latin typeface="Meiryo UI" panose="020B0604030504040204" pitchFamily="50" charset="-128"/>
                          <a:ea typeface="Meiryo UI" panose="020B0604030504040204" pitchFamily="50" charset="-128"/>
                          <a:cs typeface="Meiryo UI" panose="020B0604030504040204" pitchFamily="50" charset="-128"/>
                        </a:rPr>
                        <a:t>20</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中程度</a:t>
                      </a:r>
                    </a:p>
                  </a:txBody>
                  <a:tcPr marL="74295" marR="74295" marT="0" marB="0"/>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休業災害（１ヶ月未満のもの）、一度に複数の被災者を伴うもの</a:t>
                      </a:r>
                    </a:p>
                  </a:txBody>
                  <a:tcPr marL="74295" marR="74295" marT="0" marB="0"/>
                </a:tc>
                <a:tc>
                  <a:txBody>
                    <a:bodyPr/>
                    <a:lstStyle/>
                    <a:p>
                      <a:pPr algn="ctr">
                        <a:spcAft>
                          <a:spcPts val="0"/>
                        </a:spcAft>
                      </a:pPr>
                      <a:r>
                        <a:rPr lang="en-US" sz="2000" kern="100">
                          <a:effectLst/>
                          <a:latin typeface="Meiryo UI" panose="020B0604030504040204" pitchFamily="50" charset="-128"/>
                          <a:ea typeface="Meiryo UI" panose="020B0604030504040204" pitchFamily="50" charset="-128"/>
                          <a:cs typeface="Meiryo UI" panose="020B0604030504040204" pitchFamily="50" charset="-128"/>
                        </a:rPr>
                        <a:t>7</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軽度 </a:t>
                      </a:r>
                    </a:p>
                  </a:txBody>
                  <a:tcPr marL="74295" marR="74295" marT="0" marB="0"/>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不休災害やかすり傷程度のもの</a:t>
                      </a:r>
                    </a:p>
                  </a:txBody>
                  <a:tcPr marL="74295" marR="74295" marT="0" marB="0"/>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2</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31398866"/>
              </p:ext>
            </p:extLst>
          </p:nvPr>
        </p:nvGraphicFramePr>
        <p:xfrm>
          <a:off x="349646" y="4804223"/>
          <a:ext cx="9232504" cy="1524000"/>
        </p:xfrm>
        <a:graphic>
          <a:graphicData uri="http://schemas.openxmlformats.org/drawingml/2006/table">
            <a:tbl>
              <a:tblPr firstRow="1" bandRow="1">
                <a:tableStyleId>{5C22544A-7EE6-4342-B048-85BDC9FD1C3A}</a:tableStyleId>
              </a:tblPr>
              <a:tblGrid>
                <a:gridCol w="1849346"/>
                <a:gridCol w="3103582"/>
                <a:gridCol w="3103582"/>
                <a:gridCol w="1175994"/>
              </a:tblGrid>
              <a:tr h="0">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頻度</a:t>
                      </a: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:F</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回避性</a:t>
                      </a:r>
                      <a:r>
                        <a:rPr lang="en-US" sz="2000" kern="100">
                          <a:effectLst/>
                          <a:latin typeface="Meiryo UI" panose="020B0604030504040204" pitchFamily="50" charset="-128"/>
                          <a:ea typeface="Meiryo UI" panose="020B0604030504040204" pitchFamily="50" charset="-128"/>
                          <a:cs typeface="Meiryo UI" panose="020B0604030504040204" pitchFamily="50" charset="-128"/>
                        </a:rPr>
                        <a:t>:A</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定義</a:t>
                      </a:r>
                    </a:p>
                  </a:txBody>
                  <a:tcPr marL="74295" marR="74295" marT="0" marB="0"/>
                </a:tc>
                <a:tc>
                  <a:txBody>
                    <a:bodyPr/>
                    <a:lstStyle/>
                    <a:p>
                      <a:pPr algn="ctr">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点数</a:t>
                      </a:r>
                    </a:p>
                  </a:txBody>
                  <a:tcPr marL="74295" marR="74295" marT="0" marB="0"/>
                </a:tc>
              </a:tr>
              <a:tr h="0">
                <a:tc rowSpan="2">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頻繁</a:t>
                      </a:r>
                    </a:p>
                    <a:p>
                      <a:pPr algn="just">
                        <a:spcAft>
                          <a:spcPts val="0"/>
                        </a:spcAft>
                      </a:pP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定常作業</a:t>
                      </a: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回避不可</a:t>
                      </a:r>
                    </a:p>
                  </a:txBody>
                  <a:tcPr marL="74295" marR="74295" marT="0" marB="0"/>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可能性が極めて高</a:t>
                      </a:r>
                    </a:p>
                  </a:txBody>
                  <a:tcPr marL="74295" marR="74295" marT="0" marB="0"/>
                </a:tc>
                <a:tc>
                  <a:txBody>
                    <a:bodyPr/>
                    <a:lstStyle/>
                    <a:p>
                      <a:pPr algn="ctr">
                        <a:spcAft>
                          <a:spcPts val="0"/>
                        </a:spcAft>
                      </a:pPr>
                      <a:r>
                        <a:rPr lang="en-US" sz="2000" kern="100">
                          <a:effectLst/>
                          <a:latin typeface="Meiryo UI" panose="020B0604030504040204" pitchFamily="50" charset="-128"/>
                          <a:ea typeface="Meiryo UI" panose="020B0604030504040204" pitchFamily="50" charset="-128"/>
                          <a:cs typeface="Meiryo UI" panose="020B0604030504040204" pitchFamily="50" charset="-128"/>
                        </a:rPr>
                        <a:t>20</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回避可</a:t>
                      </a:r>
                    </a:p>
                  </a:txBody>
                  <a:tcPr marL="74295" marR="74295" marT="0" marB="0"/>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可能性が比較的高い</a:t>
                      </a:r>
                    </a:p>
                  </a:txBody>
                  <a:tcPr marL="74295" marR="74295" marT="0" marB="0"/>
                </a:tc>
                <a:tc>
                  <a:txBody>
                    <a:bodyPr/>
                    <a:lstStyle/>
                    <a:p>
                      <a:pPr algn="ctr">
                        <a:spcAft>
                          <a:spcPts val="0"/>
                        </a:spcAft>
                      </a:pPr>
                      <a:r>
                        <a:rPr lang="en-US" sz="2000" kern="100">
                          <a:effectLst/>
                          <a:latin typeface="Meiryo UI" panose="020B0604030504040204" pitchFamily="50" charset="-128"/>
                          <a:ea typeface="Meiryo UI" panose="020B0604030504040204" pitchFamily="50" charset="-128"/>
                          <a:cs typeface="Meiryo UI" panose="020B0604030504040204" pitchFamily="50" charset="-128"/>
                        </a:rPr>
                        <a:t>15</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rowSpan="2">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稀</a:t>
                      </a:r>
                    </a:p>
                    <a:p>
                      <a:pPr algn="just">
                        <a:spcAft>
                          <a:spcPts val="0"/>
                        </a:spcAft>
                      </a:pPr>
                      <a:r>
                        <a:rPr lang="en-US" sz="2000" kern="100">
                          <a:effectLst/>
                          <a:latin typeface="Meiryo UI" panose="020B0604030504040204" pitchFamily="50" charset="-128"/>
                          <a:ea typeface="Meiryo UI" panose="020B0604030504040204" pitchFamily="50" charset="-128"/>
                          <a:cs typeface="Meiryo UI" panose="020B0604030504040204" pitchFamily="50" charset="-128"/>
                        </a:rPr>
                        <a:t>(</a:t>
                      </a:r>
                      <a:r>
                        <a:rPr lang="ja-JP" sz="2000" kern="100">
                          <a:effectLst/>
                          <a:latin typeface="Meiryo UI" panose="020B0604030504040204" pitchFamily="50" charset="-128"/>
                          <a:ea typeface="Meiryo UI" panose="020B0604030504040204" pitchFamily="50" charset="-128"/>
                          <a:cs typeface="Meiryo UI" panose="020B0604030504040204" pitchFamily="50" charset="-128"/>
                        </a:rPr>
                        <a:t>非定常作業</a:t>
                      </a:r>
                      <a:r>
                        <a:rPr lang="en-US" sz="2000" kern="100">
                          <a:effectLst/>
                          <a:latin typeface="Meiryo UI" panose="020B0604030504040204" pitchFamily="50" charset="-128"/>
                          <a:ea typeface="Meiryo UI" panose="020B0604030504040204" pitchFamily="50" charset="-128"/>
                          <a:cs typeface="Meiryo UI" panose="020B0604030504040204" pitchFamily="50" charset="-128"/>
                        </a:rPr>
                        <a:t>)</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回避不可</a:t>
                      </a:r>
                    </a:p>
                  </a:txBody>
                  <a:tcPr marL="74295" marR="74295" marT="0" marB="0"/>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可能性がある</a:t>
                      </a:r>
                    </a:p>
                  </a:txBody>
                  <a:tcPr marL="74295" marR="74295" marT="0" marB="0"/>
                </a:tc>
                <a:tc>
                  <a:txBody>
                    <a:bodyPr/>
                    <a:lstStyle/>
                    <a:p>
                      <a:pPr algn="ctr">
                        <a:spcAft>
                          <a:spcPts val="0"/>
                        </a:spcAft>
                      </a:pPr>
                      <a:r>
                        <a:rPr lang="en-US" sz="2000" kern="100">
                          <a:effectLst/>
                          <a:latin typeface="Meiryo UI" panose="020B0604030504040204" pitchFamily="50" charset="-128"/>
                          <a:ea typeface="Meiryo UI" panose="020B0604030504040204" pitchFamily="50" charset="-128"/>
                          <a:cs typeface="Meiryo UI" panose="020B0604030504040204" pitchFamily="50" charset="-128"/>
                        </a:rPr>
                        <a:t>7</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回避可</a:t>
                      </a:r>
                    </a:p>
                  </a:txBody>
                  <a:tcPr marL="74295" marR="74295" marT="0" marB="0"/>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可能性がほとんどない</a:t>
                      </a:r>
                    </a:p>
                  </a:txBody>
                  <a:tcPr marL="74295" marR="74295" marT="0" marB="0"/>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2</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bl>
          </a:graphicData>
        </a:graphic>
      </p:graphicFrame>
      <p:sp>
        <p:nvSpPr>
          <p:cNvPr id="2" name="TextBox 1"/>
          <p:cNvSpPr txBox="1"/>
          <p:nvPr/>
        </p:nvSpPr>
        <p:spPr>
          <a:xfrm>
            <a:off x="6477000" y="3608068"/>
            <a:ext cx="2447926" cy="1122871"/>
          </a:xfrm>
          <a:prstGeom prst="rect">
            <a:avLst/>
          </a:prstGeom>
          <a:noFill/>
        </p:spPr>
        <p:txBody>
          <a:bodyPr wrap="square" rtlCol="0">
            <a:spAutoFit/>
          </a:bodyPr>
          <a:lstStyle/>
          <a:p>
            <a:pPr algn="r">
              <a:lnSpc>
                <a:spcPct val="150000"/>
              </a:lnSpc>
            </a:pP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加算法：</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積算法：</a:t>
            </a:r>
            <a:endPar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Cross 7"/>
          <p:cNvSpPr/>
          <p:nvPr/>
        </p:nvSpPr>
        <p:spPr>
          <a:xfrm rot="2700000">
            <a:off x="8810625" y="4305300"/>
            <a:ext cx="400050" cy="400050"/>
          </a:xfrm>
          <a:prstGeom prst="plus">
            <a:avLst>
              <a:gd name="adj" fmla="val 411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Cross 8"/>
          <p:cNvSpPr/>
          <p:nvPr/>
        </p:nvSpPr>
        <p:spPr>
          <a:xfrm>
            <a:off x="8810625" y="3762375"/>
            <a:ext cx="400050" cy="400050"/>
          </a:xfrm>
          <a:prstGeom prst="plus">
            <a:avLst>
              <a:gd name="adj" fmla="val 411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03355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txBox="1">
            <a:spLocks/>
          </p:cNvSpPr>
          <p:nvPr/>
        </p:nvSpPr>
        <p:spPr>
          <a:xfrm>
            <a:off x="517751" y="344715"/>
            <a:ext cx="9224963" cy="675001"/>
          </a:xfrm>
          <a:prstGeom prst="rect">
            <a:avLst/>
          </a:prstGeom>
          <a:ln>
            <a:solidFill>
              <a:schemeClr val="accent4">
                <a:lumMod val="40000"/>
                <a:lumOff val="6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２　</a:t>
            </a:r>
            <a:r>
              <a:rPr lang="ja-JP" altLang="ja-JP" dirty="0"/>
              <a:t>機械設備</a:t>
            </a:r>
            <a:r>
              <a:rPr lang="ja-JP" altLang="en-US" dirty="0"/>
              <a:t>の安全状態と安全確保</a:t>
            </a:r>
            <a:r>
              <a:rPr lang="ja-JP" altLang="ja-JP" dirty="0"/>
              <a:t> </a:t>
            </a:r>
            <a:r>
              <a:rPr lang="en-US" altLang="ja-JP" sz="4000" dirty="0"/>
              <a:t>(1)2</a:t>
            </a:r>
            <a:r>
              <a:rPr lang="ja-JP" altLang="en-US" sz="4000" dirty="0"/>
              <a:t>つの安全状態</a:t>
            </a:r>
            <a:r>
              <a:rPr lang="ja-JP" altLang="ja-JP" sz="4000" dirty="0"/>
              <a:t> </a:t>
            </a:r>
            <a:endParaRPr lang="ja-JP" altLang="en-US" sz="4000" dirty="0"/>
          </a:p>
        </p:txBody>
      </p:sp>
      <p:pic>
        <p:nvPicPr>
          <p:cNvPr id="11" name="図 10"/>
          <p:cNvPicPr/>
          <p:nvPr/>
        </p:nvPicPr>
        <p:blipFill>
          <a:blip r:embed="rId3">
            <a:extLst>
              <a:ext uri="{28A0092B-C50C-407E-A947-70E740481C1C}">
                <a14:useLocalDpi xmlns:a14="http://schemas.microsoft.com/office/drawing/2010/main" val="0"/>
              </a:ext>
            </a:extLst>
          </a:blip>
          <a:srcRect/>
          <a:stretch>
            <a:fillRect/>
          </a:stretch>
        </p:blipFill>
        <p:spPr bwMode="auto">
          <a:xfrm>
            <a:off x="402772" y="1885840"/>
            <a:ext cx="3541893" cy="3406746"/>
          </a:xfrm>
          <a:prstGeom prst="rect">
            <a:avLst/>
          </a:prstGeom>
          <a:noFill/>
          <a:ln>
            <a:noFill/>
          </a:ln>
        </p:spPr>
      </p:pic>
      <p:sp>
        <p:nvSpPr>
          <p:cNvPr id="4" name="右矢印 3"/>
          <p:cNvSpPr/>
          <p:nvPr/>
        </p:nvSpPr>
        <p:spPr>
          <a:xfrm>
            <a:off x="4299857" y="3424444"/>
            <a:ext cx="660830" cy="555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81037" y="5352631"/>
            <a:ext cx="2736647" cy="830997"/>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事故のフィードバック</a:t>
            </a:r>
            <a:endParaRPr kumimoji="1"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dirty="0">
                <a:latin typeface="Meiryo UI" panose="020B0604030504040204" pitchFamily="50" charset="-128"/>
                <a:ea typeface="Meiryo UI" panose="020B0604030504040204" pitchFamily="50" charset="-128"/>
                <a:cs typeface="Meiryo UI" panose="020B0604030504040204" pitchFamily="50" charset="-128"/>
              </a:rPr>
              <a:t>（再発は防ぐ）</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5329283" y="5352631"/>
            <a:ext cx="3897990" cy="830997"/>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事故に至る前に</a:t>
            </a:r>
            <a:r>
              <a:rPr kumimoji="1" lang="ja-JP" altLang="en-US" sz="2400" b="1" u="sng" dirty="0">
                <a:latin typeface="Meiryo UI" panose="020B0604030504040204" pitchFamily="50" charset="-128"/>
                <a:ea typeface="Meiryo UI" panose="020B0604030504040204" pitchFamily="50" charset="-128"/>
                <a:cs typeface="Meiryo UI" panose="020B0604030504040204" pitchFamily="50" charset="-128"/>
              </a:rPr>
              <a:t>停止の確保</a:t>
            </a:r>
            <a:endParaRPr kumimoji="1" lang="en-US" altLang="ja-JP" sz="2400" b="1" u="sng"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u="wavyHeavy" dirty="0">
                <a:latin typeface="Meiryo UI" panose="020B0604030504040204" pitchFamily="50" charset="-128"/>
                <a:ea typeface="Meiryo UI" panose="020B0604030504040204" pitchFamily="50" charset="-128"/>
                <a:cs typeface="Meiryo UI" panose="020B0604030504040204" pitchFamily="50" charset="-128"/>
              </a:rPr>
              <a:t>事故の経験なし</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に実現）</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795010" y="1387239"/>
            <a:ext cx="5320687" cy="461665"/>
          </a:xfrm>
          <a:prstGeom prst="rect">
            <a:avLst/>
          </a:prstGeom>
          <a:noFill/>
          <a:ln>
            <a:solidFill>
              <a:schemeClr val="tx1"/>
            </a:solidFill>
          </a:ln>
        </p:spPr>
        <p:txBody>
          <a:bodyPr wrap="none" rtlCol="0">
            <a:spAutoFit/>
          </a:bodyPr>
          <a:lstStyle/>
          <a:p>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人間−機械系における安全確保の仕組み</a:t>
            </a:r>
          </a:p>
        </p:txBody>
      </p:sp>
      <p:sp>
        <p:nvSpPr>
          <p:cNvPr id="16" name="フッター プレースホルダー 3"/>
          <p:cNvSpPr>
            <a:spLocks noGrp="1"/>
          </p:cNvSpPr>
          <p:nvPr>
            <p:ph type="ftr" sz="quarter" idx="4294967295"/>
          </p:nvPr>
        </p:nvSpPr>
        <p:spPr>
          <a:xfrm>
            <a:off x="410243" y="6359209"/>
            <a:ext cx="8440057" cy="383041"/>
          </a:xfrm>
          <a:prstGeom prst="rect">
            <a:avLst/>
          </a:prstGeom>
        </p:spPr>
        <p:txBody>
          <a:bodyPr/>
          <a:lstStyle/>
          <a:p>
            <a:pPr algn="l"/>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p:cNvPicPr/>
          <p:nvPr/>
        </p:nvPicPr>
        <p:blipFill>
          <a:blip r:embed="rId4">
            <a:extLst>
              <a:ext uri="{28A0092B-C50C-407E-A947-70E740481C1C}">
                <a14:useLocalDpi xmlns:a14="http://schemas.microsoft.com/office/drawing/2010/main" val="0"/>
              </a:ext>
            </a:extLst>
          </a:blip>
          <a:srcRect/>
          <a:stretch>
            <a:fillRect/>
          </a:stretch>
        </p:blipFill>
        <p:spPr bwMode="auto">
          <a:xfrm>
            <a:off x="5130232" y="1885840"/>
            <a:ext cx="4484950" cy="3572793"/>
          </a:xfrm>
          <a:prstGeom prst="rect">
            <a:avLst/>
          </a:prstGeom>
          <a:noFill/>
          <a:ln>
            <a:noFill/>
          </a:ln>
        </p:spPr>
      </p:pic>
    </p:spTree>
    <p:extLst>
      <p:ext uri="{BB962C8B-B14F-4D97-AF65-F5344CB8AC3E}">
        <p14:creationId xmlns:p14="http://schemas.microsoft.com/office/powerpoint/2010/main" val="18257819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ja-JP" dirty="0"/>
              <a:t>2 </a:t>
            </a:r>
            <a:r>
              <a:rPr lang="ja-JP" altLang="en-US" dirty="0"/>
              <a:t>リスクアセスメント</a:t>
            </a:r>
            <a:r>
              <a:rPr lang="en-US" altLang="ja-JP" dirty="0"/>
              <a:t/>
            </a:r>
            <a:br>
              <a:rPr lang="en-US" altLang="ja-JP" dirty="0"/>
            </a:br>
            <a:r>
              <a:rPr lang="en-US" altLang="ja-JP" dirty="0"/>
              <a:t>(4)	</a:t>
            </a:r>
            <a:r>
              <a:rPr lang="ja-JP" altLang="en-US" dirty="0"/>
              <a:t>リスクの見積もり・リスクの評価</a:t>
            </a:r>
            <a:endParaRPr kumimoji="1" lang="ja-JP" altLang="en-US" dirty="0"/>
          </a:p>
        </p:txBody>
      </p:sp>
      <p:sp>
        <p:nvSpPr>
          <p:cNvPr id="3" name="Content Placeholder 2"/>
          <p:cNvSpPr>
            <a:spLocks noGrp="1"/>
          </p:cNvSpPr>
          <p:nvPr>
            <p:ph idx="1"/>
          </p:nvPr>
        </p:nvSpPr>
        <p:spPr/>
        <p:txBody>
          <a:bodyPr/>
          <a:lstStyle/>
          <a:p>
            <a:pPr marL="57150" indent="0">
              <a:buNone/>
            </a:pPr>
            <a:r>
              <a:rPr lang="ja-JP" altLang="en-US" b="1" dirty="0"/>
              <a:t>イ </a:t>
            </a:r>
            <a:r>
              <a:rPr lang="ja-JP" altLang="ja-JP" b="1" dirty="0"/>
              <a:t>リスクの見積もり方法</a:t>
            </a:r>
            <a:r>
              <a:rPr lang="ja-JP" altLang="en-US" dirty="0"/>
              <a:t>　－ </a:t>
            </a:r>
            <a:r>
              <a:rPr lang="ja-JP" altLang="en-US" dirty="0" smtClean="0"/>
              <a:t>（ウ）マトリックス法</a:t>
            </a:r>
            <a:endParaRPr lang="en-US" altLang="ja-JP" dirty="0" smtClean="0"/>
          </a:p>
          <a:p>
            <a:pPr lvl="1"/>
            <a:endParaRPr kumimoji="1" lang="ja-JP" altLang="en-US" dirty="0"/>
          </a:p>
        </p:txBody>
      </p:sp>
      <p:graphicFrame>
        <p:nvGraphicFramePr>
          <p:cNvPr id="6" name="Table 5"/>
          <p:cNvGraphicFramePr>
            <a:graphicFrameLocks noGrp="1"/>
          </p:cNvGraphicFramePr>
          <p:nvPr>
            <p:extLst>
              <p:ext uri="{D42A27DB-BD31-4B8C-83A1-F6EECF244321}">
                <p14:modId xmlns:p14="http://schemas.microsoft.com/office/powerpoint/2010/main" val="4031272876"/>
              </p:ext>
            </p:extLst>
          </p:nvPr>
        </p:nvGraphicFramePr>
        <p:xfrm>
          <a:off x="314868" y="2528296"/>
          <a:ext cx="9389653" cy="2950614"/>
        </p:xfrm>
        <a:graphic>
          <a:graphicData uri="http://schemas.openxmlformats.org/drawingml/2006/table">
            <a:tbl>
              <a:tblPr firstRow="1" bandRow="1">
                <a:tableStyleId>{5C22544A-7EE6-4342-B048-85BDC9FD1C3A}</a:tableStyleId>
              </a:tblPr>
              <a:tblGrid>
                <a:gridCol w="1011529"/>
                <a:gridCol w="1628614"/>
                <a:gridCol w="2046707"/>
                <a:gridCol w="1477780"/>
                <a:gridCol w="1039319"/>
                <a:gridCol w="1182756"/>
                <a:gridCol w="1002948"/>
              </a:tblGrid>
              <a:tr h="768570">
                <a:tc gridSpan="3">
                  <a:txBody>
                    <a:bodyPr/>
                    <a:lstStyle/>
                    <a:p>
                      <a:pPr algn="l">
                        <a:spcAft>
                          <a:spcPts val="0"/>
                        </a:spcAft>
                        <a:tabLst>
                          <a:tab pos="3146425" algn="l"/>
                        </a:tabLst>
                      </a:pPr>
                      <a:r>
                        <a:rPr lang="en-US" altLang="ja-JP" sz="24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2400" kern="100" dirty="0" smtClean="0">
                          <a:effectLst/>
                          <a:latin typeface="Meiryo UI" panose="020B0604030504040204" pitchFamily="50" charset="-128"/>
                          <a:ea typeface="Meiryo UI" panose="020B0604030504040204" pitchFamily="50" charset="-128"/>
                          <a:cs typeface="Meiryo UI" panose="020B0604030504040204" pitchFamily="50" charset="-128"/>
                        </a:rPr>
                        <a:t>ひどさ</a:t>
                      </a:r>
                      <a:endParaRPr lang="ja-JP" sz="2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tabLst>
                          <a:tab pos="2340610" algn="r"/>
                        </a:tabLst>
                      </a:pPr>
                      <a:r>
                        <a:rPr lang="ja-JP" altLang="en-US" sz="24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2400" kern="100" dirty="0" smtClean="0">
                          <a:effectLst/>
                          <a:latin typeface="Meiryo UI" panose="020B0604030504040204" pitchFamily="50" charset="-128"/>
                          <a:ea typeface="Meiryo UI" panose="020B0604030504040204" pitchFamily="50" charset="-128"/>
                          <a:cs typeface="Meiryo UI" panose="020B0604030504040204" pitchFamily="50" charset="-128"/>
                        </a:rPr>
                        <a:t>可能性</a:t>
                      </a:r>
                      <a:endParaRPr lang="ja-JP" sz="2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sz="2400" kern="100" dirty="0" smtClean="0">
                          <a:effectLst/>
                          <a:latin typeface="Meiryo UI" panose="020B0604030504040204" pitchFamily="50" charset="-128"/>
                          <a:ea typeface="Meiryo UI" panose="020B0604030504040204" pitchFamily="50" charset="-128"/>
                          <a:cs typeface="Meiryo UI" panose="020B0604030504040204" pitchFamily="50" charset="-128"/>
                        </a:rPr>
                        <a:t>致命的</a:t>
                      </a:r>
                      <a:endParaRPr lang="ja-JP" sz="2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lnB w="12700" cap="flat" cmpd="sng" algn="ctr">
                      <a:solidFill>
                        <a:schemeClr val="bg1"/>
                      </a:solidFill>
                      <a:prstDash val="solid"/>
                      <a:round/>
                      <a:headEnd type="none" w="med" len="med"/>
                      <a:tailEnd type="none" w="med" len="med"/>
                    </a:lnB>
                  </a:tcPr>
                </a:tc>
                <a:tc>
                  <a:txBody>
                    <a:bodyPr/>
                    <a:lstStyle/>
                    <a:p>
                      <a:pPr algn="ctr">
                        <a:spcAft>
                          <a:spcPts val="0"/>
                        </a:spcAft>
                      </a:pPr>
                      <a:r>
                        <a:rPr lang="ja-JP" sz="2400" kern="100">
                          <a:effectLst/>
                          <a:latin typeface="Meiryo UI" panose="020B0604030504040204" pitchFamily="50" charset="-128"/>
                          <a:ea typeface="Meiryo UI" panose="020B0604030504040204" pitchFamily="50" charset="-128"/>
                          <a:cs typeface="Meiryo UI" panose="020B0604030504040204" pitchFamily="50" charset="-128"/>
                        </a:rPr>
                        <a:t>重大</a:t>
                      </a:r>
                    </a:p>
                  </a:txBody>
                  <a:tcPr marL="74295" marR="74295" marT="0" marB="0" anchor="ctr"/>
                </a:tc>
                <a:tc>
                  <a:txBody>
                    <a:bodyPr/>
                    <a:lstStyle/>
                    <a:p>
                      <a:pPr algn="ctr">
                        <a:spcAft>
                          <a:spcPts val="0"/>
                        </a:spcAft>
                      </a:pPr>
                      <a:r>
                        <a:rPr lang="ja-JP" sz="2400" kern="100">
                          <a:effectLst/>
                          <a:latin typeface="Meiryo UI" panose="020B0604030504040204" pitchFamily="50" charset="-128"/>
                          <a:ea typeface="Meiryo UI" panose="020B0604030504040204" pitchFamily="50" charset="-128"/>
                          <a:cs typeface="Meiryo UI" panose="020B0604030504040204" pitchFamily="50" charset="-128"/>
                        </a:rPr>
                        <a:t>中程度</a:t>
                      </a:r>
                    </a:p>
                  </a:txBody>
                  <a:tcPr marL="74295" marR="74295" marT="0" marB="0" anchor="ctr"/>
                </a:tc>
                <a:tc>
                  <a:txBody>
                    <a:bodyPr/>
                    <a:lstStyle/>
                    <a:p>
                      <a:pPr algn="ctr">
                        <a:spcAft>
                          <a:spcPts val="0"/>
                        </a:spcAft>
                      </a:pPr>
                      <a:r>
                        <a:rPr lang="ja-JP" sz="2400" kern="100">
                          <a:effectLst/>
                          <a:latin typeface="Meiryo UI" panose="020B0604030504040204" pitchFamily="50" charset="-128"/>
                          <a:ea typeface="Meiryo UI" panose="020B0604030504040204" pitchFamily="50" charset="-128"/>
                          <a:cs typeface="Meiryo UI" panose="020B0604030504040204" pitchFamily="50" charset="-128"/>
                        </a:rPr>
                        <a:t>軽度</a:t>
                      </a:r>
                    </a:p>
                  </a:txBody>
                  <a:tcPr marL="74295" marR="74295" marT="0" marB="0" anchor="ctr"/>
                </a:tc>
              </a:tr>
              <a:tr h="545511">
                <a:tc rowSpan="2">
                  <a:txBody>
                    <a:bodyPr/>
                    <a:lstStyle/>
                    <a:p>
                      <a:pPr algn="ctr">
                        <a:spcAft>
                          <a:spcPts val="0"/>
                        </a:spcAft>
                      </a:pP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頻繁</a:t>
                      </a:r>
                    </a:p>
                  </a:txBody>
                  <a:tcPr marL="74295" marR="74295" marT="0" marB="0" anchor="ctr">
                    <a:lnT w="12700" cap="flat" cmpd="sng" algn="ctr">
                      <a:solidFill>
                        <a:schemeClr val="bg1"/>
                      </a:solidFill>
                      <a:prstDash val="solid"/>
                      <a:round/>
                      <a:headEnd type="none" w="med" len="med"/>
                      <a:tailEnd type="none" w="med" len="med"/>
                    </a:lnT>
                  </a:tcPr>
                </a:tc>
                <a:tc>
                  <a:txBody>
                    <a:bodyPr/>
                    <a:lstStyle/>
                    <a:p>
                      <a:pPr algn="just">
                        <a:spcAft>
                          <a:spcPts val="0"/>
                        </a:spcAft>
                      </a:pP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回避不可</a:t>
                      </a:r>
                    </a:p>
                  </a:txBody>
                  <a:tcPr marL="74295" marR="74295" marT="0" marB="0" anchor="ctr">
                    <a:lnT w="12700" cap="flat" cmpd="sng" algn="ctr">
                      <a:solidFill>
                        <a:schemeClr val="bg1"/>
                      </a:solidFill>
                      <a:prstDash val="solid"/>
                      <a:round/>
                      <a:headEnd type="none" w="med" len="med"/>
                      <a:tailEnd type="none" w="med" len="med"/>
                    </a:lnT>
                  </a:tcPr>
                </a:tc>
                <a:tc>
                  <a:txBody>
                    <a:bodyPr/>
                    <a:lstStyle/>
                    <a:p>
                      <a:pPr algn="just">
                        <a:spcAft>
                          <a:spcPts val="0"/>
                        </a:spcAft>
                      </a:pP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極めて高い</a:t>
                      </a:r>
                    </a:p>
                  </a:txBody>
                  <a:tcPr marL="74295" marR="74295"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n-US" sz="2400" kern="100" dirty="0">
                          <a:effectLst/>
                          <a:latin typeface="Meiryo UI" panose="020B0604030504040204" pitchFamily="50" charset="-128"/>
                          <a:ea typeface="Meiryo UI" panose="020B0604030504040204" pitchFamily="50" charset="-128"/>
                          <a:cs typeface="Meiryo UI" panose="020B0604030504040204" pitchFamily="50" charset="-128"/>
                        </a:rPr>
                        <a:t>5</a:t>
                      </a:r>
                      <a:endParaRPr lang="ja-JP" sz="2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n-US" sz="2400" kern="100" dirty="0">
                          <a:effectLst/>
                          <a:latin typeface="Meiryo UI" panose="020B0604030504040204" pitchFamily="50" charset="-128"/>
                          <a:ea typeface="Meiryo UI" panose="020B0604030504040204" pitchFamily="50" charset="-128"/>
                          <a:cs typeface="Meiryo UI" panose="020B0604030504040204" pitchFamily="50" charset="-128"/>
                        </a:rPr>
                        <a:t>5</a:t>
                      </a:r>
                      <a:endParaRPr lang="ja-JP" sz="2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ctr">
                        <a:spcAft>
                          <a:spcPts val="0"/>
                        </a:spcAft>
                      </a:pPr>
                      <a:r>
                        <a:rPr lang="en-US" sz="2400" kern="100">
                          <a:effectLst/>
                          <a:latin typeface="Meiryo UI" panose="020B0604030504040204" pitchFamily="50" charset="-128"/>
                          <a:ea typeface="Meiryo UI" panose="020B0604030504040204" pitchFamily="50" charset="-128"/>
                          <a:cs typeface="Meiryo UI" panose="020B0604030504040204" pitchFamily="50" charset="-128"/>
                        </a:rPr>
                        <a:t>4</a:t>
                      </a:r>
                      <a:endParaRPr lang="ja-JP" sz="2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ctr">
                        <a:spcAft>
                          <a:spcPts val="0"/>
                        </a:spcAft>
                      </a:pPr>
                      <a:r>
                        <a:rPr lang="en-US" sz="2400" kern="100">
                          <a:effectLst/>
                          <a:latin typeface="Meiryo UI" panose="020B0604030504040204" pitchFamily="50" charset="-128"/>
                          <a:ea typeface="Meiryo UI" panose="020B0604030504040204" pitchFamily="50" charset="-128"/>
                          <a:cs typeface="Meiryo UI" panose="020B0604030504040204" pitchFamily="50" charset="-128"/>
                        </a:rPr>
                        <a:t>3</a:t>
                      </a:r>
                      <a:endParaRPr lang="ja-JP" sz="2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r>
              <a:tr h="545511">
                <a:tc vMerge="1">
                  <a:txBody>
                    <a:bodyPr/>
                    <a:lstStyle/>
                    <a:p>
                      <a:endParaRPr kumimoji="1" lang="ja-JP" altLang="en-US"/>
                    </a:p>
                  </a:txBody>
                  <a:tcPr/>
                </a:tc>
                <a:tc>
                  <a:txBody>
                    <a:bodyPr/>
                    <a:lstStyle/>
                    <a:p>
                      <a:pPr algn="just">
                        <a:spcAft>
                          <a:spcPts val="0"/>
                        </a:spcAft>
                      </a:pP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回避可</a:t>
                      </a:r>
                    </a:p>
                  </a:txBody>
                  <a:tcPr marL="74295" marR="74295" marT="0" marB="0" anchor="ctr"/>
                </a:tc>
                <a:tc>
                  <a:txBody>
                    <a:bodyPr/>
                    <a:lstStyle/>
                    <a:p>
                      <a:pPr algn="just">
                        <a:spcAft>
                          <a:spcPts val="0"/>
                        </a:spcAft>
                      </a:pP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比較的高い</a:t>
                      </a:r>
                    </a:p>
                  </a:txBody>
                  <a:tcPr marL="74295" marR="74295" marT="0" marB="0" anchor="ctr"/>
                </a:tc>
                <a:tc>
                  <a:txBody>
                    <a:bodyPr/>
                    <a:lstStyle/>
                    <a:p>
                      <a:pPr algn="ctr">
                        <a:spcAft>
                          <a:spcPts val="0"/>
                        </a:spcAft>
                      </a:pPr>
                      <a:r>
                        <a:rPr lang="en-US" sz="2400" kern="100" dirty="0">
                          <a:effectLst/>
                          <a:latin typeface="Meiryo UI" panose="020B0604030504040204" pitchFamily="50" charset="-128"/>
                          <a:ea typeface="Meiryo UI" panose="020B0604030504040204" pitchFamily="50" charset="-128"/>
                          <a:cs typeface="Meiryo UI" panose="020B0604030504040204" pitchFamily="50" charset="-128"/>
                        </a:rPr>
                        <a:t>5</a:t>
                      </a:r>
                      <a:endParaRPr lang="ja-JP" sz="2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ctr">
                        <a:spcAft>
                          <a:spcPts val="0"/>
                        </a:spcAft>
                      </a:pPr>
                      <a:r>
                        <a:rPr lang="en-US" sz="2400" kern="100" dirty="0">
                          <a:effectLst/>
                          <a:latin typeface="Meiryo UI" panose="020B0604030504040204" pitchFamily="50" charset="-128"/>
                          <a:ea typeface="Meiryo UI" panose="020B0604030504040204" pitchFamily="50" charset="-128"/>
                          <a:cs typeface="Meiryo UI" panose="020B0604030504040204" pitchFamily="50" charset="-128"/>
                        </a:rPr>
                        <a:t>4</a:t>
                      </a:r>
                      <a:endParaRPr lang="ja-JP" sz="2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ctr">
                        <a:spcAft>
                          <a:spcPts val="0"/>
                        </a:spcAft>
                      </a:pPr>
                      <a:r>
                        <a:rPr lang="en-US" sz="2400" kern="100" dirty="0">
                          <a:effectLst/>
                          <a:latin typeface="Meiryo UI" panose="020B0604030504040204" pitchFamily="50" charset="-128"/>
                          <a:ea typeface="Meiryo UI" panose="020B0604030504040204" pitchFamily="50" charset="-128"/>
                          <a:cs typeface="Meiryo UI" panose="020B0604030504040204" pitchFamily="50" charset="-128"/>
                        </a:rPr>
                        <a:t>3</a:t>
                      </a:r>
                      <a:endParaRPr lang="ja-JP" sz="2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ctr">
                        <a:spcAft>
                          <a:spcPts val="0"/>
                        </a:spcAft>
                      </a:pPr>
                      <a:r>
                        <a:rPr lang="en-US" sz="2400" kern="100">
                          <a:effectLst/>
                          <a:latin typeface="Meiryo UI" panose="020B0604030504040204" pitchFamily="50" charset="-128"/>
                          <a:ea typeface="Meiryo UI" panose="020B0604030504040204" pitchFamily="50" charset="-128"/>
                          <a:cs typeface="Meiryo UI" panose="020B0604030504040204" pitchFamily="50" charset="-128"/>
                        </a:rPr>
                        <a:t>2</a:t>
                      </a:r>
                      <a:endParaRPr lang="ja-JP" sz="2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r>
              <a:tr h="545511">
                <a:tc rowSpan="2">
                  <a:txBody>
                    <a:bodyPr/>
                    <a:lstStyle/>
                    <a:p>
                      <a:pPr algn="ctr">
                        <a:spcAft>
                          <a:spcPts val="0"/>
                        </a:spcAft>
                      </a:pP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稀</a:t>
                      </a:r>
                    </a:p>
                  </a:txBody>
                  <a:tcPr marL="74295" marR="74295" marT="0" marB="0" anchor="ctr"/>
                </a:tc>
                <a:tc>
                  <a:txBody>
                    <a:bodyPr/>
                    <a:lstStyle/>
                    <a:p>
                      <a:pPr algn="just">
                        <a:spcAft>
                          <a:spcPts val="0"/>
                        </a:spcAft>
                      </a:pP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回避不可</a:t>
                      </a:r>
                    </a:p>
                  </a:txBody>
                  <a:tcPr marL="74295" marR="74295" marT="0" marB="0" anchor="ctr"/>
                </a:tc>
                <a:tc>
                  <a:txBody>
                    <a:bodyPr/>
                    <a:lstStyle/>
                    <a:p>
                      <a:pPr algn="just">
                        <a:spcAft>
                          <a:spcPts val="0"/>
                        </a:spcAft>
                      </a:pP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可能性あり</a:t>
                      </a:r>
                    </a:p>
                  </a:txBody>
                  <a:tcPr marL="74295" marR="74295" marT="0" marB="0" anchor="ctr"/>
                </a:tc>
                <a:tc>
                  <a:txBody>
                    <a:bodyPr/>
                    <a:lstStyle/>
                    <a:p>
                      <a:pPr algn="ctr">
                        <a:spcAft>
                          <a:spcPts val="0"/>
                        </a:spcAft>
                      </a:pPr>
                      <a:r>
                        <a:rPr lang="en-US" sz="2400" kern="100">
                          <a:effectLst/>
                          <a:latin typeface="Meiryo UI" panose="020B0604030504040204" pitchFamily="50" charset="-128"/>
                          <a:ea typeface="Meiryo UI" panose="020B0604030504040204" pitchFamily="50" charset="-128"/>
                          <a:cs typeface="Meiryo UI" panose="020B0604030504040204" pitchFamily="50" charset="-128"/>
                        </a:rPr>
                        <a:t>4</a:t>
                      </a:r>
                      <a:endParaRPr lang="ja-JP" sz="2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ctr">
                        <a:spcAft>
                          <a:spcPts val="0"/>
                        </a:spcAft>
                      </a:pPr>
                      <a:r>
                        <a:rPr lang="en-US" sz="2400" kern="100">
                          <a:effectLst/>
                          <a:latin typeface="Meiryo UI" panose="020B0604030504040204" pitchFamily="50" charset="-128"/>
                          <a:ea typeface="Meiryo UI" panose="020B0604030504040204" pitchFamily="50" charset="-128"/>
                          <a:cs typeface="Meiryo UI" panose="020B0604030504040204" pitchFamily="50" charset="-128"/>
                        </a:rPr>
                        <a:t>3</a:t>
                      </a:r>
                      <a:endParaRPr lang="ja-JP" sz="2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ctr">
                        <a:spcAft>
                          <a:spcPts val="0"/>
                        </a:spcAft>
                      </a:pPr>
                      <a:r>
                        <a:rPr lang="en-US" sz="2400" kern="100" dirty="0">
                          <a:effectLst/>
                          <a:latin typeface="Meiryo UI" panose="020B0604030504040204" pitchFamily="50" charset="-128"/>
                          <a:ea typeface="Meiryo UI" panose="020B0604030504040204" pitchFamily="50" charset="-128"/>
                          <a:cs typeface="Meiryo UI" panose="020B0604030504040204" pitchFamily="50" charset="-128"/>
                        </a:rPr>
                        <a:t>2</a:t>
                      </a:r>
                      <a:endParaRPr lang="ja-JP" sz="2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ctr">
                        <a:spcAft>
                          <a:spcPts val="0"/>
                        </a:spcAft>
                      </a:pPr>
                      <a:r>
                        <a:rPr lang="en-US" sz="2400" kern="100" dirty="0">
                          <a:effectLst/>
                          <a:latin typeface="Meiryo UI" panose="020B0604030504040204" pitchFamily="50" charset="-128"/>
                          <a:ea typeface="Meiryo UI" panose="020B0604030504040204" pitchFamily="50" charset="-128"/>
                          <a:cs typeface="Meiryo UI" panose="020B0604030504040204" pitchFamily="50" charset="-128"/>
                        </a:rPr>
                        <a:t>1</a:t>
                      </a:r>
                      <a:endParaRPr lang="ja-JP" sz="2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r>
              <a:tr h="545511">
                <a:tc vMerge="1">
                  <a:txBody>
                    <a:bodyPr/>
                    <a:lstStyle/>
                    <a:p>
                      <a:endParaRPr kumimoji="1" lang="ja-JP" altLang="en-US"/>
                    </a:p>
                  </a:txBody>
                  <a:tcPr/>
                </a:tc>
                <a:tc>
                  <a:txBody>
                    <a:bodyPr/>
                    <a:lstStyle/>
                    <a:p>
                      <a:pPr algn="just">
                        <a:spcAft>
                          <a:spcPts val="0"/>
                        </a:spcAft>
                      </a:pPr>
                      <a:r>
                        <a:rPr lang="ja-JP" sz="2400" kern="100">
                          <a:effectLst/>
                          <a:latin typeface="Meiryo UI" panose="020B0604030504040204" pitchFamily="50" charset="-128"/>
                          <a:ea typeface="Meiryo UI" panose="020B0604030504040204" pitchFamily="50" charset="-128"/>
                          <a:cs typeface="Meiryo UI" panose="020B0604030504040204" pitchFamily="50" charset="-128"/>
                        </a:rPr>
                        <a:t>回避可</a:t>
                      </a:r>
                    </a:p>
                  </a:txBody>
                  <a:tcPr marL="74295" marR="74295" marT="0" marB="0" anchor="ctr"/>
                </a:tc>
                <a:tc>
                  <a:txBody>
                    <a:bodyPr/>
                    <a:lstStyle/>
                    <a:p>
                      <a:pPr algn="just">
                        <a:spcAft>
                          <a:spcPts val="0"/>
                        </a:spcAft>
                      </a:pPr>
                      <a:r>
                        <a:rPr lang="ja-JP" sz="2400" kern="100" dirty="0">
                          <a:effectLst/>
                          <a:latin typeface="Meiryo UI" panose="020B0604030504040204" pitchFamily="50" charset="-128"/>
                          <a:ea typeface="Meiryo UI" panose="020B0604030504040204" pitchFamily="50" charset="-128"/>
                          <a:cs typeface="Meiryo UI" panose="020B0604030504040204" pitchFamily="50" charset="-128"/>
                        </a:rPr>
                        <a:t>ほとんどない</a:t>
                      </a:r>
                    </a:p>
                  </a:txBody>
                  <a:tcPr marL="74295" marR="74295" marT="0" marB="0" anchor="ctr"/>
                </a:tc>
                <a:tc>
                  <a:txBody>
                    <a:bodyPr/>
                    <a:lstStyle/>
                    <a:p>
                      <a:pPr algn="ctr">
                        <a:spcAft>
                          <a:spcPts val="0"/>
                        </a:spcAft>
                      </a:pPr>
                      <a:r>
                        <a:rPr lang="en-US" sz="2400" kern="100">
                          <a:effectLst/>
                          <a:latin typeface="Meiryo UI" panose="020B0604030504040204" pitchFamily="50" charset="-128"/>
                          <a:ea typeface="Meiryo UI" panose="020B0604030504040204" pitchFamily="50" charset="-128"/>
                          <a:cs typeface="Meiryo UI" panose="020B0604030504040204" pitchFamily="50" charset="-128"/>
                        </a:rPr>
                        <a:t>4</a:t>
                      </a:r>
                      <a:endParaRPr lang="ja-JP" sz="2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ctr">
                        <a:spcAft>
                          <a:spcPts val="0"/>
                        </a:spcAft>
                      </a:pPr>
                      <a:r>
                        <a:rPr lang="en-US" sz="2400" kern="100">
                          <a:effectLst/>
                          <a:latin typeface="Meiryo UI" panose="020B0604030504040204" pitchFamily="50" charset="-128"/>
                          <a:ea typeface="Meiryo UI" panose="020B0604030504040204" pitchFamily="50" charset="-128"/>
                          <a:cs typeface="Meiryo UI" panose="020B0604030504040204" pitchFamily="50" charset="-128"/>
                        </a:rPr>
                        <a:t>3</a:t>
                      </a:r>
                      <a:endParaRPr lang="ja-JP" sz="2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ctr">
                        <a:spcAft>
                          <a:spcPts val="0"/>
                        </a:spcAft>
                      </a:pPr>
                      <a:r>
                        <a:rPr lang="en-US" sz="2400" kern="100">
                          <a:effectLst/>
                          <a:latin typeface="Meiryo UI" panose="020B0604030504040204" pitchFamily="50" charset="-128"/>
                          <a:ea typeface="Meiryo UI" panose="020B0604030504040204" pitchFamily="50" charset="-128"/>
                          <a:cs typeface="Meiryo UI" panose="020B0604030504040204" pitchFamily="50" charset="-128"/>
                        </a:rPr>
                        <a:t>1</a:t>
                      </a:r>
                      <a:endParaRPr lang="ja-JP" sz="2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ctr">
                        <a:spcAft>
                          <a:spcPts val="0"/>
                        </a:spcAft>
                      </a:pPr>
                      <a:r>
                        <a:rPr lang="en-US" sz="2400" kern="100" dirty="0">
                          <a:effectLst/>
                          <a:latin typeface="Meiryo UI" panose="020B0604030504040204" pitchFamily="50" charset="-128"/>
                          <a:ea typeface="Meiryo UI" panose="020B0604030504040204" pitchFamily="50" charset="-128"/>
                          <a:cs typeface="Meiryo UI" panose="020B0604030504040204" pitchFamily="50" charset="-128"/>
                        </a:rPr>
                        <a:t>1</a:t>
                      </a:r>
                      <a:endParaRPr lang="ja-JP" sz="2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r>
            </a:tbl>
          </a:graphicData>
        </a:graphic>
      </p:graphicFrame>
    </p:spTree>
    <p:extLst>
      <p:ext uri="{BB962C8B-B14F-4D97-AF65-F5344CB8AC3E}">
        <p14:creationId xmlns:p14="http://schemas.microsoft.com/office/powerpoint/2010/main" val="17048484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2 </a:t>
            </a:r>
            <a:r>
              <a:rPr lang="ja-JP" altLang="en-US" dirty="0"/>
              <a:t>リスクアセスメント</a:t>
            </a:r>
            <a:r>
              <a:rPr lang="en-US" altLang="ja-JP" dirty="0"/>
              <a:t/>
            </a:r>
            <a:br>
              <a:rPr lang="en-US" altLang="ja-JP" dirty="0"/>
            </a:br>
            <a:r>
              <a:rPr lang="en-US" altLang="ja-JP" dirty="0"/>
              <a:t>(4)	</a:t>
            </a:r>
            <a:r>
              <a:rPr lang="ja-JP" altLang="en-US" dirty="0"/>
              <a:t>リスクの見積もり・リスクの評価</a:t>
            </a:r>
            <a:endParaRPr kumimoji="1" lang="ja-JP" altLang="en-US" b="1" dirty="0"/>
          </a:p>
        </p:txBody>
      </p:sp>
      <p:sp>
        <p:nvSpPr>
          <p:cNvPr id="3" name="Content Placeholder 2"/>
          <p:cNvSpPr>
            <a:spLocks noGrp="1"/>
          </p:cNvSpPr>
          <p:nvPr>
            <p:ph idx="1"/>
          </p:nvPr>
        </p:nvSpPr>
        <p:spPr/>
        <p:txBody>
          <a:bodyPr/>
          <a:lstStyle/>
          <a:p>
            <a:pPr marL="57150" indent="0">
              <a:buNone/>
            </a:pPr>
            <a:r>
              <a:rPr lang="ja-JP" altLang="en-US" b="1" dirty="0"/>
              <a:t>イ </a:t>
            </a:r>
            <a:r>
              <a:rPr lang="ja-JP" altLang="ja-JP" b="1" dirty="0"/>
              <a:t>リスクの見積もり方法</a:t>
            </a:r>
            <a:r>
              <a:rPr lang="ja-JP" altLang="en-US" dirty="0"/>
              <a:t>　－ </a:t>
            </a:r>
            <a:r>
              <a:rPr lang="ja-JP" altLang="en-US" dirty="0" smtClean="0"/>
              <a:t>（エ）リスクグラフ</a:t>
            </a:r>
            <a:endParaRPr lang="en-US" altLang="ja-JP" dirty="0" smtClean="0"/>
          </a:p>
          <a:p>
            <a:pPr lvl="1"/>
            <a:endParaRPr lang="en-US" altLang="ja-JP" dirty="0" smtClean="0"/>
          </a:p>
          <a:p>
            <a:pPr lvl="1"/>
            <a:endParaRPr kumimoji="1" lang="ja-JP" altLang="en-US" dirty="0"/>
          </a:p>
        </p:txBody>
      </p:sp>
      <p:grpSp>
        <p:nvGrpSpPr>
          <p:cNvPr id="5" name="Group 4"/>
          <p:cNvGrpSpPr>
            <a:grpSpLocks noChangeAspect="1"/>
          </p:cNvGrpSpPr>
          <p:nvPr/>
        </p:nvGrpSpPr>
        <p:grpSpPr bwMode="auto">
          <a:xfrm>
            <a:off x="820341" y="2030173"/>
            <a:ext cx="8158692" cy="4340225"/>
            <a:chOff x="477" y="840"/>
            <a:chExt cx="4744" cy="2734"/>
          </a:xfrm>
        </p:grpSpPr>
        <p:sp>
          <p:nvSpPr>
            <p:cNvPr id="6" name="AutoShape 3"/>
            <p:cNvSpPr>
              <a:spLocks noChangeAspect="1" noChangeArrowheads="1" noTextEdit="1"/>
            </p:cNvSpPr>
            <p:nvPr/>
          </p:nvSpPr>
          <p:spPr bwMode="auto">
            <a:xfrm>
              <a:off x="477" y="840"/>
              <a:ext cx="4744" cy="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Freeform 5"/>
            <p:cNvSpPr>
              <a:spLocks noEditPoints="1"/>
            </p:cNvSpPr>
            <p:nvPr/>
          </p:nvSpPr>
          <p:spPr bwMode="auto">
            <a:xfrm>
              <a:off x="1842" y="1493"/>
              <a:ext cx="15" cy="1864"/>
            </a:xfrm>
            <a:custGeom>
              <a:avLst/>
              <a:gdLst>
                <a:gd name="T0" fmla="*/ 15 w 15"/>
                <a:gd name="T1" fmla="*/ 50 h 1864"/>
                <a:gd name="T2" fmla="*/ 0 w 15"/>
                <a:gd name="T3" fmla="*/ 0 h 1864"/>
                <a:gd name="T4" fmla="*/ 15 w 15"/>
                <a:gd name="T5" fmla="*/ 87 h 1864"/>
                <a:gd name="T6" fmla="*/ 0 w 15"/>
                <a:gd name="T7" fmla="*/ 137 h 1864"/>
                <a:gd name="T8" fmla="*/ 15 w 15"/>
                <a:gd name="T9" fmla="*/ 87 h 1864"/>
                <a:gd name="T10" fmla="*/ 15 w 15"/>
                <a:gd name="T11" fmla="*/ 224 h 1864"/>
                <a:gd name="T12" fmla="*/ 0 w 15"/>
                <a:gd name="T13" fmla="*/ 174 h 1864"/>
                <a:gd name="T14" fmla="*/ 15 w 15"/>
                <a:gd name="T15" fmla="*/ 262 h 1864"/>
                <a:gd name="T16" fmla="*/ 0 w 15"/>
                <a:gd name="T17" fmla="*/ 311 h 1864"/>
                <a:gd name="T18" fmla="*/ 15 w 15"/>
                <a:gd name="T19" fmla="*/ 262 h 1864"/>
                <a:gd name="T20" fmla="*/ 15 w 15"/>
                <a:gd name="T21" fmla="*/ 399 h 1864"/>
                <a:gd name="T22" fmla="*/ 0 w 15"/>
                <a:gd name="T23" fmla="*/ 349 h 1864"/>
                <a:gd name="T24" fmla="*/ 15 w 15"/>
                <a:gd name="T25" fmla="*/ 436 h 1864"/>
                <a:gd name="T26" fmla="*/ 0 w 15"/>
                <a:gd name="T27" fmla="*/ 486 h 1864"/>
                <a:gd name="T28" fmla="*/ 15 w 15"/>
                <a:gd name="T29" fmla="*/ 436 h 1864"/>
                <a:gd name="T30" fmla="*/ 15 w 15"/>
                <a:gd name="T31" fmla="*/ 573 h 1864"/>
                <a:gd name="T32" fmla="*/ 0 w 15"/>
                <a:gd name="T33" fmla="*/ 523 h 1864"/>
                <a:gd name="T34" fmla="*/ 15 w 15"/>
                <a:gd name="T35" fmla="*/ 610 h 1864"/>
                <a:gd name="T36" fmla="*/ 0 w 15"/>
                <a:gd name="T37" fmla="*/ 660 h 1864"/>
                <a:gd name="T38" fmla="*/ 15 w 15"/>
                <a:gd name="T39" fmla="*/ 610 h 1864"/>
                <a:gd name="T40" fmla="*/ 15 w 15"/>
                <a:gd name="T41" fmla="*/ 748 h 1864"/>
                <a:gd name="T42" fmla="*/ 0 w 15"/>
                <a:gd name="T43" fmla="*/ 698 h 1864"/>
                <a:gd name="T44" fmla="*/ 15 w 15"/>
                <a:gd name="T45" fmla="*/ 785 h 1864"/>
                <a:gd name="T46" fmla="*/ 0 w 15"/>
                <a:gd name="T47" fmla="*/ 835 h 1864"/>
                <a:gd name="T48" fmla="*/ 15 w 15"/>
                <a:gd name="T49" fmla="*/ 785 h 1864"/>
                <a:gd name="T50" fmla="*/ 15 w 15"/>
                <a:gd name="T51" fmla="*/ 922 h 1864"/>
                <a:gd name="T52" fmla="*/ 0 w 15"/>
                <a:gd name="T53" fmla="*/ 872 h 1864"/>
                <a:gd name="T54" fmla="*/ 15 w 15"/>
                <a:gd name="T55" fmla="*/ 959 h 1864"/>
                <a:gd name="T56" fmla="*/ 0 w 15"/>
                <a:gd name="T57" fmla="*/ 1009 h 1864"/>
                <a:gd name="T58" fmla="*/ 15 w 15"/>
                <a:gd name="T59" fmla="*/ 959 h 1864"/>
                <a:gd name="T60" fmla="*/ 15 w 15"/>
                <a:gd name="T61" fmla="*/ 1096 h 1864"/>
                <a:gd name="T62" fmla="*/ 0 w 15"/>
                <a:gd name="T63" fmla="*/ 1047 h 1864"/>
                <a:gd name="T64" fmla="*/ 15 w 15"/>
                <a:gd name="T65" fmla="*/ 1134 h 1864"/>
                <a:gd name="T66" fmla="*/ 0 w 15"/>
                <a:gd name="T67" fmla="*/ 1184 h 1864"/>
                <a:gd name="T68" fmla="*/ 15 w 15"/>
                <a:gd name="T69" fmla="*/ 1134 h 1864"/>
                <a:gd name="T70" fmla="*/ 15 w 15"/>
                <a:gd name="T71" fmla="*/ 1271 h 1864"/>
                <a:gd name="T72" fmla="*/ 0 w 15"/>
                <a:gd name="T73" fmla="*/ 1221 h 1864"/>
                <a:gd name="T74" fmla="*/ 15 w 15"/>
                <a:gd name="T75" fmla="*/ 1308 h 1864"/>
                <a:gd name="T76" fmla="*/ 0 w 15"/>
                <a:gd name="T77" fmla="*/ 1358 h 1864"/>
                <a:gd name="T78" fmla="*/ 15 w 15"/>
                <a:gd name="T79" fmla="*/ 1308 h 1864"/>
                <a:gd name="T80" fmla="*/ 15 w 15"/>
                <a:gd name="T81" fmla="*/ 1445 h 1864"/>
                <a:gd name="T82" fmla="*/ 0 w 15"/>
                <a:gd name="T83" fmla="*/ 1396 h 1864"/>
                <a:gd name="T84" fmla="*/ 15 w 15"/>
                <a:gd name="T85" fmla="*/ 1483 h 1864"/>
                <a:gd name="T86" fmla="*/ 0 w 15"/>
                <a:gd name="T87" fmla="*/ 1533 h 1864"/>
                <a:gd name="T88" fmla="*/ 15 w 15"/>
                <a:gd name="T89" fmla="*/ 1483 h 1864"/>
                <a:gd name="T90" fmla="*/ 15 w 15"/>
                <a:gd name="T91" fmla="*/ 1620 h 1864"/>
                <a:gd name="T92" fmla="*/ 0 w 15"/>
                <a:gd name="T93" fmla="*/ 1570 h 1864"/>
                <a:gd name="T94" fmla="*/ 15 w 15"/>
                <a:gd name="T95" fmla="*/ 1657 h 1864"/>
                <a:gd name="T96" fmla="*/ 0 w 15"/>
                <a:gd name="T97" fmla="*/ 1707 h 1864"/>
                <a:gd name="T98" fmla="*/ 15 w 15"/>
                <a:gd name="T99" fmla="*/ 1657 h 1864"/>
                <a:gd name="T100" fmla="*/ 15 w 15"/>
                <a:gd name="T101" fmla="*/ 1794 h 1864"/>
                <a:gd name="T102" fmla="*/ 0 w 15"/>
                <a:gd name="T103" fmla="*/ 1745 h 1864"/>
                <a:gd name="T104" fmla="*/ 15 w 15"/>
                <a:gd name="T105" fmla="*/ 1832 h 1864"/>
                <a:gd name="T106" fmla="*/ 0 w 15"/>
                <a:gd name="T107" fmla="*/ 1864 h 1864"/>
                <a:gd name="T108" fmla="*/ 15 w 15"/>
                <a:gd name="T109" fmla="*/ 1832 h 1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 h="1864">
                  <a:moveTo>
                    <a:pt x="15" y="0"/>
                  </a:moveTo>
                  <a:lnTo>
                    <a:pt x="15" y="50"/>
                  </a:lnTo>
                  <a:lnTo>
                    <a:pt x="0" y="50"/>
                  </a:lnTo>
                  <a:lnTo>
                    <a:pt x="0" y="0"/>
                  </a:lnTo>
                  <a:lnTo>
                    <a:pt x="15" y="0"/>
                  </a:lnTo>
                  <a:close/>
                  <a:moveTo>
                    <a:pt x="15" y="87"/>
                  </a:moveTo>
                  <a:lnTo>
                    <a:pt x="15" y="137"/>
                  </a:lnTo>
                  <a:lnTo>
                    <a:pt x="0" y="137"/>
                  </a:lnTo>
                  <a:lnTo>
                    <a:pt x="0" y="87"/>
                  </a:lnTo>
                  <a:lnTo>
                    <a:pt x="15" y="87"/>
                  </a:lnTo>
                  <a:close/>
                  <a:moveTo>
                    <a:pt x="15" y="174"/>
                  </a:moveTo>
                  <a:lnTo>
                    <a:pt x="15" y="224"/>
                  </a:lnTo>
                  <a:lnTo>
                    <a:pt x="0" y="224"/>
                  </a:lnTo>
                  <a:lnTo>
                    <a:pt x="0" y="174"/>
                  </a:lnTo>
                  <a:lnTo>
                    <a:pt x="15" y="174"/>
                  </a:lnTo>
                  <a:close/>
                  <a:moveTo>
                    <a:pt x="15" y="262"/>
                  </a:moveTo>
                  <a:lnTo>
                    <a:pt x="15" y="311"/>
                  </a:lnTo>
                  <a:lnTo>
                    <a:pt x="0" y="311"/>
                  </a:lnTo>
                  <a:lnTo>
                    <a:pt x="0" y="262"/>
                  </a:lnTo>
                  <a:lnTo>
                    <a:pt x="15" y="262"/>
                  </a:lnTo>
                  <a:close/>
                  <a:moveTo>
                    <a:pt x="15" y="349"/>
                  </a:moveTo>
                  <a:lnTo>
                    <a:pt x="15" y="399"/>
                  </a:lnTo>
                  <a:lnTo>
                    <a:pt x="0" y="399"/>
                  </a:lnTo>
                  <a:lnTo>
                    <a:pt x="0" y="349"/>
                  </a:lnTo>
                  <a:lnTo>
                    <a:pt x="15" y="349"/>
                  </a:lnTo>
                  <a:close/>
                  <a:moveTo>
                    <a:pt x="15" y="436"/>
                  </a:moveTo>
                  <a:lnTo>
                    <a:pt x="15" y="486"/>
                  </a:lnTo>
                  <a:lnTo>
                    <a:pt x="0" y="486"/>
                  </a:lnTo>
                  <a:lnTo>
                    <a:pt x="0" y="436"/>
                  </a:lnTo>
                  <a:lnTo>
                    <a:pt x="15" y="436"/>
                  </a:lnTo>
                  <a:close/>
                  <a:moveTo>
                    <a:pt x="15" y="523"/>
                  </a:moveTo>
                  <a:lnTo>
                    <a:pt x="15" y="573"/>
                  </a:lnTo>
                  <a:lnTo>
                    <a:pt x="0" y="573"/>
                  </a:lnTo>
                  <a:lnTo>
                    <a:pt x="0" y="523"/>
                  </a:lnTo>
                  <a:lnTo>
                    <a:pt x="15" y="523"/>
                  </a:lnTo>
                  <a:close/>
                  <a:moveTo>
                    <a:pt x="15" y="610"/>
                  </a:moveTo>
                  <a:lnTo>
                    <a:pt x="15" y="660"/>
                  </a:lnTo>
                  <a:lnTo>
                    <a:pt x="0" y="660"/>
                  </a:lnTo>
                  <a:lnTo>
                    <a:pt x="0" y="610"/>
                  </a:lnTo>
                  <a:lnTo>
                    <a:pt x="15" y="610"/>
                  </a:lnTo>
                  <a:close/>
                  <a:moveTo>
                    <a:pt x="15" y="698"/>
                  </a:moveTo>
                  <a:lnTo>
                    <a:pt x="15" y="748"/>
                  </a:lnTo>
                  <a:lnTo>
                    <a:pt x="0" y="748"/>
                  </a:lnTo>
                  <a:lnTo>
                    <a:pt x="0" y="698"/>
                  </a:lnTo>
                  <a:lnTo>
                    <a:pt x="15" y="698"/>
                  </a:lnTo>
                  <a:close/>
                  <a:moveTo>
                    <a:pt x="15" y="785"/>
                  </a:moveTo>
                  <a:lnTo>
                    <a:pt x="15" y="835"/>
                  </a:lnTo>
                  <a:lnTo>
                    <a:pt x="0" y="835"/>
                  </a:lnTo>
                  <a:lnTo>
                    <a:pt x="0" y="785"/>
                  </a:lnTo>
                  <a:lnTo>
                    <a:pt x="15" y="785"/>
                  </a:lnTo>
                  <a:close/>
                  <a:moveTo>
                    <a:pt x="15" y="872"/>
                  </a:moveTo>
                  <a:lnTo>
                    <a:pt x="15" y="922"/>
                  </a:lnTo>
                  <a:lnTo>
                    <a:pt x="0" y="922"/>
                  </a:lnTo>
                  <a:lnTo>
                    <a:pt x="0" y="872"/>
                  </a:lnTo>
                  <a:lnTo>
                    <a:pt x="15" y="872"/>
                  </a:lnTo>
                  <a:close/>
                  <a:moveTo>
                    <a:pt x="15" y="959"/>
                  </a:moveTo>
                  <a:lnTo>
                    <a:pt x="15" y="1009"/>
                  </a:lnTo>
                  <a:lnTo>
                    <a:pt x="0" y="1009"/>
                  </a:lnTo>
                  <a:lnTo>
                    <a:pt x="0" y="959"/>
                  </a:lnTo>
                  <a:lnTo>
                    <a:pt x="15" y="959"/>
                  </a:lnTo>
                  <a:close/>
                  <a:moveTo>
                    <a:pt x="15" y="1047"/>
                  </a:moveTo>
                  <a:lnTo>
                    <a:pt x="15" y="1096"/>
                  </a:lnTo>
                  <a:lnTo>
                    <a:pt x="0" y="1096"/>
                  </a:lnTo>
                  <a:lnTo>
                    <a:pt x="0" y="1047"/>
                  </a:lnTo>
                  <a:lnTo>
                    <a:pt x="15" y="1047"/>
                  </a:lnTo>
                  <a:close/>
                  <a:moveTo>
                    <a:pt x="15" y="1134"/>
                  </a:moveTo>
                  <a:lnTo>
                    <a:pt x="15" y="1184"/>
                  </a:lnTo>
                  <a:lnTo>
                    <a:pt x="0" y="1184"/>
                  </a:lnTo>
                  <a:lnTo>
                    <a:pt x="0" y="1134"/>
                  </a:lnTo>
                  <a:lnTo>
                    <a:pt x="15" y="1134"/>
                  </a:lnTo>
                  <a:close/>
                  <a:moveTo>
                    <a:pt x="15" y="1221"/>
                  </a:moveTo>
                  <a:lnTo>
                    <a:pt x="15" y="1271"/>
                  </a:lnTo>
                  <a:lnTo>
                    <a:pt x="0" y="1271"/>
                  </a:lnTo>
                  <a:lnTo>
                    <a:pt x="0" y="1221"/>
                  </a:lnTo>
                  <a:lnTo>
                    <a:pt x="15" y="1221"/>
                  </a:lnTo>
                  <a:close/>
                  <a:moveTo>
                    <a:pt x="15" y="1308"/>
                  </a:moveTo>
                  <a:lnTo>
                    <a:pt x="15" y="1358"/>
                  </a:lnTo>
                  <a:lnTo>
                    <a:pt x="0" y="1358"/>
                  </a:lnTo>
                  <a:lnTo>
                    <a:pt x="0" y="1308"/>
                  </a:lnTo>
                  <a:lnTo>
                    <a:pt x="15" y="1308"/>
                  </a:lnTo>
                  <a:close/>
                  <a:moveTo>
                    <a:pt x="15" y="1396"/>
                  </a:moveTo>
                  <a:lnTo>
                    <a:pt x="15" y="1445"/>
                  </a:lnTo>
                  <a:lnTo>
                    <a:pt x="0" y="1445"/>
                  </a:lnTo>
                  <a:lnTo>
                    <a:pt x="0" y="1396"/>
                  </a:lnTo>
                  <a:lnTo>
                    <a:pt x="15" y="1396"/>
                  </a:lnTo>
                  <a:close/>
                  <a:moveTo>
                    <a:pt x="15" y="1483"/>
                  </a:moveTo>
                  <a:lnTo>
                    <a:pt x="15" y="1533"/>
                  </a:lnTo>
                  <a:lnTo>
                    <a:pt x="0" y="1533"/>
                  </a:lnTo>
                  <a:lnTo>
                    <a:pt x="0" y="1483"/>
                  </a:lnTo>
                  <a:lnTo>
                    <a:pt x="15" y="1483"/>
                  </a:lnTo>
                  <a:close/>
                  <a:moveTo>
                    <a:pt x="15" y="1570"/>
                  </a:moveTo>
                  <a:lnTo>
                    <a:pt x="15" y="1620"/>
                  </a:lnTo>
                  <a:lnTo>
                    <a:pt x="0" y="1620"/>
                  </a:lnTo>
                  <a:lnTo>
                    <a:pt x="0" y="1570"/>
                  </a:lnTo>
                  <a:lnTo>
                    <a:pt x="15" y="1570"/>
                  </a:lnTo>
                  <a:close/>
                  <a:moveTo>
                    <a:pt x="15" y="1657"/>
                  </a:moveTo>
                  <a:lnTo>
                    <a:pt x="15" y="1707"/>
                  </a:lnTo>
                  <a:lnTo>
                    <a:pt x="0" y="1707"/>
                  </a:lnTo>
                  <a:lnTo>
                    <a:pt x="0" y="1657"/>
                  </a:lnTo>
                  <a:lnTo>
                    <a:pt x="15" y="1657"/>
                  </a:lnTo>
                  <a:close/>
                  <a:moveTo>
                    <a:pt x="15" y="1745"/>
                  </a:moveTo>
                  <a:lnTo>
                    <a:pt x="15" y="1794"/>
                  </a:lnTo>
                  <a:lnTo>
                    <a:pt x="0" y="1794"/>
                  </a:lnTo>
                  <a:lnTo>
                    <a:pt x="0" y="1745"/>
                  </a:lnTo>
                  <a:lnTo>
                    <a:pt x="15" y="1745"/>
                  </a:lnTo>
                  <a:close/>
                  <a:moveTo>
                    <a:pt x="15" y="1832"/>
                  </a:moveTo>
                  <a:lnTo>
                    <a:pt x="15" y="1864"/>
                  </a:lnTo>
                  <a:lnTo>
                    <a:pt x="0" y="1864"/>
                  </a:lnTo>
                  <a:lnTo>
                    <a:pt x="0" y="1832"/>
                  </a:lnTo>
                  <a:lnTo>
                    <a:pt x="15" y="183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6"/>
            <p:cNvSpPr>
              <a:spLocks noChangeArrowheads="1"/>
            </p:cNvSpPr>
            <p:nvPr/>
          </p:nvSpPr>
          <p:spPr bwMode="auto">
            <a:xfrm>
              <a:off x="2515" y="3143"/>
              <a:ext cx="682" cy="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7"/>
            <p:cNvSpPr>
              <a:spLocks noChangeArrowheads="1"/>
            </p:cNvSpPr>
            <p:nvPr/>
          </p:nvSpPr>
          <p:spPr bwMode="auto">
            <a:xfrm>
              <a:off x="2515" y="3143"/>
              <a:ext cx="682" cy="423"/>
            </a:xfrm>
            <a:prstGeom prst="rect">
              <a:avLst/>
            </a:pr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8"/>
            <p:cNvSpPr>
              <a:spLocks noChangeArrowheads="1"/>
            </p:cNvSpPr>
            <p:nvPr/>
          </p:nvSpPr>
          <p:spPr bwMode="auto">
            <a:xfrm>
              <a:off x="2721" y="3298"/>
              <a:ext cx="2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頻度</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9"/>
            <p:cNvSpPr>
              <a:spLocks noChangeArrowheads="1"/>
            </p:cNvSpPr>
            <p:nvPr/>
          </p:nvSpPr>
          <p:spPr bwMode="auto">
            <a:xfrm>
              <a:off x="557" y="1915"/>
              <a:ext cx="2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開始</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10"/>
            <p:cNvSpPr>
              <a:spLocks noChangeArrowheads="1"/>
            </p:cNvSpPr>
            <p:nvPr/>
          </p:nvSpPr>
          <p:spPr bwMode="auto">
            <a:xfrm>
              <a:off x="1268" y="1509"/>
              <a:ext cx="2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重大</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11"/>
            <p:cNvSpPr>
              <a:spLocks noChangeArrowheads="1"/>
            </p:cNvSpPr>
            <p:nvPr/>
          </p:nvSpPr>
          <p:spPr bwMode="auto">
            <a:xfrm>
              <a:off x="1309" y="2348"/>
              <a:ext cx="2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軽傷</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12"/>
            <p:cNvSpPr>
              <a:spLocks noChangeArrowheads="1"/>
            </p:cNvSpPr>
            <p:nvPr/>
          </p:nvSpPr>
          <p:spPr bwMode="auto">
            <a:xfrm>
              <a:off x="2221" y="1099"/>
              <a:ext cx="3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日常的</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13"/>
            <p:cNvSpPr>
              <a:spLocks noChangeArrowheads="1"/>
            </p:cNvSpPr>
            <p:nvPr/>
          </p:nvSpPr>
          <p:spPr bwMode="auto">
            <a:xfrm>
              <a:off x="3297" y="906"/>
              <a:ext cx="2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困難</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Rectangle 14"/>
            <p:cNvSpPr>
              <a:spLocks noChangeArrowheads="1"/>
            </p:cNvSpPr>
            <p:nvPr/>
          </p:nvSpPr>
          <p:spPr bwMode="auto">
            <a:xfrm>
              <a:off x="3297" y="1224"/>
              <a:ext cx="2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可能</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15"/>
            <p:cNvSpPr>
              <a:spLocks noChangeArrowheads="1"/>
            </p:cNvSpPr>
            <p:nvPr/>
          </p:nvSpPr>
          <p:spPr bwMode="auto">
            <a:xfrm>
              <a:off x="3297" y="1644"/>
              <a:ext cx="2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困難</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16"/>
            <p:cNvSpPr>
              <a:spLocks noChangeArrowheads="1"/>
            </p:cNvSpPr>
            <p:nvPr/>
          </p:nvSpPr>
          <p:spPr bwMode="auto">
            <a:xfrm>
              <a:off x="3333" y="2009"/>
              <a:ext cx="2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可能</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17"/>
            <p:cNvSpPr>
              <a:spLocks noChangeArrowheads="1"/>
            </p:cNvSpPr>
            <p:nvPr/>
          </p:nvSpPr>
          <p:spPr bwMode="auto">
            <a:xfrm>
              <a:off x="2311" y="1622"/>
              <a:ext cx="1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まれ</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Rectangle 18"/>
            <p:cNvSpPr>
              <a:spLocks noChangeArrowheads="1"/>
            </p:cNvSpPr>
            <p:nvPr/>
          </p:nvSpPr>
          <p:spPr bwMode="auto">
            <a:xfrm>
              <a:off x="2275" y="2232"/>
              <a:ext cx="3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日常的</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19"/>
            <p:cNvSpPr>
              <a:spLocks noChangeArrowheads="1"/>
            </p:cNvSpPr>
            <p:nvPr/>
          </p:nvSpPr>
          <p:spPr bwMode="auto">
            <a:xfrm>
              <a:off x="2382" y="2678"/>
              <a:ext cx="1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まれ</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Line 20"/>
            <p:cNvSpPr>
              <a:spLocks noChangeShapeType="1"/>
            </p:cNvSpPr>
            <p:nvPr/>
          </p:nvSpPr>
          <p:spPr bwMode="auto">
            <a:xfrm>
              <a:off x="872" y="1978"/>
              <a:ext cx="411"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Line 21"/>
            <p:cNvSpPr>
              <a:spLocks noChangeShapeType="1"/>
            </p:cNvSpPr>
            <p:nvPr/>
          </p:nvSpPr>
          <p:spPr bwMode="auto">
            <a:xfrm flipH="1">
              <a:off x="1290" y="1492"/>
              <a:ext cx="559" cy="487"/>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Line 22"/>
            <p:cNvSpPr>
              <a:spLocks noChangeShapeType="1"/>
            </p:cNvSpPr>
            <p:nvPr/>
          </p:nvSpPr>
          <p:spPr bwMode="auto">
            <a:xfrm>
              <a:off x="1849" y="1492"/>
              <a:ext cx="584"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Line 23"/>
            <p:cNvSpPr>
              <a:spLocks noChangeShapeType="1"/>
            </p:cNvSpPr>
            <p:nvPr/>
          </p:nvSpPr>
          <p:spPr bwMode="auto">
            <a:xfrm flipH="1" flipV="1">
              <a:off x="1290" y="1978"/>
              <a:ext cx="559" cy="513"/>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Line 24"/>
            <p:cNvSpPr>
              <a:spLocks noChangeShapeType="1"/>
            </p:cNvSpPr>
            <p:nvPr/>
          </p:nvSpPr>
          <p:spPr bwMode="auto">
            <a:xfrm>
              <a:off x="1849" y="2490"/>
              <a:ext cx="566"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Line 25"/>
            <p:cNvSpPr>
              <a:spLocks noChangeShapeType="1"/>
            </p:cNvSpPr>
            <p:nvPr/>
          </p:nvSpPr>
          <p:spPr bwMode="auto">
            <a:xfrm flipH="1">
              <a:off x="2433" y="1108"/>
              <a:ext cx="420" cy="384"/>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Line 26"/>
            <p:cNvSpPr>
              <a:spLocks noChangeShapeType="1"/>
            </p:cNvSpPr>
            <p:nvPr/>
          </p:nvSpPr>
          <p:spPr bwMode="auto">
            <a:xfrm>
              <a:off x="2853" y="1108"/>
              <a:ext cx="424"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Line 27"/>
            <p:cNvSpPr>
              <a:spLocks noChangeShapeType="1"/>
            </p:cNvSpPr>
            <p:nvPr/>
          </p:nvSpPr>
          <p:spPr bwMode="auto">
            <a:xfrm flipH="1" flipV="1">
              <a:off x="2433" y="1492"/>
              <a:ext cx="406" cy="385"/>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Line 28"/>
            <p:cNvSpPr>
              <a:spLocks noChangeShapeType="1"/>
            </p:cNvSpPr>
            <p:nvPr/>
          </p:nvSpPr>
          <p:spPr bwMode="auto">
            <a:xfrm>
              <a:off x="2844" y="1877"/>
              <a:ext cx="46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Line 29"/>
            <p:cNvSpPr>
              <a:spLocks noChangeShapeType="1"/>
            </p:cNvSpPr>
            <p:nvPr/>
          </p:nvSpPr>
          <p:spPr bwMode="auto">
            <a:xfrm flipH="1">
              <a:off x="3283" y="953"/>
              <a:ext cx="544" cy="155"/>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Line 30"/>
            <p:cNvSpPr>
              <a:spLocks noChangeShapeType="1"/>
            </p:cNvSpPr>
            <p:nvPr/>
          </p:nvSpPr>
          <p:spPr bwMode="auto">
            <a:xfrm>
              <a:off x="3858" y="938"/>
              <a:ext cx="786"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Line 31"/>
            <p:cNvSpPr>
              <a:spLocks noChangeShapeType="1"/>
            </p:cNvSpPr>
            <p:nvPr/>
          </p:nvSpPr>
          <p:spPr bwMode="auto">
            <a:xfrm flipH="1" flipV="1">
              <a:off x="3283" y="1108"/>
              <a:ext cx="575" cy="169"/>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Line 32"/>
            <p:cNvSpPr>
              <a:spLocks noChangeShapeType="1"/>
            </p:cNvSpPr>
            <p:nvPr/>
          </p:nvSpPr>
          <p:spPr bwMode="auto">
            <a:xfrm>
              <a:off x="3858" y="1277"/>
              <a:ext cx="786"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Line 33"/>
            <p:cNvSpPr>
              <a:spLocks noChangeShapeType="1"/>
            </p:cNvSpPr>
            <p:nvPr/>
          </p:nvSpPr>
          <p:spPr bwMode="auto">
            <a:xfrm flipH="1">
              <a:off x="2421" y="2289"/>
              <a:ext cx="418" cy="202"/>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Line 34"/>
            <p:cNvSpPr>
              <a:spLocks noChangeShapeType="1"/>
            </p:cNvSpPr>
            <p:nvPr/>
          </p:nvSpPr>
          <p:spPr bwMode="auto">
            <a:xfrm>
              <a:off x="2855" y="2286"/>
              <a:ext cx="1791" cy="3"/>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Line 35"/>
            <p:cNvSpPr>
              <a:spLocks noChangeShapeType="1"/>
            </p:cNvSpPr>
            <p:nvPr/>
          </p:nvSpPr>
          <p:spPr bwMode="auto">
            <a:xfrm flipH="1" flipV="1">
              <a:off x="2421" y="2490"/>
              <a:ext cx="418" cy="207"/>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Line 36"/>
            <p:cNvSpPr>
              <a:spLocks noChangeShapeType="1"/>
            </p:cNvSpPr>
            <p:nvPr/>
          </p:nvSpPr>
          <p:spPr bwMode="auto">
            <a:xfrm>
              <a:off x="2853" y="2696"/>
              <a:ext cx="1793"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Line 37"/>
            <p:cNvSpPr>
              <a:spLocks noChangeShapeType="1"/>
            </p:cNvSpPr>
            <p:nvPr/>
          </p:nvSpPr>
          <p:spPr bwMode="auto">
            <a:xfrm flipH="1">
              <a:off x="3296" y="1700"/>
              <a:ext cx="562" cy="18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Line 38"/>
            <p:cNvSpPr>
              <a:spLocks noChangeShapeType="1"/>
            </p:cNvSpPr>
            <p:nvPr/>
          </p:nvSpPr>
          <p:spPr bwMode="auto">
            <a:xfrm>
              <a:off x="3858" y="1700"/>
              <a:ext cx="788"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Line 39"/>
            <p:cNvSpPr>
              <a:spLocks noChangeShapeType="1"/>
            </p:cNvSpPr>
            <p:nvPr/>
          </p:nvSpPr>
          <p:spPr bwMode="auto">
            <a:xfrm flipH="1" flipV="1">
              <a:off x="3296" y="1880"/>
              <a:ext cx="562" cy="17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Line 40"/>
            <p:cNvSpPr>
              <a:spLocks noChangeShapeType="1"/>
            </p:cNvSpPr>
            <p:nvPr/>
          </p:nvSpPr>
          <p:spPr bwMode="auto">
            <a:xfrm>
              <a:off x="3858" y="2052"/>
              <a:ext cx="786"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Freeform 41"/>
            <p:cNvSpPr>
              <a:spLocks noEditPoints="1"/>
            </p:cNvSpPr>
            <p:nvPr/>
          </p:nvSpPr>
          <p:spPr bwMode="auto">
            <a:xfrm>
              <a:off x="2848" y="1157"/>
              <a:ext cx="15" cy="1969"/>
            </a:xfrm>
            <a:custGeom>
              <a:avLst/>
              <a:gdLst>
                <a:gd name="T0" fmla="*/ 15 w 15"/>
                <a:gd name="T1" fmla="*/ 50 h 1969"/>
                <a:gd name="T2" fmla="*/ 0 w 15"/>
                <a:gd name="T3" fmla="*/ 0 h 1969"/>
                <a:gd name="T4" fmla="*/ 15 w 15"/>
                <a:gd name="T5" fmla="*/ 88 h 1969"/>
                <a:gd name="T6" fmla="*/ 0 w 15"/>
                <a:gd name="T7" fmla="*/ 137 h 1969"/>
                <a:gd name="T8" fmla="*/ 15 w 15"/>
                <a:gd name="T9" fmla="*/ 88 h 1969"/>
                <a:gd name="T10" fmla="*/ 15 w 15"/>
                <a:gd name="T11" fmla="*/ 225 h 1969"/>
                <a:gd name="T12" fmla="*/ 0 w 15"/>
                <a:gd name="T13" fmla="*/ 175 h 1969"/>
                <a:gd name="T14" fmla="*/ 15 w 15"/>
                <a:gd name="T15" fmla="*/ 262 h 1969"/>
                <a:gd name="T16" fmla="*/ 0 w 15"/>
                <a:gd name="T17" fmla="*/ 312 h 1969"/>
                <a:gd name="T18" fmla="*/ 15 w 15"/>
                <a:gd name="T19" fmla="*/ 262 h 1969"/>
                <a:gd name="T20" fmla="*/ 15 w 15"/>
                <a:gd name="T21" fmla="*/ 399 h 1969"/>
                <a:gd name="T22" fmla="*/ 0 w 15"/>
                <a:gd name="T23" fmla="*/ 349 h 1969"/>
                <a:gd name="T24" fmla="*/ 15 w 15"/>
                <a:gd name="T25" fmla="*/ 436 h 1969"/>
                <a:gd name="T26" fmla="*/ 0 w 15"/>
                <a:gd name="T27" fmla="*/ 486 h 1969"/>
                <a:gd name="T28" fmla="*/ 15 w 15"/>
                <a:gd name="T29" fmla="*/ 436 h 1969"/>
                <a:gd name="T30" fmla="*/ 15 w 15"/>
                <a:gd name="T31" fmla="*/ 574 h 1969"/>
                <a:gd name="T32" fmla="*/ 0 w 15"/>
                <a:gd name="T33" fmla="*/ 524 h 1969"/>
                <a:gd name="T34" fmla="*/ 15 w 15"/>
                <a:gd name="T35" fmla="*/ 611 h 1969"/>
                <a:gd name="T36" fmla="*/ 0 w 15"/>
                <a:gd name="T37" fmla="*/ 661 h 1969"/>
                <a:gd name="T38" fmla="*/ 15 w 15"/>
                <a:gd name="T39" fmla="*/ 611 h 1969"/>
                <a:gd name="T40" fmla="*/ 15 w 15"/>
                <a:gd name="T41" fmla="*/ 748 h 1969"/>
                <a:gd name="T42" fmla="*/ 0 w 15"/>
                <a:gd name="T43" fmla="*/ 698 h 1969"/>
                <a:gd name="T44" fmla="*/ 15 w 15"/>
                <a:gd name="T45" fmla="*/ 785 h 1969"/>
                <a:gd name="T46" fmla="*/ 0 w 15"/>
                <a:gd name="T47" fmla="*/ 835 h 1969"/>
                <a:gd name="T48" fmla="*/ 15 w 15"/>
                <a:gd name="T49" fmla="*/ 785 h 1969"/>
                <a:gd name="T50" fmla="*/ 15 w 15"/>
                <a:gd name="T51" fmla="*/ 923 h 1969"/>
                <a:gd name="T52" fmla="*/ 0 w 15"/>
                <a:gd name="T53" fmla="*/ 873 h 1969"/>
                <a:gd name="T54" fmla="*/ 15 w 15"/>
                <a:gd name="T55" fmla="*/ 960 h 1969"/>
                <a:gd name="T56" fmla="*/ 0 w 15"/>
                <a:gd name="T57" fmla="*/ 1010 h 1969"/>
                <a:gd name="T58" fmla="*/ 15 w 15"/>
                <a:gd name="T59" fmla="*/ 960 h 1969"/>
                <a:gd name="T60" fmla="*/ 15 w 15"/>
                <a:gd name="T61" fmla="*/ 1097 h 1969"/>
                <a:gd name="T62" fmla="*/ 0 w 15"/>
                <a:gd name="T63" fmla="*/ 1047 h 1969"/>
                <a:gd name="T64" fmla="*/ 15 w 15"/>
                <a:gd name="T65" fmla="*/ 1134 h 1969"/>
                <a:gd name="T66" fmla="*/ 0 w 15"/>
                <a:gd name="T67" fmla="*/ 1184 h 1969"/>
                <a:gd name="T68" fmla="*/ 15 w 15"/>
                <a:gd name="T69" fmla="*/ 1134 h 1969"/>
                <a:gd name="T70" fmla="*/ 15 w 15"/>
                <a:gd name="T71" fmla="*/ 1271 h 1969"/>
                <a:gd name="T72" fmla="*/ 0 w 15"/>
                <a:gd name="T73" fmla="*/ 1222 h 1969"/>
                <a:gd name="T74" fmla="*/ 15 w 15"/>
                <a:gd name="T75" fmla="*/ 1309 h 1969"/>
                <a:gd name="T76" fmla="*/ 0 w 15"/>
                <a:gd name="T77" fmla="*/ 1359 h 1969"/>
                <a:gd name="T78" fmla="*/ 15 w 15"/>
                <a:gd name="T79" fmla="*/ 1309 h 1969"/>
                <a:gd name="T80" fmla="*/ 15 w 15"/>
                <a:gd name="T81" fmla="*/ 1446 h 1969"/>
                <a:gd name="T82" fmla="*/ 0 w 15"/>
                <a:gd name="T83" fmla="*/ 1396 h 1969"/>
                <a:gd name="T84" fmla="*/ 15 w 15"/>
                <a:gd name="T85" fmla="*/ 1483 h 1969"/>
                <a:gd name="T86" fmla="*/ 0 w 15"/>
                <a:gd name="T87" fmla="*/ 1533 h 1969"/>
                <a:gd name="T88" fmla="*/ 15 w 15"/>
                <a:gd name="T89" fmla="*/ 1483 h 1969"/>
                <a:gd name="T90" fmla="*/ 15 w 15"/>
                <a:gd name="T91" fmla="*/ 1620 h 1969"/>
                <a:gd name="T92" fmla="*/ 0 w 15"/>
                <a:gd name="T93" fmla="*/ 1571 h 1969"/>
                <a:gd name="T94" fmla="*/ 15 w 15"/>
                <a:gd name="T95" fmla="*/ 1658 h 1969"/>
                <a:gd name="T96" fmla="*/ 0 w 15"/>
                <a:gd name="T97" fmla="*/ 1708 h 1969"/>
                <a:gd name="T98" fmla="*/ 15 w 15"/>
                <a:gd name="T99" fmla="*/ 1658 h 1969"/>
                <a:gd name="T100" fmla="*/ 15 w 15"/>
                <a:gd name="T101" fmla="*/ 1795 h 1969"/>
                <a:gd name="T102" fmla="*/ 0 w 15"/>
                <a:gd name="T103" fmla="*/ 1745 h 1969"/>
                <a:gd name="T104" fmla="*/ 15 w 15"/>
                <a:gd name="T105" fmla="*/ 1832 h 1969"/>
                <a:gd name="T106" fmla="*/ 0 w 15"/>
                <a:gd name="T107" fmla="*/ 1882 h 1969"/>
                <a:gd name="T108" fmla="*/ 15 w 15"/>
                <a:gd name="T109" fmla="*/ 1832 h 1969"/>
                <a:gd name="T110" fmla="*/ 15 w 15"/>
                <a:gd name="T111" fmla="*/ 1969 h 1969"/>
                <a:gd name="T112" fmla="*/ 0 w 15"/>
                <a:gd name="T113" fmla="*/ 1919 h 1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 h="1969">
                  <a:moveTo>
                    <a:pt x="15" y="0"/>
                  </a:moveTo>
                  <a:lnTo>
                    <a:pt x="15" y="50"/>
                  </a:lnTo>
                  <a:lnTo>
                    <a:pt x="0" y="50"/>
                  </a:lnTo>
                  <a:lnTo>
                    <a:pt x="0" y="0"/>
                  </a:lnTo>
                  <a:lnTo>
                    <a:pt x="15" y="0"/>
                  </a:lnTo>
                  <a:close/>
                  <a:moveTo>
                    <a:pt x="15" y="88"/>
                  </a:moveTo>
                  <a:lnTo>
                    <a:pt x="15" y="137"/>
                  </a:lnTo>
                  <a:lnTo>
                    <a:pt x="0" y="137"/>
                  </a:lnTo>
                  <a:lnTo>
                    <a:pt x="0" y="88"/>
                  </a:lnTo>
                  <a:lnTo>
                    <a:pt x="15" y="88"/>
                  </a:lnTo>
                  <a:close/>
                  <a:moveTo>
                    <a:pt x="15" y="175"/>
                  </a:moveTo>
                  <a:lnTo>
                    <a:pt x="15" y="225"/>
                  </a:lnTo>
                  <a:lnTo>
                    <a:pt x="0" y="225"/>
                  </a:lnTo>
                  <a:lnTo>
                    <a:pt x="0" y="175"/>
                  </a:lnTo>
                  <a:lnTo>
                    <a:pt x="15" y="175"/>
                  </a:lnTo>
                  <a:close/>
                  <a:moveTo>
                    <a:pt x="15" y="262"/>
                  </a:moveTo>
                  <a:lnTo>
                    <a:pt x="15" y="312"/>
                  </a:lnTo>
                  <a:lnTo>
                    <a:pt x="0" y="312"/>
                  </a:lnTo>
                  <a:lnTo>
                    <a:pt x="0" y="262"/>
                  </a:lnTo>
                  <a:lnTo>
                    <a:pt x="15" y="262"/>
                  </a:lnTo>
                  <a:close/>
                  <a:moveTo>
                    <a:pt x="15" y="349"/>
                  </a:moveTo>
                  <a:lnTo>
                    <a:pt x="15" y="399"/>
                  </a:lnTo>
                  <a:lnTo>
                    <a:pt x="0" y="399"/>
                  </a:lnTo>
                  <a:lnTo>
                    <a:pt x="0" y="349"/>
                  </a:lnTo>
                  <a:lnTo>
                    <a:pt x="15" y="349"/>
                  </a:lnTo>
                  <a:close/>
                  <a:moveTo>
                    <a:pt x="15" y="436"/>
                  </a:moveTo>
                  <a:lnTo>
                    <a:pt x="15" y="486"/>
                  </a:lnTo>
                  <a:lnTo>
                    <a:pt x="0" y="486"/>
                  </a:lnTo>
                  <a:lnTo>
                    <a:pt x="0" y="436"/>
                  </a:lnTo>
                  <a:lnTo>
                    <a:pt x="15" y="436"/>
                  </a:lnTo>
                  <a:close/>
                  <a:moveTo>
                    <a:pt x="15" y="524"/>
                  </a:moveTo>
                  <a:lnTo>
                    <a:pt x="15" y="574"/>
                  </a:lnTo>
                  <a:lnTo>
                    <a:pt x="0" y="574"/>
                  </a:lnTo>
                  <a:lnTo>
                    <a:pt x="0" y="524"/>
                  </a:lnTo>
                  <a:lnTo>
                    <a:pt x="15" y="524"/>
                  </a:lnTo>
                  <a:close/>
                  <a:moveTo>
                    <a:pt x="15" y="611"/>
                  </a:moveTo>
                  <a:lnTo>
                    <a:pt x="15" y="661"/>
                  </a:lnTo>
                  <a:lnTo>
                    <a:pt x="0" y="661"/>
                  </a:lnTo>
                  <a:lnTo>
                    <a:pt x="0" y="611"/>
                  </a:lnTo>
                  <a:lnTo>
                    <a:pt x="15" y="611"/>
                  </a:lnTo>
                  <a:close/>
                  <a:moveTo>
                    <a:pt x="15" y="698"/>
                  </a:moveTo>
                  <a:lnTo>
                    <a:pt x="15" y="748"/>
                  </a:lnTo>
                  <a:lnTo>
                    <a:pt x="0" y="748"/>
                  </a:lnTo>
                  <a:lnTo>
                    <a:pt x="0" y="698"/>
                  </a:lnTo>
                  <a:lnTo>
                    <a:pt x="15" y="698"/>
                  </a:lnTo>
                  <a:close/>
                  <a:moveTo>
                    <a:pt x="15" y="785"/>
                  </a:moveTo>
                  <a:lnTo>
                    <a:pt x="15" y="835"/>
                  </a:lnTo>
                  <a:lnTo>
                    <a:pt x="0" y="835"/>
                  </a:lnTo>
                  <a:lnTo>
                    <a:pt x="0" y="785"/>
                  </a:lnTo>
                  <a:lnTo>
                    <a:pt x="15" y="785"/>
                  </a:lnTo>
                  <a:close/>
                  <a:moveTo>
                    <a:pt x="15" y="873"/>
                  </a:moveTo>
                  <a:lnTo>
                    <a:pt x="15" y="923"/>
                  </a:lnTo>
                  <a:lnTo>
                    <a:pt x="0" y="923"/>
                  </a:lnTo>
                  <a:lnTo>
                    <a:pt x="0" y="873"/>
                  </a:lnTo>
                  <a:lnTo>
                    <a:pt x="15" y="873"/>
                  </a:lnTo>
                  <a:close/>
                  <a:moveTo>
                    <a:pt x="15" y="960"/>
                  </a:moveTo>
                  <a:lnTo>
                    <a:pt x="15" y="1010"/>
                  </a:lnTo>
                  <a:lnTo>
                    <a:pt x="0" y="1010"/>
                  </a:lnTo>
                  <a:lnTo>
                    <a:pt x="0" y="960"/>
                  </a:lnTo>
                  <a:lnTo>
                    <a:pt x="15" y="960"/>
                  </a:lnTo>
                  <a:close/>
                  <a:moveTo>
                    <a:pt x="15" y="1047"/>
                  </a:moveTo>
                  <a:lnTo>
                    <a:pt x="15" y="1097"/>
                  </a:lnTo>
                  <a:lnTo>
                    <a:pt x="0" y="1097"/>
                  </a:lnTo>
                  <a:lnTo>
                    <a:pt x="0" y="1047"/>
                  </a:lnTo>
                  <a:lnTo>
                    <a:pt x="15" y="1047"/>
                  </a:lnTo>
                  <a:close/>
                  <a:moveTo>
                    <a:pt x="15" y="1134"/>
                  </a:moveTo>
                  <a:lnTo>
                    <a:pt x="15" y="1184"/>
                  </a:lnTo>
                  <a:lnTo>
                    <a:pt x="0" y="1184"/>
                  </a:lnTo>
                  <a:lnTo>
                    <a:pt x="0" y="1134"/>
                  </a:lnTo>
                  <a:lnTo>
                    <a:pt x="15" y="1134"/>
                  </a:lnTo>
                  <a:close/>
                  <a:moveTo>
                    <a:pt x="15" y="1222"/>
                  </a:moveTo>
                  <a:lnTo>
                    <a:pt x="15" y="1271"/>
                  </a:lnTo>
                  <a:lnTo>
                    <a:pt x="0" y="1271"/>
                  </a:lnTo>
                  <a:lnTo>
                    <a:pt x="0" y="1222"/>
                  </a:lnTo>
                  <a:lnTo>
                    <a:pt x="15" y="1222"/>
                  </a:lnTo>
                  <a:close/>
                  <a:moveTo>
                    <a:pt x="15" y="1309"/>
                  </a:moveTo>
                  <a:lnTo>
                    <a:pt x="15" y="1359"/>
                  </a:lnTo>
                  <a:lnTo>
                    <a:pt x="0" y="1359"/>
                  </a:lnTo>
                  <a:lnTo>
                    <a:pt x="0" y="1309"/>
                  </a:lnTo>
                  <a:lnTo>
                    <a:pt x="15" y="1309"/>
                  </a:lnTo>
                  <a:close/>
                  <a:moveTo>
                    <a:pt x="15" y="1396"/>
                  </a:moveTo>
                  <a:lnTo>
                    <a:pt x="15" y="1446"/>
                  </a:lnTo>
                  <a:lnTo>
                    <a:pt x="0" y="1446"/>
                  </a:lnTo>
                  <a:lnTo>
                    <a:pt x="0" y="1396"/>
                  </a:lnTo>
                  <a:lnTo>
                    <a:pt x="15" y="1396"/>
                  </a:lnTo>
                  <a:close/>
                  <a:moveTo>
                    <a:pt x="15" y="1483"/>
                  </a:moveTo>
                  <a:lnTo>
                    <a:pt x="15" y="1533"/>
                  </a:lnTo>
                  <a:lnTo>
                    <a:pt x="0" y="1533"/>
                  </a:lnTo>
                  <a:lnTo>
                    <a:pt x="0" y="1483"/>
                  </a:lnTo>
                  <a:lnTo>
                    <a:pt x="15" y="1483"/>
                  </a:lnTo>
                  <a:close/>
                  <a:moveTo>
                    <a:pt x="15" y="1571"/>
                  </a:moveTo>
                  <a:lnTo>
                    <a:pt x="15" y="1620"/>
                  </a:lnTo>
                  <a:lnTo>
                    <a:pt x="0" y="1620"/>
                  </a:lnTo>
                  <a:lnTo>
                    <a:pt x="0" y="1571"/>
                  </a:lnTo>
                  <a:lnTo>
                    <a:pt x="15" y="1571"/>
                  </a:lnTo>
                  <a:close/>
                  <a:moveTo>
                    <a:pt x="15" y="1658"/>
                  </a:moveTo>
                  <a:lnTo>
                    <a:pt x="15" y="1708"/>
                  </a:lnTo>
                  <a:lnTo>
                    <a:pt x="0" y="1708"/>
                  </a:lnTo>
                  <a:lnTo>
                    <a:pt x="0" y="1658"/>
                  </a:lnTo>
                  <a:lnTo>
                    <a:pt x="15" y="1658"/>
                  </a:lnTo>
                  <a:close/>
                  <a:moveTo>
                    <a:pt x="15" y="1745"/>
                  </a:moveTo>
                  <a:lnTo>
                    <a:pt x="15" y="1795"/>
                  </a:lnTo>
                  <a:lnTo>
                    <a:pt x="0" y="1795"/>
                  </a:lnTo>
                  <a:lnTo>
                    <a:pt x="0" y="1745"/>
                  </a:lnTo>
                  <a:lnTo>
                    <a:pt x="15" y="1745"/>
                  </a:lnTo>
                  <a:close/>
                  <a:moveTo>
                    <a:pt x="15" y="1832"/>
                  </a:moveTo>
                  <a:lnTo>
                    <a:pt x="15" y="1882"/>
                  </a:lnTo>
                  <a:lnTo>
                    <a:pt x="0" y="1882"/>
                  </a:lnTo>
                  <a:lnTo>
                    <a:pt x="0" y="1832"/>
                  </a:lnTo>
                  <a:lnTo>
                    <a:pt x="15" y="1832"/>
                  </a:lnTo>
                  <a:close/>
                  <a:moveTo>
                    <a:pt x="15" y="1919"/>
                  </a:moveTo>
                  <a:lnTo>
                    <a:pt x="15" y="1969"/>
                  </a:lnTo>
                  <a:lnTo>
                    <a:pt x="0" y="1969"/>
                  </a:lnTo>
                  <a:lnTo>
                    <a:pt x="0" y="1919"/>
                  </a:lnTo>
                  <a:lnTo>
                    <a:pt x="15" y="1919"/>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Freeform 42"/>
            <p:cNvSpPr>
              <a:spLocks noEditPoints="1"/>
            </p:cNvSpPr>
            <p:nvPr/>
          </p:nvSpPr>
          <p:spPr bwMode="auto">
            <a:xfrm>
              <a:off x="3851" y="939"/>
              <a:ext cx="15" cy="2405"/>
            </a:xfrm>
            <a:custGeom>
              <a:avLst/>
              <a:gdLst>
                <a:gd name="T0" fmla="*/ 0 w 15"/>
                <a:gd name="T1" fmla="*/ 50 h 2405"/>
                <a:gd name="T2" fmla="*/ 15 w 15"/>
                <a:gd name="T3" fmla="*/ 87 h 2405"/>
                <a:gd name="T4" fmla="*/ 0 w 15"/>
                <a:gd name="T5" fmla="*/ 87 h 2405"/>
                <a:gd name="T6" fmla="*/ 15 w 15"/>
                <a:gd name="T7" fmla="*/ 224 h 2405"/>
                <a:gd name="T8" fmla="*/ 15 w 15"/>
                <a:gd name="T9" fmla="*/ 174 h 2405"/>
                <a:gd name="T10" fmla="*/ 0 w 15"/>
                <a:gd name="T11" fmla="*/ 311 h 2405"/>
                <a:gd name="T12" fmla="*/ 15 w 15"/>
                <a:gd name="T13" fmla="*/ 349 h 2405"/>
                <a:gd name="T14" fmla="*/ 0 w 15"/>
                <a:gd name="T15" fmla="*/ 349 h 2405"/>
                <a:gd name="T16" fmla="*/ 15 w 15"/>
                <a:gd name="T17" fmla="*/ 486 h 2405"/>
                <a:gd name="T18" fmla="*/ 15 w 15"/>
                <a:gd name="T19" fmla="*/ 436 h 2405"/>
                <a:gd name="T20" fmla="*/ 0 w 15"/>
                <a:gd name="T21" fmla="*/ 573 h 2405"/>
                <a:gd name="T22" fmla="*/ 15 w 15"/>
                <a:gd name="T23" fmla="*/ 610 h 2405"/>
                <a:gd name="T24" fmla="*/ 0 w 15"/>
                <a:gd name="T25" fmla="*/ 610 h 2405"/>
                <a:gd name="T26" fmla="*/ 15 w 15"/>
                <a:gd name="T27" fmla="*/ 747 h 2405"/>
                <a:gd name="T28" fmla="*/ 15 w 15"/>
                <a:gd name="T29" fmla="*/ 698 h 2405"/>
                <a:gd name="T30" fmla="*/ 0 w 15"/>
                <a:gd name="T31" fmla="*/ 835 h 2405"/>
                <a:gd name="T32" fmla="*/ 15 w 15"/>
                <a:gd name="T33" fmla="*/ 872 h 2405"/>
                <a:gd name="T34" fmla="*/ 0 w 15"/>
                <a:gd name="T35" fmla="*/ 872 h 2405"/>
                <a:gd name="T36" fmla="*/ 15 w 15"/>
                <a:gd name="T37" fmla="*/ 1009 h 2405"/>
                <a:gd name="T38" fmla="*/ 15 w 15"/>
                <a:gd name="T39" fmla="*/ 959 h 2405"/>
                <a:gd name="T40" fmla="*/ 0 w 15"/>
                <a:gd name="T41" fmla="*/ 1096 h 2405"/>
                <a:gd name="T42" fmla="*/ 15 w 15"/>
                <a:gd name="T43" fmla="*/ 1134 h 2405"/>
                <a:gd name="T44" fmla="*/ 0 w 15"/>
                <a:gd name="T45" fmla="*/ 1134 h 2405"/>
                <a:gd name="T46" fmla="*/ 15 w 15"/>
                <a:gd name="T47" fmla="*/ 1271 h 2405"/>
                <a:gd name="T48" fmla="*/ 15 w 15"/>
                <a:gd name="T49" fmla="*/ 1221 h 2405"/>
                <a:gd name="T50" fmla="*/ 0 w 15"/>
                <a:gd name="T51" fmla="*/ 1358 h 2405"/>
                <a:gd name="T52" fmla="*/ 15 w 15"/>
                <a:gd name="T53" fmla="*/ 1396 h 2405"/>
                <a:gd name="T54" fmla="*/ 0 w 15"/>
                <a:gd name="T55" fmla="*/ 1396 h 2405"/>
                <a:gd name="T56" fmla="*/ 15 w 15"/>
                <a:gd name="T57" fmla="*/ 1533 h 2405"/>
                <a:gd name="T58" fmla="*/ 15 w 15"/>
                <a:gd name="T59" fmla="*/ 1483 h 2405"/>
                <a:gd name="T60" fmla="*/ 0 w 15"/>
                <a:gd name="T61" fmla="*/ 1620 h 2405"/>
                <a:gd name="T62" fmla="*/ 15 w 15"/>
                <a:gd name="T63" fmla="*/ 1657 h 2405"/>
                <a:gd name="T64" fmla="*/ 0 w 15"/>
                <a:gd name="T65" fmla="*/ 1657 h 2405"/>
                <a:gd name="T66" fmla="*/ 15 w 15"/>
                <a:gd name="T67" fmla="*/ 1794 h 2405"/>
                <a:gd name="T68" fmla="*/ 15 w 15"/>
                <a:gd name="T69" fmla="*/ 1744 h 2405"/>
                <a:gd name="T70" fmla="*/ 0 w 15"/>
                <a:gd name="T71" fmla="*/ 1882 h 2405"/>
                <a:gd name="T72" fmla="*/ 15 w 15"/>
                <a:gd name="T73" fmla="*/ 1919 h 2405"/>
                <a:gd name="T74" fmla="*/ 0 w 15"/>
                <a:gd name="T75" fmla="*/ 1919 h 2405"/>
                <a:gd name="T76" fmla="*/ 15 w 15"/>
                <a:gd name="T77" fmla="*/ 2056 h 2405"/>
                <a:gd name="T78" fmla="*/ 15 w 15"/>
                <a:gd name="T79" fmla="*/ 2006 h 2405"/>
                <a:gd name="T80" fmla="*/ 0 w 15"/>
                <a:gd name="T81" fmla="*/ 2143 h 2405"/>
                <a:gd name="T82" fmla="*/ 15 w 15"/>
                <a:gd name="T83" fmla="*/ 2181 h 2405"/>
                <a:gd name="T84" fmla="*/ 0 w 15"/>
                <a:gd name="T85" fmla="*/ 2181 h 2405"/>
                <a:gd name="T86" fmla="*/ 15 w 15"/>
                <a:gd name="T87" fmla="*/ 2318 h 2405"/>
                <a:gd name="T88" fmla="*/ 15 w 15"/>
                <a:gd name="T89" fmla="*/ 2268 h 2405"/>
                <a:gd name="T90" fmla="*/ 0 w 15"/>
                <a:gd name="T91" fmla="*/ 2405 h 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 h="2405">
                  <a:moveTo>
                    <a:pt x="15" y="0"/>
                  </a:moveTo>
                  <a:lnTo>
                    <a:pt x="15" y="50"/>
                  </a:lnTo>
                  <a:lnTo>
                    <a:pt x="0" y="50"/>
                  </a:lnTo>
                  <a:lnTo>
                    <a:pt x="0" y="0"/>
                  </a:lnTo>
                  <a:lnTo>
                    <a:pt x="15" y="0"/>
                  </a:lnTo>
                  <a:close/>
                  <a:moveTo>
                    <a:pt x="15" y="87"/>
                  </a:moveTo>
                  <a:lnTo>
                    <a:pt x="15" y="137"/>
                  </a:lnTo>
                  <a:lnTo>
                    <a:pt x="0" y="137"/>
                  </a:lnTo>
                  <a:lnTo>
                    <a:pt x="0" y="87"/>
                  </a:lnTo>
                  <a:lnTo>
                    <a:pt x="15" y="87"/>
                  </a:lnTo>
                  <a:close/>
                  <a:moveTo>
                    <a:pt x="15" y="174"/>
                  </a:moveTo>
                  <a:lnTo>
                    <a:pt x="15" y="224"/>
                  </a:lnTo>
                  <a:lnTo>
                    <a:pt x="0" y="224"/>
                  </a:lnTo>
                  <a:lnTo>
                    <a:pt x="0" y="174"/>
                  </a:lnTo>
                  <a:lnTo>
                    <a:pt x="15" y="174"/>
                  </a:lnTo>
                  <a:close/>
                  <a:moveTo>
                    <a:pt x="15" y="261"/>
                  </a:moveTo>
                  <a:lnTo>
                    <a:pt x="15" y="311"/>
                  </a:lnTo>
                  <a:lnTo>
                    <a:pt x="0" y="311"/>
                  </a:lnTo>
                  <a:lnTo>
                    <a:pt x="0" y="261"/>
                  </a:lnTo>
                  <a:lnTo>
                    <a:pt x="15" y="261"/>
                  </a:lnTo>
                  <a:close/>
                  <a:moveTo>
                    <a:pt x="15" y="349"/>
                  </a:moveTo>
                  <a:lnTo>
                    <a:pt x="15" y="399"/>
                  </a:lnTo>
                  <a:lnTo>
                    <a:pt x="0" y="399"/>
                  </a:lnTo>
                  <a:lnTo>
                    <a:pt x="0" y="349"/>
                  </a:lnTo>
                  <a:lnTo>
                    <a:pt x="15" y="349"/>
                  </a:lnTo>
                  <a:close/>
                  <a:moveTo>
                    <a:pt x="15" y="436"/>
                  </a:moveTo>
                  <a:lnTo>
                    <a:pt x="15" y="486"/>
                  </a:lnTo>
                  <a:lnTo>
                    <a:pt x="0" y="486"/>
                  </a:lnTo>
                  <a:lnTo>
                    <a:pt x="0" y="436"/>
                  </a:lnTo>
                  <a:lnTo>
                    <a:pt x="15" y="436"/>
                  </a:lnTo>
                  <a:close/>
                  <a:moveTo>
                    <a:pt x="15" y="523"/>
                  </a:moveTo>
                  <a:lnTo>
                    <a:pt x="15" y="573"/>
                  </a:lnTo>
                  <a:lnTo>
                    <a:pt x="0" y="573"/>
                  </a:lnTo>
                  <a:lnTo>
                    <a:pt x="0" y="523"/>
                  </a:lnTo>
                  <a:lnTo>
                    <a:pt x="15" y="523"/>
                  </a:lnTo>
                  <a:close/>
                  <a:moveTo>
                    <a:pt x="15" y="610"/>
                  </a:moveTo>
                  <a:lnTo>
                    <a:pt x="15" y="660"/>
                  </a:lnTo>
                  <a:lnTo>
                    <a:pt x="0" y="660"/>
                  </a:lnTo>
                  <a:lnTo>
                    <a:pt x="0" y="610"/>
                  </a:lnTo>
                  <a:lnTo>
                    <a:pt x="15" y="610"/>
                  </a:lnTo>
                  <a:close/>
                  <a:moveTo>
                    <a:pt x="15" y="698"/>
                  </a:moveTo>
                  <a:lnTo>
                    <a:pt x="15" y="747"/>
                  </a:lnTo>
                  <a:lnTo>
                    <a:pt x="0" y="747"/>
                  </a:lnTo>
                  <a:lnTo>
                    <a:pt x="0" y="698"/>
                  </a:lnTo>
                  <a:lnTo>
                    <a:pt x="15" y="698"/>
                  </a:lnTo>
                  <a:close/>
                  <a:moveTo>
                    <a:pt x="15" y="785"/>
                  </a:moveTo>
                  <a:lnTo>
                    <a:pt x="15" y="835"/>
                  </a:lnTo>
                  <a:lnTo>
                    <a:pt x="0" y="835"/>
                  </a:lnTo>
                  <a:lnTo>
                    <a:pt x="0" y="785"/>
                  </a:lnTo>
                  <a:lnTo>
                    <a:pt x="15" y="785"/>
                  </a:lnTo>
                  <a:close/>
                  <a:moveTo>
                    <a:pt x="15" y="872"/>
                  </a:moveTo>
                  <a:lnTo>
                    <a:pt x="15" y="922"/>
                  </a:lnTo>
                  <a:lnTo>
                    <a:pt x="0" y="922"/>
                  </a:lnTo>
                  <a:lnTo>
                    <a:pt x="0" y="872"/>
                  </a:lnTo>
                  <a:lnTo>
                    <a:pt x="15" y="872"/>
                  </a:lnTo>
                  <a:close/>
                  <a:moveTo>
                    <a:pt x="15" y="959"/>
                  </a:moveTo>
                  <a:lnTo>
                    <a:pt x="15" y="1009"/>
                  </a:lnTo>
                  <a:lnTo>
                    <a:pt x="0" y="1009"/>
                  </a:lnTo>
                  <a:lnTo>
                    <a:pt x="0" y="959"/>
                  </a:lnTo>
                  <a:lnTo>
                    <a:pt x="15" y="959"/>
                  </a:lnTo>
                  <a:close/>
                  <a:moveTo>
                    <a:pt x="15" y="1047"/>
                  </a:moveTo>
                  <a:lnTo>
                    <a:pt x="15" y="1096"/>
                  </a:lnTo>
                  <a:lnTo>
                    <a:pt x="0" y="1096"/>
                  </a:lnTo>
                  <a:lnTo>
                    <a:pt x="0" y="1047"/>
                  </a:lnTo>
                  <a:lnTo>
                    <a:pt x="15" y="1047"/>
                  </a:lnTo>
                  <a:close/>
                  <a:moveTo>
                    <a:pt x="15" y="1134"/>
                  </a:moveTo>
                  <a:lnTo>
                    <a:pt x="15" y="1184"/>
                  </a:lnTo>
                  <a:lnTo>
                    <a:pt x="0" y="1184"/>
                  </a:lnTo>
                  <a:lnTo>
                    <a:pt x="0" y="1134"/>
                  </a:lnTo>
                  <a:lnTo>
                    <a:pt x="15" y="1134"/>
                  </a:lnTo>
                  <a:close/>
                  <a:moveTo>
                    <a:pt x="15" y="1221"/>
                  </a:moveTo>
                  <a:lnTo>
                    <a:pt x="15" y="1271"/>
                  </a:lnTo>
                  <a:lnTo>
                    <a:pt x="0" y="1271"/>
                  </a:lnTo>
                  <a:lnTo>
                    <a:pt x="0" y="1221"/>
                  </a:lnTo>
                  <a:lnTo>
                    <a:pt x="15" y="1221"/>
                  </a:lnTo>
                  <a:close/>
                  <a:moveTo>
                    <a:pt x="15" y="1308"/>
                  </a:moveTo>
                  <a:lnTo>
                    <a:pt x="15" y="1358"/>
                  </a:lnTo>
                  <a:lnTo>
                    <a:pt x="0" y="1358"/>
                  </a:lnTo>
                  <a:lnTo>
                    <a:pt x="0" y="1308"/>
                  </a:lnTo>
                  <a:lnTo>
                    <a:pt x="15" y="1308"/>
                  </a:lnTo>
                  <a:close/>
                  <a:moveTo>
                    <a:pt x="15" y="1396"/>
                  </a:moveTo>
                  <a:lnTo>
                    <a:pt x="15" y="1445"/>
                  </a:lnTo>
                  <a:lnTo>
                    <a:pt x="0" y="1445"/>
                  </a:lnTo>
                  <a:lnTo>
                    <a:pt x="0" y="1396"/>
                  </a:lnTo>
                  <a:lnTo>
                    <a:pt x="15" y="1396"/>
                  </a:lnTo>
                  <a:close/>
                  <a:moveTo>
                    <a:pt x="15" y="1483"/>
                  </a:moveTo>
                  <a:lnTo>
                    <a:pt x="15" y="1533"/>
                  </a:lnTo>
                  <a:lnTo>
                    <a:pt x="0" y="1533"/>
                  </a:lnTo>
                  <a:lnTo>
                    <a:pt x="0" y="1483"/>
                  </a:lnTo>
                  <a:lnTo>
                    <a:pt x="15" y="1483"/>
                  </a:lnTo>
                  <a:close/>
                  <a:moveTo>
                    <a:pt x="15" y="1570"/>
                  </a:moveTo>
                  <a:lnTo>
                    <a:pt x="15" y="1620"/>
                  </a:lnTo>
                  <a:lnTo>
                    <a:pt x="0" y="1620"/>
                  </a:lnTo>
                  <a:lnTo>
                    <a:pt x="0" y="1570"/>
                  </a:lnTo>
                  <a:lnTo>
                    <a:pt x="15" y="1570"/>
                  </a:lnTo>
                  <a:close/>
                  <a:moveTo>
                    <a:pt x="15" y="1657"/>
                  </a:moveTo>
                  <a:lnTo>
                    <a:pt x="15" y="1707"/>
                  </a:lnTo>
                  <a:lnTo>
                    <a:pt x="0" y="1707"/>
                  </a:lnTo>
                  <a:lnTo>
                    <a:pt x="0" y="1657"/>
                  </a:lnTo>
                  <a:lnTo>
                    <a:pt x="15" y="1657"/>
                  </a:lnTo>
                  <a:close/>
                  <a:moveTo>
                    <a:pt x="15" y="1744"/>
                  </a:moveTo>
                  <a:lnTo>
                    <a:pt x="15" y="1794"/>
                  </a:lnTo>
                  <a:lnTo>
                    <a:pt x="0" y="1794"/>
                  </a:lnTo>
                  <a:lnTo>
                    <a:pt x="0" y="1744"/>
                  </a:lnTo>
                  <a:lnTo>
                    <a:pt x="15" y="1744"/>
                  </a:lnTo>
                  <a:close/>
                  <a:moveTo>
                    <a:pt x="15" y="1832"/>
                  </a:moveTo>
                  <a:lnTo>
                    <a:pt x="15" y="1882"/>
                  </a:lnTo>
                  <a:lnTo>
                    <a:pt x="0" y="1882"/>
                  </a:lnTo>
                  <a:lnTo>
                    <a:pt x="0" y="1832"/>
                  </a:lnTo>
                  <a:lnTo>
                    <a:pt x="15" y="1832"/>
                  </a:lnTo>
                  <a:close/>
                  <a:moveTo>
                    <a:pt x="15" y="1919"/>
                  </a:moveTo>
                  <a:lnTo>
                    <a:pt x="15" y="1969"/>
                  </a:lnTo>
                  <a:lnTo>
                    <a:pt x="0" y="1969"/>
                  </a:lnTo>
                  <a:lnTo>
                    <a:pt x="0" y="1919"/>
                  </a:lnTo>
                  <a:lnTo>
                    <a:pt x="15" y="1919"/>
                  </a:lnTo>
                  <a:close/>
                  <a:moveTo>
                    <a:pt x="15" y="2006"/>
                  </a:moveTo>
                  <a:lnTo>
                    <a:pt x="15" y="2056"/>
                  </a:lnTo>
                  <a:lnTo>
                    <a:pt x="0" y="2056"/>
                  </a:lnTo>
                  <a:lnTo>
                    <a:pt x="0" y="2006"/>
                  </a:lnTo>
                  <a:lnTo>
                    <a:pt x="15" y="2006"/>
                  </a:lnTo>
                  <a:close/>
                  <a:moveTo>
                    <a:pt x="15" y="2093"/>
                  </a:moveTo>
                  <a:lnTo>
                    <a:pt x="15" y="2143"/>
                  </a:lnTo>
                  <a:lnTo>
                    <a:pt x="0" y="2143"/>
                  </a:lnTo>
                  <a:lnTo>
                    <a:pt x="0" y="2093"/>
                  </a:lnTo>
                  <a:lnTo>
                    <a:pt x="15" y="2093"/>
                  </a:lnTo>
                  <a:close/>
                  <a:moveTo>
                    <a:pt x="15" y="2181"/>
                  </a:moveTo>
                  <a:lnTo>
                    <a:pt x="15" y="2230"/>
                  </a:lnTo>
                  <a:lnTo>
                    <a:pt x="0" y="2230"/>
                  </a:lnTo>
                  <a:lnTo>
                    <a:pt x="0" y="2181"/>
                  </a:lnTo>
                  <a:lnTo>
                    <a:pt x="15" y="2181"/>
                  </a:lnTo>
                  <a:close/>
                  <a:moveTo>
                    <a:pt x="15" y="2268"/>
                  </a:moveTo>
                  <a:lnTo>
                    <a:pt x="15" y="2318"/>
                  </a:lnTo>
                  <a:lnTo>
                    <a:pt x="0" y="2318"/>
                  </a:lnTo>
                  <a:lnTo>
                    <a:pt x="0" y="2268"/>
                  </a:lnTo>
                  <a:lnTo>
                    <a:pt x="15" y="2268"/>
                  </a:lnTo>
                  <a:close/>
                  <a:moveTo>
                    <a:pt x="15" y="2355"/>
                  </a:moveTo>
                  <a:lnTo>
                    <a:pt x="15" y="2405"/>
                  </a:lnTo>
                  <a:lnTo>
                    <a:pt x="0" y="2405"/>
                  </a:lnTo>
                  <a:lnTo>
                    <a:pt x="0" y="2355"/>
                  </a:lnTo>
                  <a:lnTo>
                    <a:pt x="15" y="235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Rectangle 43"/>
            <p:cNvSpPr>
              <a:spLocks noChangeArrowheads="1"/>
            </p:cNvSpPr>
            <p:nvPr/>
          </p:nvSpPr>
          <p:spPr bwMode="auto">
            <a:xfrm>
              <a:off x="4666" y="1193"/>
              <a:ext cx="412" cy="424"/>
            </a:xfrm>
            <a:prstGeom prst="rect">
              <a:avLst/>
            </a:prstGeom>
            <a:noFill/>
            <a:ln w="2381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Rectangle 44"/>
            <p:cNvSpPr>
              <a:spLocks noChangeArrowheads="1"/>
            </p:cNvSpPr>
            <p:nvPr/>
          </p:nvSpPr>
          <p:spPr bwMode="auto">
            <a:xfrm>
              <a:off x="4813" y="1332"/>
              <a:ext cx="13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Freeform 45"/>
            <p:cNvSpPr>
              <a:spLocks noEditPoints="1"/>
            </p:cNvSpPr>
            <p:nvPr/>
          </p:nvSpPr>
          <p:spPr bwMode="auto">
            <a:xfrm>
              <a:off x="4868" y="2917"/>
              <a:ext cx="15" cy="276"/>
            </a:xfrm>
            <a:custGeom>
              <a:avLst/>
              <a:gdLst>
                <a:gd name="T0" fmla="*/ 15 w 15"/>
                <a:gd name="T1" fmla="*/ 0 h 276"/>
                <a:gd name="T2" fmla="*/ 15 w 15"/>
                <a:gd name="T3" fmla="*/ 50 h 276"/>
                <a:gd name="T4" fmla="*/ 0 w 15"/>
                <a:gd name="T5" fmla="*/ 50 h 276"/>
                <a:gd name="T6" fmla="*/ 0 w 15"/>
                <a:gd name="T7" fmla="*/ 0 h 276"/>
                <a:gd name="T8" fmla="*/ 15 w 15"/>
                <a:gd name="T9" fmla="*/ 0 h 276"/>
                <a:gd name="T10" fmla="*/ 15 w 15"/>
                <a:gd name="T11" fmla="*/ 88 h 276"/>
                <a:gd name="T12" fmla="*/ 15 w 15"/>
                <a:gd name="T13" fmla="*/ 137 h 276"/>
                <a:gd name="T14" fmla="*/ 0 w 15"/>
                <a:gd name="T15" fmla="*/ 137 h 276"/>
                <a:gd name="T16" fmla="*/ 0 w 15"/>
                <a:gd name="T17" fmla="*/ 88 h 276"/>
                <a:gd name="T18" fmla="*/ 15 w 15"/>
                <a:gd name="T19" fmla="*/ 88 h 276"/>
                <a:gd name="T20" fmla="*/ 15 w 15"/>
                <a:gd name="T21" fmla="*/ 175 h 276"/>
                <a:gd name="T22" fmla="*/ 15 w 15"/>
                <a:gd name="T23" fmla="*/ 225 h 276"/>
                <a:gd name="T24" fmla="*/ 0 w 15"/>
                <a:gd name="T25" fmla="*/ 225 h 276"/>
                <a:gd name="T26" fmla="*/ 0 w 15"/>
                <a:gd name="T27" fmla="*/ 175 h 276"/>
                <a:gd name="T28" fmla="*/ 15 w 15"/>
                <a:gd name="T29" fmla="*/ 175 h 276"/>
                <a:gd name="T30" fmla="*/ 15 w 15"/>
                <a:gd name="T31" fmla="*/ 262 h 276"/>
                <a:gd name="T32" fmla="*/ 15 w 15"/>
                <a:gd name="T33" fmla="*/ 276 h 276"/>
                <a:gd name="T34" fmla="*/ 0 w 15"/>
                <a:gd name="T35" fmla="*/ 276 h 276"/>
                <a:gd name="T36" fmla="*/ 0 w 15"/>
                <a:gd name="T37" fmla="*/ 262 h 276"/>
                <a:gd name="T38" fmla="*/ 15 w 15"/>
                <a:gd name="T39" fmla="*/ 26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76">
                  <a:moveTo>
                    <a:pt x="15" y="0"/>
                  </a:moveTo>
                  <a:lnTo>
                    <a:pt x="15" y="50"/>
                  </a:lnTo>
                  <a:lnTo>
                    <a:pt x="0" y="50"/>
                  </a:lnTo>
                  <a:lnTo>
                    <a:pt x="0" y="0"/>
                  </a:lnTo>
                  <a:lnTo>
                    <a:pt x="15" y="0"/>
                  </a:lnTo>
                  <a:close/>
                  <a:moveTo>
                    <a:pt x="15" y="88"/>
                  </a:moveTo>
                  <a:lnTo>
                    <a:pt x="15" y="137"/>
                  </a:lnTo>
                  <a:lnTo>
                    <a:pt x="0" y="137"/>
                  </a:lnTo>
                  <a:lnTo>
                    <a:pt x="0" y="88"/>
                  </a:lnTo>
                  <a:lnTo>
                    <a:pt x="15" y="88"/>
                  </a:lnTo>
                  <a:close/>
                  <a:moveTo>
                    <a:pt x="15" y="175"/>
                  </a:moveTo>
                  <a:lnTo>
                    <a:pt x="15" y="225"/>
                  </a:lnTo>
                  <a:lnTo>
                    <a:pt x="0" y="225"/>
                  </a:lnTo>
                  <a:lnTo>
                    <a:pt x="0" y="175"/>
                  </a:lnTo>
                  <a:lnTo>
                    <a:pt x="15" y="175"/>
                  </a:lnTo>
                  <a:close/>
                  <a:moveTo>
                    <a:pt x="15" y="262"/>
                  </a:moveTo>
                  <a:lnTo>
                    <a:pt x="15" y="276"/>
                  </a:lnTo>
                  <a:lnTo>
                    <a:pt x="0" y="276"/>
                  </a:lnTo>
                  <a:lnTo>
                    <a:pt x="0" y="262"/>
                  </a:lnTo>
                  <a:lnTo>
                    <a:pt x="15" y="26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Rectangle 46"/>
            <p:cNvSpPr>
              <a:spLocks noChangeArrowheads="1"/>
            </p:cNvSpPr>
            <p:nvPr/>
          </p:nvSpPr>
          <p:spPr bwMode="auto">
            <a:xfrm>
              <a:off x="1508" y="3143"/>
              <a:ext cx="682" cy="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Rectangle 47"/>
            <p:cNvSpPr>
              <a:spLocks noChangeArrowheads="1"/>
            </p:cNvSpPr>
            <p:nvPr/>
          </p:nvSpPr>
          <p:spPr bwMode="auto">
            <a:xfrm>
              <a:off x="1508" y="3143"/>
              <a:ext cx="682" cy="423"/>
            </a:xfrm>
            <a:prstGeom prst="rect">
              <a:avLst/>
            </a:pr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Rectangle 48"/>
            <p:cNvSpPr>
              <a:spLocks noChangeArrowheads="1"/>
            </p:cNvSpPr>
            <p:nvPr/>
          </p:nvSpPr>
          <p:spPr bwMode="auto">
            <a:xfrm>
              <a:off x="1585" y="3240"/>
              <a:ext cx="3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危害の</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Rectangle 49"/>
            <p:cNvSpPr>
              <a:spLocks noChangeArrowheads="1"/>
            </p:cNvSpPr>
            <p:nvPr/>
          </p:nvSpPr>
          <p:spPr bwMode="auto">
            <a:xfrm>
              <a:off x="1987" y="3240"/>
              <a:ext cx="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ひ</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Rectangle 50"/>
            <p:cNvSpPr>
              <a:spLocks noChangeArrowheads="1"/>
            </p:cNvSpPr>
            <p:nvPr/>
          </p:nvSpPr>
          <p:spPr bwMode="auto">
            <a:xfrm>
              <a:off x="1738" y="3366"/>
              <a:ext cx="15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どさ</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Rectangle 51"/>
            <p:cNvSpPr>
              <a:spLocks noChangeArrowheads="1"/>
            </p:cNvSpPr>
            <p:nvPr/>
          </p:nvSpPr>
          <p:spPr bwMode="auto">
            <a:xfrm>
              <a:off x="3522" y="3148"/>
              <a:ext cx="682" cy="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Rectangle 52"/>
            <p:cNvSpPr>
              <a:spLocks noChangeArrowheads="1"/>
            </p:cNvSpPr>
            <p:nvPr/>
          </p:nvSpPr>
          <p:spPr bwMode="auto">
            <a:xfrm>
              <a:off x="3522" y="3148"/>
              <a:ext cx="682" cy="423"/>
            </a:xfrm>
            <a:prstGeom prst="rect">
              <a:avLst/>
            </a:pr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Rectangle 53"/>
            <p:cNvSpPr>
              <a:spLocks noChangeArrowheads="1"/>
            </p:cNvSpPr>
            <p:nvPr/>
          </p:nvSpPr>
          <p:spPr bwMode="auto">
            <a:xfrm>
              <a:off x="3662" y="3303"/>
              <a:ext cx="3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回避性</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Rectangle 54"/>
            <p:cNvSpPr>
              <a:spLocks noChangeArrowheads="1"/>
            </p:cNvSpPr>
            <p:nvPr/>
          </p:nvSpPr>
          <p:spPr bwMode="auto">
            <a:xfrm>
              <a:off x="4535" y="3148"/>
              <a:ext cx="682" cy="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Rectangle 55"/>
            <p:cNvSpPr>
              <a:spLocks noChangeArrowheads="1"/>
            </p:cNvSpPr>
            <p:nvPr/>
          </p:nvSpPr>
          <p:spPr bwMode="auto">
            <a:xfrm>
              <a:off x="4535" y="3148"/>
              <a:ext cx="682" cy="423"/>
            </a:xfrm>
            <a:prstGeom prst="rect">
              <a:avLst/>
            </a:prstGeom>
            <a:noFill/>
            <a:ln w="142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Rectangle 56"/>
            <p:cNvSpPr>
              <a:spLocks noChangeArrowheads="1"/>
            </p:cNvSpPr>
            <p:nvPr/>
          </p:nvSpPr>
          <p:spPr bwMode="auto">
            <a:xfrm>
              <a:off x="4710" y="3303"/>
              <a:ext cx="2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リスク</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Rectangle 57"/>
            <p:cNvSpPr>
              <a:spLocks noChangeArrowheads="1"/>
            </p:cNvSpPr>
            <p:nvPr/>
          </p:nvSpPr>
          <p:spPr bwMode="auto">
            <a:xfrm>
              <a:off x="4666" y="846"/>
              <a:ext cx="412" cy="347"/>
            </a:xfrm>
            <a:prstGeom prst="rect">
              <a:avLst/>
            </a:prstGeom>
            <a:noFill/>
            <a:ln w="2381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Rectangle 58"/>
            <p:cNvSpPr>
              <a:spLocks noChangeArrowheads="1"/>
            </p:cNvSpPr>
            <p:nvPr/>
          </p:nvSpPr>
          <p:spPr bwMode="auto">
            <a:xfrm>
              <a:off x="4813" y="946"/>
              <a:ext cx="13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Rectangle 59"/>
            <p:cNvSpPr>
              <a:spLocks noChangeArrowheads="1"/>
            </p:cNvSpPr>
            <p:nvPr/>
          </p:nvSpPr>
          <p:spPr bwMode="auto">
            <a:xfrm>
              <a:off x="4666" y="1617"/>
              <a:ext cx="412" cy="547"/>
            </a:xfrm>
            <a:prstGeom prst="rect">
              <a:avLst/>
            </a:prstGeom>
            <a:noFill/>
            <a:ln w="2381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Rectangle 60"/>
            <p:cNvSpPr>
              <a:spLocks noChangeArrowheads="1"/>
            </p:cNvSpPr>
            <p:nvPr/>
          </p:nvSpPr>
          <p:spPr bwMode="auto">
            <a:xfrm>
              <a:off x="4813" y="1818"/>
              <a:ext cx="13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Rectangle 61"/>
            <p:cNvSpPr>
              <a:spLocks noChangeArrowheads="1"/>
            </p:cNvSpPr>
            <p:nvPr/>
          </p:nvSpPr>
          <p:spPr bwMode="auto">
            <a:xfrm>
              <a:off x="4666" y="2164"/>
              <a:ext cx="412" cy="430"/>
            </a:xfrm>
            <a:prstGeom prst="rect">
              <a:avLst/>
            </a:prstGeom>
            <a:noFill/>
            <a:ln w="2381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Rectangle 62"/>
            <p:cNvSpPr>
              <a:spLocks noChangeArrowheads="1"/>
            </p:cNvSpPr>
            <p:nvPr/>
          </p:nvSpPr>
          <p:spPr bwMode="auto">
            <a:xfrm>
              <a:off x="4813" y="2307"/>
              <a:ext cx="13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Rectangle 63"/>
            <p:cNvSpPr>
              <a:spLocks noChangeArrowheads="1"/>
            </p:cNvSpPr>
            <p:nvPr/>
          </p:nvSpPr>
          <p:spPr bwMode="auto">
            <a:xfrm>
              <a:off x="4666" y="2594"/>
              <a:ext cx="412" cy="323"/>
            </a:xfrm>
            <a:prstGeom prst="rect">
              <a:avLst/>
            </a:prstGeom>
            <a:noFill/>
            <a:ln w="2381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Rectangle 64"/>
            <p:cNvSpPr>
              <a:spLocks noChangeArrowheads="1"/>
            </p:cNvSpPr>
            <p:nvPr/>
          </p:nvSpPr>
          <p:spPr bwMode="auto">
            <a:xfrm>
              <a:off x="4813" y="2682"/>
              <a:ext cx="13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kumimoji="1">
                  <a:solidFill>
                    <a:schemeClr val="tx1"/>
                  </a:solidFill>
                  <a:latin typeface="Arial" pitchFamily="34" charset="0"/>
                  <a:ea typeface="ＭＳ Ｐゴシック" pitchFamily="50" charset="-128"/>
                  <a:cs typeface="ＭＳ Ｐゴシック" pitchFamily="50" charset="-128"/>
                </a:defRPr>
              </a:lvl1pPr>
              <a:lvl2pPr algn="l">
                <a:defRPr kumimoji="1">
                  <a:solidFill>
                    <a:schemeClr val="tx1"/>
                  </a:solidFill>
                  <a:latin typeface="Arial" pitchFamily="34" charset="0"/>
                  <a:ea typeface="ＭＳ Ｐゴシック" pitchFamily="50" charset="-128"/>
                  <a:cs typeface="ＭＳ Ｐゴシック" pitchFamily="50" charset="-128"/>
                </a:defRPr>
              </a:lvl2pPr>
              <a:lvl3pPr algn="l">
                <a:defRPr kumimoji="1">
                  <a:solidFill>
                    <a:schemeClr val="tx1"/>
                  </a:solidFill>
                  <a:latin typeface="Arial" pitchFamily="34" charset="0"/>
                  <a:ea typeface="ＭＳ Ｐゴシック" pitchFamily="50" charset="-128"/>
                  <a:cs typeface="ＭＳ Ｐゴシック" pitchFamily="50" charset="-128"/>
                </a:defRPr>
              </a:lvl3pPr>
              <a:lvl4pPr algn="l">
                <a:defRPr kumimoji="1">
                  <a:solidFill>
                    <a:schemeClr val="tx1"/>
                  </a:solidFill>
                  <a:latin typeface="Arial" pitchFamily="34" charset="0"/>
                  <a:ea typeface="ＭＳ Ｐゴシック" pitchFamily="50" charset="-128"/>
                  <a:cs typeface="ＭＳ Ｐゴシック" pitchFamily="50" charset="-128"/>
                </a:defRPr>
              </a:lvl4pPr>
              <a:lvl5pPr algn="l">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ja-JP" sz="18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6821889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2 </a:t>
            </a:r>
            <a:r>
              <a:rPr lang="ja-JP" altLang="en-US" dirty="0"/>
              <a:t>リスクアセスメント</a:t>
            </a:r>
            <a:r>
              <a:rPr lang="en-US" altLang="ja-JP" dirty="0"/>
              <a:t/>
            </a:r>
            <a:br>
              <a:rPr lang="en-US" altLang="ja-JP" dirty="0"/>
            </a:br>
            <a:r>
              <a:rPr lang="en-US" altLang="ja-JP" dirty="0"/>
              <a:t>(4)	</a:t>
            </a:r>
            <a:r>
              <a:rPr lang="ja-JP" altLang="en-US" dirty="0"/>
              <a:t>リスクの見積もり・リスクの評価</a:t>
            </a:r>
            <a:endParaRPr kumimoji="1" lang="ja-JP" altLang="en-US" dirty="0"/>
          </a:p>
        </p:txBody>
      </p:sp>
      <p:sp>
        <p:nvSpPr>
          <p:cNvPr id="28" name="TextBox 27"/>
          <p:cNvSpPr txBox="1"/>
          <p:nvPr/>
        </p:nvSpPr>
        <p:spPr>
          <a:xfrm>
            <a:off x="1366035" y="5907385"/>
            <a:ext cx="653971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ja-JP"/>
            </a:defPPr>
            <a:lvl1pPr>
              <a:defRPr sz="3600">
                <a:solidFill>
                  <a:srgbClr val="FF0000"/>
                </a:solidFill>
                <a:latin typeface="+mn-ea"/>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正しく</a:t>
            </a:r>
            <a:r>
              <a:rPr lang="ja-JP" altLang="en-US" dirty="0">
                <a:latin typeface="Meiryo UI" panose="020B0604030504040204" pitchFamily="50" charset="-128"/>
                <a:ea typeface="Meiryo UI" panose="020B0604030504040204" pitchFamily="50" charset="-128"/>
                <a:cs typeface="Meiryo UI" panose="020B0604030504040204" pitchFamily="50" charset="-128"/>
              </a:rPr>
              <a:t>評価</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できる見積もりが必要</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二等辺三角形 1"/>
          <p:cNvSpPr/>
          <p:nvPr/>
        </p:nvSpPr>
        <p:spPr bwMode="auto">
          <a:xfrm flipV="1">
            <a:off x="2807675" y="1791857"/>
            <a:ext cx="3192419" cy="4275129"/>
          </a:xfrm>
          <a:prstGeom prst="triangle">
            <a:avLst/>
          </a:prstGeom>
          <a:gradFill flip="none" rotWithShape="1">
            <a:gsLst>
              <a:gs pos="0">
                <a:srgbClr val="FF0000"/>
              </a:gs>
              <a:gs pos="65440">
                <a:srgbClr val="FFFF00"/>
              </a:gs>
              <a:gs pos="36000">
                <a:srgbClr val="FFC000"/>
              </a:gs>
              <a:gs pos="100000">
                <a:srgbClr val="00B050"/>
              </a:gs>
            </a:gsLst>
            <a:lin ang="16200000" scaled="1"/>
            <a:tileRect/>
          </a:gra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11"/>
          <p:cNvCxnSpPr/>
          <p:nvPr/>
        </p:nvCxnSpPr>
        <p:spPr bwMode="auto">
          <a:xfrm flipH="1">
            <a:off x="654051" y="3854450"/>
            <a:ext cx="7970404"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テキスト ボックス 12"/>
          <p:cNvSpPr txBox="1"/>
          <p:nvPr/>
        </p:nvSpPr>
        <p:spPr>
          <a:xfrm>
            <a:off x="563177" y="2503552"/>
            <a:ext cx="2431691" cy="830997"/>
          </a:xfrm>
          <a:prstGeom prst="rect">
            <a:avLst/>
          </a:prstGeom>
          <a:noFill/>
        </p:spPr>
        <p:txBody>
          <a:bodyPr wrap="none" rtlCol="0">
            <a:spAutoFit/>
          </a:bodyPr>
          <a:lstStyle>
            <a:defPPr>
              <a:defRPr lang="ja-JP"/>
            </a:defPPr>
            <a:lvl1pPr algn="ctr">
              <a:defRPr sz="28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2400" dirty="0"/>
              <a:t>許容不可能</a:t>
            </a:r>
            <a:endParaRPr lang="en-US" altLang="ja-JP" sz="2400" dirty="0"/>
          </a:p>
          <a:p>
            <a:r>
              <a:rPr lang="en-US" altLang="ja-JP" sz="2400" dirty="0"/>
              <a:t>(Not Tolerable)</a:t>
            </a:r>
            <a:endParaRPr lang="ja-JP" altLang="en-US" sz="2400" dirty="0"/>
          </a:p>
        </p:txBody>
      </p:sp>
      <p:sp>
        <p:nvSpPr>
          <p:cNvPr id="23" name="テキスト ボックス 14"/>
          <p:cNvSpPr txBox="1"/>
          <p:nvPr/>
        </p:nvSpPr>
        <p:spPr>
          <a:xfrm>
            <a:off x="878968" y="4325137"/>
            <a:ext cx="1800108" cy="830997"/>
          </a:xfrm>
          <a:prstGeom prst="rect">
            <a:avLst/>
          </a:prstGeom>
          <a:noFill/>
        </p:spPr>
        <p:txBody>
          <a:bodyPr wrap="none" rtlCol="0">
            <a:spAutoFit/>
          </a:bodyPr>
          <a:lstStyle/>
          <a:p>
            <a:pPr algn="ctr"/>
            <a:r>
              <a:rPr lang="ja-JP" altLang="en-US" sz="2400" dirty="0">
                <a:latin typeface="Meiryo UI" panose="020B0604030504040204" pitchFamily="50" charset="-128"/>
                <a:ea typeface="Meiryo UI" panose="020B0604030504040204" pitchFamily="50" charset="-128"/>
                <a:cs typeface="Meiryo UI" panose="020B0604030504040204" pitchFamily="50" charset="-128"/>
              </a:rPr>
              <a:t>許容</a:t>
            </a:r>
            <a:r>
              <a:rPr kumimoji="1" lang="ja-JP" altLang="en-US" sz="2400" dirty="0" smtClean="0">
                <a:effectLst/>
                <a:latin typeface="Meiryo UI" panose="020B0604030504040204" pitchFamily="50" charset="-128"/>
                <a:ea typeface="Meiryo UI" panose="020B0604030504040204" pitchFamily="50" charset="-128"/>
                <a:cs typeface="Meiryo UI" panose="020B0604030504040204" pitchFamily="50" charset="-128"/>
              </a:rPr>
              <a:t>可能</a:t>
            </a:r>
            <a:endParaRPr kumimoji="1" lang="en-US" altLang="ja-JP" sz="24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(Tolerable)</a:t>
            </a:r>
            <a:endParaRPr kumimoji="1" lang="ja-JP" altLang="en-US" sz="24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Left-Right Arrow 28"/>
          <p:cNvSpPr/>
          <p:nvPr/>
        </p:nvSpPr>
        <p:spPr>
          <a:xfrm>
            <a:off x="3325091" y="2847976"/>
            <a:ext cx="2142259" cy="705716"/>
          </a:xfrm>
          <a:prstGeom prst="lef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b="1" dirty="0" smtClean="0"/>
              <a:t>リスクの大きさ</a:t>
            </a:r>
            <a:endParaRPr lang="en-US" altLang="ja-JP" b="1" dirty="0"/>
          </a:p>
        </p:txBody>
      </p:sp>
      <p:sp>
        <p:nvSpPr>
          <p:cNvPr id="4" name="Oval 3"/>
          <p:cNvSpPr/>
          <p:nvPr/>
        </p:nvSpPr>
        <p:spPr bwMode="auto">
          <a:xfrm>
            <a:off x="6429821" y="3923250"/>
            <a:ext cx="519659" cy="479685"/>
          </a:xfrm>
          <a:prstGeom prst="ellipse">
            <a:avLst/>
          </a:prstGeom>
          <a:solidFill>
            <a:schemeClr val="accent4">
              <a:lumMod val="40000"/>
              <a:lumOff val="60000"/>
            </a:schemeClr>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Oval 25"/>
          <p:cNvSpPr/>
          <p:nvPr/>
        </p:nvSpPr>
        <p:spPr bwMode="auto">
          <a:xfrm>
            <a:off x="6429821" y="1974186"/>
            <a:ext cx="519659" cy="479685"/>
          </a:xfrm>
          <a:prstGeom prst="ellipse">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Oval 26"/>
          <p:cNvSpPr/>
          <p:nvPr/>
        </p:nvSpPr>
        <p:spPr bwMode="auto">
          <a:xfrm>
            <a:off x="6429821" y="4927247"/>
            <a:ext cx="519659" cy="479685"/>
          </a:xfrm>
          <a:prstGeom prst="ellipse">
            <a:avLst/>
          </a:prstGeom>
          <a:solidFill>
            <a:schemeClr val="accent6">
              <a:lumMod val="60000"/>
              <a:lumOff val="40000"/>
            </a:schemeClr>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TextBox 2"/>
          <p:cNvSpPr txBox="1"/>
          <p:nvPr/>
        </p:nvSpPr>
        <p:spPr>
          <a:xfrm>
            <a:off x="6954887" y="1989175"/>
            <a:ext cx="1122423" cy="461665"/>
          </a:xfrm>
          <a:prstGeom prst="rect">
            <a:avLst/>
          </a:prstGeom>
          <a:noFill/>
        </p:spPr>
        <p:txBody>
          <a:bodyPr wrap="none" rtlCol="0">
            <a:spAutoFit/>
          </a:bodyPr>
          <a:lstStyle/>
          <a:p>
            <a:pPr algn="l"/>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リスクＡ</a:t>
            </a:r>
          </a:p>
        </p:txBody>
      </p:sp>
      <p:sp>
        <p:nvSpPr>
          <p:cNvPr id="16" name="TextBox 15"/>
          <p:cNvSpPr txBox="1"/>
          <p:nvPr/>
        </p:nvSpPr>
        <p:spPr>
          <a:xfrm>
            <a:off x="6954887" y="3979804"/>
            <a:ext cx="1122423" cy="461665"/>
          </a:xfrm>
          <a:prstGeom prst="rect">
            <a:avLst/>
          </a:prstGeom>
          <a:noFill/>
        </p:spPr>
        <p:txBody>
          <a:bodyPr wrap="none" rtlCol="0">
            <a:spAutoFit/>
          </a:bodyPr>
          <a:lstStyle/>
          <a:p>
            <a:pPr algn="l"/>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リスクＢ</a:t>
            </a:r>
          </a:p>
        </p:txBody>
      </p:sp>
      <p:sp>
        <p:nvSpPr>
          <p:cNvPr id="17" name="TextBox 16"/>
          <p:cNvSpPr txBox="1"/>
          <p:nvPr/>
        </p:nvSpPr>
        <p:spPr>
          <a:xfrm>
            <a:off x="6954887" y="4942238"/>
            <a:ext cx="1122423" cy="461665"/>
          </a:xfrm>
          <a:prstGeom prst="rect">
            <a:avLst/>
          </a:prstGeom>
          <a:noFill/>
        </p:spPr>
        <p:txBody>
          <a:bodyPr wrap="none" rtlCol="0">
            <a:spAutoFit/>
          </a:bodyPr>
          <a:lstStyle/>
          <a:p>
            <a:pPr algn="l"/>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リスクＣ</a:t>
            </a:r>
          </a:p>
        </p:txBody>
      </p:sp>
    </p:spTree>
    <p:extLst>
      <p:ext uri="{BB962C8B-B14F-4D97-AF65-F5344CB8AC3E}">
        <p14:creationId xmlns:p14="http://schemas.microsoft.com/office/powerpoint/2010/main" val="313346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2 </a:t>
            </a:r>
            <a:r>
              <a:rPr lang="ja-JP" altLang="en-US" dirty="0"/>
              <a:t>リスクアセスメント</a:t>
            </a:r>
            <a:r>
              <a:rPr lang="en-US" altLang="ja-JP" dirty="0"/>
              <a:t/>
            </a:r>
            <a:br>
              <a:rPr lang="en-US" altLang="ja-JP" dirty="0"/>
            </a:br>
            <a:r>
              <a:rPr lang="en-US" altLang="ja-JP" dirty="0"/>
              <a:t>(4)	</a:t>
            </a:r>
            <a:r>
              <a:rPr lang="ja-JP" altLang="en-US" dirty="0"/>
              <a:t>リスクの見積もり・リスクの評価</a:t>
            </a:r>
            <a:endParaRPr kumimoji="1" lang="ja-JP" altLang="en-US" dirty="0"/>
          </a:p>
        </p:txBody>
      </p:sp>
      <p:sp>
        <p:nvSpPr>
          <p:cNvPr id="18" name="Content Placeholder 2"/>
          <p:cNvSpPr>
            <a:spLocks noGrp="1"/>
          </p:cNvSpPr>
          <p:nvPr>
            <p:ph idx="1"/>
          </p:nvPr>
        </p:nvSpPr>
        <p:spPr>
          <a:xfrm>
            <a:off x="238539" y="1417983"/>
            <a:ext cx="9554818" cy="5208104"/>
          </a:xfrm>
        </p:spPr>
        <p:txBody>
          <a:bodyPr/>
          <a:lstStyle/>
          <a:p>
            <a:pPr marL="0" indent="0">
              <a:buNone/>
            </a:pPr>
            <a:r>
              <a:rPr kumimoji="1" lang="ja-JP" altLang="en-US" b="1" dirty="0" smtClean="0"/>
              <a:t>正しい評価・見積もり＝現日本国における共通認識＝指針</a:t>
            </a:r>
            <a:r>
              <a:rPr kumimoji="1" lang="en-US" altLang="ja-JP" baseline="30000" dirty="0" smtClean="0">
                <a:solidFill>
                  <a:srgbClr val="0070C0"/>
                </a:solidFill>
              </a:rPr>
              <a:t>※</a:t>
            </a:r>
          </a:p>
        </p:txBody>
      </p:sp>
      <p:graphicFrame>
        <p:nvGraphicFramePr>
          <p:cNvPr id="19" name="Table 18"/>
          <p:cNvGraphicFramePr>
            <a:graphicFrameLocks noGrp="1"/>
          </p:cNvGraphicFramePr>
          <p:nvPr>
            <p:extLst>
              <p:ext uri="{D42A27DB-BD31-4B8C-83A1-F6EECF244321}">
                <p14:modId xmlns:p14="http://schemas.microsoft.com/office/powerpoint/2010/main" val="2083161326"/>
              </p:ext>
            </p:extLst>
          </p:nvPr>
        </p:nvGraphicFramePr>
        <p:xfrm>
          <a:off x="592089" y="1875511"/>
          <a:ext cx="8873645" cy="2482560"/>
        </p:xfrm>
        <a:graphic>
          <a:graphicData uri="http://schemas.openxmlformats.org/drawingml/2006/table">
            <a:tbl>
              <a:tblPr firstRow="1">
                <a:tableStyleId>{3C2FFA5D-87B4-456A-9821-1D502468CF0F}</a:tableStyleId>
              </a:tblPr>
              <a:tblGrid>
                <a:gridCol w="4168295"/>
                <a:gridCol w="4705350"/>
              </a:tblGrid>
              <a:tr h="0">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重篤度と</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可能性</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リスクへの対応</a:t>
                      </a:r>
                    </a:p>
                  </a:txBody>
                  <a:tcPr marL="39000" marR="39000" marT="36000" marB="36000" anchor="ctr"/>
                </a:tc>
              </a:tr>
              <a:tr h="0">
                <a:tc>
                  <a:txBody>
                    <a:bodyPr/>
                    <a:lstStyle/>
                    <a:p>
                      <a:pPr algn="l">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僅かでも死亡・障害災害の</a:t>
                      </a:r>
                      <a:r>
                        <a:rPr lang="ja-JP" sz="1600"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可能性が</a:t>
                      </a:r>
                      <a:r>
                        <a:rPr lang="ja-JP" sz="1600" u="sng"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ある</a:t>
                      </a: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休業災害の</a:t>
                      </a:r>
                      <a:r>
                        <a:rPr lang="ja-JP" sz="1600"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可能性が</a:t>
                      </a:r>
                      <a:r>
                        <a:rPr lang="ja-JP" sz="1600" u="sng"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高い</a:t>
                      </a: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直ちに</a:t>
                      </a:r>
                      <a:r>
                        <a:rPr lang="ja-JP" sz="1600"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リスク低減措置を講ずる必要</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がある。</a:t>
                      </a:r>
                    </a:p>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措置を講ずるまで作業停止する必要がある。</a:t>
                      </a:r>
                    </a:p>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十分な経営資源を投入する必要がある。</a:t>
                      </a:r>
                    </a:p>
                  </a:txBody>
                  <a:tcPr marL="39000" marR="39000" marT="36000" marB="36000" anchor="ctr"/>
                </a:tc>
              </a:tr>
              <a:tr h="0">
                <a:tc>
                  <a:txBody>
                    <a:bodyPr/>
                    <a:lstStyle/>
                    <a:p>
                      <a:pPr algn="l">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休業災害の</a:t>
                      </a:r>
                      <a:r>
                        <a:rPr lang="ja-JP" sz="1600"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可能性が</a:t>
                      </a:r>
                      <a:r>
                        <a:rPr lang="ja-JP" sz="1600" u="sng"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ある</a:t>
                      </a: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頻繁な不休災害の</a:t>
                      </a:r>
                      <a:r>
                        <a:rPr lang="ja-JP" sz="1600"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可能性が</a:t>
                      </a:r>
                      <a:r>
                        <a:rPr lang="ja-JP" sz="1600" u="sng"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ある</a:t>
                      </a: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速やかに</a:t>
                      </a:r>
                      <a:r>
                        <a:rPr lang="ja-JP" sz="1600"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リスク低減措置を講ずる必要</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がある。</a:t>
                      </a:r>
                    </a:p>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措置を講ずるまで使用しないことが望ましい。</a:t>
                      </a:r>
                    </a:p>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優先的に経営資源を投入する必要がある。</a:t>
                      </a:r>
                    </a:p>
                  </a:txBody>
                  <a:tcPr marL="39000" marR="39000" marT="36000" marB="36000" anchor="ctr"/>
                </a:tc>
              </a:tr>
              <a:tr h="0">
                <a:tc>
                  <a:txBody>
                    <a:bodyPr/>
                    <a:lstStyle/>
                    <a:p>
                      <a:pPr algn="l">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休業災害は</a:t>
                      </a:r>
                      <a:r>
                        <a:rPr lang="ja-JP" sz="1600"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極めて稀で</a:t>
                      </a:r>
                      <a:r>
                        <a:rPr lang="ja-JP" sz="1600" u="sng"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ある</a:t>
                      </a: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不休災害やかすり傷程度の</a:t>
                      </a:r>
                      <a:r>
                        <a:rPr lang="ja-JP" sz="1600"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可能性が</a:t>
                      </a:r>
                      <a:r>
                        <a:rPr lang="ja-JP" sz="1600" u="sng"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ある</a:t>
                      </a: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必要に応じてリスク低減措置を実施する。</a:t>
                      </a:r>
                    </a:p>
                  </a:txBody>
                  <a:tcPr marL="39000" marR="39000" marT="36000" marB="36000" anchor="ct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426786055"/>
              </p:ext>
            </p:extLst>
          </p:nvPr>
        </p:nvGraphicFramePr>
        <p:xfrm>
          <a:off x="1751228" y="4729983"/>
          <a:ext cx="6820214" cy="1579200"/>
        </p:xfrm>
        <a:graphic>
          <a:graphicData uri="http://schemas.openxmlformats.org/drawingml/2006/table">
            <a:tbl>
              <a:tblPr firstRow="1">
                <a:tableStyleId>{3C2FFA5D-87B4-456A-9821-1D502468CF0F}</a:tableStyleId>
              </a:tblPr>
              <a:tblGrid>
                <a:gridCol w="2362514"/>
                <a:gridCol w="3246967"/>
                <a:gridCol w="1210733"/>
              </a:tblGrid>
              <a:tr h="0">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可能性の用語</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頻度</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tc>
                <a:tc>
                  <a:txBody>
                    <a:bodyPr/>
                    <a:lstStyle/>
                    <a:p>
                      <a:pPr algn="ctr">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回避性</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tc>
              </a:tr>
              <a:tr h="0">
                <a:tc>
                  <a:txBody>
                    <a:bodyPr/>
                    <a:lstStyle/>
                    <a:p>
                      <a:pPr algn="just">
                        <a:spcAft>
                          <a:spcPts val="0"/>
                        </a:spcAft>
                      </a:pPr>
                      <a:r>
                        <a:rPr lang="ja-JP" sz="1600"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可能性が極めて高い</a:t>
                      </a:r>
                      <a:endParaRPr lang="ja-JP" sz="2000"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日常的に長時間行われる作業</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回避困難</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tc>
              </a:tr>
              <a:tr h="0">
                <a:tc>
                  <a:txBody>
                    <a:bodyPr/>
                    <a:lstStyle/>
                    <a:p>
                      <a:pPr algn="just">
                        <a:spcAft>
                          <a:spcPts val="0"/>
                        </a:spcAft>
                      </a:pPr>
                      <a:r>
                        <a:rPr lang="ja-JP" sz="1600"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可能性が比較的高い</a:t>
                      </a:r>
                      <a:endParaRPr lang="ja-JP" sz="2000"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日常的に行われる作業</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回避可能</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tc>
              </a:tr>
              <a:tr h="0">
                <a:tc>
                  <a:txBody>
                    <a:bodyPr/>
                    <a:lstStyle/>
                    <a:p>
                      <a:pPr algn="just">
                        <a:spcAft>
                          <a:spcPts val="0"/>
                        </a:spcAft>
                      </a:pPr>
                      <a:r>
                        <a:rPr lang="ja-JP" sz="1600"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可能性がある</a:t>
                      </a:r>
                      <a:endParaRPr lang="ja-JP" sz="2000"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非定常的な作業</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回避可能</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tc>
              </a:tr>
              <a:tr h="0">
                <a:tc>
                  <a:txBody>
                    <a:bodyPr/>
                    <a:lstStyle/>
                    <a:p>
                      <a:pPr algn="just">
                        <a:spcAft>
                          <a:spcPts val="0"/>
                        </a:spcAft>
                      </a:pPr>
                      <a:r>
                        <a:rPr lang="ja-JP" sz="1600"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可能性がほとんどない</a:t>
                      </a:r>
                      <a:endParaRPr lang="ja-JP" sz="2000" u="sng"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稀にしか行われない作業</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回避可能</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tc>
              </a:tr>
            </a:tbl>
          </a:graphicData>
        </a:graphic>
      </p:graphicFrame>
      <p:sp>
        <p:nvSpPr>
          <p:cNvPr id="25" name="TextBox 24"/>
          <p:cNvSpPr txBox="1"/>
          <p:nvPr/>
        </p:nvSpPr>
        <p:spPr>
          <a:xfrm>
            <a:off x="3875378" y="4368988"/>
            <a:ext cx="1569660" cy="369332"/>
          </a:xfrm>
          <a:prstGeom prst="rect">
            <a:avLst/>
          </a:prstGeom>
          <a:noFill/>
        </p:spPr>
        <p:txBody>
          <a:bodyPr wrap="none" rtlCol="0">
            <a:spAutoFit/>
          </a:bodyPr>
          <a:lstStyle/>
          <a:p>
            <a:r>
              <a:rPr lang="ja-JP"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可能性の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定義</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TextBox 29"/>
          <p:cNvSpPr txBox="1"/>
          <p:nvPr/>
        </p:nvSpPr>
        <p:spPr>
          <a:xfrm>
            <a:off x="457629" y="6330947"/>
            <a:ext cx="9135834" cy="292388"/>
          </a:xfrm>
          <a:prstGeom prst="rect">
            <a:avLst/>
          </a:prstGeom>
          <a:noFill/>
        </p:spPr>
        <p:txBody>
          <a:bodyPr wrap="none" bIns="0" rtlCol="0">
            <a:spAutoFit/>
          </a:bodyPr>
          <a:lstStyle/>
          <a:p>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「危険性</a:t>
            </a:r>
            <a:r>
              <a:rPr lang="ja-JP" altLang="en-US" sz="1600" b="0" dirty="0">
                <a:latin typeface="Meiryo UI" panose="020B0604030504040204" pitchFamily="50" charset="-128"/>
                <a:ea typeface="Meiryo UI" panose="020B0604030504040204" pitchFamily="50" charset="-128"/>
                <a:cs typeface="Meiryo UI" panose="020B0604030504040204" pitchFamily="50" charset="-128"/>
              </a:rPr>
              <a:t>又は有害性等の調査等に関する</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指針」</a:t>
            </a:r>
            <a:r>
              <a:rPr lang="zh-CN" altLang="en-US" sz="1200" b="0" dirty="0">
                <a:latin typeface="Meiryo UI" panose="020B0604030504040204" pitchFamily="50" charset="-128"/>
                <a:ea typeface="Meiryo UI" panose="020B0604030504040204" pitchFamily="50" charset="-128"/>
                <a:cs typeface="Meiryo UI" panose="020B0604030504040204" pitchFamily="50" charset="-128"/>
              </a:rPr>
              <a:t>（平成</a:t>
            </a:r>
            <a:r>
              <a:rPr lang="en-US" altLang="zh-CN" sz="1200" b="0" dirty="0">
                <a:latin typeface="Meiryo UI" panose="020B0604030504040204" pitchFamily="50" charset="-128"/>
                <a:ea typeface="Meiryo UI" panose="020B0604030504040204" pitchFamily="50" charset="-128"/>
                <a:cs typeface="Meiryo UI" panose="020B0604030504040204" pitchFamily="50" charset="-128"/>
              </a:rPr>
              <a:t>18</a:t>
            </a:r>
            <a:r>
              <a:rPr lang="zh-CN" altLang="en-US" sz="1200" b="0" dirty="0">
                <a:latin typeface="Meiryo UI" panose="020B0604030504040204" pitchFamily="50" charset="-128"/>
                <a:ea typeface="Meiryo UI" panose="020B0604030504040204" pitchFamily="50" charset="-128"/>
                <a:cs typeface="Meiryo UI" panose="020B0604030504040204" pitchFamily="50" charset="-128"/>
              </a:rPr>
              <a:t>年</a:t>
            </a:r>
            <a:r>
              <a:rPr lang="en-US" altLang="zh-CN" sz="1200" b="0" dirty="0">
                <a:latin typeface="Meiryo UI" panose="020B0604030504040204" pitchFamily="50" charset="-128"/>
                <a:ea typeface="Meiryo UI" panose="020B0604030504040204" pitchFamily="50" charset="-128"/>
                <a:cs typeface="Meiryo UI" panose="020B0604030504040204" pitchFamily="50" charset="-128"/>
              </a:rPr>
              <a:t>3</a:t>
            </a:r>
            <a:r>
              <a:rPr lang="zh-CN" altLang="en-US" sz="1200" b="0" dirty="0">
                <a:latin typeface="Meiryo UI" panose="020B0604030504040204" pitchFamily="50" charset="-128"/>
                <a:ea typeface="Meiryo UI" panose="020B0604030504040204" pitchFamily="50" charset="-128"/>
                <a:cs typeface="Meiryo UI" panose="020B0604030504040204" pitchFamily="50" charset="-128"/>
              </a:rPr>
              <a:t>月</a:t>
            </a:r>
            <a:r>
              <a:rPr lang="en-US" altLang="zh-CN" sz="1200" b="0" dirty="0" smtClean="0">
                <a:latin typeface="Meiryo UI" panose="020B0604030504040204" pitchFamily="50" charset="-128"/>
                <a:ea typeface="Meiryo UI" panose="020B0604030504040204" pitchFamily="50" charset="-128"/>
                <a:cs typeface="Meiryo UI" panose="020B0604030504040204" pitchFamily="50" charset="-128"/>
              </a:rPr>
              <a:t>10</a:t>
            </a:r>
            <a:r>
              <a:rPr lang="zh-CN" altLang="en-US" sz="1200" b="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付け基発</a:t>
            </a:r>
            <a:r>
              <a:rPr lang="en-US" altLang="ja-JP" sz="1200" b="0" dirty="0">
                <a:latin typeface="Meiryo UI" panose="020B0604030504040204" pitchFamily="50" charset="-128"/>
                <a:ea typeface="Meiryo UI" panose="020B0604030504040204" pitchFamily="50" charset="-128"/>
                <a:cs typeface="Meiryo UI" panose="020B0604030504040204" pitchFamily="50" charset="-128"/>
              </a:rPr>
              <a:t>0310001</a:t>
            </a:r>
            <a:r>
              <a:rPr lang="ja-JP" altLang="en-US" sz="1200" b="0" dirty="0">
                <a:latin typeface="Meiryo UI" panose="020B0604030504040204" pitchFamily="50" charset="-128"/>
                <a:ea typeface="Meiryo UI" panose="020B0604030504040204" pitchFamily="50" charset="-128"/>
                <a:cs typeface="Meiryo UI" panose="020B0604030504040204" pitchFamily="50" charset="-128"/>
              </a:rPr>
              <a:t>号</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本文・別添・解説より</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740715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2 </a:t>
            </a:r>
            <a:r>
              <a:rPr lang="ja-JP" altLang="en-US" dirty="0"/>
              <a:t>リスクアセスメント</a:t>
            </a:r>
            <a:r>
              <a:rPr lang="en-US" altLang="ja-JP" dirty="0"/>
              <a:t/>
            </a:r>
            <a:br>
              <a:rPr lang="en-US" altLang="ja-JP" dirty="0"/>
            </a:br>
            <a:r>
              <a:rPr lang="en-US" altLang="ja-JP" dirty="0"/>
              <a:t>(4)	</a:t>
            </a:r>
            <a:r>
              <a:rPr lang="ja-JP" altLang="en-US" dirty="0"/>
              <a:t>リスクの見積もり・リスクの評価</a:t>
            </a:r>
            <a:endParaRPr kumimoji="1" lang="ja-JP" altLang="en-US" dirty="0"/>
          </a:p>
        </p:txBody>
      </p:sp>
      <p:graphicFrame>
        <p:nvGraphicFramePr>
          <p:cNvPr id="4" name="Table 3"/>
          <p:cNvGraphicFramePr>
            <a:graphicFrameLocks noGrp="1"/>
          </p:cNvGraphicFramePr>
          <p:nvPr>
            <p:extLst>
              <p:ext uri="{D42A27DB-BD31-4B8C-83A1-F6EECF244321}">
                <p14:modId xmlns:p14="http://schemas.microsoft.com/office/powerpoint/2010/main" val="4093386511"/>
              </p:ext>
            </p:extLst>
          </p:nvPr>
        </p:nvGraphicFramePr>
        <p:xfrm>
          <a:off x="1179277" y="1632517"/>
          <a:ext cx="7264371" cy="4876800"/>
        </p:xfrm>
        <a:graphic>
          <a:graphicData uri="http://schemas.openxmlformats.org/drawingml/2006/table">
            <a:tbl>
              <a:tblPr firstRow="1">
                <a:tableStyleId>{3C2FFA5D-87B4-456A-9821-1D502468CF0F}</a:tableStyleId>
              </a:tblPr>
              <a:tblGrid>
                <a:gridCol w="1682447"/>
                <a:gridCol w="3384560"/>
                <a:gridCol w="2197364"/>
              </a:tblGrid>
              <a:tr h="0">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危害のひどさ</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:S</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可能性の</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定義</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（頻度・時間</a:t>
                      </a:r>
                      <a:r>
                        <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回避性）</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r>
              <a:tr h="0">
                <a:tc rowSpan="6">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重篤</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:S3</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可能性が極めて高い</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可能性が比較的高い</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可能性が比較的高い</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可能性がある</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可能性がある</a:t>
                      </a:r>
                    </a:p>
                  </a:txBody>
                  <a:tcPr marL="74295" marR="74295" marT="0" marB="0"/>
                </a:tc>
                <a:tc>
                  <a:txBody>
                    <a:bodyPr/>
                    <a:lstStyle/>
                    <a:p>
                      <a:pPr algn="ctr">
                        <a:spcAft>
                          <a:spcPts val="0"/>
                        </a:spcAft>
                      </a:pPr>
                      <a:r>
                        <a:rPr lang="ja-JP" sz="1600" kern="10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可能性がほとんどない</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rowSpan="6">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休業</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:S2</a:t>
                      </a:r>
                      <a:endParaRPr lang="ja-JP" sz="16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可能性が極めて高い</a:t>
                      </a:r>
                    </a:p>
                  </a:txBody>
                  <a:tcPr marL="74295" marR="74295" marT="0" marB="0"/>
                </a:tc>
                <a:tc>
                  <a:txBody>
                    <a:bodyPr/>
                    <a:lstStyle/>
                    <a:p>
                      <a:pPr algn="ctr">
                        <a:spcAft>
                          <a:spcPts val="0"/>
                        </a:spcAft>
                      </a:pPr>
                      <a:r>
                        <a:rPr lang="ja-JP" sz="1600" kern="10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可能性が比較的高い</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可能性が比較的高い</a:t>
                      </a:r>
                    </a:p>
                  </a:txBody>
                  <a:tcPr marL="74295" marR="74295" marT="0" marB="0"/>
                </a:tc>
                <a:tc>
                  <a:txBody>
                    <a:bodyPr/>
                    <a:lstStyle/>
                    <a:p>
                      <a:pPr algn="ctr">
                        <a:spcAft>
                          <a:spcPts val="0"/>
                        </a:spcAft>
                      </a:pPr>
                      <a:r>
                        <a:rPr lang="ja-JP" sz="1600" kern="10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可能性がある</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可能性がある</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可能性がほとんどない</a:t>
                      </a:r>
                    </a:p>
                  </a:txBody>
                  <a:tcPr marL="74295" marR="74295" marT="0" marB="0"/>
                </a:tc>
                <a:tc>
                  <a:txBody>
                    <a:bodyPr/>
                    <a:lstStyle/>
                    <a:p>
                      <a:pPr algn="ctr">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許容可</a:t>
                      </a:r>
                    </a:p>
                  </a:txBody>
                  <a:tcPr marL="74295" marR="74295" marT="0" marB="0"/>
                </a:tc>
              </a:tr>
              <a:tr h="0">
                <a:tc rowSpan="6">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不休</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:S1</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可能性が極めて高</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可能性が比較的高い</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可能性が比較的高い</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可能性がある</a:t>
                      </a:r>
                    </a:p>
                  </a:txBody>
                  <a:tcPr marL="74295" marR="74295" marT="0" marB="0"/>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許容可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可能性がある</a:t>
                      </a:r>
                    </a:p>
                  </a:txBody>
                  <a:tcPr marL="74295" marR="74295" marT="0" marB="0"/>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許容可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可能性がほとんどない</a:t>
                      </a:r>
                    </a:p>
                  </a:txBody>
                  <a:tcPr marL="74295" marR="74295" marT="0" marB="0"/>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許容可</a:t>
                      </a:r>
                    </a:p>
                  </a:txBody>
                  <a:tcPr marL="74295" marR="74295" marT="0" marB="0"/>
                </a:tc>
              </a:tr>
            </a:tbl>
          </a:graphicData>
        </a:graphic>
      </p:graphicFrame>
    </p:spTree>
    <p:extLst>
      <p:ext uri="{BB962C8B-B14F-4D97-AF65-F5344CB8AC3E}">
        <p14:creationId xmlns:p14="http://schemas.microsoft.com/office/powerpoint/2010/main" val="38084427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2 </a:t>
            </a:r>
            <a:r>
              <a:rPr lang="ja-JP" altLang="en-US" dirty="0"/>
              <a:t>リスクアセスメント</a:t>
            </a:r>
            <a:r>
              <a:rPr lang="en-US" altLang="ja-JP" dirty="0"/>
              <a:t/>
            </a:r>
            <a:br>
              <a:rPr lang="en-US" altLang="ja-JP" dirty="0"/>
            </a:br>
            <a:r>
              <a:rPr lang="en-US" altLang="ja-JP" dirty="0"/>
              <a:t>(4)	</a:t>
            </a:r>
            <a:r>
              <a:rPr lang="ja-JP" altLang="en-US" dirty="0"/>
              <a:t>リスクの見積もり・リスクの評価</a:t>
            </a:r>
            <a:endParaRPr kumimoji="1" lang="ja-JP" altLang="en-US" dirty="0"/>
          </a:p>
        </p:txBody>
      </p:sp>
      <p:graphicFrame>
        <p:nvGraphicFramePr>
          <p:cNvPr id="4" name="Table 3"/>
          <p:cNvGraphicFramePr>
            <a:graphicFrameLocks noGrp="1"/>
          </p:cNvGraphicFramePr>
          <p:nvPr>
            <p:extLst>
              <p:ext uri="{D42A27DB-BD31-4B8C-83A1-F6EECF244321}">
                <p14:modId xmlns:p14="http://schemas.microsoft.com/office/powerpoint/2010/main" val="1506225783"/>
              </p:ext>
            </p:extLst>
          </p:nvPr>
        </p:nvGraphicFramePr>
        <p:xfrm>
          <a:off x="1179277" y="1632517"/>
          <a:ext cx="7264371" cy="4876800"/>
        </p:xfrm>
        <a:graphic>
          <a:graphicData uri="http://schemas.openxmlformats.org/drawingml/2006/table">
            <a:tbl>
              <a:tblPr firstRow="1">
                <a:tableStyleId>{3C2FFA5D-87B4-456A-9821-1D502468CF0F}</a:tableStyleId>
              </a:tblPr>
              <a:tblGrid>
                <a:gridCol w="1682447"/>
                <a:gridCol w="3384560"/>
                <a:gridCol w="2197364"/>
              </a:tblGrid>
              <a:tr h="0">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危害のひどさ</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:S</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可能性の</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定義</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（頻度・時間</a:t>
                      </a:r>
                      <a:r>
                        <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回避性）</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ctr">
                        <a:spcAft>
                          <a:spcPts val="0"/>
                        </a:spcAft>
                      </a:pP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r>
              <a:tr h="0">
                <a:tc rowSpan="6">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重篤</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:S3</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可能性が極めて高い</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可能性が比較的高い</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可能性が比較的高い</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可能性がある</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可能性がある</a:t>
                      </a:r>
                    </a:p>
                  </a:txBody>
                  <a:tcPr marL="74295" marR="74295" marT="0" marB="0"/>
                </a:tc>
                <a:tc>
                  <a:txBody>
                    <a:bodyPr/>
                    <a:lstStyle/>
                    <a:p>
                      <a:pPr algn="ctr">
                        <a:spcAft>
                          <a:spcPts val="0"/>
                        </a:spcAft>
                      </a:pPr>
                      <a:r>
                        <a:rPr lang="ja-JP" sz="1600" kern="10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可能性がほとんどない</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rowSpan="6">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休業</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:S2</a:t>
                      </a:r>
                      <a:endParaRPr lang="ja-JP" sz="16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可能性が極めて高い</a:t>
                      </a:r>
                    </a:p>
                  </a:txBody>
                  <a:tcPr marL="74295" marR="74295" marT="0" marB="0"/>
                </a:tc>
                <a:tc>
                  <a:txBody>
                    <a:bodyPr/>
                    <a:lstStyle/>
                    <a:p>
                      <a:pPr algn="ctr">
                        <a:spcAft>
                          <a:spcPts val="0"/>
                        </a:spcAft>
                      </a:pPr>
                      <a:r>
                        <a:rPr lang="ja-JP" sz="1600" kern="10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可能性が比較的高い</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可能性が比較的高い</a:t>
                      </a:r>
                    </a:p>
                  </a:txBody>
                  <a:tcPr marL="74295" marR="74295" marT="0" marB="0"/>
                </a:tc>
                <a:tc>
                  <a:txBody>
                    <a:bodyPr/>
                    <a:lstStyle/>
                    <a:p>
                      <a:pPr algn="ctr">
                        <a:spcAft>
                          <a:spcPts val="0"/>
                        </a:spcAft>
                      </a:pPr>
                      <a:r>
                        <a:rPr lang="ja-JP" sz="1600" kern="10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可能性がある</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可能性がある</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可能性がほとんどない</a:t>
                      </a:r>
                    </a:p>
                  </a:txBody>
                  <a:tcPr marL="74295" marR="74295" marT="0" marB="0"/>
                </a:tc>
                <a:tc>
                  <a:txBody>
                    <a:bodyPr/>
                    <a:lstStyle/>
                    <a:p>
                      <a:pPr algn="ctr">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許容可</a:t>
                      </a:r>
                    </a:p>
                  </a:txBody>
                  <a:tcPr marL="74295" marR="74295" marT="0" marB="0"/>
                </a:tc>
              </a:tr>
              <a:tr h="0">
                <a:tc rowSpan="6">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不休</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:S1</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可能性が極めて高</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可能性が比較的高い</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可能性が比較的高い</a:t>
                      </a:r>
                    </a:p>
                  </a:txBody>
                  <a:tcPr marL="74295" marR="74295" marT="0" marB="0"/>
                </a:tc>
                <a:tc>
                  <a:txBody>
                    <a:bodyPr/>
                    <a:lstStyle/>
                    <a:p>
                      <a:pPr algn="ctr">
                        <a:spcAft>
                          <a:spcPts val="0"/>
                        </a:spcAft>
                      </a:pPr>
                      <a:r>
                        <a:rPr lang="ja-JP" sz="16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許容不可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可能性がある</a:t>
                      </a:r>
                    </a:p>
                  </a:txBody>
                  <a:tcPr marL="74295" marR="74295" marT="0" marB="0"/>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許容可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可能性がある</a:t>
                      </a:r>
                    </a:p>
                  </a:txBody>
                  <a:tcPr marL="74295" marR="74295" marT="0" marB="0"/>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許容可</a:t>
                      </a: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可能性がほとんどない</a:t>
                      </a:r>
                    </a:p>
                  </a:txBody>
                  <a:tcPr marL="74295" marR="74295" marT="0" marB="0"/>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許容可</a:t>
                      </a:r>
                    </a:p>
                  </a:txBody>
                  <a:tcPr marL="74295" marR="74295"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23635465"/>
              </p:ext>
            </p:extLst>
          </p:nvPr>
        </p:nvGraphicFramePr>
        <p:xfrm>
          <a:off x="2865437" y="1632517"/>
          <a:ext cx="3377671" cy="4877503"/>
        </p:xfrm>
        <a:graphic>
          <a:graphicData uri="http://schemas.openxmlformats.org/drawingml/2006/table">
            <a:tbl>
              <a:tblPr firstRow="1">
                <a:tableStyleId>{3C2FFA5D-87B4-456A-9821-1D502468CF0F}</a:tableStyleId>
              </a:tblPr>
              <a:tblGrid>
                <a:gridCol w="1792904"/>
                <a:gridCol w="1584767"/>
              </a:tblGrid>
              <a:tr h="488383">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頻度・時間</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F</a:t>
                      </a: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回避性</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r>
              <a:tr h="0">
                <a:tc rowSpan="2">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ライン作業</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:F3</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:A2</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:A1</a:t>
                      </a:r>
                      <a:endParaRPr lang="ja-JP" sz="16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rowSpan="2">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段取り作業</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:F2</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:A2</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:A1</a:t>
                      </a:r>
                      <a:endParaRPr lang="ja-JP" sz="16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rowSpan="2">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保全作業</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F1</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:A2</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:A1</a:t>
                      </a:r>
                      <a:endParaRPr lang="ja-JP" sz="16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rowSpan="2">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ライン作業</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:F3</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:A2</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:A1</a:t>
                      </a:r>
                      <a:endParaRPr lang="ja-JP" sz="16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rowSpan="2">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段取り作業</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:F2</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:A2</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:A1</a:t>
                      </a:r>
                      <a:endParaRPr lang="ja-JP" sz="16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rowSpan="2">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保全作業</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F1</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16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:A1</a:t>
                      </a:r>
                      <a:endParaRPr lang="ja-JP" sz="16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rowSpan="2">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ライン作業</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:F3</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16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:A1</a:t>
                      </a:r>
                      <a:endParaRPr lang="ja-JP" sz="16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rowSpan="2">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段取り作業</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:F2</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16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:A1</a:t>
                      </a:r>
                      <a:endParaRPr lang="ja-JP" sz="16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rowSpan="2">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保全作業</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r>
                        <a:rPr 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F1</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just">
                        <a:spcAft>
                          <a:spcPts val="0"/>
                        </a:spcAft>
                      </a:pPr>
                      <a:r>
                        <a:rPr lang="ja-JP" sz="1600" kern="10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16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16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vMerge="1">
                  <a:txBody>
                    <a:bodyPr/>
                    <a:lstStyle/>
                    <a:p>
                      <a:endParaRPr kumimoji="1" lang="ja-JP" altLang="en-US"/>
                    </a:p>
                  </a:txBody>
                  <a:tcPr/>
                </a:tc>
                <a:tc>
                  <a:txBody>
                    <a:bodyPr/>
                    <a:lstStyle/>
                    <a:p>
                      <a:pPr algn="just">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回避可</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:A1</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bl>
          </a:graphicData>
        </a:graphic>
      </p:graphicFrame>
    </p:spTree>
    <p:extLst>
      <p:ext uri="{BB962C8B-B14F-4D97-AF65-F5344CB8AC3E}">
        <p14:creationId xmlns:p14="http://schemas.microsoft.com/office/powerpoint/2010/main" val="402067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2 </a:t>
            </a:r>
            <a:r>
              <a:rPr lang="ja-JP" altLang="en-US" dirty="0"/>
              <a:t>リスクアセスメント</a:t>
            </a:r>
            <a:r>
              <a:rPr lang="en-US" altLang="ja-JP" dirty="0"/>
              <a:t/>
            </a:r>
            <a:br>
              <a:rPr lang="en-US" altLang="ja-JP" dirty="0"/>
            </a:br>
            <a:r>
              <a:rPr lang="en-US" altLang="ja-JP" dirty="0"/>
              <a:t>(4)	</a:t>
            </a:r>
            <a:r>
              <a:rPr lang="ja-JP" altLang="en-US" dirty="0"/>
              <a:t>リスクの見積もり・リスクの評価</a:t>
            </a:r>
            <a:endParaRPr kumimoji="1" lang="ja-JP" altLang="en-US" dirty="0"/>
          </a:p>
        </p:txBody>
      </p:sp>
      <p:sp>
        <p:nvSpPr>
          <p:cNvPr id="3" name="Content Placeholder 2"/>
          <p:cNvSpPr>
            <a:spLocks noGrp="1"/>
          </p:cNvSpPr>
          <p:nvPr>
            <p:ph idx="1"/>
          </p:nvPr>
        </p:nvSpPr>
        <p:spPr/>
        <p:txBody>
          <a:bodyPr/>
          <a:lstStyle/>
          <a:p>
            <a:pPr marL="0" indent="0">
              <a:buNone/>
            </a:pPr>
            <a:r>
              <a:rPr kumimoji="1" lang="ja-JP" altLang="en-US" dirty="0" smtClean="0"/>
              <a:t>各要素の</a:t>
            </a:r>
            <a:r>
              <a:rPr lang="ja-JP" altLang="en-US" dirty="0" smtClean="0"/>
              <a:t>選択肢</a:t>
            </a:r>
            <a:r>
              <a:rPr kumimoji="1" lang="ja-JP" altLang="en-US" dirty="0" smtClean="0"/>
              <a:t>と定義</a:t>
            </a:r>
            <a:endParaRPr kumimoji="1" lang="en-US" altLang="ja-JP" dirty="0" smtClean="0"/>
          </a:p>
        </p:txBody>
      </p:sp>
      <p:graphicFrame>
        <p:nvGraphicFramePr>
          <p:cNvPr id="5" name="Table 4"/>
          <p:cNvGraphicFramePr>
            <a:graphicFrameLocks noGrp="1"/>
          </p:cNvGraphicFramePr>
          <p:nvPr>
            <p:extLst>
              <p:ext uri="{D42A27DB-BD31-4B8C-83A1-F6EECF244321}">
                <p14:modId xmlns:p14="http://schemas.microsoft.com/office/powerpoint/2010/main" val="535836103"/>
              </p:ext>
            </p:extLst>
          </p:nvPr>
        </p:nvGraphicFramePr>
        <p:xfrm>
          <a:off x="165101" y="1945481"/>
          <a:ext cx="9575801" cy="3962400"/>
        </p:xfrm>
        <a:graphic>
          <a:graphicData uri="http://schemas.openxmlformats.org/drawingml/2006/table">
            <a:tbl>
              <a:tblPr firstRow="1" firstCol="1">
                <a:tableStyleId>{3C2FFA5D-87B4-456A-9821-1D502468CF0F}</a:tableStyleId>
              </a:tblPr>
              <a:tblGrid>
                <a:gridCol w="1878012"/>
                <a:gridCol w="2022475"/>
                <a:gridCol w="5675314"/>
              </a:tblGrid>
              <a:tr h="0">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リスク要素</a:t>
                      </a:r>
                    </a:p>
                  </a:txBody>
                  <a:tcPr marL="74295" marR="74295" marT="0" marB="0"/>
                </a:tc>
                <a:tc>
                  <a:txBody>
                    <a:bodyPr/>
                    <a:lstStyle/>
                    <a:p>
                      <a:pPr algn="ctr">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選択肢</a:t>
                      </a:r>
                    </a:p>
                  </a:txBody>
                  <a:tcPr marL="74295" marR="74295" marT="0" marB="0"/>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選択基準</a:t>
                      </a:r>
                    </a:p>
                  </a:txBody>
                  <a:tcPr marL="74295" marR="74295" marT="0" marB="0"/>
                </a:tc>
              </a:tr>
              <a:tr h="0">
                <a:tc rowSpan="3">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危害のひどさ</a:t>
                      </a:r>
                    </a:p>
                    <a:p>
                      <a:pPr algn="just">
                        <a:spcAft>
                          <a:spcPts val="0"/>
                        </a:spcAft>
                      </a:pP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:S</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重篤</a:t>
                      </a: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:S3</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致命傷</a:t>
                      </a:r>
                      <a:r>
                        <a:rPr lang="en-US" sz="2000" kern="100">
                          <a:effectLst/>
                          <a:latin typeface="Meiryo UI" panose="020B0604030504040204" pitchFamily="50" charset="-128"/>
                          <a:ea typeface="Meiryo UI" panose="020B0604030504040204" pitchFamily="50" charset="-128"/>
                          <a:cs typeface="Meiryo UI" panose="020B0604030504040204" pitchFamily="50" charset="-128"/>
                        </a:rPr>
                        <a:t>(</a:t>
                      </a:r>
                      <a:r>
                        <a:rPr lang="ja-JP" sz="2000" kern="100">
                          <a:effectLst/>
                          <a:latin typeface="Meiryo UI" panose="020B0604030504040204" pitchFamily="50" charset="-128"/>
                          <a:ea typeface="Meiryo UI" panose="020B0604030504040204" pitchFamily="50" charset="-128"/>
                          <a:cs typeface="Meiryo UI" panose="020B0604030504040204" pitchFamily="50" charset="-128"/>
                        </a:rPr>
                        <a:t>死亡</a:t>
                      </a:r>
                      <a:r>
                        <a:rPr lang="en-US" sz="2000" kern="100">
                          <a:effectLst/>
                          <a:latin typeface="Meiryo UI" panose="020B0604030504040204" pitchFamily="50" charset="-128"/>
                          <a:ea typeface="Meiryo UI" panose="020B0604030504040204" pitchFamily="50" charset="-128"/>
                          <a:cs typeface="Meiryo UI" panose="020B0604030504040204" pitchFamily="50" charset="-128"/>
                        </a:rPr>
                        <a:t>)</a:t>
                      </a:r>
                      <a:r>
                        <a:rPr lang="ja-JP" sz="2000" kern="100">
                          <a:effectLst/>
                          <a:latin typeface="Meiryo UI" panose="020B0604030504040204" pitchFamily="50" charset="-128"/>
                          <a:ea typeface="Meiryo UI" panose="020B0604030504040204" pitchFamily="50" charset="-128"/>
                          <a:cs typeface="Meiryo UI" panose="020B0604030504040204" pitchFamily="50" charset="-128"/>
                        </a:rPr>
                        <a:t>、身体に後遺障害</a:t>
                      </a:r>
                      <a:r>
                        <a:rPr lang="en-US" sz="2000" kern="100">
                          <a:effectLst/>
                          <a:latin typeface="Meiryo UI" panose="020B0604030504040204" pitchFamily="50" charset="-128"/>
                          <a:ea typeface="Meiryo UI" panose="020B0604030504040204" pitchFamily="50" charset="-128"/>
                          <a:cs typeface="Meiryo UI" panose="020B0604030504040204" pitchFamily="50" charset="-128"/>
                        </a:rPr>
                        <a:t>(</a:t>
                      </a:r>
                      <a:r>
                        <a:rPr lang="ja-JP" sz="2000" kern="100">
                          <a:effectLst/>
                          <a:latin typeface="Meiryo UI" panose="020B0604030504040204" pitchFamily="50" charset="-128"/>
                          <a:ea typeface="Meiryo UI" panose="020B0604030504040204" pitchFamily="50" charset="-128"/>
                          <a:cs typeface="Meiryo UI" panose="020B0604030504040204" pitchFamily="50" charset="-128"/>
                        </a:rPr>
                        <a:t>欠損、機能障害</a:t>
                      </a:r>
                      <a:r>
                        <a:rPr lang="en-US" sz="2000" kern="100">
                          <a:effectLst/>
                          <a:latin typeface="Meiryo UI" panose="020B0604030504040204" pitchFamily="50" charset="-128"/>
                          <a:ea typeface="Meiryo UI" panose="020B0604030504040204" pitchFamily="50" charset="-128"/>
                          <a:cs typeface="Meiryo UI" panose="020B0604030504040204" pitchFamily="50" charset="-128"/>
                        </a:rPr>
                        <a:t>)</a:t>
                      </a:r>
                      <a:r>
                        <a:rPr lang="ja-JP" sz="2000" kern="100">
                          <a:effectLst/>
                          <a:latin typeface="Meiryo UI" panose="020B0604030504040204" pitchFamily="50" charset="-128"/>
                          <a:ea typeface="Meiryo UI" panose="020B0604030504040204" pitchFamily="50" charset="-128"/>
                          <a:cs typeface="Meiryo UI" panose="020B0604030504040204" pitchFamily="50" charset="-128"/>
                        </a:rPr>
                        <a:t>を伴うもの</a:t>
                      </a:r>
                    </a:p>
                  </a:txBody>
                  <a:tcPr marL="74295" marR="74295" marT="0" marB="0"/>
                </a:tc>
              </a:tr>
              <a:tr h="0">
                <a:tc vMerge="1">
                  <a:txBody>
                    <a:bodyPr/>
                    <a:lstStyle/>
                    <a:p>
                      <a:endParaRPr kumimoji="1" lang="ja-JP" altLang="en-US"/>
                    </a:p>
                  </a:txBody>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休業</a:t>
                      </a: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:S2</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休業を必要とする傷害。肢の骨折や縫合を必要とする傷害、後遺障害が残らない筋骨格障害</a:t>
                      </a:r>
                    </a:p>
                  </a:txBody>
                  <a:tcPr marL="74295" marR="74295" marT="0" marB="0"/>
                </a:tc>
              </a:tr>
              <a:tr h="0">
                <a:tc vMerge="1">
                  <a:txBody>
                    <a:bodyPr/>
                    <a:lstStyle/>
                    <a:p>
                      <a:endParaRPr kumimoji="1" lang="ja-JP" altLang="en-US"/>
                    </a:p>
                  </a:txBody>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不休</a:t>
                      </a:r>
                      <a:r>
                        <a:rPr lang="en-US" sz="2000" kern="100">
                          <a:effectLst/>
                          <a:latin typeface="Meiryo UI" panose="020B0604030504040204" pitchFamily="50" charset="-128"/>
                          <a:ea typeface="Meiryo UI" panose="020B0604030504040204" pitchFamily="50" charset="-128"/>
                          <a:cs typeface="Meiryo UI" panose="020B0604030504040204" pitchFamily="50" charset="-128"/>
                        </a:rPr>
                        <a:t>:S1</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軽微な傷害（通常は回復可能）。こすり傷、裂傷、挫傷、応急処置を要する軽い傷</a:t>
                      </a:r>
                    </a:p>
                  </a:txBody>
                  <a:tcPr marL="74295" marR="74295" marT="0" marB="0"/>
                </a:tc>
              </a:tr>
              <a:tr h="0">
                <a:tc rowSpan="3">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頻度・時間</a:t>
                      </a:r>
                    </a:p>
                    <a:p>
                      <a:pPr algn="just">
                        <a:spcAft>
                          <a:spcPts val="0"/>
                        </a:spcAft>
                      </a:pP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:F</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ライン作業</a:t>
                      </a:r>
                      <a:r>
                        <a:rPr lang="en-US" sz="2000" kern="100">
                          <a:effectLst/>
                          <a:latin typeface="Meiryo UI" panose="020B0604030504040204" pitchFamily="50" charset="-128"/>
                          <a:ea typeface="Meiryo UI" panose="020B0604030504040204" pitchFamily="50" charset="-128"/>
                          <a:cs typeface="Meiryo UI" panose="020B0604030504040204" pitchFamily="50" charset="-128"/>
                        </a:rPr>
                        <a:t>:F3</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ライン作業。サイクル毎に作業者が製品・部品をセットしたり取り出したりする作業</a:t>
                      </a:r>
                    </a:p>
                  </a:txBody>
                  <a:tcPr marL="74295" marR="74295" marT="0" marB="0"/>
                </a:tc>
              </a:tr>
              <a:tr h="0">
                <a:tc vMerge="1">
                  <a:txBody>
                    <a:bodyPr/>
                    <a:lstStyle/>
                    <a:p>
                      <a:endParaRPr kumimoji="1" lang="ja-JP" altLang="en-US"/>
                    </a:p>
                  </a:txBody>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段取り作業</a:t>
                      </a:r>
                      <a:r>
                        <a:rPr lang="en-US" sz="2000" kern="100">
                          <a:effectLst/>
                          <a:latin typeface="Meiryo UI" panose="020B0604030504040204" pitchFamily="50" charset="-128"/>
                          <a:ea typeface="Meiryo UI" panose="020B0604030504040204" pitchFamily="50" charset="-128"/>
                          <a:cs typeface="Meiryo UI" panose="020B0604030504040204" pitchFamily="50" charset="-128"/>
                        </a:rPr>
                        <a:t>:F2</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段取り作業。定期的なツールの交換や補給品の供給・交換、清掃・消毒など</a:t>
                      </a:r>
                    </a:p>
                  </a:txBody>
                  <a:tcPr marL="74295" marR="74295" marT="0" marB="0"/>
                </a:tc>
              </a:tr>
              <a:tr h="0">
                <a:tc vMerge="1">
                  <a:txBody>
                    <a:bodyPr/>
                    <a:lstStyle/>
                    <a:p>
                      <a:endParaRPr kumimoji="1" lang="ja-JP" altLang="en-US"/>
                    </a:p>
                  </a:txBody>
                  <a:tcPr/>
                </a:tc>
                <a:tc>
                  <a:txBody>
                    <a:bodyPr/>
                    <a:lstStyle/>
                    <a:p>
                      <a:pPr algn="just">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保全作業等</a:t>
                      </a:r>
                      <a:r>
                        <a:rPr lang="en-US" sz="2000" kern="100">
                          <a:effectLst/>
                          <a:latin typeface="Meiryo UI" panose="020B0604030504040204" pitchFamily="50" charset="-128"/>
                          <a:ea typeface="Meiryo UI" panose="020B0604030504040204" pitchFamily="50" charset="-128"/>
                          <a:cs typeface="Meiryo UI" panose="020B0604030504040204" pitchFamily="50" charset="-128"/>
                        </a:rPr>
                        <a:t>:F1</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保全作業等。機械の修理や点検、不定期の清掃・消毒など</a:t>
                      </a:r>
                    </a:p>
                  </a:txBody>
                  <a:tcPr marL="74295" marR="74295" marT="0" marB="0"/>
                </a:tc>
              </a:tr>
            </a:tbl>
          </a:graphicData>
        </a:graphic>
      </p:graphicFrame>
      <p:sp>
        <p:nvSpPr>
          <p:cNvPr id="6" name="TextBox 5"/>
          <p:cNvSpPr txBox="1"/>
          <p:nvPr/>
        </p:nvSpPr>
        <p:spPr>
          <a:xfrm>
            <a:off x="653143" y="6032501"/>
            <a:ext cx="9020629"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ロボットの動力により</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危害のひどさ</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の見積もりは、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ISO/TS</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15066:2016</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の表</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A.2, A.4</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も参照</a:t>
            </a:r>
          </a:p>
        </p:txBody>
      </p:sp>
    </p:spTree>
    <p:extLst>
      <p:ext uri="{BB962C8B-B14F-4D97-AF65-F5344CB8AC3E}">
        <p14:creationId xmlns:p14="http://schemas.microsoft.com/office/powerpoint/2010/main" val="23063038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2 </a:t>
            </a:r>
            <a:r>
              <a:rPr lang="ja-JP" altLang="en-US" dirty="0"/>
              <a:t>リスクアセスメント</a:t>
            </a:r>
            <a:r>
              <a:rPr lang="en-US" altLang="ja-JP" dirty="0"/>
              <a:t/>
            </a:r>
            <a:br>
              <a:rPr lang="en-US" altLang="ja-JP" dirty="0"/>
            </a:br>
            <a:r>
              <a:rPr lang="en-US" altLang="ja-JP" dirty="0"/>
              <a:t>(4)	</a:t>
            </a:r>
            <a:r>
              <a:rPr lang="ja-JP" altLang="en-US" dirty="0"/>
              <a:t>リスクの見積もり・リスクの評価</a:t>
            </a:r>
            <a:endParaRPr kumimoji="1" lang="ja-JP" altLang="en-US" dirty="0"/>
          </a:p>
        </p:txBody>
      </p:sp>
      <p:sp>
        <p:nvSpPr>
          <p:cNvPr id="3" name="Content Placeholder 2"/>
          <p:cNvSpPr>
            <a:spLocks noGrp="1"/>
          </p:cNvSpPr>
          <p:nvPr>
            <p:ph idx="1"/>
          </p:nvPr>
        </p:nvSpPr>
        <p:spPr/>
        <p:txBody>
          <a:bodyPr/>
          <a:lstStyle/>
          <a:p>
            <a:pPr marL="0" indent="0">
              <a:buNone/>
            </a:pPr>
            <a:r>
              <a:rPr lang="ja-JP" altLang="en-US" dirty="0"/>
              <a:t>各要素の選択肢と定義</a:t>
            </a:r>
            <a:endParaRPr lang="en-US" altLang="ja-JP" dirty="0"/>
          </a:p>
        </p:txBody>
      </p:sp>
      <p:graphicFrame>
        <p:nvGraphicFramePr>
          <p:cNvPr id="6" name="Table 5"/>
          <p:cNvGraphicFramePr>
            <a:graphicFrameLocks noGrp="1"/>
          </p:cNvGraphicFramePr>
          <p:nvPr>
            <p:extLst>
              <p:ext uri="{D42A27DB-BD31-4B8C-83A1-F6EECF244321}">
                <p14:modId xmlns:p14="http://schemas.microsoft.com/office/powerpoint/2010/main" val="1777875004"/>
              </p:ext>
            </p:extLst>
          </p:nvPr>
        </p:nvGraphicFramePr>
        <p:xfrm>
          <a:off x="357717" y="1929159"/>
          <a:ext cx="9273117" cy="2818996"/>
        </p:xfrm>
        <a:graphic>
          <a:graphicData uri="http://schemas.openxmlformats.org/drawingml/2006/table">
            <a:tbl>
              <a:tblPr firstRow="1">
                <a:tableStyleId>{3C2FFA5D-87B4-456A-9821-1D502468CF0F}</a:tableStyleId>
              </a:tblPr>
              <a:tblGrid>
                <a:gridCol w="1450522"/>
                <a:gridCol w="1761067"/>
                <a:gridCol w="6061528"/>
              </a:tblGrid>
              <a:tr h="261995">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リスク要素</a:t>
                      </a:r>
                    </a:p>
                  </a:txBody>
                  <a:tcPr marL="74295" marR="74295" marT="0" marB="0"/>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選択肢</a:t>
                      </a:r>
                    </a:p>
                  </a:txBody>
                  <a:tcPr marL="74295" marR="74295" marT="0" marB="0"/>
                </a:tc>
                <a:tc>
                  <a:txBody>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選択基準</a:t>
                      </a:r>
                    </a:p>
                  </a:txBody>
                  <a:tcPr marL="74295" marR="74295" marT="0" marB="0"/>
                </a:tc>
              </a:tr>
              <a:tr h="1257098">
                <a:tc rowSpan="2">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回避性</a:t>
                      </a:r>
                    </a:p>
                    <a:p>
                      <a:pPr algn="just">
                        <a:spcAft>
                          <a:spcPts val="0"/>
                        </a:spcAft>
                      </a:pP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:A</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rowSpan="2">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リスクの認知性と抑制・回避行動より判断</a:t>
                      </a: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※適切な理由がない限り“回避不可</a:t>
                      </a: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:A2</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”を選択</a:t>
                      </a:r>
                    </a:p>
                  </a:txBody>
                  <a:tcPr marL="74295" marR="74295" marT="0" marB="0"/>
                </a:tc>
              </a:tr>
              <a:tr h="1257098">
                <a:tc vMerge="1">
                  <a:txBody>
                    <a:bodyPr/>
                    <a:lstStyle/>
                    <a:p>
                      <a:endParaRPr kumimoji="1" lang="ja-JP" altLang="en-US"/>
                    </a:p>
                  </a:txBody>
                  <a:tcPr/>
                </a:tc>
                <a:tc>
                  <a:txBody>
                    <a:bodyPr/>
                    <a:lstStyle/>
                    <a:p>
                      <a:pPr algn="just">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回避可</a:t>
                      </a: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:A1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nchor="ctr"/>
                </a:tc>
                <a:tc vMerge="1">
                  <a:txBody>
                    <a:bodyPr/>
                    <a:lstStyle/>
                    <a:p>
                      <a:endParaRPr kumimoji="1" lang="ja-JP" altLang="en-US"/>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28603261"/>
              </p:ext>
            </p:extLst>
          </p:nvPr>
        </p:nvGraphicFramePr>
        <p:xfrm>
          <a:off x="3673475" y="2534950"/>
          <a:ext cx="5830094" cy="1828800"/>
        </p:xfrm>
        <a:graphic>
          <a:graphicData uri="http://schemas.openxmlformats.org/drawingml/2006/table">
            <a:tbl>
              <a:tblPr firstRow="1" firstCol="1" bandRow="1">
                <a:tableStyleId>{5C22544A-7EE6-4342-B048-85BDC9FD1C3A}</a:tableStyleId>
              </a:tblPr>
              <a:tblGrid>
                <a:gridCol w="2259806"/>
                <a:gridCol w="1743869"/>
                <a:gridCol w="1826419"/>
              </a:tblGrid>
              <a:tr h="337820">
                <a:tc>
                  <a:txBody>
                    <a:bodyPr/>
                    <a:lstStyle/>
                    <a:p>
                      <a:pPr algn="r">
                        <a:lnSpc>
                          <a:spcPct val="150000"/>
                        </a:lnSpc>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抑制・回避</a:t>
                      </a:r>
                    </a:p>
                    <a:p>
                      <a:pPr algn="just">
                        <a:lnSpc>
                          <a:spcPct val="150000"/>
                        </a:lnSpc>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認知性</a:t>
                      </a:r>
                    </a:p>
                  </a:txBody>
                  <a:tcPr marL="74295" marR="74295" marT="0" marB="0"/>
                </a:tc>
                <a:tc>
                  <a:txBody>
                    <a:bodyPr/>
                    <a:lstStyle/>
                    <a:p>
                      <a:pPr algn="ctr">
                        <a:lnSpc>
                          <a:spcPct val="150000"/>
                        </a:lnSpc>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可能</a:t>
                      </a:r>
                    </a:p>
                  </a:txBody>
                  <a:tcPr marL="74295" marR="74295" marT="0" marB="0" anchor="ctr"/>
                </a:tc>
                <a:tc>
                  <a:txBody>
                    <a:bodyPr/>
                    <a:lstStyle/>
                    <a:p>
                      <a:pPr algn="ctr">
                        <a:lnSpc>
                          <a:spcPct val="150000"/>
                        </a:lnSpc>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不可能</a:t>
                      </a:r>
                    </a:p>
                  </a:txBody>
                  <a:tcPr marL="74295" marR="74295" marT="0" marB="0" anchor="ctr"/>
                </a:tc>
              </a:tr>
              <a:tr h="0">
                <a:tc>
                  <a:txBody>
                    <a:bodyPr/>
                    <a:lstStyle/>
                    <a:p>
                      <a:pPr algn="just">
                        <a:lnSpc>
                          <a:spcPct val="150000"/>
                        </a:lnSpc>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認知可能</a:t>
                      </a:r>
                    </a:p>
                  </a:txBody>
                  <a:tcPr marL="74295" marR="74295" marT="0" marB="0"/>
                </a:tc>
                <a:tc>
                  <a:txBody>
                    <a:bodyPr/>
                    <a:lstStyle/>
                    <a:p>
                      <a:pPr algn="just">
                        <a:lnSpc>
                          <a:spcPct val="150000"/>
                        </a:lnSpc>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回避可</a:t>
                      </a:r>
                      <a:r>
                        <a:rPr lang="en-US" sz="2000" kern="100">
                          <a:effectLst/>
                          <a:latin typeface="Meiryo UI" panose="020B0604030504040204" pitchFamily="50" charset="-128"/>
                          <a:ea typeface="Meiryo UI" panose="020B0604030504040204" pitchFamily="50" charset="-128"/>
                          <a:cs typeface="Meiryo UI" panose="020B0604030504040204" pitchFamily="50" charset="-128"/>
                        </a:rPr>
                        <a:t>:A1</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lnSpc>
                          <a:spcPct val="150000"/>
                        </a:lnSpc>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20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r h="0">
                <a:tc>
                  <a:txBody>
                    <a:bodyPr/>
                    <a:lstStyle/>
                    <a:p>
                      <a:pPr algn="just">
                        <a:lnSpc>
                          <a:spcPct val="150000"/>
                        </a:lnSpc>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認知不可能</a:t>
                      </a:r>
                    </a:p>
                  </a:txBody>
                  <a:tcPr marL="74295" marR="74295" marT="0" marB="0"/>
                </a:tc>
                <a:tc>
                  <a:txBody>
                    <a:bodyPr/>
                    <a:lstStyle/>
                    <a:p>
                      <a:pPr algn="just">
                        <a:lnSpc>
                          <a:spcPct val="150000"/>
                        </a:lnSpc>
                        <a:spcAft>
                          <a:spcPts val="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20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c>
                  <a:txBody>
                    <a:bodyPr/>
                    <a:lstStyle/>
                    <a:p>
                      <a:pPr algn="just">
                        <a:lnSpc>
                          <a:spcPct val="150000"/>
                        </a:lnSpc>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回避不可</a:t>
                      </a: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:A2</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4295" marR="74295" marT="0" marB="0"/>
                </a:tc>
              </a:tr>
            </a:tbl>
          </a:graphicData>
        </a:graphic>
      </p:graphicFrame>
      <p:cxnSp>
        <p:nvCxnSpPr>
          <p:cNvPr id="11" name="Straight Connector 10"/>
          <p:cNvCxnSpPr/>
          <p:nvPr/>
        </p:nvCxnSpPr>
        <p:spPr bwMode="auto">
          <a:xfrm>
            <a:off x="3673475" y="2546351"/>
            <a:ext cx="2065715" cy="84727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4" name="Table 13"/>
          <p:cNvGraphicFramePr>
            <a:graphicFrameLocks noGrp="1"/>
          </p:cNvGraphicFramePr>
          <p:nvPr>
            <p:extLst>
              <p:ext uri="{D42A27DB-BD31-4B8C-83A1-F6EECF244321}">
                <p14:modId xmlns:p14="http://schemas.microsoft.com/office/powerpoint/2010/main" val="3642531424"/>
              </p:ext>
            </p:extLst>
          </p:nvPr>
        </p:nvGraphicFramePr>
        <p:xfrm>
          <a:off x="398992" y="5054600"/>
          <a:ext cx="9245600" cy="1554480"/>
        </p:xfrm>
        <a:graphic>
          <a:graphicData uri="http://schemas.openxmlformats.org/drawingml/2006/table">
            <a:tbl>
              <a:tblPr>
                <a:tableStyleId>{3C2FFA5D-87B4-456A-9821-1D502468CF0F}</a:tableStyleId>
              </a:tblPr>
              <a:tblGrid>
                <a:gridCol w="1623483"/>
                <a:gridCol w="7622117"/>
              </a:tblGrid>
              <a:tr h="370840">
                <a:tc>
                  <a: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認知性</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危険事象の発生速度がゆっくりであっても後方で発生していたり、あまりにもゆっくり発生する事象は見ていても認知できない</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例：アハ体験＝ゆっくりと部分変化する画像は集中していても気づきにくい</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また、音や光は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慣れ</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や</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集中</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により認識しないことが多い</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r>
              <a:tr h="309880">
                <a:tc>
                  <a: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抑制・回避性</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危険源の接近速度、周辺環境、人の身体能力等を考慮して判断。</a:t>
                      </a:r>
                    </a:p>
                  </a:txBody>
                  <a:tcPr marL="99060" marR="99060"/>
                </a:tc>
              </a:tr>
            </a:tbl>
          </a:graphicData>
        </a:graphic>
      </p:graphicFrame>
    </p:spTree>
    <p:extLst>
      <p:ext uri="{BB962C8B-B14F-4D97-AF65-F5344CB8AC3E}">
        <p14:creationId xmlns:p14="http://schemas.microsoft.com/office/powerpoint/2010/main" val="16252326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2 </a:t>
            </a:r>
            <a:r>
              <a:rPr lang="ja-JP" altLang="en-US" dirty="0"/>
              <a:t>リスクアセスメント</a:t>
            </a:r>
            <a:r>
              <a:rPr lang="en-US" altLang="ja-JP" dirty="0"/>
              <a:t/>
            </a:r>
            <a:br>
              <a:rPr lang="en-US" altLang="ja-JP" dirty="0"/>
            </a:br>
            <a:r>
              <a:rPr lang="en-US" altLang="ja-JP" dirty="0"/>
              <a:t>(4)	</a:t>
            </a:r>
            <a:r>
              <a:rPr lang="ja-JP" altLang="en-US" dirty="0"/>
              <a:t>リスクの見積もり・リスクの評価</a:t>
            </a:r>
            <a:endParaRPr kumimoji="1" lang="ja-JP" altLang="en-US" dirty="0"/>
          </a:p>
        </p:txBody>
      </p:sp>
      <p:sp>
        <p:nvSpPr>
          <p:cNvPr id="3" name="Content Placeholder 2"/>
          <p:cNvSpPr>
            <a:spLocks noGrp="1"/>
          </p:cNvSpPr>
          <p:nvPr>
            <p:ph idx="1"/>
          </p:nvPr>
        </p:nvSpPr>
        <p:spPr/>
        <p:txBody>
          <a:bodyPr/>
          <a:lstStyle/>
          <a:p>
            <a:pPr marL="0" indent="0">
              <a:buNone/>
            </a:pPr>
            <a:r>
              <a:rPr lang="ja-JP" altLang="en-US" dirty="0"/>
              <a:t>リスクの見積もり・リスクの</a:t>
            </a:r>
            <a:r>
              <a:rPr lang="ja-JP" altLang="en-US" dirty="0" smtClean="0"/>
              <a:t>評価例</a:t>
            </a:r>
            <a:endParaRPr kumimoji="1" lang="en-US" altLang="ja-JP" dirty="0" smtClean="0"/>
          </a:p>
        </p:txBody>
      </p:sp>
      <p:graphicFrame>
        <p:nvGraphicFramePr>
          <p:cNvPr id="5" name="Table 4"/>
          <p:cNvGraphicFramePr>
            <a:graphicFrameLocks noGrp="1"/>
          </p:cNvGraphicFramePr>
          <p:nvPr>
            <p:extLst>
              <p:ext uri="{D42A27DB-BD31-4B8C-83A1-F6EECF244321}">
                <p14:modId xmlns:p14="http://schemas.microsoft.com/office/powerpoint/2010/main" val="3291803904"/>
              </p:ext>
            </p:extLst>
          </p:nvPr>
        </p:nvGraphicFramePr>
        <p:xfrm>
          <a:off x="125792" y="1966604"/>
          <a:ext cx="9654419" cy="4631364"/>
        </p:xfrm>
        <a:graphic>
          <a:graphicData uri="http://schemas.openxmlformats.org/drawingml/2006/table">
            <a:tbl>
              <a:tblPr firstRow="1">
                <a:tableStyleId>{3C2FFA5D-87B4-456A-9821-1D502468CF0F}</a:tableStyleId>
              </a:tblPr>
              <a:tblGrid>
                <a:gridCol w="408819"/>
                <a:gridCol w="1698172"/>
                <a:gridCol w="2264228"/>
                <a:gridCol w="1163562"/>
                <a:gridCol w="1886857"/>
                <a:gridCol w="1242181"/>
                <a:gridCol w="990600"/>
              </a:tblGrid>
              <a:tr h="144381">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No</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tc>
                <a:tc gridSpan="2">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作業</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危険源</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危険状態</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危険事象</a:t>
                      </a:r>
                    </a:p>
                  </a:txBody>
                  <a:tcPr marL="70385" marR="70385" marT="0" marB="0"/>
                </a:tc>
                <a:tc hMerge="1">
                  <a:txBody>
                    <a:bodyPr/>
                    <a:lstStyle/>
                    <a:p>
                      <a:endParaRPr kumimoji="1" lang="ja-JP" altLang="en-US"/>
                    </a:p>
                  </a:txBody>
                  <a:tcP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ひどさ</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:S</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tc>
                <a:tc>
                  <a:txBody>
                    <a:bodyPr/>
                    <a:lstStyle/>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頻度</a:t>
                      </a:r>
                      <a:r>
                        <a:rPr lang="en-US" sz="1400" kern="100">
                          <a:effectLst/>
                          <a:latin typeface="Meiryo UI" panose="020B0604030504040204" pitchFamily="50" charset="-128"/>
                          <a:ea typeface="Meiryo UI" panose="020B0604030504040204" pitchFamily="50" charset="-128"/>
                          <a:cs typeface="Meiryo UI" panose="020B0604030504040204" pitchFamily="50" charset="-128"/>
                        </a:rPr>
                        <a:t>:F</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tc>
                <a:tc>
                  <a:txBody>
                    <a:bodyPr/>
                    <a:lstStyle/>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回避</a:t>
                      </a:r>
                      <a:r>
                        <a:rPr lang="en-US" sz="1400" kern="100">
                          <a:effectLst/>
                          <a:latin typeface="Meiryo UI" panose="020B0604030504040204" pitchFamily="50" charset="-128"/>
                          <a:ea typeface="Meiryo UI" panose="020B0604030504040204" pitchFamily="50" charset="-128"/>
                          <a:cs typeface="Meiryo UI" panose="020B0604030504040204" pitchFamily="50" charset="-128"/>
                        </a:rPr>
                        <a:t>:P</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tc>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評価</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tc>
              </a:tr>
              <a:tr h="577524">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1</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tc>
                <a:tc gridSpan="2">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据付の為、ロボットをフォークリフトで運搬する時バランスを崩し落下させ周辺作業者に接触</a:t>
                      </a:r>
                    </a:p>
                  </a:txBody>
                  <a:tcPr marL="70385" marR="70385" marT="0" marB="0"/>
                </a:tc>
                <a:tc hMerge="1">
                  <a:txBody>
                    <a:bodyPr/>
                    <a:lstStyle/>
                    <a:p>
                      <a:endParaRPr kumimoji="1" lang="ja-JP" altLang="en-US"/>
                    </a:p>
                  </a:txBody>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S3</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ロボット質量</a:t>
                      </a:r>
                      <a:r>
                        <a:rPr lang="en-US" sz="1400" kern="100">
                          <a:effectLst/>
                          <a:latin typeface="Meiryo UI" panose="020B0604030504040204" pitchFamily="50" charset="-128"/>
                          <a:ea typeface="Meiryo UI" panose="020B0604030504040204" pitchFamily="50" charset="-128"/>
                          <a:cs typeface="Meiryo UI" panose="020B0604030504040204" pitchFamily="50" charset="-128"/>
                        </a:rPr>
                        <a:t>1000kg</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F1</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据付作業は低頻度</a:t>
                      </a:r>
                    </a:p>
                  </a:txBody>
                  <a:tcPr marL="70385" marR="70385" marT="0" marB="0"/>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回避不可</a:t>
                      </a:r>
                    </a:p>
                  </a:txBody>
                  <a:tcPr marL="70385" marR="70385" marT="0" marB="0"/>
                </a:tc>
                <a:tc>
                  <a:txBody>
                    <a:bodyPr/>
                    <a:lstStyle/>
                    <a:p>
                      <a:pPr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許容不可</a:t>
                      </a:r>
                      <a:endPar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tc>
              </a:tr>
              <a:tr h="577524">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2</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tc>
                <a:tc rowSpan="3">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ロボットの可動範囲内でロボットティーチ中、</a:t>
                      </a:r>
                    </a:p>
                  </a:txBody>
                  <a:tcPr marL="70385" marR="70385" marT="0" marB="0"/>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ボタン操作を誤りロボットが動き挟まれる</a:t>
                      </a:r>
                    </a:p>
                  </a:txBody>
                  <a:tcPr marL="70385" marR="70385" marT="0" marB="0"/>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S3</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ロボット推力</a:t>
                      </a:r>
                      <a:r>
                        <a:rPr lang="en-US" sz="1400" kern="100">
                          <a:effectLst/>
                          <a:latin typeface="Meiryo UI" panose="020B0604030504040204" pitchFamily="50" charset="-128"/>
                          <a:ea typeface="Meiryo UI" panose="020B0604030504040204" pitchFamily="50" charset="-128"/>
                          <a:cs typeface="Meiryo UI" panose="020B0604030504040204" pitchFamily="50" charset="-128"/>
                        </a:rPr>
                        <a:t>2000N</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F1</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ティーチは低頻度</a:t>
                      </a:r>
                    </a:p>
                  </a:txBody>
                  <a:tcPr marL="70385" marR="70385" marT="0" marB="0"/>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速度により回避不可</a:t>
                      </a:r>
                    </a:p>
                  </a:txBody>
                  <a:tcPr marL="70385" marR="70385" marT="0" marB="0"/>
                </a:tc>
                <a:tc>
                  <a:txBody>
                    <a:bodyPr/>
                    <a:lstStyle/>
                    <a:p>
                      <a:pPr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許容不可</a:t>
                      </a:r>
                      <a:endPar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tc>
              </a:tr>
              <a:tr h="577524">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3</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tc>
                <a:tc vMerge="1">
                  <a:txBody>
                    <a:bodyPr/>
                    <a:lstStyle/>
                    <a:p>
                      <a:endParaRPr kumimoji="1" lang="ja-JP" altLang="en-US"/>
                    </a:p>
                  </a:txBody>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体がボタンに触れロボットが動き挟まれる</a:t>
                      </a:r>
                    </a:p>
                  </a:txBody>
                  <a:tcPr marL="70385" marR="70385" marT="0" marB="0"/>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S3</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ロボット推力</a:t>
                      </a:r>
                      <a:r>
                        <a:rPr lang="en-US" sz="1400" kern="100">
                          <a:effectLst/>
                          <a:latin typeface="Meiryo UI" panose="020B0604030504040204" pitchFamily="50" charset="-128"/>
                          <a:ea typeface="Meiryo UI" panose="020B0604030504040204" pitchFamily="50" charset="-128"/>
                          <a:cs typeface="Meiryo UI" panose="020B0604030504040204" pitchFamily="50" charset="-128"/>
                        </a:rPr>
                        <a:t>2000N</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F1</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ティーチは低頻度</a:t>
                      </a:r>
                    </a:p>
                  </a:txBody>
                  <a:tcPr marL="70385" marR="70385" marT="0" marB="0"/>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速度により回避不可</a:t>
                      </a:r>
                    </a:p>
                  </a:txBody>
                  <a:tcPr marL="70385" marR="70385" marT="0" marB="0"/>
                </a:tc>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許容不可</a:t>
                      </a:r>
                      <a:endPar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nchor="ctr"/>
                </a:tc>
              </a:tr>
              <a:tr h="577524">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4</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tc>
                <a:tc vMerge="1">
                  <a:txBody>
                    <a:bodyPr/>
                    <a:lstStyle/>
                    <a:p>
                      <a:endParaRPr kumimoji="1" lang="ja-JP" altLang="en-US"/>
                    </a:p>
                  </a:txBody>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他人が自動運転させロボットに動き挟まれる</a:t>
                      </a:r>
                    </a:p>
                  </a:txBody>
                  <a:tcPr marL="70385" marR="70385" marT="0" marB="0"/>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S3</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ロボット推力</a:t>
                      </a:r>
                      <a:r>
                        <a:rPr lang="en-US" sz="1400" kern="100">
                          <a:effectLst/>
                          <a:latin typeface="Meiryo UI" panose="020B0604030504040204" pitchFamily="50" charset="-128"/>
                          <a:ea typeface="Meiryo UI" panose="020B0604030504040204" pitchFamily="50" charset="-128"/>
                          <a:cs typeface="Meiryo UI" panose="020B0604030504040204" pitchFamily="50" charset="-128"/>
                        </a:rPr>
                        <a:t>2000N</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F1</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ティーチは低頻度</a:t>
                      </a:r>
                    </a:p>
                  </a:txBody>
                  <a:tcPr marL="70385" marR="70385" marT="0" marB="0"/>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速度により回避不可</a:t>
                      </a:r>
                    </a:p>
                  </a:txBody>
                  <a:tcPr marL="70385" marR="70385" marT="0" marB="0"/>
                </a:tc>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許容不可</a:t>
                      </a:r>
                      <a:endPar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nchor="ctr"/>
                </a:tc>
              </a:tr>
              <a:tr h="577524">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5</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tc>
                <a:tc gridSpan="2">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製品セットにおいて、誤ったタイミングで入りロボットに挟まれる</a:t>
                      </a:r>
                    </a:p>
                  </a:txBody>
                  <a:tcPr marL="70385" marR="70385" marT="0" marB="0"/>
                </a:tc>
                <a:tc hMerge="1">
                  <a:txBody>
                    <a:bodyPr/>
                    <a:lstStyle/>
                    <a:p>
                      <a:endParaRPr kumimoji="1" lang="ja-JP" altLang="en-US"/>
                    </a:p>
                  </a:txBody>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S3</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ロボット推力</a:t>
                      </a:r>
                      <a:r>
                        <a:rPr lang="en-US" sz="1400" kern="100">
                          <a:effectLst/>
                          <a:latin typeface="Meiryo UI" panose="020B0604030504040204" pitchFamily="50" charset="-128"/>
                          <a:ea typeface="Meiryo UI" panose="020B0604030504040204" pitchFamily="50" charset="-128"/>
                          <a:cs typeface="Meiryo UI" panose="020B0604030504040204" pitchFamily="50" charset="-128"/>
                        </a:rPr>
                        <a:t>2000N</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F3</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製品セットは高頻度</a:t>
                      </a:r>
                    </a:p>
                  </a:txBody>
                  <a:tcPr marL="70385" marR="70385" marT="0" marB="0"/>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高速時は回避不可</a:t>
                      </a:r>
                    </a:p>
                  </a:txBody>
                  <a:tcPr marL="70385" marR="70385" marT="0" marB="0"/>
                </a:tc>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許容不可</a:t>
                      </a:r>
                      <a:endPar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nchor="ctr"/>
                </a:tc>
              </a:tr>
              <a:tr h="577524">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6</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tc>
                <a:tc gridSpan="2">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起動後に忘れた部品をセット中、起動しているロボットに挟まれる</a:t>
                      </a:r>
                    </a:p>
                  </a:txBody>
                  <a:tcPr marL="70385" marR="70385" marT="0" marB="0"/>
                </a:tc>
                <a:tc hMerge="1">
                  <a:txBody>
                    <a:bodyPr/>
                    <a:lstStyle/>
                    <a:p>
                      <a:endParaRPr kumimoji="1" lang="ja-JP" altLang="en-US"/>
                    </a:p>
                  </a:txBody>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S3</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ロボット推力</a:t>
                      </a:r>
                      <a:r>
                        <a:rPr lang="en-US" sz="1400" kern="100">
                          <a:effectLst/>
                          <a:latin typeface="Meiryo UI" panose="020B0604030504040204" pitchFamily="50" charset="-128"/>
                          <a:ea typeface="Meiryo UI" panose="020B0604030504040204" pitchFamily="50" charset="-128"/>
                          <a:cs typeface="Meiryo UI" panose="020B0604030504040204" pitchFamily="50" charset="-128"/>
                        </a:rPr>
                        <a:t>2000N</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F3</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製品セットは高頻度</a:t>
                      </a:r>
                    </a:p>
                  </a:txBody>
                  <a:tcPr marL="70385" marR="70385" marT="0" marB="0"/>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高速時は回避不可</a:t>
                      </a:r>
                    </a:p>
                  </a:txBody>
                  <a:tcPr marL="70385" marR="70385" marT="0" marB="0"/>
                </a:tc>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許容不可</a:t>
                      </a:r>
                      <a:endPar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nchor="ctr"/>
                </a:tc>
              </a:tr>
              <a:tr h="577524">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7</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tc>
                <a:tc gridSpan="2">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製品セット中、残留接着材から空気中に放出された残留物質を吸引し健康障害を負う</a:t>
                      </a:r>
                    </a:p>
                  </a:txBody>
                  <a:tcPr marL="70385" marR="70385" marT="0" marB="0"/>
                </a:tc>
                <a:tc hMerge="1">
                  <a:txBody>
                    <a:bodyPr/>
                    <a:lstStyle/>
                    <a:p>
                      <a:endParaRPr kumimoji="1" lang="ja-JP" altLang="en-US"/>
                    </a:p>
                  </a:txBody>
                  <a:tcPr/>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S2</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重篤疾病</a:t>
                      </a:r>
                    </a:p>
                  </a:txBody>
                  <a:tcPr marL="70385" marR="70385" marT="0" marB="0"/>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F3</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製品セットは高頻度</a:t>
                      </a:r>
                    </a:p>
                  </a:txBody>
                  <a:tcPr marL="70385" marR="70385" marT="0" marB="0"/>
                </a:tc>
                <a:tc>
                  <a:txBody>
                    <a:bodyPr/>
                    <a:lstStyle/>
                    <a:p>
                      <a:pPr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A2</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回避不可</a:t>
                      </a:r>
                    </a:p>
                  </a:txBody>
                  <a:tcPr marL="70385" marR="70385" marT="0" marB="0"/>
                </a:tc>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許容不可</a:t>
                      </a:r>
                      <a:endPar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0385" marR="70385" marT="0" marB="0" anchor="ctr"/>
                </a:tc>
              </a:tr>
            </a:tbl>
          </a:graphicData>
        </a:graphic>
      </p:graphicFrame>
    </p:spTree>
    <p:extLst>
      <p:ext uri="{BB962C8B-B14F-4D97-AF65-F5344CB8AC3E}">
        <p14:creationId xmlns:p14="http://schemas.microsoft.com/office/powerpoint/2010/main" val="21366080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dirty="0" smtClean="0"/>
              <a:t>３ リスク低減</a:t>
            </a:r>
            <a:endParaRPr kumimoji="1" lang="ja-JP" altLang="en-US" dirty="0"/>
          </a:p>
        </p:txBody>
      </p:sp>
      <p:sp>
        <p:nvSpPr>
          <p:cNvPr id="5" name="Text Box 4"/>
          <p:cNvSpPr txBox="1">
            <a:spLocks noChangeArrowheads="1"/>
          </p:cNvSpPr>
          <p:nvPr/>
        </p:nvSpPr>
        <p:spPr bwMode="auto">
          <a:xfrm>
            <a:off x="151749" y="3579140"/>
            <a:ext cx="2327881" cy="1815882"/>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ja-JP"/>
            </a:defPPr>
            <a:lvl1pPr eaLnBrk="1" hangingPunct="1">
              <a:buFontTx/>
              <a:buNone/>
              <a:defRPr sz="2800">
                <a:solidFill>
                  <a:schemeClr val="tx1"/>
                </a:solidFill>
                <a:effectLst/>
                <a:latin typeface="Times New Roman" pitchFamily="18" charset="0"/>
                <a:ea typeface="ＭＳ Ｐゴシック" pitchFamily="50" charset="-128"/>
              </a:defRPr>
            </a:lvl1pPr>
            <a:lvl2pPr marL="742950" indent="-285750" eaLnBrk="0"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リスクの低減</a:t>
            </a:r>
          </a:p>
          <a:p>
            <a:pPr algn="l"/>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本質安全化</a:t>
            </a:r>
          </a:p>
          <a:p>
            <a:pPr algn="l"/>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cs typeface="Meiryo UI" panose="020B0604030504040204" pitchFamily="50" charset="-128"/>
              </a:rPr>
              <a:t>安全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防護</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情報提供</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Text Box 6"/>
          <p:cNvSpPr txBox="1">
            <a:spLocks noChangeArrowheads="1"/>
          </p:cNvSpPr>
          <p:nvPr/>
        </p:nvSpPr>
        <p:spPr bwMode="auto">
          <a:xfrm>
            <a:off x="3171827" y="5505905"/>
            <a:ext cx="4054314" cy="9540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spcBef>
                <a:spcPct val="0"/>
              </a:spcBef>
              <a:buFontTx/>
              <a:buNone/>
            </a:pPr>
            <a:r>
              <a:rPr lang="ja-JP" altLang="en-US" sz="2800" dirty="0">
                <a:effectLst/>
                <a:latin typeface="Meiryo UI" panose="020B0604030504040204" pitchFamily="50" charset="-128"/>
                <a:ea typeface="Meiryo UI" panose="020B0604030504040204" pitchFamily="50" charset="-128"/>
                <a:cs typeface="Meiryo UI" panose="020B0604030504040204" pitchFamily="50" charset="-128"/>
              </a:rPr>
              <a:t>リスクは適切に</a:t>
            </a:r>
          </a:p>
          <a:p>
            <a:pPr algn="ctr" eaLnBrk="1" hangingPunct="1">
              <a:spcBef>
                <a:spcPct val="0"/>
              </a:spcBef>
              <a:buFontTx/>
              <a:buNone/>
            </a:pPr>
            <a:r>
              <a:rPr lang="ja-JP" altLang="en-US" sz="2800" dirty="0">
                <a:effectLst/>
                <a:latin typeface="Meiryo UI" panose="020B0604030504040204" pitchFamily="50" charset="-128"/>
                <a:ea typeface="Meiryo UI" panose="020B0604030504040204" pitchFamily="50" charset="-128"/>
                <a:cs typeface="Meiryo UI" panose="020B0604030504040204" pitchFamily="50" charset="-128"/>
              </a:rPr>
              <a:t>低減されているか？</a:t>
            </a:r>
          </a:p>
        </p:txBody>
      </p:sp>
      <p:sp>
        <p:nvSpPr>
          <p:cNvPr id="7" name="Text Box 7"/>
          <p:cNvSpPr txBox="1">
            <a:spLocks noChangeArrowheads="1"/>
          </p:cNvSpPr>
          <p:nvPr/>
        </p:nvSpPr>
        <p:spPr bwMode="auto">
          <a:xfrm>
            <a:off x="3164419" y="1473655"/>
            <a:ext cx="4184159" cy="52322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dirty="0">
                <a:effectLst/>
                <a:latin typeface="Meiryo UI" panose="020B0604030504040204" pitchFamily="50" charset="-128"/>
                <a:ea typeface="Meiryo UI" panose="020B0604030504040204" pitchFamily="50" charset="-128"/>
                <a:cs typeface="Meiryo UI" panose="020B0604030504040204" pitchFamily="50" charset="-128"/>
              </a:rPr>
              <a:t>Step1. </a:t>
            </a:r>
            <a:r>
              <a:rPr lang="ja-JP" altLang="en-US" sz="2800" dirty="0">
                <a:effectLst/>
                <a:latin typeface="Meiryo UI" panose="020B0604030504040204" pitchFamily="50" charset="-128"/>
                <a:ea typeface="Meiryo UI" panose="020B0604030504040204" pitchFamily="50" charset="-128"/>
                <a:cs typeface="Meiryo UI" panose="020B0604030504040204" pitchFamily="50" charset="-128"/>
              </a:rPr>
              <a:t>機械の制限の確認</a:t>
            </a:r>
          </a:p>
        </p:txBody>
      </p:sp>
      <p:sp>
        <p:nvSpPr>
          <p:cNvPr id="8" name="Text Box 8"/>
          <p:cNvSpPr txBox="1">
            <a:spLocks noChangeArrowheads="1"/>
          </p:cNvSpPr>
          <p:nvPr/>
        </p:nvSpPr>
        <p:spPr bwMode="auto">
          <a:xfrm>
            <a:off x="3171827" y="2384463"/>
            <a:ext cx="4054315" cy="95410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dirty="0">
                <a:effectLst/>
                <a:latin typeface="Meiryo UI" panose="020B0604030504040204" pitchFamily="50" charset="-128"/>
                <a:ea typeface="Meiryo UI" panose="020B0604030504040204" pitchFamily="50" charset="-128"/>
                <a:cs typeface="Meiryo UI" panose="020B0604030504040204" pitchFamily="50" charset="-128"/>
              </a:rPr>
              <a:t>Step2.</a:t>
            </a:r>
            <a:r>
              <a:rPr lang="ja-JP" altLang="en-US" sz="2800" dirty="0">
                <a:effectLst/>
                <a:latin typeface="Meiryo UI" panose="020B0604030504040204" pitchFamily="50" charset="-128"/>
                <a:ea typeface="Meiryo UI" panose="020B0604030504040204" pitchFamily="50" charset="-128"/>
                <a:cs typeface="Meiryo UI" panose="020B0604030504040204" pitchFamily="50" charset="-128"/>
              </a:rPr>
              <a:t>危険源</a:t>
            </a:r>
            <a:r>
              <a:rPr lang="en-US" altLang="ja-JP" sz="28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effectLst/>
                <a:latin typeface="Meiryo UI" panose="020B0604030504040204" pitchFamily="50" charset="-128"/>
                <a:ea typeface="Meiryo UI" panose="020B0604030504040204" pitchFamily="50" charset="-128"/>
                <a:cs typeface="Meiryo UI" panose="020B0604030504040204" pitchFamily="50" charset="-128"/>
              </a:rPr>
              <a:t>危険状態</a:t>
            </a:r>
            <a:r>
              <a:rPr lang="en-US" altLang="ja-JP" sz="2800" dirty="0">
                <a:effectLst/>
                <a:latin typeface="Meiryo UI" panose="020B0604030504040204" pitchFamily="50" charset="-128"/>
                <a:ea typeface="Meiryo UI" panose="020B0604030504040204" pitchFamily="50" charset="-128"/>
                <a:cs typeface="Meiryo UI" panose="020B0604030504040204" pitchFamily="50" charset="-128"/>
              </a:rPr>
              <a:t>,</a:t>
            </a:r>
          </a:p>
          <a:p>
            <a:pPr eaLnBrk="1" hangingPunct="1">
              <a:spcBef>
                <a:spcPct val="0"/>
              </a:spcBef>
              <a:buFontTx/>
              <a:buNone/>
            </a:pPr>
            <a:r>
              <a:rPr lang="ja-JP" altLang="en-US" sz="2800" dirty="0">
                <a:effectLst/>
                <a:latin typeface="Meiryo UI" panose="020B0604030504040204" pitchFamily="50" charset="-128"/>
                <a:ea typeface="Meiryo UI" panose="020B0604030504040204" pitchFamily="50" charset="-128"/>
                <a:cs typeface="Meiryo UI" panose="020B0604030504040204" pitchFamily="50" charset="-128"/>
              </a:rPr>
              <a:t>　　　　危険事象の同定</a:t>
            </a:r>
          </a:p>
        </p:txBody>
      </p:sp>
      <p:sp>
        <p:nvSpPr>
          <p:cNvPr id="9" name="Text Box 11"/>
          <p:cNvSpPr txBox="1">
            <a:spLocks noChangeArrowheads="1"/>
          </p:cNvSpPr>
          <p:nvPr/>
        </p:nvSpPr>
        <p:spPr bwMode="auto">
          <a:xfrm>
            <a:off x="3171826" y="3734255"/>
            <a:ext cx="4054315" cy="52322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dirty="0">
                <a:effectLst/>
                <a:latin typeface="Meiryo UI" panose="020B0604030504040204" pitchFamily="50" charset="-128"/>
                <a:ea typeface="Meiryo UI" panose="020B0604030504040204" pitchFamily="50" charset="-128"/>
                <a:cs typeface="Meiryo UI" panose="020B0604030504040204" pitchFamily="50" charset="-128"/>
              </a:rPr>
              <a:t>Step3.</a:t>
            </a:r>
            <a:r>
              <a:rPr lang="ja-JP" altLang="en-US" sz="2800" dirty="0">
                <a:effectLst/>
                <a:latin typeface="Meiryo UI" panose="020B0604030504040204" pitchFamily="50" charset="-128"/>
                <a:ea typeface="Meiryo UI" panose="020B0604030504040204" pitchFamily="50" charset="-128"/>
                <a:cs typeface="Meiryo UI" panose="020B0604030504040204" pitchFamily="50" charset="-128"/>
              </a:rPr>
              <a:t>リスクの見積り</a:t>
            </a:r>
          </a:p>
        </p:txBody>
      </p:sp>
      <p:sp>
        <p:nvSpPr>
          <p:cNvPr id="11" name="Text Box 13"/>
          <p:cNvSpPr txBox="1">
            <a:spLocks noChangeArrowheads="1"/>
          </p:cNvSpPr>
          <p:nvPr/>
        </p:nvSpPr>
        <p:spPr bwMode="auto">
          <a:xfrm>
            <a:off x="3171826" y="4648655"/>
            <a:ext cx="4054314" cy="52322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a:effectLst/>
                <a:latin typeface="Meiryo UI" panose="020B0604030504040204" pitchFamily="50" charset="-128"/>
                <a:ea typeface="Meiryo UI" panose="020B0604030504040204" pitchFamily="50" charset="-128"/>
                <a:cs typeface="Meiryo UI" panose="020B0604030504040204" pitchFamily="50" charset="-128"/>
              </a:rPr>
              <a:t>Step4.</a:t>
            </a:r>
            <a:r>
              <a:rPr lang="ja-JP" altLang="en-US" sz="2800">
                <a:effectLst/>
                <a:latin typeface="Meiryo UI" panose="020B0604030504040204" pitchFamily="50" charset="-128"/>
                <a:ea typeface="Meiryo UI" panose="020B0604030504040204" pitchFamily="50" charset="-128"/>
                <a:cs typeface="Meiryo UI" panose="020B0604030504040204" pitchFamily="50" charset="-128"/>
              </a:rPr>
              <a:t>リスクの評価</a:t>
            </a:r>
          </a:p>
        </p:txBody>
      </p:sp>
      <p:sp>
        <p:nvSpPr>
          <p:cNvPr id="12" name="Text Box 18"/>
          <p:cNvSpPr txBox="1">
            <a:spLocks noChangeArrowheads="1"/>
          </p:cNvSpPr>
          <p:nvPr/>
        </p:nvSpPr>
        <p:spPr bwMode="auto">
          <a:xfrm>
            <a:off x="8184268" y="5714538"/>
            <a:ext cx="1261884" cy="52322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itchFamily="18" charset="0"/>
                <a:ea typeface="ＭＳ Ｐゴシック" pitchFamily="50"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800">
                <a:effectLst/>
                <a:latin typeface="Meiryo UI" panose="020B0604030504040204" pitchFamily="50" charset="-128"/>
                <a:ea typeface="Meiryo UI" panose="020B0604030504040204" pitchFamily="50" charset="-128"/>
                <a:cs typeface="Meiryo UI" panose="020B0604030504040204" pitchFamily="50" charset="-128"/>
              </a:rPr>
              <a:t>文書化</a:t>
            </a:r>
          </a:p>
        </p:txBody>
      </p:sp>
      <p:cxnSp>
        <p:nvCxnSpPr>
          <p:cNvPr id="14" name="直線矢印コネクタ 2"/>
          <p:cNvCxnSpPr>
            <a:stCxn id="7" idx="2"/>
            <a:endCxn id="8" idx="0"/>
          </p:cNvCxnSpPr>
          <p:nvPr/>
        </p:nvCxnSpPr>
        <p:spPr>
          <a:xfrm flipH="1">
            <a:off x="5198985" y="1996875"/>
            <a:ext cx="57514" cy="387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25"/>
          <p:cNvCxnSpPr>
            <a:stCxn id="8" idx="2"/>
            <a:endCxn id="9" idx="0"/>
          </p:cNvCxnSpPr>
          <p:nvPr/>
        </p:nvCxnSpPr>
        <p:spPr>
          <a:xfrm flipH="1">
            <a:off x="5198984" y="3338570"/>
            <a:ext cx="1" cy="3956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30"/>
          <p:cNvCxnSpPr>
            <a:stCxn id="9" idx="2"/>
            <a:endCxn id="11" idx="0"/>
          </p:cNvCxnSpPr>
          <p:nvPr/>
        </p:nvCxnSpPr>
        <p:spPr>
          <a:xfrm>
            <a:off x="5198983" y="4257475"/>
            <a:ext cx="0" cy="3911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33"/>
          <p:cNvCxnSpPr>
            <a:stCxn id="11" idx="2"/>
            <a:endCxn id="6" idx="0"/>
          </p:cNvCxnSpPr>
          <p:nvPr/>
        </p:nvCxnSpPr>
        <p:spPr>
          <a:xfrm>
            <a:off x="5198984" y="5171875"/>
            <a:ext cx="1" cy="3340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4"/>
          <p:cNvCxnSpPr>
            <a:stCxn id="6" idx="3"/>
            <a:endCxn id="12" idx="1"/>
          </p:cNvCxnSpPr>
          <p:nvPr/>
        </p:nvCxnSpPr>
        <p:spPr>
          <a:xfrm flipV="1">
            <a:off x="7226141" y="5976148"/>
            <a:ext cx="958127" cy="68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正方形/長方形 17"/>
          <p:cNvSpPr/>
          <p:nvPr/>
        </p:nvSpPr>
        <p:spPr>
          <a:xfrm>
            <a:off x="7187031" y="5637594"/>
            <a:ext cx="546945" cy="338554"/>
          </a:xfrm>
          <a:prstGeom prst="rect">
            <a:avLst/>
          </a:prstGeom>
        </p:spPr>
        <p:txBody>
          <a:bodyPr wrap="none">
            <a:spAutoFit/>
          </a:bodyPr>
          <a:lstStyle/>
          <a:p>
            <a:pPr lvl="0" algn="ctr"/>
            <a:r>
              <a:rPr lang="ja-JP" altLang="en-US" sz="16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はい</a:t>
            </a:r>
          </a:p>
        </p:txBody>
      </p:sp>
      <p:sp>
        <p:nvSpPr>
          <p:cNvPr id="20" name="正方形/長方形 18"/>
          <p:cNvSpPr/>
          <p:nvPr/>
        </p:nvSpPr>
        <p:spPr>
          <a:xfrm>
            <a:off x="2410078" y="5597252"/>
            <a:ext cx="720069" cy="338554"/>
          </a:xfrm>
          <a:prstGeom prst="rect">
            <a:avLst/>
          </a:prstGeom>
        </p:spPr>
        <p:txBody>
          <a:bodyPr wrap="none">
            <a:spAutoFit/>
          </a:bodyPr>
          <a:lstStyle/>
          <a:p>
            <a:pPr lvl="0"/>
            <a:r>
              <a:rPr lang="ja-JP" altLang="en-US" sz="1600" b="1"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いいえ</a:t>
            </a:r>
          </a:p>
        </p:txBody>
      </p:sp>
      <p:cxnSp>
        <p:nvCxnSpPr>
          <p:cNvPr id="21" name="カギ線コネクタ 20"/>
          <p:cNvCxnSpPr>
            <a:stCxn id="6" idx="1"/>
            <a:endCxn id="5" idx="2"/>
          </p:cNvCxnSpPr>
          <p:nvPr/>
        </p:nvCxnSpPr>
        <p:spPr>
          <a:xfrm rot="10800000">
            <a:off x="1315691" y="5395023"/>
            <a:ext cx="1856137" cy="587927"/>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カギ線コネクタ 45"/>
          <p:cNvCxnSpPr>
            <a:stCxn id="5" idx="0"/>
            <a:endCxn id="7" idx="1"/>
          </p:cNvCxnSpPr>
          <p:nvPr/>
        </p:nvCxnSpPr>
        <p:spPr>
          <a:xfrm rot="5400000" flipH="1" flipV="1">
            <a:off x="1318117" y="1732839"/>
            <a:ext cx="1843875" cy="1848729"/>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カギ線コネクタ 45"/>
          <p:cNvCxnSpPr>
            <a:stCxn id="5" idx="0"/>
            <a:endCxn id="8" idx="1"/>
          </p:cNvCxnSpPr>
          <p:nvPr/>
        </p:nvCxnSpPr>
        <p:spPr>
          <a:xfrm rot="5400000" flipH="1" flipV="1">
            <a:off x="1884947" y="2292261"/>
            <a:ext cx="717623" cy="1856137"/>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730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C7D9CC4D-8A97-4D11-A8F9-9712DE09FCD9}"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5"/>
          <p:cNvSpPr txBox="1">
            <a:spLocks/>
          </p:cNvSpPr>
          <p:nvPr/>
        </p:nvSpPr>
        <p:spPr>
          <a:xfrm>
            <a:off x="681037" y="365129"/>
            <a:ext cx="8885873" cy="675001"/>
          </a:xfrm>
          <a:prstGeom prst="rect">
            <a:avLst/>
          </a:prstGeom>
          <a:ln>
            <a:solidFill>
              <a:schemeClr val="accent4">
                <a:lumMod val="40000"/>
                <a:lumOff val="6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dirty="0"/>
              <a:t>(2)</a:t>
            </a:r>
            <a:r>
              <a:rPr lang="ja-JP" altLang="en-US" dirty="0"/>
              <a:t>安全関連部によるインタロック</a:t>
            </a:r>
            <a:r>
              <a:rPr lang="ja-JP" altLang="ja-JP" dirty="0"/>
              <a:t> </a:t>
            </a:r>
            <a:endParaRPr lang="ja-JP" altLang="en-US" dirty="0"/>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1444862" y="2900270"/>
            <a:ext cx="6948577" cy="3272760"/>
          </a:xfrm>
          <a:prstGeom prst="rect">
            <a:avLst/>
          </a:prstGeom>
          <a:noFill/>
          <a:ln>
            <a:noFill/>
          </a:ln>
        </p:spPr>
      </p:pic>
      <p:sp>
        <p:nvSpPr>
          <p:cNvPr id="2" name="線吹き出し 2 (枠付き) 1"/>
          <p:cNvSpPr/>
          <p:nvPr/>
        </p:nvSpPr>
        <p:spPr>
          <a:xfrm>
            <a:off x="5845630" y="1223456"/>
            <a:ext cx="3721280" cy="899259"/>
          </a:xfrm>
          <a:prstGeom prst="borderCallout2">
            <a:avLst>
              <a:gd name="adj1" fmla="val 102679"/>
              <a:gd name="adj2" fmla="val 49037"/>
              <a:gd name="adj3" fmla="val 186607"/>
              <a:gd name="adj4" fmla="val 38313"/>
              <a:gd name="adj5" fmla="val 186538"/>
              <a:gd name="adj6" fmla="val 39245"/>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本来の機能を実現</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するため　→　高信頼化設計</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線吹き出し 2 (枠付き) 10"/>
          <p:cNvSpPr/>
          <p:nvPr/>
        </p:nvSpPr>
        <p:spPr>
          <a:xfrm>
            <a:off x="1023258" y="1223456"/>
            <a:ext cx="3934332" cy="899259"/>
          </a:xfrm>
          <a:prstGeom prst="borderCallout2">
            <a:avLst>
              <a:gd name="adj1" fmla="val 102679"/>
              <a:gd name="adj2" fmla="val 49037"/>
              <a:gd name="adj3" fmla="val 186607"/>
              <a:gd name="adj4" fmla="val 38313"/>
              <a:gd name="adj5" fmla="val 186538"/>
              <a:gd name="adj6" fmla="val 39245"/>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人間の安全を確保するため</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　基本制御系より優先</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円/楕円 2"/>
          <p:cNvSpPr/>
          <p:nvPr/>
        </p:nvSpPr>
        <p:spPr>
          <a:xfrm>
            <a:off x="681037" y="2206692"/>
            <a:ext cx="1436915" cy="6096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a:latin typeface="Meiryo UI" panose="020B0604030504040204" pitchFamily="50" charset="-128"/>
                <a:ea typeface="Meiryo UI" panose="020B0604030504040204" pitchFamily="50" charset="-128"/>
                <a:cs typeface="Meiryo UI" panose="020B0604030504040204" pitchFamily="50" charset="-128"/>
              </a:rPr>
              <a:t>独立性</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円/楕円 11"/>
          <p:cNvSpPr/>
          <p:nvPr/>
        </p:nvSpPr>
        <p:spPr>
          <a:xfrm>
            <a:off x="3066014" y="2206692"/>
            <a:ext cx="1571300" cy="6096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a:latin typeface="Meiryo UI" panose="020B0604030504040204" pitchFamily="50" charset="-128"/>
                <a:ea typeface="Meiryo UI" panose="020B0604030504040204" pitchFamily="50" charset="-128"/>
                <a:cs typeface="Meiryo UI" panose="020B0604030504040204" pitchFamily="50" charset="-128"/>
              </a:rPr>
              <a:t>安全性能</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539523" y="4536650"/>
            <a:ext cx="2091902"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sz="2000" b="1" i="1" dirty="0">
                <a:latin typeface="Meiryo UI" panose="020B0604030504040204" pitchFamily="50" charset="-128"/>
                <a:ea typeface="Meiryo UI" panose="020B0604030504040204" pitchFamily="50" charset="-128"/>
                <a:cs typeface="Meiryo UI" panose="020B0604030504040204" pitchFamily="50" charset="-128"/>
              </a:rPr>
              <a:t>運転の許可・停止を行うインタロック機能</a:t>
            </a:r>
          </a:p>
        </p:txBody>
      </p:sp>
      <p:cxnSp>
        <p:nvCxnSpPr>
          <p:cNvPr id="13" name="直線コネクタ 12"/>
          <p:cNvCxnSpPr/>
          <p:nvPr/>
        </p:nvCxnSpPr>
        <p:spPr>
          <a:xfrm flipH="1">
            <a:off x="884805" y="3429058"/>
            <a:ext cx="514690" cy="1107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フッター プレースホルダー 3"/>
          <p:cNvSpPr>
            <a:spLocks noGrp="1"/>
          </p:cNvSpPr>
          <p:nvPr>
            <p:ph type="ftr" sz="quarter" idx="4294967295"/>
          </p:nvPr>
        </p:nvSpPr>
        <p:spPr>
          <a:xfrm>
            <a:off x="236483" y="6257008"/>
            <a:ext cx="8747861" cy="464473"/>
          </a:xfrm>
          <a:prstGeom prst="rect">
            <a:avLst/>
          </a:prstGeom>
        </p:spPr>
        <p:txBody>
          <a:bodyPr/>
          <a:lstStyle/>
          <a:p>
            <a:pPr algn="l"/>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年度厚生労働省委託　機能安全を活用した機械設備の安全対策の推進事業　機能安全活用テキスト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01530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3 </a:t>
            </a:r>
            <a:r>
              <a:rPr kumimoji="1" lang="ja-JP" altLang="en-US" dirty="0" smtClean="0"/>
              <a:t>リスク低減</a:t>
            </a:r>
            <a:r>
              <a:rPr lang="en-US" altLang="ja-JP" dirty="0"/>
              <a:t/>
            </a:r>
            <a:br>
              <a:rPr lang="en-US" altLang="ja-JP" dirty="0"/>
            </a:br>
            <a:r>
              <a:rPr lang="en-US" altLang="ja-JP" dirty="0"/>
              <a:t>(1)</a:t>
            </a:r>
            <a:r>
              <a:rPr lang="ja-JP" altLang="en-US" dirty="0"/>
              <a:t>　リスク低減方策概要</a:t>
            </a:r>
            <a:endParaRPr kumimoji="1" lang="ja-JP" altLang="en-US" dirty="0"/>
          </a:p>
        </p:txBody>
      </p:sp>
      <p:sp>
        <p:nvSpPr>
          <p:cNvPr id="5" name="正方形/長方形 6"/>
          <p:cNvSpPr/>
          <p:nvPr/>
        </p:nvSpPr>
        <p:spPr>
          <a:xfrm>
            <a:off x="5532339" y="1294741"/>
            <a:ext cx="2886321" cy="5188609"/>
          </a:xfrm>
          <a:prstGeom prst="rect">
            <a:avLst/>
          </a:prstGeom>
          <a:gradFill flip="none" rotWithShape="1">
            <a:gsLst>
              <a:gs pos="50000">
                <a:srgbClr val="FFFF00"/>
              </a:gs>
              <a:gs pos="0">
                <a:srgbClr val="FF0000"/>
              </a:gs>
              <a:gs pos="100000">
                <a:srgbClr val="00B050"/>
              </a:gs>
            </a:gsLst>
            <a:lin ang="0" scaled="1"/>
            <a:tileRec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4"/>
          <p:cNvSpPr/>
          <p:nvPr/>
        </p:nvSpPr>
        <p:spPr>
          <a:xfrm>
            <a:off x="5532339" y="2377547"/>
            <a:ext cx="780087" cy="4140000"/>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3"/>
          <p:cNvSpPr/>
          <p:nvPr/>
        </p:nvSpPr>
        <p:spPr>
          <a:xfrm>
            <a:off x="2490002" y="1294741"/>
            <a:ext cx="2730303" cy="4984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リスクアセスメント</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11"/>
          <p:cNvSpPr/>
          <p:nvPr/>
        </p:nvSpPr>
        <p:spPr>
          <a:xfrm>
            <a:off x="2490002" y="1911893"/>
            <a:ext cx="2730303" cy="2268224"/>
          </a:xfrm>
          <a:prstGeom prst="rect">
            <a:avLst/>
          </a:prstGeom>
          <a:pattFill prst="pct25">
            <a:fgClr>
              <a:schemeClr val="bg1">
                <a:lumMod val="65000"/>
              </a:schemeClr>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12"/>
          <p:cNvSpPr txBox="1"/>
          <p:nvPr/>
        </p:nvSpPr>
        <p:spPr>
          <a:xfrm>
            <a:off x="2646019" y="1969355"/>
            <a:ext cx="2405219" cy="338554"/>
          </a:xfrm>
          <a:prstGeom prst="rect">
            <a:avLst/>
          </a:prstGeom>
          <a:noFill/>
        </p:spPr>
        <p:txBody>
          <a:bodyPr wrap="square" rtlCol="0">
            <a:spAutoFit/>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設計者による保護方策</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18"/>
          <p:cNvSpPr/>
          <p:nvPr/>
        </p:nvSpPr>
        <p:spPr>
          <a:xfrm>
            <a:off x="2581060" y="2379917"/>
            <a:ext cx="2561236" cy="50644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ステップ</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本質的安全設計方策</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26"/>
          <p:cNvSpPr/>
          <p:nvPr/>
        </p:nvSpPr>
        <p:spPr>
          <a:xfrm>
            <a:off x="2568010" y="2954785"/>
            <a:ext cx="2574286" cy="5232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ステップ</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防護</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付加</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保護方策</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28"/>
          <p:cNvSpPr txBox="1"/>
          <p:nvPr/>
        </p:nvSpPr>
        <p:spPr>
          <a:xfrm>
            <a:off x="2556052" y="3546452"/>
            <a:ext cx="2586244" cy="523220"/>
          </a:xfrm>
          <a:prstGeom prst="rect">
            <a:avLst/>
          </a:prstGeom>
          <a:noFill/>
          <a:ln>
            <a:solidFill>
              <a:schemeClr val="tx1"/>
            </a:solidFill>
          </a:ln>
        </p:spPr>
        <p:txBody>
          <a:bodyPr wrap="square" rtlCol="0">
            <a:spAutoFit/>
          </a:bodyPr>
          <a:lstStyle/>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ステップ</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使用上の情報</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44"/>
          <p:cNvSpPr/>
          <p:nvPr/>
        </p:nvSpPr>
        <p:spPr>
          <a:xfrm>
            <a:off x="2490002" y="4574586"/>
            <a:ext cx="2730303" cy="19214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45"/>
          <p:cNvSpPr txBox="1"/>
          <p:nvPr/>
        </p:nvSpPr>
        <p:spPr>
          <a:xfrm>
            <a:off x="2490001" y="4617498"/>
            <a:ext cx="2652295" cy="338554"/>
          </a:xfrm>
          <a:prstGeom prst="rect">
            <a:avLst/>
          </a:prstGeom>
          <a:noFill/>
        </p:spPr>
        <p:txBody>
          <a:bodyPr wrap="square" rtlCol="0">
            <a:spAutoFit/>
          </a:bodyPr>
          <a:lstStyle>
            <a:defPPr>
              <a:defRPr lang="ja-JP"/>
            </a:defPPr>
            <a:lvl1pPr>
              <a:defRPr sz="1600" b="1"/>
            </a:lvl1pP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使用者による保護方策　</a:t>
            </a:r>
          </a:p>
        </p:txBody>
      </p:sp>
      <p:sp>
        <p:nvSpPr>
          <p:cNvPr id="15" name="正方形/長方形 48"/>
          <p:cNvSpPr/>
          <p:nvPr/>
        </p:nvSpPr>
        <p:spPr>
          <a:xfrm>
            <a:off x="2556052" y="5248281"/>
            <a:ext cx="2574286" cy="121342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l"/>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－安全作業手順</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－監督</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－作業許可システム</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□追加</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安全防護物の準備と</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使用</a:t>
            </a:r>
            <a:endParaRPr lang="en-US" altLang="ja-JP" sz="1100"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□保護</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具の使用</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□訓練</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49"/>
          <p:cNvSpPr txBox="1"/>
          <p:nvPr/>
        </p:nvSpPr>
        <p:spPr>
          <a:xfrm>
            <a:off x="2516101" y="4827201"/>
            <a:ext cx="2704204" cy="461665"/>
          </a:xfrm>
          <a:prstGeom prst="rect">
            <a:avLst/>
          </a:prstGeom>
          <a:noFill/>
        </p:spPr>
        <p:txBody>
          <a:bodyPr wrap="square" rtlCol="0">
            <a:spAutoFit/>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設計者により提供された使用上の情報に基づくものを含む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左右矢印 8"/>
          <p:cNvSpPr/>
          <p:nvPr/>
        </p:nvSpPr>
        <p:spPr>
          <a:xfrm>
            <a:off x="5532340" y="1299798"/>
            <a:ext cx="2886320" cy="421937"/>
          </a:xfrm>
          <a:prstGeom prst="leftRightArrow">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リスク</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 name="グループ化 1045"/>
          <p:cNvGrpSpPr/>
          <p:nvPr/>
        </p:nvGrpSpPr>
        <p:grpSpPr>
          <a:xfrm>
            <a:off x="1475889" y="1431162"/>
            <a:ext cx="1209714" cy="3462714"/>
            <a:chOff x="1115616" y="536029"/>
            <a:chExt cx="1116659" cy="3462714"/>
          </a:xfrm>
        </p:grpSpPr>
        <p:grpSp>
          <p:nvGrpSpPr>
            <p:cNvPr id="19" name="グループ化 1041"/>
            <p:cNvGrpSpPr/>
            <p:nvPr/>
          </p:nvGrpSpPr>
          <p:grpSpPr>
            <a:xfrm>
              <a:off x="1671145" y="536029"/>
              <a:ext cx="346841" cy="3462714"/>
              <a:chOff x="1671145" y="536029"/>
              <a:chExt cx="346841" cy="3462714"/>
            </a:xfrm>
          </p:grpSpPr>
          <p:sp>
            <p:nvSpPr>
              <p:cNvPr id="21" name="フリーフォーム 1037"/>
              <p:cNvSpPr/>
              <p:nvPr/>
            </p:nvSpPr>
            <p:spPr>
              <a:xfrm>
                <a:off x="1671145" y="536029"/>
                <a:ext cx="346841" cy="3462714"/>
              </a:xfrm>
              <a:custGeom>
                <a:avLst/>
                <a:gdLst>
                  <a:gd name="connsiteX0" fmla="*/ 346841 w 346841"/>
                  <a:gd name="connsiteY0" fmla="*/ 0 h 6038193"/>
                  <a:gd name="connsiteX1" fmla="*/ 0 w 346841"/>
                  <a:gd name="connsiteY1" fmla="*/ 0 h 6038193"/>
                  <a:gd name="connsiteX2" fmla="*/ 15765 w 346841"/>
                  <a:gd name="connsiteY2" fmla="*/ 6038193 h 6038193"/>
                  <a:gd name="connsiteX3" fmla="*/ 346841 w 346841"/>
                  <a:gd name="connsiteY3" fmla="*/ 6038193 h 6038193"/>
                </a:gdLst>
                <a:ahLst/>
                <a:cxnLst>
                  <a:cxn ang="0">
                    <a:pos x="connsiteX0" y="connsiteY0"/>
                  </a:cxn>
                  <a:cxn ang="0">
                    <a:pos x="connsiteX1" y="connsiteY1"/>
                  </a:cxn>
                  <a:cxn ang="0">
                    <a:pos x="connsiteX2" y="connsiteY2"/>
                  </a:cxn>
                  <a:cxn ang="0">
                    <a:pos x="connsiteX3" y="connsiteY3"/>
                  </a:cxn>
                </a:cxnLst>
                <a:rect l="l" t="t" r="r" b="b"/>
                <a:pathLst>
                  <a:path w="346841" h="6038193">
                    <a:moveTo>
                      <a:pt x="346841" y="0"/>
                    </a:moveTo>
                    <a:lnTo>
                      <a:pt x="0" y="0"/>
                    </a:lnTo>
                    <a:lnTo>
                      <a:pt x="15765" y="6038193"/>
                    </a:lnTo>
                    <a:lnTo>
                      <a:pt x="346841" y="6038193"/>
                    </a:lnTo>
                  </a:path>
                </a:pathLst>
              </a:custGeom>
              <a:noFill/>
              <a:ln w="190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矢印コネクタ 1039"/>
              <p:cNvCxnSpPr/>
              <p:nvPr/>
            </p:nvCxnSpPr>
            <p:spPr>
              <a:xfrm>
                <a:off x="1671145" y="1276668"/>
                <a:ext cx="34684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テキスト ボックス 21"/>
            <p:cNvSpPr txBox="1"/>
            <p:nvPr/>
          </p:nvSpPr>
          <p:spPr>
            <a:xfrm>
              <a:off x="1115616" y="3380744"/>
              <a:ext cx="1116659" cy="261610"/>
            </a:xfrm>
            <a:prstGeom prst="rect">
              <a:avLst/>
            </a:prstGeom>
            <a:solidFill>
              <a:schemeClr val="bg1"/>
            </a:solidFill>
            <a:ln w="6350">
              <a:solidFill>
                <a:schemeClr val="tx1"/>
              </a:solidFill>
            </a:ln>
          </p:spPr>
          <p:txBody>
            <a:bodyPr wrap="square" rtlCol="0">
              <a:spAutoFit/>
            </a:bodyP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使用者入力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3" name="下矢印 2"/>
          <p:cNvSpPr/>
          <p:nvPr/>
        </p:nvSpPr>
        <p:spPr>
          <a:xfrm>
            <a:off x="3426106" y="4180118"/>
            <a:ext cx="702078" cy="401408"/>
          </a:xfrm>
          <a:prstGeom prst="down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51"/>
          <p:cNvSpPr txBox="1"/>
          <p:nvPr/>
        </p:nvSpPr>
        <p:spPr>
          <a:xfrm>
            <a:off x="4128184" y="4239318"/>
            <a:ext cx="1022510" cy="261610"/>
          </a:xfrm>
          <a:prstGeom prst="rect">
            <a:avLst/>
          </a:prstGeom>
          <a:solidFill>
            <a:schemeClr val="bg1"/>
          </a:solidFill>
          <a:ln w="6350">
            <a:solidFill>
              <a:schemeClr val="tx1"/>
            </a:solidFill>
          </a:ln>
        </p:spPr>
        <p:txBody>
          <a:bodyPr wrap="square" rtlCol="0">
            <a:spAutoFit/>
          </a:bodyPr>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設計者入力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右矢印 1"/>
          <p:cNvSpPr/>
          <p:nvPr/>
        </p:nvSpPr>
        <p:spPr>
          <a:xfrm>
            <a:off x="5532339" y="2417716"/>
            <a:ext cx="780087" cy="430851"/>
          </a:xfrm>
          <a:prstGeom prst="rightArrow">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t="100000" r="100000"/>
            </a:path>
            <a:tileRect l="-100000" b="-100000"/>
          </a:gradFill>
          <a:effectLst/>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ステップ１</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6" name="直線コネクタ 5"/>
          <p:cNvCxnSpPr/>
          <p:nvPr/>
        </p:nvCxnSpPr>
        <p:spPr>
          <a:xfrm>
            <a:off x="5532340" y="2379918"/>
            <a:ext cx="0" cy="574867"/>
          </a:xfrm>
          <a:prstGeom prst="line">
            <a:avLst/>
          </a:prstGeom>
          <a:ln w="12700">
            <a:prstDash val="sysDash"/>
          </a:ln>
        </p:spPr>
        <p:style>
          <a:lnRef idx="1">
            <a:schemeClr val="dk1"/>
          </a:lnRef>
          <a:fillRef idx="0">
            <a:schemeClr val="dk1"/>
          </a:fillRef>
          <a:effectRef idx="0">
            <a:schemeClr val="dk1"/>
          </a:effectRef>
          <a:fontRef idx="minor">
            <a:schemeClr val="tx1"/>
          </a:fontRef>
        </p:style>
      </p:cxnSp>
      <p:sp>
        <p:nvSpPr>
          <p:cNvPr id="27" name="正方形/長方形 46"/>
          <p:cNvSpPr/>
          <p:nvPr/>
        </p:nvSpPr>
        <p:spPr>
          <a:xfrm>
            <a:off x="6312830" y="2855271"/>
            <a:ext cx="779683" cy="3636000"/>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右矢印 30"/>
          <p:cNvSpPr/>
          <p:nvPr/>
        </p:nvSpPr>
        <p:spPr>
          <a:xfrm>
            <a:off x="6312426" y="2957179"/>
            <a:ext cx="780087" cy="430851"/>
          </a:xfrm>
          <a:prstGeom prst="rightArrow">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t="100000" r="100000"/>
            </a:path>
            <a:tileRect l="-100000" b="-100000"/>
          </a:gradFill>
          <a:effectLst/>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ステップ２</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35"/>
          <p:cNvCxnSpPr/>
          <p:nvPr/>
        </p:nvCxnSpPr>
        <p:spPr>
          <a:xfrm>
            <a:off x="6312426" y="2813163"/>
            <a:ext cx="0" cy="574867"/>
          </a:xfrm>
          <a:prstGeom prst="line">
            <a:avLst/>
          </a:prstGeom>
          <a:ln w="12700">
            <a:prstDash val="sysDash"/>
          </a:ln>
        </p:spPr>
        <p:style>
          <a:lnRef idx="1">
            <a:schemeClr val="dk1"/>
          </a:lnRef>
          <a:fillRef idx="0">
            <a:schemeClr val="dk1"/>
          </a:fillRef>
          <a:effectRef idx="0">
            <a:schemeClr val="dk1"/>
          </a:effectRef>
          <a:fontRef idx="minor">
            <a:schemeClr val="tx1"/>
          </a:fontRef>
        </p:style>
      </p:cxnSp>
      <p:sp>
        <p:nvSpPr>
          <p:cNvPr id="30" name="正方形/長方形 47"/>
          <p:cNvSpPr/>
          <p:nvPr/>
        </p:nvSpPr>
        <p:spPr>
          <a:xfrm>
            <a:off x="7092513" y="4692457"/>
            <a:ext cx="478433" cy="1800000"/>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右矢印 31"/>
          <p:cNvSpPr/>
          <p:nvPr/>
        </p:nvSpPr>
        <p:spPr>
          <a:xfrm>
            <a:off x="7092513" y="4706782"/>
            <a:ext cx="478433" cy="430851"/>
          </a:xfrm>
          <a:prstGeom prst="rightArrow">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t="100000" r="100000"/>
            </a:path>
            <a:tileRect l="-100000" b="-100000"/>
          </a:gradFill>
          <a:effectLst/>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9"/>
          <p:cNvSpPr txBox="1"/>
          <p:nvPr/>
        </p:nvSpPr>
        <p:spPr>
          <a:xfrm>
            <a:off x="5668855" y="4932004"/>
            <a:ext cx="1175320" cy="411257"/>
          </a:xfrm>
          <a:prstGeom prst="rect">
            <a:avLst/>
          </a:prstGeom>
          <a:noFill/>
        </p:spPr>
        <p:txBody>
          <a:bodyPr wrap="square" lIns="0" tIns="36000" rIns="0" bIns="36000" rtlCol="0">
            <a:spAutoFit/>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ステップ３に基づく使用者の方策</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62"/>
          <p:cNvSpPr/>
          <p:nvPr/>
        </p:nvSpPr>
        <p:spPr>
          <a:xfrm>
            <a:off x="7092917" y="3388029"/>
            <a:ext cx="478028" cy="1296144"/>
          </a:xfrm>
          <a:prstGeom prst="rect">
            <a:avLst/>
          </a:prstGeom>
          <a:pattFill prst="pct50">
            <a:fgClr>
              <a:schemeClr val="bg1">
                <a:lumMod val="65000"/>
              </a:schemeClr>
            </a:fgClr>
            <a:bgClr>
              <a:schemeClr val="bg1"/>
            </a:bgClr>
          </a:patt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左右矢印 67"/>
          <p:cNvSpPr/>
          <p:nvPr/>
        </p:nvSpPr>
        <p:spPr>
          <a:xfrm>
            <a:off x="7092514" y="3784074"/>
            <a:ext cx="1326145" cy="421937"/>
          </a:xfrm>
          <a:prstGeom prst="leftRightArrow">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残留</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リスク</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カギ線コネクタ 13"/>
          <p:cNvCxnSpPr>
            <a:stCxn id="12" idx="3"/>
            <a:endCxn id="31" idx="1"/>
          </p:cNvCxnSpPr>
          <p:nvPr/>
        </p:nvCxnSpPr>
        <p:spPr>
          <a:xfrm>
            <a:off x="5142296" y="3808063"/>
            <a:ext cx="1950217" cy="1114145"/>
          </a:xfrm>
          <a:prstGeom prst="bentConnector3">
            <a:avLst/>
          </a:prstGeom>
          <a:ln>
            <a:prstDash val="dash"/>
          </a:ln>
        </p:spPr>
        <p:style>
          <a:lnRef idx="1">
            <a:schemeClr val="dk1"/>
          </a:lnRef>
          <a:fillRef idx="0">
            <a:schemeClr val="dk1"/>
          </a:fillRef>
          <a:effectRef idx="0">
            <a:schemeClr val="dk1"/>
          </a:effectRef>
          <a:fontRef idx="minor">
            <a:schemeClr val="tx1"/>
          </a:fontRef>
        </p:style>
      </p:cxnSp>
      <p:cxnSp>
        <p:nvCxnSpPr>
          <p:cNvPr id="36" name="カギ線コネクタ 57"/>
          <p:cNvCxnSpPr/>
          <p:nvPr/>
        </p:nvCxnSpPr>
        <p:spPr>
          <a:xfrm flipV="1">
            <a:off x="5220305" y="4922207"/>
            <a:ext cx="897100" cy="1"/>
          </a:xfrm>
          <a:prstGeom prst="bentConnector3">
            <a:avLst/>
          </a:prstGeom>
          <a:ln>
            <a:prstDash val="dash"/>
          </a:ln>
        </p:spPr>
        <p:style>
          <a:lnRef idx="1">
            <a:schemeClr val="dk1"/>
          </a:lnRef>
          <a:fillRef idx="0">
            <a:schemeClr val="dk1"/>
          </a:fillRef>
          <a:effectRef idx="0">
            <a:schemeClr val="dk1"/>
          </a:effectRef>
          <a:fontRef idx="minor">
            <a:schemeClr val="tx1"/>
          </a:fontRef>
        </p:style>
      </p:cxnSp>
      <p:sp>
        <p:nvSpPr>
          <p:cNvPr id="37" name="Rectangle 36"/>
          <p:cNvSpPr/>
          <p:nvPr/>
        </p:nvSpPr>
        <p:spPr bwMode="auto">
          <a:xfrm>
            <a:off x="2586567" y="2376498"/>
            <a:ext cx="2559050" cy="508000"/>
          </a:xfrm>
          <a:prstGeom prst="rect">
            <a:avLst/>
          </a:prstGeom>
          <a:noFill/>
          <a:ln w="57150">
            <a:solidFill>
              <a:srgbClr val="FF00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none" lIns="72000" tIns="45720" rIns="7200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TextBox 3"/>
          <p:cNvSpPr txBox="1"/>
          <p:nvPr/>
        </p:nvSpPr>
        <p:spPr>
          <a:xfrm>
            <a:off x="449934" y="2757714"/>
            <a:ext cx="1374094" cy="830997"/>
          </a:xfrm>
          <a:prstGeom prst="rect">
            <a:avLst/>
          </a:prstGeom>
          <a:noFill/>
          <a:ln w="38100">
            <a:solidFill>
              <a:srgbClr val="FF0000"/>
            </a:solidFill>
          </a:ln>
        </p:spPr>
        <p:txBody>
          <a:bodyPr wrap="non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ステップ</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メソッド</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Right Arrow 37"/>
          <p:cNvSpPr/>
          <p:nvPr/>
        </p:nvSpPr>
        <p:spPr>
          <a:xfrm>
            <a:off x="1930400" y="2975429"/>
            <a:ext cx="537029" cy="391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811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3 </a:t>
            </a:r>
            <a:r>
              <a:rPr lang="ja-JP" altLang="en-US" dirty="0"/>
              <a:t>リスク低減</a:t>
            </a:r>
            <a:r>
              <a:rPr lang="en-US" altLang="ja-JP" dirty="0"/>
              <a:t/>
            </a:r>
            <a:br>
              <a:rPr lang="en-US" altLang="ja-JP" dirty="0"/>
            </a:br>
            <a:r>
              <a:rPr lang="en-US" altLang="ja-JP" dirty="0" smtClean="0"/>
              <a:t>(2)</a:t>
            </a:r>
            <a:r>
              <a:rPr lang="ja-JP" altLang="en-US" dirty="0" smtClean="0"/>
              <a:t> 本質的安全設計</a:t>
            </a:r>
            <a:endParaRPr kumimoji="1" lang="ja-JP" altLang="en-US" dirty="0"/>
          </a:p>
        </p:txBody>
      </p:sp>
      <p:sp>
        <p:nvSpPr>
          <p:cNvPr id="6" name="円/楕円 3"/>
          <p:cNvSpPr/>
          <p:nvPr/>
        </p:nvSpPr>
        <p:spPr>
          <a:xfrm>
            <a:off x="1695565" y="1557228"/>
            <a:ext cx="3822425" cy="165618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4"/>
          <p:cNvSpPr/>
          <p:nvPr/>
        </p:nvSpPr>
        <p:spPr>
          <a:xfrm>
            <a:off x="3723790" y="1557228"/>
            <a:ext cx="3822425" cy="165618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5"/>
          <p:cNvSpPr/>
          <p:nvPr/>
        </p:nvSpPr>
        <p:spPr>
          <a:xfrm>
            <a:off x="3385517" y="4955008"/>
            <a:ext cx="2132473" cy="9061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dirty="0" smtClean="0">
                <a:solidFill>
                  <a:schemeClr val="tx1"/>
                </a:solidFill>
              </a:rPr>
              <a:t>危害・傷害</a:t>
            </a:r>
            <a:endParaRPr kumimoji="1" lang="ja-JP" altLang="en-US" dirty="0">
              <a:solidFill>
                <a:schemeClr val="tx1"/>
              </a:solidFill>
            </a:endParaRPr>
          </a:p>
        </p:txBody>
      </p:sp>
      <p:sp>
        <p:nvSpPr>
          <p:cNvPr id="9" name="テキスト ボックス 16"/>
          <p:cNvSpPr txBox="1"/>
          <p:nvPr/>
        </p:nvSpPr>
        <p:spPr>
          <a:xfrm>
            <a:off x="2217177" y="1701245"/>
            <a:ext cx="1107996" cy="369332"/>
          </a:xfrm>
          <a:prstGeom prst="rect">
            <a:avLst/>
          </a:prstGeom>
          <a:noFill/>
        </p:spPr>
        <p:txBody>
          <a:bodyPr wrap="none" rtlCol="0">
            <a:spAutoFit/>
          </a:bodyPr>
          <a:lstStyle/>
          <a:p>
            <a:r>
              <a:rPr kumimoji="1" lang="ja-JP" altLang="en-US" dirty="0" smtClean="0"/>
              <a:t>人の存在</a:t>
            </a:r>
            <a:endParaRPr kumimoji="1" lang="ja-JP" altLang="en-US" dirty="0"/>
          </a:p>
        </p:txBody>
      </p:sp>
      <p:sp>
        <p:nvSpPr>
          <p:cNvPr id="10" name="テキスト ボックス 17"/>
          <p:cNvSpPr txBox="1"/>
          <p:nvPr/>
        </p:nvSpPr>
        <p:spPr>
          <a:xfrm>
            <a:off x="4055757" y="2076665"/>
            <a:ext cx="1107996" cy="646331"/>
          </a:xfrm>
          <a:prstGeom prst="rect">
            <a:avLst/>
          </a:prstGeom>
          <a:noFill/>
        </p:spPr>
        <p:txBody>
          <a:bodyPr wrap="none" rtlCol="0">
            <a:spAutoFit/>
          </a:bodyPr>
          <a:lstStyle>
            <a:defPPr>
              <a:defRPr lang="ja-JP"/>
            </a:defPPr>
          </a:lstStyle>
          <a:p>
            <a:r>
              <a:rPr lang="ja-JP" altLang="en-US" dirty="0"/>
              <a:t>危険状態</a:t>
            </a:r>
            <a:endParaRPr lang="en-US" altLang="ja-JP" dirty="0"/>
          </a:p>
          <a:p>
            <a:r>
              <a:rPr lang="en-US" altLang="ja-JP" dirty="0"/>
              <a:t>(</a:t>
            </a:r>
            <a:r>
              <a:rPr lang="ja-JP" altLang="en-US" dirty="0"/>
              <a:t>暴露</a:t>
            </a:r>
            <a:r>
              <a:rPr lang="en-US" altLang="ja-JP" dirty="0"/>
              <a:t>)</a:t>
            </a:r>
            <a:endParaRPr lang="ja-JP" altLang="en-US" dirty="0"/>
          </a:p>
        </p:txBody>
      </p:sp>
      <p:sp>
        <p:nvSpPr>
          <p:cNvPr id="11" name="テキスト ボックス 25"/>
          <p:cNvSpPr txBox="1"/>
          <p:nvPr/>
        </p:nvSpPr>
        <p:spPr>
          <a:xfrm>
            <a:off x="5797829" y="1733183"/>
            <a:ext cx="1107996" cy="369332"/>
          </a:xfrm>
          <a:prstGeom prst="rect">
            <a:avLst/>
          </a:prstGeom>
          <a:noFill/>
        </p:spPr>
        <p:txBody>
          <a:bodyPr wrap="none" rtlCol="0">
            <a:spAutoFit/>
          </a:bodyPr>
          <a:lstStyle/>
          <a:p>
            <a:pPr algn="ctr"/>
            <a:r>
              <a:rPr kumimoji="1" lang="ja-JP" altLang="en-US" dirty="0" smtClean="0"/>
              <a:t>危険区域</a:t>
            </a:r>
            <a:endParaRPr kumimoji="1" lang="en-US" altLang="ja-JP" dirty="0" smtClean="0"/>
          </a:p>
        </p:txBody>
      </p:sp>
      <p:sp>
        <p:nvSpPr>
          <p:cNvPr id="12" name="円/楕円 1"/>
          <p:cNvSpPr/>
          <p:nvPr/>
        </p:nvSpPr>
        <p:spPr>
          <a:xfrm>
            <a:off x="5756330" y="2211398"/>
            <a:ext cx="1404156" cy="607897"/>
          </a:xfrm>
          <a:prstGeom prst="ellipse">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000" dirty="0" smtClean="0">
                <a:solidFill>
                  <a:schemeClr val="tx1"/>
                </a:solidFill>
              </a:rPr>
              <a:t>危険源</a:t>
            </a:r>
            <a:endParaRPr lang="en-US" altLang="ja-JP" sz="2000" dirty="0" smtClean="0">
              <a:solidFill>
                <a:schemeClr val="tx1"/>
              </a:solidFill>
            </a:endParaRPr>
          </a:p>
        </p:txBody>
      </p:sp>
      <p:sp>
        <p:nvSpPr>
          <p:cNvPr id="13" name="円/楕円 21"/>
          <p:cNvSpPr/>
          <p:nvPr/>
        </p:nvSpPr>
        <p:spPr>
          <a:xfrm>
            <a:off x="2623652" y="2250376"/>
            <a:ext cx="780087" cy="607897"/>
          </a:xfrm>
          <a:prstGeom prst="ellipse">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0000FF"/>
                </a:solidFill>
              </a:rPr>
              <a:t>人</a:t>
            </a:r>
            <a:endParaRPr lang="en-US" altLang="ja-JP" sz="2000" dirty="0" smtClean="0">
              <a:solidFill>
                <a:srgbClr val="0000FF"/>
              </a:solidFill>
            </a:endParaRPr>
          </a:p>
        </p:txBody>
      </p:sp>
      <p:sp>
        <p:nvSpPr>
          <p:cNvPr id="14" name="下矢印 18"/>
          <p:cNvSpPr/>
          <p:nvPr/>
        </p:nvSpPr>
        <p:spPr>
          <a:xfrm>
            <a:off x="3403739" y="3234755"/>
            <a:ext cx="3054669" cy="1681132"/>
          </a:xfrm>
          <a:custGeom>
            <a:avLst/>
            <a:gdLst>
              <a:gd name="connsiteX0" fmla="*/ 0 w 1730650"/>
              <a:gd name="connsiteY0" fmla="*/ 1408454 h 2304256"/>
              <a:gd name="connsiteX1" fmla="*/ 272647 w 1730650"/>
              <a:gd name="connsiteY1" fmla="*/ 1408454 h 2304256"/>
              <a:gd name="connsiteX2" fmla="*/ 272647 w 1730650"/>
              <a:gd name="connsiteY2" fmla="*/ 0 h 2304256"/>
              <a:gd name="connsiteX3" fmla="*/ 1458003 w 1730650"/>
              <a:gd name="connsiteY3" fmla="*/ 0 h 2304256"/>
              <a:gd name="connsiteX4" fmla="*/ 1458003 w 1730650"/>
              <a:gd name="connsiteY4" fmla="*/ 1408454 h 2304256"/>
              <a:gd name="connsiteX5" fmla="*/ 1730650 w 1730650"/>
              <a:gd name="connsiteY5" fmla="*/ 1408454 h 2304256"/>
              <a:gd name="connsiteX6" fmla="*/ 865325 w 1730650"/>
              <a:gd name="connsiteY6" fmla="*/ 2304256 h 2304256"/>
              <a:gd name="connsiteX7" fmla="*/ 0 w 1730650"/>
              <a:gd name="connsiteY7" fmla="*/ 1408454 h 230425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58003 w 2181903"/>
              <a:gd name="connsiteY4" fmla="*/ 1423694 h 2319496"/>
              <a:gd name="connsiteX5" fmla="*/ 1730650 w 2181903"/>
              <a:gd name="connsiteY5" fmla="*/ 1423694 h 2319496"/>
              <a:gd name="connsiteX6" fmla="*/ 865325 w 2181903"/>
              <a:gd name="connsiteY6" fmla="*/ 2319496 h 2319496"/>
              <a:gd name="connsiteX7" fmla="*/ 0 w 2181903"/>
              <a:gd name="connsiteY7"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62341 w 2181903"/>
              <a:gd name="connsiteY4" fmla="*/ 572636 h 2319496"/>
              <a:gd name="connsiteX5" fmla="*/ 1458003 w 2181903"/>
              <a:gd name="connsiteY5" fmla="*/ 1423694 h 2319496"/>
              <a:gd name="connsiteX6" fmla="*/ 1730650 w 2181903"/>
              <a:gd name="connsiteY6" fmla="*/ 1423694 h 2319496"/>
              <a:gd name="connsiteX7" fmla="*/ 865325 w 2181903"/>
              <a:gd name="connsiteY7" fmla="*/ 2319496 h 2319496"/>
              <a:gd name="connsiteX8" fmla="*/ 0 w 2181903"/>
              <a:gd name="connsiteY8"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62341 w 2181903"/>
              <a:gd name="connsiteY4" fmla="*/ 572636 h 2319496"/>
              <a:gd name="connsiteX5" fmla="*/ 1458003 w 2181903"/>
              <a:gd name="connsiteY5" fmla="*/ 1423694 h 2319496"/>
              <a:gd name="connsiteX6" fmla="*/ 1730650 w 2181903"/>
              <a:gd name="connsiteY6" fmla="*/ 1423694 h 2319496"/>
              <a:gd name="connsiteX7" fmla="*/ 865325 w 2181903"/>
              <a:gd name="connsiteY7" fmla="*/ 2319496 h 2319496"/>
              <a:gd name="connsiteX8" fmla="*/ 0 w 2181903"/>
              <a:gd name="connsiteY8" fmla="*/ 1423694 h 2319496"/>
              <a:gd name="connsiteX0" fmla="*/ 0 w 2308132"/>
              <a:gd name="connsiteY0" fmla="*/ 1423694 h 2319496"/>
              <a:gd name="connsiteX1" fmla="*/ 272647 w 2308132"/>
              <a:gd name="connsiteY1" fmla="*/ 1423694 h 2319496"/>
              <a:gd name="connsiteX2" fmla="*/ 272647 w 2308132"/>
              <a:gd name="connsiteY2" fmla="*/ 15240 h 2319496"/>
              <a:gd name="connsiteX3" fmla="*/ 2181903 w 2308132"/>
              <a:gd name="connsiteY3" fmla="*/ 0 h 2319496"/>
              <a:gd name="connsiteX4" fmla="*/ 2110041 w 2308132"/>
              <a:gd name="connsiteY4" fmla="*/ 496436 h 2319496"/>
              <a:gd name="connsiteX5" fmla="*/ 1462341 w 2308132"/>
              <a:gd name="connsiteY5" fmla="*/ 572636 h 2319496"/>
              <a:gd name="connsiteX6" fmla="*/ 1458003 w 2308132"/>
              <a:gd name="connsiteY6" fmla="*/ 1423694 h 2319496"/>
              <a:gd name="connsiteX7" fmla="*/ 1730650 w 2308132"/>
              <a:gd name="connsiteY7" fmla="*/ 1423694 h 2319496"/>
              <a:gd name="connsiteX8" fmla="*/ 865325 w 2308132"/>
              <a:gd name="connsiteY8" fmla="*/ 2319496 h 2319496"/>
              <a:gd name="connsiteX9" fmla="*/ 0 w 2308132"/>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60311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2110041 w 2181903"/>
              <a:gd name="connsiteY4" fmla="*/ 603116 h 2319496"/>
              <a:gd name="connsiteX5" fmla="*/ 1462341 w 2181903"/>
              <a:gd name="connsiteY5" fmla="*/ 572636 h 2319496"/>
              <a:gd name="connsiteX6" fmla="*/ 1458003 w 2181903"/>
              <a:gd name="connsiteY6" fmla="*/ 1423694 h 2319496"/>
              <a:gd name="connsiteX7" fmla="*/ 1730650 w 2181903"/>
              <a:gd name="connsiteY7" fmla="*/ 1423694 h 2319496"/>
              <a:gd name="connsiteX8" fmla="*/ 865325 w 2181903"/>
              <a:gd name="connsiteY8" fmla="*/ 2319496 h 2319496"/>
              <a:gd name="connsiteX9" fmla="*/ 0 w 2181903"/>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57263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57263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79361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62341 w 2003361"/>
              <a:gd name="connsiteY5" fmla="*/ 79361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62341 w 2003361"/>
              <a:gd name="connsiteY5" fmla="*/ 79361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57578 w 2003361"/>
              <a:gd name="connsiteY5" fmla="*/ 88886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70024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2236724"/>
              <a:gd name="connsiteY0" fmla="*/ 1423694 h 2319496"/>
              <a:gd name="connsiteX1" fmla="*/ 272647 w 2236724"/>
              <a:gd name="connsiteY1" fmla="*/ 1423694 h 2319496"/>
              <a:gd name="connsiteX2" fmla="*/ 272647 w 2236724"/>
              <a:gd name="connsiteY2" fmla="*/ 15240 h 2319496"/>
              <a:gd name="connsiteX3" fmla="*/ 1999023 w 2236724"/>
              <a:gd name="connsiteY3" fmla="*/ 0 h 2319496"/>
              <a:gd name="connsiteX4" fmla="*/ 2236724 w 2236724"/>
              <a:gd name="connsiteY4" fmla="*/ 855052 h 2319496"/>
              <a:gd name="connsiteX5" fmla="*/ 1457578 w 2236724"/>
              <a:gd name="connsiteY5" fmla="*/ 888866 h 2319496"/>
              <a:gd name="connsiteX6" fmla="*/ 1458003 w 2236724"/>
              <a:gd name="connsiteY6" fmla="*/ 1423694 h 2319496"/>
              <a:gd name="connsiteX7" fmla="*/ 1730650 w 2236724"/>
              <a:gd name="connsiteY7" fmla="*/ 1423694 h 2319496"/>
              <a:gd name="connsiteX8" fmla="*/ 865325 w 2236724"/>
              <a:gd name="connsiteY8" fmla="*/ 2319496 h 2319496"/>
              <a:gd name="connsiteX9" fmla="*/ 0 w 2236724"/>
              <a:gd name="connsiteY9" fmla="*/ 1423694 h 2319496"/>
              <a:gd name="connsiteX0" fmla="*/ 0 w 2236787"/>
              <a:gd name="connsiteY0" fmla="*/ 1423694 h 2319496"/>
              <a:gd name="connsiteX1" fmla="*/ 272647 w 2236787"/>
              <a:gd name="connsiteY1" fmla="*/ 1423694 h 2319496"/>
              <a:gd name="connsiteX2" fmla="*/ 272647 w 2236787"/>
              <a:gd name="connsiteY2" fmla="*/ 15240 h 2319496"/>
              <a:gd name="connsiteX3" fmla="*/ 1999023 w 2236787"/>
              <a:gd name="connsiteY3" fmla="*/ 0 h 2319496"/>
              <a:gd name="connsiteX4" fmla="*/ 2236724 w 2236787"/>
              <a:gd name="connsiteY4" fmla="*/ 855052 h 2319496"/>
              <a:gd name="connsiteX5" fmla="*/ 1457578 w 2236787"/>
              <a:gd name="connsiteY5" fmla="*/ 888866 h 2319496"/>
              <a:gd name="connsiteX6" fmla="*/ 1458003 w 2236787"/>
              <a:gd name="connsiteY6" fmla="*/ 1423694 h 2319496"/>
              <a:gd name="connsiteX7" fmla="*/ 1730650 w 2236787"/>
              <a:gd name="connsiteY7" fmla="*/ 1423694 h 2319496"/>
              <a:gd name="connsiteX8" fmla="*/ 865325 w 2236787"/>
              <a:gd name="connsiteY8" fmla="*/ 2319496 h 2319496"/>
              <a:gd name="connsiteX9" fmla="*/ 0 w 2236787"/>
              <a:gd name="connsiteY9" fmla="*/ 1423694 h 2319496"/>
              <a:gd name="connsiteX0" fmla="*/ 0 w 2022796"/>
              <a:gd name="connsiteY0" fmla="*/ 1423694 h 2319496"/>
              <a:gd name="connsiteX1" fmla="*/ 272647 w 2022796"/>
              <a:gd name="connsiteY1" fmla="*/ 1423694 h 2319496"/>
              <a:gd name="connsiteX2" fmla="*/ 272647 w 2022796"/>
              <a:gd name="connsiteY2" fmla="*/ 15240 h 2319496"/>
              <a:gd name="connsiteX3" fmla="*/ 1999023 w 2022796"/>
              <a:gd name="connsiteY3" fmla="*/ 0 h 2319496"/>
              <a:gd name="connsiteX4" fmla="*/ 2022411 w 2022796"/>
              <a:gd name="connsiteY4" fmla="*/ 836002 h 2319496"/>
              <a:gd name="connsiteX5" fmla="*/ 1457578 w 2022796"/>
              <a:gd name="connsiteY5" fmla="*/ 888866 h 2319496"/>
              <a:gd name="connsiteX6" fmla="*/ 1458003 w 2022796"/>
              <a:gd name="connsiteY6" fmla="*/ 1423694 h 2319496"/>
              <a:gd name="connsiteX7" fmla="*/ 1730650 w 2022796"/>
              <a:gd name="connsiteY7" fmla="*/ 1423694 h 2319496"/>
              <a:gd name="connsiteX8" fmla="*/ 865325 w 2022796"/>
              <a:gd name="connsiteY8" fmla="*/ 2319496 h 2319496"/>
              <a:gd name="connsiteX9" fmla="*/ 0 w 2022796"/>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3836 w 1999023"/>
              <a:gd name="connsiteY4" fmla="*/ 836002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008548"/>
              <a:gd name="connsiteY0" fmla="*/ 1414169 h 2309971"/>
              <a:gd name="connsiteX1" fmla="*/ 272647 w 2008548"/>
              <a:gd name="connsiteY1" fmla="*/ 1414169 h 2309971"/>
              <a:gd name="connsiteX2" fmla="*/ 272647 w 2008548"/>
              <a:gd name="connsiteY2" fmla="*/ 5715 h 2309971"/>
              <a:gd name="connsiteX3" fmla="*/ 2008548 w 2008548"/>
              <a:gd name="connsiteY3" fmla="*/ 0 h 2309971"/>
              <a:gd name="connsiteX4" fmla="*/ 1993836 w 2008548"/>
              <a:gd name="connsiteY4" fmla="*/ 826477 h 2309971"/>
              <a:gd name="connsiteX5" fmla="*/ 1457578 w 2008548"/>
              <a:gd name="connsiteY5" fmla="*/ 879341 h 2309971"/>
              <a:gd name="connsiteX6" fmla="*/ 1458003 w 2008548"/>
              <a:gd name="connsiteY6" fmla="*/ 1414169 h 2309971"/>
              <a:gd name="connsiteX7" fmla="*/ 1730650 w 2008548"/>
              <a:gd name="connsiteY7" fmla="*/ 1414169 h 2309971"/>
              <a:gd name="connsiteX8" fmla="*/ 865325 w 2008548"/>
              <a:gd name="connsiteY8" fmla="*/ 2309971 h 2309971"/>
              <a:gd name="connsiteX9" fmla="*/ 0 w 2008548"/>
              <a:gd name="connsiteY9" fmla="*/ 1414169 h 2309971"/>
              <a:gd name="connsiteX0" fmla="*/ 0 w 2008548"/>
              <a:gd name="connsiteY0" fmla="*/ 1414169 h 2309971"/>
              <a:gd name="connsiteX1" fmla="*/ 272647 w 2008548"/>
              <a:gd name="connsiteY1" fmla="*/ 1414169 h 2309971"/>
              <a:gd name="connsiteX2" fmla="*/ 272647 w 2008548"/>
              <a:gd name="connsiteY2" fmla="*/ 5715 h 2309971"/>
              <a:gd name="connsiteX3" fmla="*/ 2008548 w 2008548"/>
              <a:gd name="connsiteY3" fmla="*/ 0 h 2309971"/>
              <a:gd name="connsiteX4" fmla="*/ 2005742 w 2008548"/>
              <a:gd name="connsiteY4" fmla="*/ 826477 h 2309971"/>
              <a:gd name="connsiteX5" fmla="*/ 1457578 w 2008548"/>
              <a:gd name="connsiteY5" fmla="*/ 879341 h 2309971"/>
              <a:gd name="connsiteX6" fmla="*/ 1458003 w 2008548"/>
              <a:gd name="connsiteY6" fmla="*/ 1414169 h 2309971"/>
              <a:gd name="connsiteX7" fmla="*/ 1730650 w 2008548"/>
              <a:gd name="connsiteY7" fmla="*/ 1414169 h 2309971"/>
              <a:gd name="connsiteX8" fmla="*/ 865325 w 2008548"/>
              <a:gd name="connsiteY8" fmla="*/ 2309971 h 2309971"/>
              <a:gd name="connsiteX9" fmla="*/ 0 w 2008548"/>
              <a:gd name="connsiteY9" fmla="*/ 1414169 h 2309971"/>
              <a:gd name="connsiteX0" fmla="*/ 0 w 2008548"/>
              <a:gd name="connsiteY0" fmla="*/ 1414169 h 1995646"/>
              <a:gd name="connsiteX1" fmla="*/ 272647 w 2008548"/>
              <a:gd name="connsiteY1" fmla="*/ 1414169 h 1995646"/>
              <a:gd name="connsiteX2" fmla="*/ 272647 w 2008548"/>
              <a:gd name="connsiteY2" fmla="*/ 5715 h 1995646"/>
              <a:gd name="connsiteX3" fmla="*/ 2008548 w 2008548"/>
              <a:gd name="connsiteY3" fmla="*/ 0 h 1995646"/>
              <a:gd name="connsiteX4" fmla="*/ 2005742 w 2008548"/>
              <a:gd name="connsiteY4" fmla="*/ 826477 h 1995646"/>
              <a:gd name="connsiteX5" fmla="*/ 1457578 w 2008548"/>
              <a:gd name="connsiteY5" fmla="*/ 879341 h 1995646"/>
              <a:gd name="connsiteX6" fmla="*/ 1458003 w 2008548"/>
              <a:gd name="connsiteY6" fmla="*/ 1414169 h 1995646"/>
              <a:gd name="connsiteX7" fmla="*/ 1730650 w 2008548"/>
              <a:gd name="connsiteY7" fmla="*/ 1414169 h 1995646"/>
              <a:gd name="connsiteX8" fmla="*/ 895587 w 2008548"/>
              <a:gd name="connsiteY8" fmla="*/ 1995646 h 1995646"/>
              <a:gd name="connsiteX9" fmla="*/ 0 w 2008548"/>
              <a:gd name="connsiteY9" fmla="*/ 1414169 h 1995646"/>
              <a:gd name="connsiteX0" fmla="*/ 0 w 2008548"/>
              <a:gd name="connsiteY0" fmla="*/ 1409406 h 1990883"/>
              <a:gd name="connsiteX1" fmla="*/ 272647 w 2008548"/>
              <a:gd name="connsiteY1" fmla="*/ 1409406 h 1990883"/>
              <a:gd name="connsiteX2" fmla="*/ 272647 w 2008548"/>
              <a:gd name="connsiteY2" fmla="*/ 952 h 1990883"/>
              <a:gd name="connsiteX3" fmla="*/ 2008548 w 2008548"/>
              <a:gd name="connsiteY3" fmla="*/ 0 h 1990883"/>
              <a:gd name="connsiteX4" fmla="*/ 2005742 w 2008548"/>
              <a:gd name="connsiteY4" fmla="*/ 821714 h 1990883"/>
              <a:gd name="connsiteX5" fmla="*/ 1457578 w 2008548"/>
              <a:gd name="connsiteY5" fmla="*/ 874578 h 1990883"/>
              <a:gd name="connsiteX6" fmla="*/ 1458003 w 2008548"/>
              <a:gd name="connsiteY6" fmla="*/ 1409406 h 1990883"/>
              <a:gd name="connsiteX7" fmla="*/ 1730650 w 2008548"/>
              <a:gd name="connsiteY7" fmla="*/ 1409406 h 1990883"/>
              <a:gd name="connsiteX8" fmla="*/ 895587 w 2008548"/>
              <a:gd name="connsiteY8" fmla="*/ 1990883 h 1990883"/>
              <a:gd name="connsiteX9" fmla="*/ 0 w 2008548"/>
              <a:gd name="connsiteY9" fmla="*/ 1409406 h 1990883"/>
              <a:gd name="connsiteX0" fmla="*/ 0 w 2008548"/>
              <a:gd name="connsiteY0" fmla="*/ 1409406 h 1990883"/>
              <a:gd name="connsiteX1" fmla="*/ 272647 w 2008548"/>
              <a:gd name="connsiteY1" fmla="*/ 1409406 h 1990883"/>
              <a:gd name="connsiteX2" fmla="*/ 272647 w 2008548"/>
              <a:gd name="connsiteY2" fmla="*/ 952 h 1990883"/>
              <a:gd name="connsiteX3" fmla="*/ 2008548 w 2008548"/>
              <a:gd name="connsiteY3" fmla="*/ 0 h 1990883"/>
              <a:gd name="connsiteX4" fmla="*/ 2005742 w 2008548"/>
              <a:gd name="connsiteY4" fmla="*/ 821714 h 1990883"/>
              <a:gd name="connsiteX5" fmla="*/ 1457578 w 2008548"/>
              <a:gd name="connsiteY5" fmla="*/ 874578 h 1990883"/>
              <a:gd name="connsiteX6" fmla="*/ 1458003 w 2008548"/>
              <a:gd name="connsiteY6" fmla="*/ 1409406 h 1990883"/>
              <a:gd name="connsiteX7" fmla="*/ 1730650 w 2008548"/>
              <a:gd name="connsiteY7" fmla="*/ 1409406 h 1990883"/>
              <a:gd name="connsiteX8" fmla="*/ 895587 w 2008548"/>
              <a:gd name="connsiteY8" fmla="*/ 1990883 h 1990883"/>
              <a:gd name="connsiteX9" fmla="*/ 0 w 2008548"/>
              <a:gd name="connsiteY9"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457578 w 2226822"/>
              <a:gd name="connsiteY6" fmla="*/ 874578 h 1990883"/>
              <a:gd name="connsiteX7" fmla="*/ 1458003 w 2226822"/>
              <a:gd name="connsiteY7" fmla="*/ 1409406 h 1990883"/>
              <a:gd name="connsiteX8" fmla="*/ 1730650 w 2226822"/>
              <a:gd name="connsiteY8" fmla="*/ 1409406 h 1990883"/>
              <a:gd name="connsiteX9" fmla="*/ 895587 w 2226822"/>
              <a:gd name="connsiteY9" fmla="*/ 1990883 h 1990883"/>
              <a:gd name="connsiteX10" fmla="*/ 0 w 2226822"/>
              <a:gd name="connsiteY10"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57578 w 2226822"/>
              <a:gd name="connsiteY7" fmla="*/ 87457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57578 w 2226822"/>
              <a:gd name="connsiteY7" fmla="*/ 87457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94587 w 2226822"/>
              <a:gd name="connsiteY6" fmla="*/ 1264607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94587 w 2226822"/>
              <a:gd name="connsiteY6" fmla="*/ 1264607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94587 w 2363216"/>
              <a:gd name="connsiteY7" fmla="*/ 1264607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94587 w 2363216"/>
              <a:gd name="connsiteY7" fmla="*/ 1264607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7797"/>
              <a:gd name="connsiteY0" fmla="*/ 1409406 h 1990883"/>
              <a:gd name="connsiteX1" fmla="*/ 272647 w 2367797"/>
              <a:gd name="connsiteY1" fmla="*/ 1409406 h 1990883"/>
              <a:gd name="connsiteX2" fmla="*/ 272647 w 2367797"/>
              <a:gd name="connsiteY2" fmla="*/ 952 h 1990883"/>
              <a:gd name="connsiteX3" fmla="*/ 2008548 w 2367797"/>
              <a:gd name="connsiteY3" fmla="*/ 0 h 1990883"/>
              <a:gd name="connsiteX4" fmla="*/ 2005742 w 2367797"/>
              <a:gd name="connsiteY4" fmla="*/ 821714 h 1990883"/>
              <a:gd name="connsiteX5" fmla="*/ 2209922 w 2367797"/>
              <a:gd name="connsiteY5" fmla="*/ 954795 h 1990883"/>
              <a:gd name="connsiteX6" fmla="*/ 2341057 w 2367797"/>
              <a:gd name="connsiteY6" fmla="*/ 1281057 h 1990883"/>
              <a:gd name="connsiteX7" fmla="*/ 1897210 w 2367797"/>
              <a:gd name="connsiteY7" fmla="*/ 1322182 h 1990883"/>
              <a:gd name="connsiteX8" fmla="*/ 1576935 w 2367797"/>
              <a:gd name="connsiteY8" fmla="*/ 1261865 h 1990883"/>
              <a:gd name="connsiteX9" fmla="*/ 1470187 w 2367797"/>
              <a:gd name="connsiteY9" fmla="*/ 745718 h 1990883"/>
              <a:gd name="connsiteX10" fmla="*/ 1458003 w 2367797"/>
              <a:gd name="connsiteY10" fmla="*/ 1409406 h 1990883"/>
              <a:gd name="connsiteX11" fmla="*/ 1730650 w 2367797"/>
              <a:gd name="connsiteY11" fmla="*/ 1409406 h 1990883"/>
              <a:gd name="connsiteX12" fmla="*/ 895587 w 2367797"/>
              <a:gd name="connsiteY12" fmla="*/ 1990883 h 1990883"/>
              <a:gd name="connsiteX13" fmla="*/ 0 w 2367797"/>
              <a:gd name="connsiteY13" fmla="*/ 1409406 h 1990883"/>
              <a:gd name="connsiteX0" fmla="*/ 0 w 2367797"/>
              <a:gd name="connsiteY0" fmla="*/ 1409406 h 1990883"/>
              <a:gd name="connsiteX1" fmla="*/ 272647 w 2367797"/>
              <a:gd name="connsiteY1" fmla="*/ 1409406 h 1990883"/>
              <a:gd name="connsiteX2" fmla="*/ 272647 w 2367797"/>
              <a:gd name="connsiteY2" fmla="*/ 952 h 1990883"/>
              <a:gd name="connsiteX3" fmla="*/ 2008548 w 2367797"/>
              <a:gd name="connsiteY3" fmla="*/ 0 h 1990883"/>
              <a:gd name="connsiteX4" fmla="*/ 2005742 w 2367797"/>
              <a:gd name="connsiteY4" fmla="*/ 821714 h 1990883"/>
              <a:gd name="connsiteX5" fmla="*/ 2209922 w 2367797"/>
              <a:gd name="connsiteY5" fmla="*/ 954795 h 1990883"/>
              <a:gd name="connsiteX6" fmla="*/ 2341057 w 2367797"/>
              <a:gd name="connsiteY6" fmla="*/ 1281057 h 1990883"/>
              <a:gd name="connsiteX7" fmla="*/ 1897210 w 2367797"/>
              <a:gd name="connsiteY7" fmla="*/ 1322182 h 1990883"/>
              <a:gd name="connsiteX8" fmla="*/ 1576935 w 2367797"/>
              <a:gd name="connsiteY8" fmla="*/ 1261865 h 1990883"/>
              <a:gd name="connsiteX9" fmla="*/ 1470187 w 2367797"/>
              <a:gd name="connsiteY9" fmla="*/ 745718 h 1990883"/>
              <a:gd name="connsiteX10" fmla="*/ 1458003 w 2367797"/>
              <a:gd name="connsiteY10" fmla="*/ 1409406 h 1990883"/>
              <a:gd name="connsiteX11" fmla="*/ 1730650 w 2367797"/>
              <a:gd name="connsiteY11" fmla="*/ 1409406 h 1990883"/>
              <a:gd name="connsiteX12" fmla="*/ 895587 w 2367797"/>
              <a:gd name="connsiteY12" fmla="*/ 1990883 h 1990883"/>
              <a:gd name="connsiteX13" fmla="*/ 0 w 2367797"/>
              <a:gd name="connsiteY13" fmla="*/ 1409406 h 1990883"/>
              <a:gd name="connsiteX0" fmla="*/ 0 w 2370094"/>
              <a:gd name="connsiteY0" fmla="*/ 1409406 h 1990883"/>
              <a:gd name="connsiteX1" fmla="*/ 272647 w 2370094"/>
              <a:gd name="connsiteY1" fmla="*/ 1409406 h 1990883"/>
              <a:gd name="connsiteX2" fmla="*/ 272647 w 2370094"/>
              <a:gd name="connsiteY2" fmla="*/ 952 h 1990883"/>
              <a:gd name="connsiteX3" fmla="*/ 2008548 w 2370094"/>
              <a:gd name="connsiteY3" fmla="*/ 0 h 1990883"/>
              <a:gd name="connsiteX4" fmla="*/ 2005742 w 2370094"/>
              <a:gd name="connsiteY4" fmla="*/ 821714 h 1990883"/>
              <a:gd name="connsiteX5" fmla="*/ 2209922 w 2370094"/>
              <a:gd name="connsiteY5" fmla="*/ 954795 h 1990883"/>
              <a:gd name="connsiteX6" fmla="*/ 2343579 w 2370094"/>
              <a:gd name="connsiteY6" fmla="*/ 1311216 h 1990883"/>
              <a:gd name="connsiteX7" fmla="*/ 1897210 w 2370094"/>
              <a:gd name="connsiteY7" fmla="*/ 1322182 h 1990883"/>
              <a:gd name="connsiteX8" fmla="*/ 1576935 w 2370094"/>
              <a:gd name="connsiteY8" fmla="*/ 1261865 h 1990883"/>
              <a:gd name="connsiteX9" fmla="*/ 1470187 w 2370094"/>
              <a:gd name="connsiteY9" fmla="*/ 745718 h 1990883"/>
              <a:gd name="connsiteX10" fmla="*/ 1458003 w 2370094"/>
              <a:gd name="connsiteY10" fmla="*/ 1409406 h 1990883"/>
              <a:gd name="connsiteX11" fmla="*/ 1730650 w 2370094"/>
              <a:gd name="connsiteY11" fmla="*/ 1409406 h 1990883"/>
              <a:gd name="connsiteX12" fmla="*/ 895587 w 2370094"/>
              <a:gd name="connsiteY12" fmla="*/ 1990883 h 1990883"/>
              <a:gd name="connsiteX13" fmla="*/ 0 w 2370094"/>
              <a:gd name="connsiteY13" fmla="*/ 1409406 h 1990883"/>
              <a:gd name="connsiteX0" fmla="*/ 0 w 2382354"/>
              <a:gd name="connsiteY0" fmla="*/ 1409406 h 1990883"/>
              <a:gd name="connsiteX1" fmla="*/ 272647 w 2382354"/>
              <a:gd name="connsiteY1" fmla="*/ 1409406 h 1990883"/>
              <a:gd name="connsiteX2" fmla="*/ 272647 w 2382354"/>
              <a:gd name="connsiteY2" fmla="*/ 952 h 1990883"/>
              <a:gd name="connsiteX3" fmla="*/ 2008548 w 2382354"/>
              <a:gd name="connsiteY3" fmla="*/ 0 h 1990883"/>
              <a:gd name="connsiteX4" fmla="*/ 2005742 w 2382354"/>
              <a:gd name="connsiteY4" fmla="*/ 821714 h 1990883"/>
              <a:gd name="connsiteX5" fmla="*/ 2209922 w 2382354"/>
              <a:gd name="connsiteY5" fmla="*/ 954795 h 1990883"/>
              <a:gd name="connsiteX6" fmla="*/ 2343579 w 2382354"/>
              <a:gd name="connsiteY6" fmla="*/ 1415400 h 1990883"/>
              <a:gd name="connsiteX7" fmla="*/ 2343579 w 2382354"/>
              <a:gd name="connsiteY7" fmla="*/ 1311216 h 1990883"/>
              <a:gd name="connsiteX8" fmla="*/ 1897210 w 2382354"/>
              <a:gd name="connsiteY8" fmla="*/ 1322182 h 1990883"/>
              <a:gd name="connsiteX9" fmla="*/ 1576935 w 2382354"/>
              <a:gd name="connsiteY9" fmla="*/ 1261865 h 1990883"/>
              <a:gd name="connsiteX10" fmla="*/ 1470187 w 2382354"/>
              <a:gd name="connsiteY10" fmla="*/ 745718 h 1990883"/>
              <a:gd name="connsiteX11" fmla="*/ 1458003 w 2382354"/>
              <a:gd name="connsiteY11" fmla="*/ 1409406 h 1990883"/>
              <a:gd name="connsiteX12" fmla="*/ 1730650 w 2382354"/>
              <a:gd name="connsiteY12" fmla="*/ 1409406 h 1990883"/>
              <a:gd name="connsiteX13" fmla="*/ 895587 w 2382354"/>
              <a:gd name="connsiteY13" fmla="*/ 1990883 h 1990883"/>
              <a:gd name="connsiteX14" fmla="*/ 0 w 2382354"/>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79443"/>
              <a:gd name="connsiteY0" fmla="*/ 1409406 h 1990883"/>
              <a:gd name="connsiteX1" fmla="*/ 272647 w 2379443"/>
              <a:gd name="connsiteY1" fmla="*/ 1409406 h 1990883"/>
              <a:gd name="connsiteX2" fmla="*/ 272647 w 2379443"/>
              <a:gd name="connsiteY2" fmla="*/ 952 h 1990883"/>
              <a:gd name="connsiteX3" fmla="*/ 2008548 w 2379443"/>
              <a:gd name="connsiteY3" fmla="*/ 0 h 1990883"/>
              <a:gd name="connsiteX4" fmla="*/ 2005742 w 2379443"/>
              <a:gd name="connsiteY4" fmla="*/ 821714 h 1990883"/>
              <a:gd name="connsiteX5" fmla="*/ 2209922 w 2379443"/>
              <a:gd name="connsiteY5" fmla="*/ 954795 h 1990883"/>
              <a:gd name="connsiteX6" fmla="*/ 2343579 w 2379443"/>
              <a:gd name="connsiteY6" fmla="*/ 1415400 h 1990883"/>
              <a:gd name="connsiteX7" fmla="*/ 2343579 w 2379443"/>
              <a:gd name="connsiteY7" fmla="*/ 1311216 h 1990883"/>
              <a:gd name="connsiteX8" fmla="*/ 1897210 w 2379443"/>
              <a:gd name="connsiteY8" fmla="*/ 1322182 h 1990883"/>
              <a:gd name="connsiteX9" fmla="*/ 1576935 w 2379443"/>
              <a:gd name="connsiteY9" fmla="*/ 1261865 h 1990883"/>
              <a:gd name="connsiteX10" fmla="*/ 1470187 w 2379443"/>
              <a:gd name="connsiteY10" fmla="*/ 745718 h 1990883"/>
              <a:gd name="connsiteX11" fmla="*/ 1458003 w 2379443"/>
              <a:gd name="connsiteY11" fmla="*/ 1409406 h 1990883"/>
              <a:gd name="connsiteX12" fmla="*/ 1730650 w 2379443"/>
              <a:gd name="connsiteY12" fmla="*/ 1409406 h 1990883"/>
              <a:gd name="connsiteX13" fmla="*/ 895587 w 2379443"/>
              <a:gd name="connsiteY13" fmla="*/ 1990883 h 1990883"/>
              <a:gd name="connsiteX14" fmla="*/ 0 w 2379443"/>
              <a:gd name="connsiteY14" fmla="*/ 1409406 h 1990883"/>
              <a:gd name="connsiteX0" fmla="*/ 0 w 2379443"/>
              <a:gd name="connsiteY0" fmla="*/ 1409406 h 1990883"/>
              <a:gd name="connsiteX1" fmla="*/ 272647 w 2379443"/>
              <a:gd name="connsiteY1" fmla="*/ 1409406 h 1990883"/>
              <a:gd name="connsiteX2" fmla="*/ 272647 w 2379443"/>
              <a:gd name="connsiteY2" fmla="*/ 952 h 1990883"/>
              <a:gd name="connsiteX3" fmla="*/ 2008548 w 2379443"/>
              <a:gd name="connsiteY3" fmla="*/ 0 h 1990883"/>
              <a:gd name="connsiteX4" fmla="*/ 2005742 w 2379443"/>
              <a:gd name="connsiteY4" fmla="*/ 821714 h 1990883"/>
              <a:gd name="connsiteX5" fmla="*/ 2209922 w 2379443"/>
              <a:gd name="connsiteY5" fmla="*/ 954795 h 1990883"/>
              <a:gd name="connsiteX6" fmla="*/ 2343579 w 2379443"/>
              <a:gd name="connsiteY6" fmla="*/ 1415400 h 1990883"/>
              <a:gd name="connsiteX7" fmla="*/ 2343579 w 2379443"/>
              <a:gd name="connsiteY7" fmla="*/ 1311216 h 1990883"/>
              <a:gd name="connsiteX8" fmla="*/ 1897210 w 2379443"/>
              <a:gd name="connsiteY8" fmla="*/ 1322182 h 1990883"/>
              <a:gd name="connsiteX9" fmla="*/ 1576935 w 2379443"/>
              <a:gd name="connsiteY9" fmla="*/ 1261865 h 1990883"/>
              <a:gd name="connsiteX10" fmla="*/ 1470187 w 2379443"/>
              <a:gd name="connsiteY10" fmla="*/ 745718 h 1990883"/>
              <a:gd name="connsiteX11" fmla="*/ 1458003 w 2379443"/>
              <a:gd name="connsiteY11" fmla="*/ 1409406 h 1990883"/>
              <a:gd name="connsiteX12" fmla="*/ 1730650 w 2379443"/>
              <a:gd name="connsiteY12" fmla="*/ 1409406 h 1990883"/>
              <a:gd name="connsiteX13" fmla="*/ 895587 w 2379443"/>
              <a:gd name="connsiteY13" fmla="*/ 1990883 h 1990883"/>
              <a:gd name="connsiteX14" fmla="*/ 0 w 2379443"/>
              <a:gd name="connsiteY14" fmla="*/ 1409406 h 1990883"/>
              <a:gd name="connsiteX0" fmla="*/ 0 w 2354710"/>
              <a:gd name="connsiteY0" fmla="*/ 1409406 h 1990883"/>
              <a:gd name="connsiteX1" fmla="*/ 272647 w 2354710"/>
              <a:gd name="connsiteY1" fmla="*/ 1409406 h 1990883"/>
              <a:gd name="connsiteX2" fmla="*/ 272647 w 2354710"/>
              <a:gd name="connsiteY2" fmla="*/ 952 h 1990883"/>
              <a:gd name="connsiteX3" fmla="*/ 2008548 w 2354710"/>
              <a:gd name="connsiteY3" fmla="*/ 0 h 1990883"/>
              <a:gd name="connsiteX4" fmla="*/ 2005742 w 2354710"/>
              <a:gd name="connsiteY4" fmla="*/ 821714 h 1990883"/>
              <a:gd name="connsiteX5" fmla="*/ 2209922 w 2354710"/>
              <a:gd name="connsiteY5" fmla="*/ 954795 h 1990883"/>
              <a:gd name="connsiteX6" fmla="*/ 2343579 w 2354710"/>
              <a:gd name="connsiteY6" fmla="*/ 1415400 h 1990883"/>
              <a:gd name="connsiteX7" fmla="*/ 2343579 w 2354710"/>
              <a:gd name="connsiteY7" fmla="*/ 1311216 h 1990883"/>
              <a:gd name="connsiteX8" fmla="*/ 1897210 w 2354710"/>
              <a:gd name="connsiteY8" fmla="*/ 1322182 h 1990883"/>
              <a:gd name="connsiteX9" fmla="*/ 1576935 w 2354710"/>
              <a:gd name="connsiteY9" fmla="*/ 1261865 h 1990883"/>
              <a:gd name="connsiteX10" fmla="*/ 1470187 w 2354710"/>
              <a:gd name="connsiteY10" fmla="*/ 745718 h 1990883"/>
              <a:gd name="connsiteX11" fmla="*/ 1458003 w 2354710"/>
              <a:gd name="connsiteY11" fmla="*/ 1409406 h 1990883"/>
              <a:gd name="connsiteX12" fmla="*/ 1730650 w 2354710"/>
              <a:gd name="connsiteY12" fmla="*/ 1409406 h 1990883"/>
              <a:gd name="connsiteX13" fmla="*/ 895587 w 2354710"/>
              <a:gd name="connsiteY13" fmla="*/ 1990883 h 1990883"/>
              <a:gd name="connsiteX14" fmla="*/ 0 w 2354710"/>
              <a:gd name="connsiteY14" fmla="*/ 1409406 h 1990883"/>
              <a:gd name="connsiteX0" fmla="*/ 0 w 2504274"/>
              <a:gd name="connsiteY0" fmla="*/ 1409406 h 1990883"/>
              <a:gd name="connsiteX1" fmla="*/ 272647 w 2504274"/>
              <a:gd name="connsiteY1" fmla="*/ 1409406 h 1990883"/>
              <a:gd name="connsiteX2" fmla="*/ 272647 w 2504274"/>
              <a:gd name="connsiteY2" fmla="*/ 952 h 1990883"/>
              <a:gd name="connsiteX3" fmla="*/ 2008548 w 2504274"/>
              <a:gd name="connsiteY3" fmla="*/ 0 h 1990883"/>
              <a:gd name="connsiteX4" fmla="*/ 2005742 w 2504274"/>
              <a:gd name="connsiteY4" fmla="*/ 821714 h 1990883"/>
              <a:gd name="connsiteX5" fmla="*/ 2209922 w 2504274"/>
              <a:gd name="connsiteY5" fmla="*/ 954795 h 1990883"/>
              <a:gd name="connsiteX6" fmla="*/ 2502458 w 2504274"/>
              <a:gd name="connsiteY6" fmla="*/ 1174131 h 1990883"/>
              <a:gd name="connsiteX7" fmla="*/ 2343579 w 2504274"/>
              <a:gd name="connsiteY7" fmla="*/ 1415400 h 1990883"/>
              <a:gd name="connsiteX8" fmla="*/ 2343579 w 2504274"/>
              <a:gd name="connsiteY8" fmla="*/ 1311216 h 1990883"/>
              <a:gd name="connsiteX9" fmla="*/ 1897210 w 2504274"/>
              <a:gd name="connsiteY9" fmla="*/ 1322182 h 1990883"/>
              <a:gd name="connsiteX10" fmla="*/ 1576935 w 2504274"/>
              <a:gd name="connsiteY10" fmla="*/ 1261865 h 1990883"/>
              <a:gd name="connsiteX11" fmla="*/ 1470187 w 2504274"/>
              <a:gd name="connsiteY11" fmla="*/ 745718 h 1990883"/>
              <a:gd name="connsiteX12" fmla="*/ 1458003 w 2504274"/>
              <a:gd name="connsiteY12" fmla="*/ 1409406 h 1990883"/>
              <a:gd name="connsiteX13" fmla="*/ 1730650 w 2504274"/>
              <a:gd name="connsiteY13" fmla="*/ 1409406 h 1990883"/>
              <a:gd name="connsiteX14" fmla="*/ 895587 w 2504274"/>
              <a:gd name="connsiteY14" fmla="*/ 1990883 h 1990883"/>
              <a:gd name="connsiteX15" fmla="*/ 0 w 2504274"/>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44354 w 2504275"/>
              <a:gd name="connsiteY5" fmla="*/ 1061721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2471"/>
              <a:gd name="connsiteY0" fmla="*/ 1409406 h 1990883"/>
              <a:gd name="connsiteX1" fmla="*/ 272647 w 2502471"/>
              <a:gd name="connsiteY1" fmla="*/ 1409406 h 1990883"/>
              <a:gd name="connsiteX2" fmla="*/ 272647 w 2502471"/>
              <a:gd name="connsiteY2" fmla="*/ 952 h 1990883"/>
              <a:gd name="connsiteX3" fmla="*/ 2008548 w 2502471"/>
              <a:gd name="connsiteY3" fmla="*/ 0 h 1990883"/>
              <a:gd name="connsiteX4" fmla="*/ 2005742 w 2502471"/>
              <a:gd name="connsiteY4" fmla="*/ 821714 h 1990883"/>
              <a:gd name="connsiteX5" fmla="*/ 2144354 w 2502471"/>
              <a:gd name="connsiteY5" fmla="*/ 1061721 h 1990883"/>
              <a:gd name="connsiteX6" fmla="*/ 2353666 w 2502471"/>
              <a:gd name="connsiteY6" fmla="*/ 946569 h 1990883"/>
              <a:gd name="connsiteX7" fmla="*/ 2502458 w 2502471"/>
              <a:gd name="connsiteY7" fmla="*/ 1174131 h 1990883"/>
              <a:gd name="connsiteX8" fmla="*/ 2343579 w 2502471"/>
              <a:gd name="connsiteY8" fmla="*/ 1415400 h 1990883"/>
              <a:gd name="connsiteX9" fmla="*/ 2343579 w 2502471"/>
              <a:gd name="connsiteY9" fmla="*/ 1311216 h 1990883"/>
              <a:gd name="connsiteX10" fmla="*/ 1897210 w 2502471"/>
              <a:gd name="connsiteY10" fmla="*/ 1322182 h 1990883"/>
              <a:gd name="connsiteX11" fmla="*/ 1576935 w 2502471"/>
              <a:gd name="connsiteY11" fmla="*/ 1261865 h 1990883"/>
              <a:gd name="connsiteX12" fmla="*/ 1470187 w 2502471"/>
              <a:gd name="connsiteY12" fmla="*/ 745718 h 1990883"/>
              <a:gd name="connsiteX13" fmla="*/ 1458003 w 2502471"/>
              <a:gd name="connsiteY13" fmla="*/ 1409406 h 1990883"/>
              <a:gd name="connsiteX14" fmla="*/ 1730650 w 2502471"/>
              <a:gd name="connsiteY14" fmla="*/ 1409406 h 1990883"/>
              <a:gd name="connsiteX15" fmla="*/ 895587 w 2502471"/>
              <a:gd name="connsiteY15" fmla="*/ 1990883 h 1990883"/>
              <a:gd name="connsiteX16" fmla="*/ 0 w 2502471"/>
              <a:gd name="connsiteY16" fmla="*/ 1409406 h 1990883"/>
              <a:gd name="connsiteX0" fmla="*/ 0 w 2502468"/>
              <a:gd name="connsiteY0" fmla="*/ 1409406 h 1990883"/>
              <a:gd name="connsiteX1" fmla="*/ 272647 w 2502468"/>
              <a:gd name="connsiteY1" fmla="*/ 1409406 h 1990883"/>
              <a:gd name="connsiteX2" fmla="*/ 272647 w 2502468"/>
              <a:gd name="connsiteY2" fmla="*/ 952 h 1990883"/>
              <a:gd name="connsiteX3" fmla="*/ 2008548 w 2502468"/>
              <a:gd name="connsiteY3" fmla="*/ 0 h 1990883"/>
              <a:gd name="connsiteX4" fmla="*/ 2005742 w 2502468"/>
              <a:gd name="connsiteY4" fmla="*/ 821714 h 1990883"/>
              <a:gd name="connsiteX5" fmla="*/ 2144354 w 2502468"/>
              <a:gd name="connsiteY5" fmla="*/ 1061721 h 1990883"/>
              <a:gd name="connsiteX6" fmla="*/ 2341057 w 2502468"/>
              <a:gd name="connsiteY6" fmla="*/ 1061720 h 1990883"/>
              <a:gd name="connsiteX7" fmla="*/ 2353666 w 2502468"/>
              <a:gd name="connsiteY7" fmla="*/ 946569 h 1990883"/>
              <a:gd name="connsiteX8" fmla="*/ 2502458 w 2502468"/>
              <a:gd name="connsiteY8" fmla="*/ 1174131 h 1990883"/>
              <a:gd name="connsiteX9" fmla="*/ 2343579 w 2502468"/>
              <a:gd name="connsiteY9" fmla="*/ 1415400 h 1990883"/>
              <a:gd name="connsiteX10" fmla="*/ 2343579 w 2502468"/>
              <a:gd name="connsiteY10" fmla="*/ 1311216 h 1990883"/>
              <a:gd name="connsiteX11" fmla="*/ 1897210 w 2502468"/>
              <a:gd name="connsiteY11" fmla="*/ 1322182 h 1990883"/>
              <a:gd name="connsiteX12" fmla="*/ 1576935 w 2502468"/>
              <a:gd name="connsiteY12" fmla="*/ 1261865 h 1990883"/>
              <a:gd name="connsiteX13" fmla="*/ 1470187 w 2502468"/>
              <a:gd name="connsiteY13" fmla="*/ 745718 h 1990883"/>
              <a:gd name="connsiteX14" fmla="*/ 1458003 w 2502468"/>
              <a:gd name="connsiteY14" fmla="*/ 1409406 h 1990883"/>
              <a:gd name="connsiteX15" fmla="*/ 1730650 w 2502468"/>
              <a:gd name="connsiteY15" fmla="*/ 1409406 h 1990883"/>
              <a:gd name="connsiteX16" fmla="*/ 895587 w 2502468"/>
              <a:gd name="connsiteY16" fmla="*/ 1990883 h 1990883"/>
              <a:gd name="connsiteX17" fmla="*/ 0 w 2502468"/>
              <a:gd name="connsiteY17" fmla="*/ 1409406 h 1990883"/>
              <a:gd name="connsiteX0" fmla="*/ 0 w 2502468"/>
              <a:gd name="connsiteY0" fmla="*/ 1409406 h 1990883"/>
              <a:gd name="connsiteX1" fmla="*/ 272647 w 2502468"/>
              <a:gd name="connsiteY1" fmla="*/ 1409406 h 1990883"/>
              <a:gd name="connsiteX2" fmla="*/ 272647 w 2502468"/>
              <a:gd name="connsiteY2" fmla="*/ 952 h 1990883"/>
              <a:gd name="connsiteX3" fmla="*/ 2008548 w 2502468"/>
              <a:gd name="connsiteY3" fmla="*/ 0 h 1990883"/>
              <a:gd name="connsiteX4" fmla="*/ 2005742 w 2502468"/>
              <a:gd name="connsiteY4" fmla="*/ 821714 h 1990883"/>
              <a:gd name="connsiteX5" fmla="*/ 2144354 w 2502468"/>
              <a:gd name="connsiteY5" fmla="*/ 1061721 h 1990883"/>
              <a:gd name="connsiteX6" fmla="*/ 2341057 w 2502468"/>
              <a:gd name="connsiteY6" fmla="*/ 1061720 h 1990883"/>
              <a:gd name="connsiteX7" fmla="*/ 2353666 w 2502468"/>
              <a:gd name="connsiteY7" fmla="*/ 946569 h 1990883"/>
              <a:gd name="connsiteX8" fmla="*/ 2502458 w 2502468"/>
              <a:gd name="connsiteY8" fmla="*/ 1174131 h 1990883"/>
              <a:gd name="connsiteX9" fmla="*/ 2343579 w 2502468"/>
              <a:gd name="connsiteY9" fmla="*/ 1415400 h 1990883"/>
              <a:gd name="connsiteX10" fmla="*/ 2343579 w 2502468"/>
              <a:gd name="connsiteY10" fmla="*/ 1311216 h 1990883"/>
              <a:gd name="connsiteX11" fmla="*/ 1897210 w 2502468"/>
              <a:gd name="connsiteY11" fmla="*/ 1322182 h 1990883"/>
              <a:gd name="connsiteX12" fmla="*/ 1576935 w 2502468"/>
              <a:gd name="connsiteY12" fmla="*/ 1261865 h 1990883"/>
              <a:gd name="connsiteX13" fmla="*/ 1470187 w 2502468"/>
              <a:gd name="connsiteY13" fmla="*/ 745718 h 1990883"/>
              <a:gd name="connsiteX14" fmla="*/ 1458003 w 2502468"/>
              <a:gd name="connsiteY14" fmla="*/ 1409406 h 1990883"/>
              <a:gd name="connsiteX15" fmla="*/ 1730650 w 2502468"/>
              <a:gd name="connsiteY15" fmla="*/ 1409406 h 1990883"/>
              <a:gd name="connsiteX16" fmla="*/ 895587 w 2502468"/>
              <a:gd name="connsiteY16" fmla="*/ 1990883 h 1990883"/>
              <a:gd name="connsiteX17" fmla="*/ 0 w 250246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81307 w 2502458"/>
              <a:gd name="connsiteY5" fmla="*/ 1042530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7207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3097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8793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8793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4684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4684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8702 w 2506567"/>
              <a:gd name="connsiteY4" fmla="*/ 37803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8702 w 2506567"/>
              <a:gd name="connsiteY4" fmla="*/ 378034 h 1990883"/>
              <a:gd name="connsiteX5" fmla="*/ 2049080 w 2506567"/>
              <a:gd name="connsiteY5" fmla="*/ 755753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91"/>
              <a:gd name="connsiteY0" fmla="*/ 1409406 h 1990883"/>
              <a:gd name="connsiteX1" fmla="*/ 272647 w 2506591"/>
              <a:gd name="connsiteY1" fmla="*/ 1409406 h 1990883"/>
              <a:gd name="connsiteX2" fmla="*/ 272647 w 2506591"/>
              <a:gd name="connsiteY2" fmla="*/ 952 h 1990883"/>
              <a:gd name="connsiteX3" fmla="*/ 2008548 w 2506591"/>
              <a:gd name="connsiteY3" fmla="*/ 0 h 1990883"/>
              <a:gd name="connsiteX4" fmla="*/ 2008702 w 2506591"/>
              <a:gd name="connsiteY4" fmla="*/ 378034 h 1990883"/>
              <a:gd name="connsiteX5" fmla="*/ 2049080 w 2506591"/>
              <a:gd name="connsiteY5" fmla="*/ 755753 h 1990883"/>
              <a:gd name="connsiteX6" fmla="*/ 2366738 w 2506591"/>
              <a:gd name="connsiteY6" fmla="*/ 1068421 h 1990883"/>
              <a:gd name="connsiteX7" fmla="*/ 2366830 w 2506591"/>
              <a:gd name="connsiteY7" fmla="*/ 967381 h 1990883"/>
              <a:gd name="connsiteX8" fmla="*/ 2381119 w 2506591"/>
              <a:gd name="connsiteY8" fmla="*/ 608008 h 1990883"/>
              <a:gd name="connsiteX9" fmla="*/ 2506567 w 2506591"/>
              <a:gd name="connsiteY9" fmla="*/ 1180832 h 1990883"/>
              <a:gd name="connsiteX10" fmla="*/ 2364124 w 2506591"/>
              <a:gd name="connsiteY10" fmla="*/ 1395298 h 1990883"/>
              <a:gd name="connsiteX11" fmla="*/ 2364125 w 2506591"/>
              <a:gd name="connsiteY11" fmla="*/ 1292230 h 1990883"/>
              <a:gd name="connsiteX12" fmla="*/ 1899265 w 2506591"/>
              <a:gd name="connsiteY12" fmla="*/ 1298729 h 1990883"/>
              <a:gd name="connsiteX13" fmla="*/ 1546118 w 2506591"/>
              <a:gd name="connsiteY13" fmla="*/ 1226127 h 1990883"/>
              <a:gd name="connsiteX14" fmla="*/ 1470187 w 2506591"/>
              <a:gd name="connsiteY14" fmla="*/ 745718 h 1990883"/>
              <a:gd name="connsiteX15" fmla="*/ 1458003 w 2506591"/>
              <a:gd name="connsiteY15" fmla="*/ 1409406 h 1990883"/>
              <a:gd name="connsiteX16" fmla="*/ 1730650 w 2506591"/>
              <a:gd name="connsiteY16" fmla="*/ 1409406 h 1990883"/>
              <a:gd name="connsiteX17" fmla="*/ 895587 w 2506591"/>
              <a:gd name="connsiteY17" fmla="*/ 1990883 h 1990883"/>
              <a:gd name="connsiteX18" fmla="*/ 0 w 2506591"/>
              <a:gd name="connsiteY18"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6738 w 2550982"/>
              <a:gd name="connsiteY6" fmla="*/ 1068421 h 1990883"/>
              <a:gd name="connsiteX7" fmla="*/ 2366830 w 2550982"/>
              <a:gd name="connsiteY7" fmla="*/ 967381 h 1990883"/>
              <a:gd name="connsiteX8" fmla="*/ 2381119 w 2550982"/>
              <a:gd name="connsiteY8" fmla="*/ 608008 h 1990883"/>
              <a:gd name="connsiteX9" fmla="*/ 2550965 w 2550982"/>
              <a:gd name="connsiteY9" fmla="*/ 981553 h 1990883"/>
              <a:gd name="connsiteX10" fmla="*/ 2364124 w 2550982"/>
              <a:gd name="connsiteY10" fmla="*/ 1395298 h 1990883"/>
              <a:gd name="connsiteX11" fmla="*/ 2364125 w 2550982"/>
              <a:gd name="connsiteY11" fmla="*/ 1292230 h 1990883"/>
              <a:gd name="connsiteX12" fmla="*/ 1899265 w 2550982"/>
              <a:gd name="connsiteY12" fmla="*/ 1298729 h 1990883"/>
              <a:gd name="connsiteX13" fmla="*/ 1546118 w 2550982"/>
              <a:gd name="connsiteY13" fmla="*/ 1226127 h 1990883"/>
              <a:gd name="connsiteX14" fmla="*/ 1470187 w 2550982"/>
              <a:gd name="connsiteY14" fmla="*/ 745718 h 1990883"/>
              <a:gd name="connsiteX15" fmla="*/ 1458003 w 2550982"/>
              <a:gd name="connsiteY15" fmla="*/ 1409406 h 1990883"/>
              <a:gd name="connsiteX16" fmla="*/ 1730650 w 2550982"/>
              <a:gd name="connsiteY16" fmla="*/ 1409406 h 1990883"/>
              <a:gd name="connsiteX17" fmla="*/ 895587 w 2550982"/>
              <a:gd name="connsiteY17" fmla="*/ 1990883 h 1990883"/>
              <a:gd name="connsiteX18" fmla="*/ 0 w 2550982"/>
              <a:gd name="connsiteY18"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6738 w 2550982"/>
              <a:gd name="connsiteY6" fmla="*/ 10684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37139 w 2550982"/>
              <a:gd name="connsiteY6" fmla="*/ 82026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37139 w 2550982"/>
              <a:gd name="connsiteY6" fmla="*/ 82026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8240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8240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79394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3779 w 2550982"/>
              <a:gd name="connsiteY6" fmla="*/ 79394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3779 w 2550982"/>
              <a:gd name="connsiteY6" fmla="*/ 793941 h 1990883"/>
              <a:gd name="connsiteX7" fmla="*/ 2381119 w 2550982"/>
              <a:gd name="connsiteY7" fmla="*/ 608008 h 1990883"/>
              <a:gd name="connsiteX8" fmla="*/ 2550965 w 2550982"/>
              <a:gd name="connsiteY8" fmla="*/ 981553 h 1990883"/>
              <a:gd name="connsiteX9" fmla="*/ 2375224 w 2550982"/>
              <a:gd name="connsiteY9" fmla="*/ 1446059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628674"/>
              <a:gd name="connsiteY0" fmla="*/ 1409406 h 1990883"/>
              <a:gd name="connsiteX1" fmla="*/ 272647 w 2628674"/>
              <a:gd name="connsiteY1" fmla="*/ 1409406 h 1990883"/>
              <a:gd name="connsiteX2" fmla="*/ 272647 w 2628674"/>
              <a:gd name="connsiteY2" fmla="*/ 952 h 1990883"/>
              <a:gd name="connsiteX3" fmla="*/ 2008548 w 2628674"/>
              <a:gd name="connsiteY3" fmla="*/ 0 h 1990883"/>
              <a:gd name="connsiteX4" fmla="*/ 2008702 w 2628674"/>
              <a:gd name="connsiteY4" fmla="*/ 378034 h 1990883"/>
              <a:gd name="connsiteX5" fmla="*/ 2049080 w 2628674"/>
              <a:gd name="connsiteY5" fmla="*/ 755753 h 1990883"/>
              <a:gd name="connsiteX6" fmla="*/ 2363779 w 2628674"/>
              <a:gd name="connsiteY6" fmla="*/ 793941 h 1990883"/>
              <a:gd name="connsiteX7" fmla="*/ 2381119 w 2628674"/>
              <a:gd name="connsiteY7" fmla="*/ 608008 h 1990883"/>
              <a:gd name="connsiteX8" fmla="*/ 2628663 w 2628674"/>
              <a:gd name="connsiteY8" fmla="*/ 1060513 h 1990883"/>
              <a:gd name="connsiteX9" fmla="*/ 2375224 w 2628674"/>
              <a:gd name="connsiteY9" fmla="*/ 1446059 h 1990883"/>
              <a:gd name="connsiteX10" fmla="*/ 2364125 w 2628674"/>
              <a:gd name="connsiteY10" fmla="*/ 1292230 h 1990883"/>
              <a:gd name="connsiteX11" fmla="*/ 1899265 w 2628674"/>
              <a:gd name="connsiteY11" fmla="*/ 1298729 h 1990883"/>
              <a:gd name="connsiteX12" fmla="*/ 1546118 w 2628674"/>
              <a:gd name="connsiteY12" fmla="*/ 1226127 h 1990883"/>
              <a:gd name="connsiteX13" fmla="*/ 1470187 w 2628674"/>
              <a:gd name="connsiteY13" fmla="*/ 745718 h 1990883"/>
              <a:gd name="connsiteX14" fmla="*/ 1458003 w 2628674"/>
              <a:gd name="connsiteY14" fmla="*/ 1409406 h 1990883"/>
              <a:gd name="connsiteX15" fmla="*/ 1730650 w 2628674"/>
              <a:gd name="connsiteY15" fmla="*/ 1409406 h 1990883"/>
              <a:gd name="connsiteX16" fmla="*/ 895587 w 2628674"/>
              <a:gd name="connsiteY16" fmla="*/ 1990883 h 1990883"/>
              <a:gd name="connsiteX17" fmla="*/ 0 w 2628674"/>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81119 w 2628663"/>
              <a:gd name="connsiteY7" fmla="*/ 608008 h 1990883"/>
              <a:gd name="connsiteX8" fmla="*/ 2628663 w 2628663"/>
              <a:gd name="connsiteY8" fmla="*/ 1060513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81119 w 2628663"/>
              <a:gd name="connsiteY7" fmla="*/ 60800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28663" h="1990883">
                <a:moveTo>
                  <a:pt x="0" y="1409406"/>
                </a:moveTo>
                <a:lnTo>
                  <a:pt x="272647" y="1409406"/>
                </a:lnTo>
                <a:lnTo>
                  <a:pt x="272647" y="952"/>
                </a:lnTo>
                <a:lnTo>
                  <a:pt x="2008548" y="0"/>
                </a:lnTo>
                <a:cubicBezTo>
                  <a:pt x="2007709" y="241774"/>
                  <a:pt x="2009718" y="249957"/>
                  <a:pt x="2008702" y="378034"/>
                </a:cubicBezTo>
                <a:cubicBezTo>
                  <a:pt x="2007688" y="505873"/>
                  <a:pt x="1995081" y="693485"/>
                  <a:pt x="2055740" y="767033"/>
                </a:cubicBezTo>
                <a:cubicBezTo>
                  <a:pt x="2116399" y="840581"/>
                  <a:pt x="2216723" y="813838"/>
                  <a:pt x="2372658" y="819321"/>
                </a:cubicBezTo>
                <a:cubicBezTo>
                  <a:pt x="2374720" y="689417"/>
                  <a:pt x="2374832" y="893206"/>
                  <a:pt x="2376678" y="661588"/>
                </a:cubicBezTo>
                <a:cubicBezTo>
                  <a:pt x="2399968" y="697163"/>
                  <a:pt x="2532832" y="893264"/>
                  <a:pt x="2628663" y="1052052"/>
                </a:cubicBezTo>
                <a:cubicBezTo>
                  <a:pt x="2566489" y="1150725"/>
                  <a:pt x="2445497" y="1341787"/>
                  <a:pt x="2375224" y="1446059"/>
                </a:cubicBezTo>
                <a:cubicBezTo>
                  <a:pt x="2375832" y="1367175"/>
                  <a:pt x="2373985" y="1359872"/>
                  <a:pt x="2373004" y="1283771"/>
                </a:cubicBezTo>
                <a:lnTo>
                  <a:pt x="1903704" y="1287449"/>
                </a:lnTo>
                <a:cubicBezTo>
                  <a:pt x="1766557" y="1287685"/>
                  <a:pt x="1625031" y="1307955"/>
                  <a:pt x="1552778" y="1217667"/>
                </a:cubicBezTo>
                <a:cubicBezTo>
                  <a:pt x="1480525" y="1127379"/>
                  <a:pt x="1468151" y="1011292"/>
                  <a:pt x="1470187" y="745718"/>
                </a:cubicBezTo>
                <a:cubicBezTo>
                  <a:pt x="1470329" y="923994"/>
                  <a:pt x="1457861" y="1231130"/>
                  <a:pt x="1458003" y="1409406"/>
                </a:cubicBezTo>
                <a:lnTo>
                  <a:pt x="1730650" y="1409406"/>
                </a:lnTo>
                <a:lnTo>
                  <a:pt x="895587" y="1990883"/>
                </a:lnTo>
                <a:lnTo>
                  <a:pt x="0" y="1409406"/>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29"/>
          <p:cNvSpPr txBox="1"/>
          <p:nvPr/>
        </p:nvSpPr>
        <p:spPr>
          <a:xfrm>
            <a:off x="4160012" y="3246366"/>
            <a:ext cx="1107996" cy="646331"/>
          </a:xfrm>
          <a:prstGeom prst="rect">
            <a:avLst/>
          </a:prstGeom>
          <a:noFill/>
        </p:spPr>
        <p:txBody>
          <a:bodyPr wrap="none" rtlCol="0">
            <a:spAutoFit/>
          </a:bodyPr>
          <a:lstStyle/>
          <a:p>
            <a:pPr algn="ctr"/>
            <a:r>
              <a:rPr kumimoji="1" lang="ja-JP" altLang="en-US" dirty="0" smtClean="0">
                <a:solidFill>
                  <a:srgbClr val="800080"/>
                </a:solidFill>
              </a:rPr>
              <a:t>危険事象</a:t>
            </a:r>
            <a:endParaRPr kumimoji="1" lang="en-US" altLang="ja-JP" dirty="0" smtClean="0">
              <a:solidFill>
                <a:srgbClr val="800080"/>
              </a:solidFill>
            </a:endParaRPr>
          </a:p>
          <a:p>
            <a:pPr algn="ctr"/>
            <a:r>
              <a:rPr lang="en-US" altLang="ja-JP" dirty="0" smtClean="0">
                <a:solidFill>
                  <a:srgbClr val="800080"/>
                </a:solidFill>
              </a:rPr>
              <a:t>(</a:t>
            </a:r>
            <a:r>
              <a:rPr lang="ja-JP" altLang="en-US" dirty="0" smtClean="0">
                <a:solidFill>
                  <a:srgbClr val="800080"/>
                </a:solidFill>
              </a:rPr>
              <a:t>暴露</a:t>
            </a:r>
            <a:r>
              <a:rPr lang="en-US" altLang="ja-JP" dirty="0" smtClean="0">
                <a:solidFill>
                  <a:srgbClr val="800080"/>
                </a:solidFill>
              </a:rPr>
              <a:t>)</a:t>
            </a:r>
            <a:endParaRPr kumimoji="1" lang="ja-JP" altLang="en-US" dirty="0">
              <a:solidFill>
                <a:srgbClr val="800080"/>
              </a:solidFill>
            </a:endParaRPr>
          </a:p>
        </p:txBody>
      </p:sp>
      <p:sp>
        <p:nvSpPr>
          <p:cNvPr id="16" name="円/楕円 33"/>
          <p:cNvSpPr/>
          <p:nvPr/>
        </p:nvSpPr>
        <p:spPr>
          <a:xfrm>
            <a:off x="6433369" y="3858982"/>
            <a:ext cx="1141576" cy="52725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dirty="0" smtClean="0">
                <a:solidFill>
                  <a:schemeClr val="tx1"/>
                </a:solidFill>
              </a:rPr>
              <a:t>ヒヤリ</a:t>
            </a:r>
            <a:endParaRPr kumimoji="1" lang="ja-JP" altLang="en-US" dirty="0">
              <a:solidFill>
                <a:schemeClr val="tx1"/>
              </a:solidFill>
            </a:endParaRPr>
          </a:p>
        </p:txBody>
      </p:sp>
      <p:sp>
        <p:nvSpPr>
          <p:cNvPr id="17" name="円/楕円 34"/>
          <p:cNvSpPr/>
          <p:nvPr/>
        </p:nvSpPr>
        <p:spPr>
          <a:xfrm>
            <a:off x="5252732" y="3930442"/>
            <a:ext cx="897100" cy="36004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dirty="0">
                <a:solidFill>
                  <a:schemeClr val="tx1"/>
                </a:solidFill>
              </a:rPr>
              <a:t>回避</a:t>
            </a:r>
          </a:p>
        </p:txBody>
      </p:sp>
      <p:sp>
        <p:nvSpPr>
          <p:cNvPr id="18" name="Freeform 1029"/>
          <p:cNvSpPr>
            <a:spLocks/>
          </p:cNvSpPr>
          <p:nvPr/>
        </p:nvSpPr>
        <p:spPr bwMode="auto">
          <a:xfrm flipH="1">
            <a:off x="1809620" y="4797641"/>
            <a:ext cx="809133" cy="9338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HG丸ｺﾞｼｯｸM-PRO" panose="020F0600000000000000" pitchFamily="50" charset="-128"/>
              <a:ea typeface="HG丸ｺﾞｼｯｸM-PRO" panose="020F0600000000000000" pitchFamily="50" charset="-128"/>
            </a:endParaRPr>
          </a:p>
        </p:txBody>
      </p:sp>
      <p:pic>
        <p:nvPicPr>
          <p:cNvPr id="1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49771" y="1279831"/>
            <a:ext cx="1911947" cy="217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76289" y="4415786"/>
            <a:ext cx="1193760" cy="1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Explosion 1 20"/>
          <p:cNvSpPr/>
          <p:nvPr/>
        </p:nvSpPr>
        <p:spPr bwMode="auto">
          <a:xfrm>
            <a:off x="2206003" y="4645241"/>
            <a:ext cx="242490" cy="252412"/>
          </a:xfrm>
          <a:prstGeom prst="irregularSeal1">
            <a:avLst/>
          </a:prstGeom>
          <a:solidFill>
            <a:srgbClr val="FF0000"/>
          </a:solidFill>
          <a:ln w="6350" cap="flat" cmpd="sng" algn="ctr">
            <a:solidFill>
              <a:srgbClr val="FF0000"/>
            </a:solidFill>
            <a:prstDash val="solid"/>
            <a:round/>
            <a:headEnd type="none" w="med" len="med"/>
            <a:tailEnd type="none" w="med" len="med"/>
          </a:ln>
          <a:effectLst/>
          <a:ex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Arial" charset="0"/>
              <a:ea typeface="HGP創英角ｺﾞｼｯｸUB" pitchFamily="50" charset="-128"/>
            </a:endParaRPr>
          </a:p>
        </p:txBody>
      </p:sp>
      <p:sp>
        <p:nvSpPr>
          <p:cNvPr id="22" name="Freeform 1029"/>
          <p:cNvSpPr>
            <a:spLocks/>
          </p:cNvSpPr>
          <p:nvPr/>
        </p:nvSpPr>
        <p:spPr bwMode="auto">
          <a:xfrm flipH="1">
            <a:off x="471715" y="1575469"/>
            <a:ext cx="1282229" cy="15886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HG丸ｺﾞｼｯｸM-PRO" panose="020F0600000000000000" pitchFamily="50" charset="-128"/>
              <a:ea typeface="HG丸ｺﾞｼｯｸM-PRO" panose="020F0600000000000000" pitchFamily="50" charset="-128"/>
            </a:endParaRPr>
          </a:p>
        </p:txBody>
      </p:sp>
      <p:pic>
        <p:nvPicPr>
          <p:cNvPr id="2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27034" y="3924115"/>
            <a:ext cx="1193760" cy="1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Freeform 1029"/>
          <p:cNvSpPr>
            <a:spLocks/>
          </p:cNvSpPr>
          <p:nvPr/>
        </p:nvSpPr>
        <p:spPr bwMode="auto">
          <a:xfrm rot="19281564" flipH="1">
            <a:off x="7359142" y="4256077"/>
            <a:ext cx="809133" cy="9338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HG丸ｺﾞｼｯｸM-PRO" panose="020F0600000000000000" pitchFamily="50" charset="-128"/>
              <a:ea typeface="HG丸ｺﾞｼｯｸM-PRO" panose="020F0600000000000000" pitchFamily="50"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1058781672"/>
              </p:ext>
            </p:extLst>
          </p:nvPr>
        </p:nvGraphicFramePr>
        <p:xfrm>
          <a:off x="222099" y="4844633"/>
          <a:ext cx="3155736" cy="1285240"/>
        </p:xfrm>
        <a:graphic>
          <a:graphicData uri="http://schemas.openxmlformats.org/drawingml/2006/table">
            <a:tbl>
              <a:tblPr firstRow="1">
                <a:tableStyleId>{3C2FFA5D-87B4-456A-9821-1D502468CF0F}</a:tableStyleId>
              </a:tblPr>
              <a:tblGrid>
                <a:gridCol w="3155736"/>
              </a:tblGrid>
              <a:tr h="370840">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危険状態となる作業の排除</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solidFill>
                      <a:srgbClr val="FFC000"/>
                    </a:solidFill>
                  </a:tcPr>
                </a:tc>
              </a:tr>
              <a:tr h="370840">
                <a:tc>
                  <a:txBody>
                    <a:bodyPr/>
                    <a:lstStyle/>
                    <a:p>
                      <a:r>
                        <a:rPr kumimoji="1" lang="ja-JP" altLang="en-US" sz="18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危険区域内の作業を廃止する、あるいは危険区域外からの作業とする</a:t>
                      </a:r>
                      <a:endPar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solidFill>
                      <a:srgbClr val="FFC000"/>
                    </a:solidFill>
                  </a:tcPr>
                </a:tc>
              </a:tr>
            </a:tbl>
          </a:graphicData>
        </a:graphic>
      </p:graphicFrame>
      <p:cxnSp>
        <p:nvCxnSpPr>
          <p:cNvPr id="26" name="Straight Arrow Connector 25"/>
          <p:cNvCxnSpPr>
            <a:endCxn id="5" idx="0"/>
          </p:cNvCxnSpPr>
          <p:nvPr/>
        </p:nvCxnSpPr>
        <p:spPr bwMode="auto">
          <a:xfrm flipH="1">
            <a:off x="1799967" y="2830610"/>
            <a:ext cx="1130163" cy="2014023"/>
          </a:xfrm>
          <a:prstGeom prst="straightConnector1">
            <a:avLst/>
          </a:prstGeom>
          <a:noFill/>
          <a:ln w="76200" cap="flat" cmpd="sng" algn="ctr">
            <a:solidFill>
              <a:srgbClr val="FFC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694873" y="6207125"/>
            <a:ext cx="8667757" cy="276999"/>
          </a:xfrm>
          <a:prstGeom prst="rect">
            <a:avLst/>
          </a:prstGeom>
          <a:noFill/>
        </p:spPr>
        <p:txBody>
          <a:bodyPr wrap="none" rtlCol="0">
            <a:spAutoFit/>
          </a:bodyPr>
          <a:lstStyle/>
          <a:p>
            <a:r>
              <a:rPr kumimoji="1" lang="en-US" altLang="ja-JP" sz="1200" dirty="0" smtClean="0"/>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「危険事象」には、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危険状態から危害・障害をもたらす「危険事象」</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の他、「人の異常な行動・行為」及び「機械の異常・故障」が含まれる</a:t>
            </a:r>
            <a:endParaRPr kumimoji="1" lang="ja-JP" altLang="en-US" sz="1200" dirty="0"/>
          </a:p>
        </p:txBody>
      </p:sp>
      <p:cxnSp>
        <p:nvCxnSpPr>
          <p:cNvPr id="45" name="Straight Arrow Connector 44"/>
          <p:cNvCxnSpPr>
            <a:stCxn id="12" idx="4"/>
            <a:endCxn id="49" idx="0"/>
          </p:cNvCxnSpPr>
          <p:nvPr/>
        </p:nvCxnSpPr>
        <p:spPr bwMode="auto">
          <a:xfrm>
            <a:off x="6458408" y="2819295"/>
            <a:ext cx="1750737" cy="2025338"/>
          </a:xfrm>
          <a:prstGeom prst="straightConnector1">
            <a:avLst/>
          </a:prstGeom>
          <a:noFill/>
          <a:ln w="76200" cap="flat" cmpd="sng" algn="ctr">
            <a:solidFill>
              <a:schemeClr val="accent3"/>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p:cNvCxnSpPr>
            <a:stCxn id="12" idx="4"/>
            <a:endCxn id="50" idx="0"/>
          </p:cNvCxnSpPr>
          <p:nvPr/>
        </p:nvCxnSpPr>
        <p:spPr bwMode="auto">
          <a:xfrm flipH="1">
            <a:off x="5044149" y="2819295"/>
            <a:ext cx="1414259" cy="2025338"/>
          </a:xfrm>
          <a:prstGeom prst="straightConnector1">
            <a:avLst/>
          </a:prstGeom>
          <a:noFill/>
          <a:ln w="76200" cap="flat" cmpd="sng" algn="ctr">
            <a:solidFill>
              <a:srgbClr val="7030A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p:cNvCxnSpPr>
            <a:endCxn id="50" idx="0"/>
          </p:cNvCxnSpPr>
          <p:nvPr/>
        </p:nvCxnSpPr>
        <p:spPr bwMode="auto">
          <a:xfrm>
            <a:off x="3112295" y="2822573"/>
            <a:ext cx="1931854" cy="2022060"/>
          </a:xfrm>
          <a:prstGeom prst="straightConnector1">
            <a:avLst/>
          </a:prstGeom>
          <a:noFill/>
          <a:ln w="76200" cap="flat" cmpd="sng" algn="ctr">
            <a:solidFill>
              <a:srgbClr val="7030A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9" name="Table 48"/>
          <p:cNvGraphicFramePr>
            <a:graphicFrameLocks noGrp="1"/>
          </p:cNvGraphicFramePr>
          <p:nvPr>
            <p:extLst>
              <p:ext uri="{D42A27DB-BD31-4B8C-83A1-F6EECF244321}">
                <p14:modId xmlns:p14="http://schemas.microsoft.com/office/powerpoint/2010/main" val="2645252588"/>
              </p:ext>
            </p:extLst>
          </p:nvPr>
        </p:nvGraphicFramePr>
        <p:xfrm>
          <a:off x="6720870" y="4844633"/>
          <a:ext cx="2976550" cy="1285240"/>
        </p:xfrm>
        <a:graphic>
          <a:graphicData uri="http://schemas.openxmlformats.org/drawingml/2006/table">
            <a:tbl>
              <a:tblPr firstRow="1">
                <a:tableStyleId>{3C2FFA5D-87B4-456A-9821-1D502468CF0F}</a:tableStyleId>
              </a:tblPr>
              <a:tblGrid>
                <a:gridCol w="297655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危険源の除去・低減</a:t>
                      </a:r>
                    </a:p>
                  </a:txBody>
                  <a:tcPr marL="99060" marR="99060">
                    <a:solidFill>
                      <a:schemeClr val="bg1">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危険源の除去、または危害が及ばないエネルギーへの低減する</a:t>
                      </a:r>
                    </a:p>
                  </a:txBody>
                  <a:tcPr marL="99060" marR="99060">
                    <a:solidFill>
                      <a:schemeClr val="bg1">
                        <a:lumMod val="75000"/>
                      </a:schemeClr>
                    </a:solidFill>
                  </a:tcPr>
                </a:tc>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2236657731"/>
              </p:ext>
            </p:extLst>
          </p:nvPr>
        </p:nvGraphicFramePr>
        <p:xfrm>
          <a:off x="3376689" y="4844633"/>
          <a:ext cx="3334921" cy="1285240"/>
        </p:xfrm>
        <a:graphic>
          <a:graphicData uri="http://schemas.openxmlformats.org/drawingml/2006/table">
            <a:tbl>
              <a:tblPr firstRow="1">
                <a:tableStyleId>{3C2FFA5D-87B4-456A-9821-1D502468CF0F}</a:tableStyleId>
              </a:tblPr>
              <a:tblGrid>
                <a:gridCol w="3334921"/>
              </a:tblGrid>
              <a:tr h="370840">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危険事象の発生確率の低減</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solidFill>
                      <a:srgbClr val="7030A0">
                        <a:alpha val="43137"/>
                      </a:srgb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人間工学考慮や信頼性向上により危険事象の発生確率を下げる</a:t>
                      </a:r>
                      <a:endParaRPr kumimoji="1" lang="en-US" altLang="ja-JP" sz="18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solidFill>
                      <a:srgbClr val="7030A0">
                        <a:alpha val="43137"/>
                      </a:srgbClr>
                    </a:solidFill>
                  </a:tcPr>
                </a:tc>
              </a:tr>
            </a:tbl>
          </a:graphicData>
        </a:graphic>
      </p:graphicFrame>
      <p:cxnSp>
        <p:nvCxnSpPr>
          <p:cNvPr id="56" name="Straight Arrow Connector 55"/>
          <p:cNvCxnSpPr>
            <a:stCxn id="15" idx="2"/>
            <a:endCxn id="50" idx="0"/>
          </p:cNvCxnSpPr>
          <p:nvPr/>
        </p:nvCxnSpPr>
        <p:spPr bwMode="auto">
          <a:xfrm>
            <a:off x="4714010" y="3892697"/>
            <a:ext cx="330139" cy="951936"/>
          </a:xfrm>
          <a:prstGeom prst="straightConnector1">
            <a:avLst/>
          </a:prstGeom>
          <a:noFill/>
          <a:ln w="76200" cap="flat" cmpd="sng" algn="ctr">
            <a:solidFill>
              <a:srgbClr val="7030A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Rectangle 58"/>
          <p:cNvSpPr/>
          <p:nvPr/>
        </p:nvSpPr>
        <p:spPr bwMode="auto">
          <a:xfrm>
            <a:off x="6675360" y="4815840"/>
            <a:ext cx="3034697" cy="1332000"/>
          </a:xfrm>
          <a:prstGeom prst="rect">
            <a:avLst/>
          </a:prstGeom>
          <a:noFill/>
          <a:ln w="57150">
            <a:solidFill>
              <a:srgbClr val="FF00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Arial" charset="0"/>
              <a:ea typeface="HGP創英角ｺﾞｼｯｸUB" pitchFamily="50" charset="-128"/>
            </a:endParaRPr>
          </a:p>
        </p:txBody>
      </p:sp>
    </p:spTree>
    <p:extLst>
      <p:ext uri="{BB962C8B-B14F-4D97-AF65-F5344CB8AC3E}">
        <p14:creationId xmlns:p14="http://schemas.microsoft.com/office/powerpoint/2010/main" val="415817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3 </a:t>
            </a:r>
            <a:r>
              <a:rPr lang="ja-JP" altLang="en-US" dirty="0"/>
              <a:t>リスク低減</a:t>
            </a:r>
            <a:r>
              <a:rPr lang="en-US" altLang="ja-JP" dirty="0"/>
              <a:t/>
            </a:r>
            <a:br>
              <a:rPr lang="en-US" altLang="ja-JP" dirty="0"/>
            </a:br>
            <a:r>
              <a:rPr lang="en-US" altLang="ja-JP" dirty="0"/>
              <a:t>(2)</a:t>
            </a:r>
            <a:r>
              <a:rPr lang="ja-JP" altLang="en-US" dirty="0"/>
              <a:t> </a:t>
            </a:r>
            <a:r>
              <a:rPr lang="ja-JP" altLang="en-US" dirty="0" smtClean="0"/>
              <a:t>本質的安全</a:t>
            </a:r>
            <a:r>
              <a:rPr lang="ja-JP" altLang="en-US" dirty="0"/>
              <a:t>設計</a:t>
            </a:r>
            <a:endParaRPr kumimoji="1" lang="ja-JP" altLang="en-US" dirty="0"/>
          </a:p>
        </p:txBody>
      </p:sp>
      <p:sp>
        <p:nvSpPr>
          <p:cNvPr id="3" name="Content Placeholder 2"/>
          <p:cNvSpPr>
            <a:spLocks noGrp="1"/>
          </p:cNvSpPr>
          <p:nvPr>
            <p:ph idx="1"/>
          </p:nvPr>
        </p:nvSpPr>
        <p:spPr/>
        <p:txBody>
          <a:bodyPr/>
          <a:lstStyle/>
          <a:p>
            <a:pPr marL="0" indent="0">
              <a:buNone/>
            </a:pPr>
            <a:r>
              <a:rPr lang="ja-JP" altLang="en-US" dirty="0"/>
              <a:t>ア　危険源の除去・低減</a:t>
            </a:r>
            <a:endParaRPr kumimoji="1" lang="ja-JP" alt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739160071"/>
              </p:ext>
            </p:extLst>
          </p:nvPr>
        </p:nvGraphicFramePr>
        <p:xfrm>
          <a:off x="520097" y="1817460"/>
          <a:ext cx="8947753" cy="4792800"/>
        </p:xfrm>
        <a:graphic>
          <a:graphicData uri="http://schemas.openxmlformats.org/drawingml/2006/table">
            <a:tbl>
              <a:tblPr firstRow="1">
                <a:tableStyleId>{3C2FFA5D-87B4-456A-9821-1D502468CF0F}</a:tableStyleId>
              </a:tblPr>
              <a:tblGrid>
                <a:gridCol w="1058321"/>
                <a:gridCol w="2199324"/>
                <a:gridCol w="5690108"/>
              </a:tblGrid>
              <a:tr h="370840">
                <a:tc gridSpan="2">
                  <a:txBody>
                    <a:bodyPr/>
                    <a:lstStyle/>
                    <a:p>
                      <a:pPr algn="ctr">
                        <a:spcBef>
                          <a:spcPts val="600"/>
                        </a:spcBef>
                        <a:spcAft>
                          <a:spcPts val="60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危険源の種類</a:t>
                      </a:r>
                    </a:p>
                  </a:txBody>
                  <a:tcPr marL="78134" marR="78134" marT="72000" marB="72000"/>
                </a:tc>
                <a:tc hMerge="1">
                  <a:txBody>
                    <a:bodyPr/>
                    <a:lstStyle/>
                    <a:p>
                      <a:endParaRPr kumimoji="1" lang="ja-JP" altLang="en-US"/>
                    </a:p>
                  </a:txBody>
                  <a:tcPr/>
                </a:tc>
                <a:tc>
                  <a:txBody>
                    <a:bodyPr/>
                    <a:lstStyle/>
                    <a:p>
                      <a:pPr algn="ctr">
                        <a:spcBef>
                          <a:spcPts val="600"/>
                        </a:spcBef>
                        <a:spcAft>
                          <a:spcPts val="60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本質安全化方策</a:t>
                      </a:r>
                    </a:p>
                  </a:txBody>
                  <a:tcPr marL="78134" marR="78134" marT="72000" marB="72000"/>
                </a:tc>
              </a:tr>
              <a:tr h="370840">
                <a:tc rowSpan="4">
                  <a:txBody>
                    <a:bodyPr/>
                    <a:lstStyle/>
                    <a:p>
                      <a:pPr algn="just">
                        <a:spcBef>
                          <a:spcPts val="600"/>
                        </a:spcBef>
                        <a:spcAft>
                          <a:spcPts val="60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機械</a:t>
                      </a:r>
                    </a:p>
                  </a:txBody>
                  <a:tcPr marL="78134" marR="78134" marT="72000" marB="72000" anchor="ctr"/>
                </a:tc>
                <a:tc>
                  <a:txBody>
                    <a:bodyPr/>
                    <a:lstStyle/>
                    <a:p>
                      <a:pPr algn="just">
                        <a:spcBef>
                          <a:spcPts val="600"/>
                        </a:spcBef>
                        <a:spcAft>
                          <a:spcPts val="60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動力</a:t>
                      </a:r>
                    </a:p>
                  </a:txBody>
                  <a:tcPr marL="78134" marR="78134" marT="72000" marB="72000"/>
                </a:tc>
                <a:tc>
                  <a:txBody>
                    <a:bodyPr/>
                    <a:lstStyle/>
                    <a:p>
                      <a:pPr algn="just">
                        <a:spcBef>
                          <a:spcPts val="600"/>
                        </a:spcBef>
                        <a:spcAft>
                          <a:spcPts val="60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無動力での機構、駆動源の低推力化</a:t>
                      </a:r>
                    </a:p>
                  </a:txBody>
                  <a:tcPr marL="78134" marR="78134" marT="72000" marB="72000"/>
                </a:tc>
              </a:tr>
              <a:tr h="370840">
                <a:tc vMerge="1">
                  <a:txBody>
                    <a:bodyPr/>
                    <a:lstStyle/>
                    <a:p>
                      <a:endParaRPr kumimoji="1" lang="ja-JP" altLang="en-US"/>
                    </a:p>
                  </a:txBody>
                  <a:tcPr/>
                </a:tc>
                <a:tc>
                  <a:txBody>
                    <a:bodyPr/>
                    <a:lstStyle/>
                    <a:p>
                      <a:pPr algn="just">
                        <a:spcBef>
                          <a:spcPts val="600"/>
                        </a:spcBef>
                        <a:spcAft>
                          <a:spcPts val="60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重量物</a:t>
                      </a:r>
                    </a:p>
                  </a:txBody>
                  <a:tcPr marL="78134" marR="78134" marT="72000" marB="72000"/>
                </a:tc>
                <a:tc>
                  <a:txBody>
                    <a:bodyPr/>
                    <a:lstStyle/>
                    <a:p>
                      <a:pPr algn="just">
                        <a:spcBef>
                          <a:spcPts val="600"/>
                        </a:spcBef>
                        <a:spcAft>
                          <a:spcPts val="60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軽量化</a:t>
                      </a:r>
                    </a:p>
                  </a:txBody>
                  <a:tcPr marL="78134" marR="78134" marT="72000" marB="72000"/>
                </a:tc>
              </a:tr>
              <a:tr h="370840">
                <a:tc vMerge="1">
                  <a:txBody>
                    <a:bodyPr/>
                    <a:lstStyle/>
                    <a:p>
                      <a:endParaRPr kumimoji="1" lang="ja-JP" altLang="en-US"/>
                    </a:p>
                  </a:txBody>
                  <a:tcPr/>
                </a:tc>
                <a:tc>
                  <a:txBody>
                    <a:bodyPr/>
                    <a:lstStyle/>
                    <a:p>
                      <a:pPr algn="just">
                        <a:spcBef>
                          <a:spcPts val="600"/>
                        </a:spcBef>
                        <a:spcAft>
                          <a:spcPts val="60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墜落・滑り</a:t>
                      </a:r>
                    </a:p>
                  </a:txBody>
                  <a:tcPr marL="78134" marR="78134" marT="72000" marB="72000"/>
                </a:tc>
                <a:tc>
                  <a:txBody>
                    <a:bodyPr/>
                    <a:lstStyle/>
                    <a:p>
                      <a:pPr algn="just">
                        <a:spcBef>
                          <a:spcPts val="600"/>
                        </a:spcBef>
                        <a:spcAft>
                          <a:spcPts val="60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作業床面と同レベル化</a:t>
                      </a:r>
                    </a:p>
                  </a:txBody>
                  <a:tcPr marL="78134" marR="78134" marT="72000" marB="72000"/>
                </a:tc>
              </a:tr>
              <a:tr h="370840">
                <a:tc vMerge="1">
                  <a:txBody>
                    <a:bodyPr/>
                    <a:lstStyle/>
                    <a:p>
                      <a:endParaRPr kumimoji="1" lang="ja-JP" altLang="en-US"/>
                    </a:p>
                  </a:txBody>
                  <a:tcPr/>
                </a:tc>
                <a:tc>
                  <a:txBody>
                    <a:bodyPr/>
                    <a:lstStyle/>
                    <a:p>
                      <a:pPr algn="just">
                        <a:spcBef>
                          <a:spcPts val="600"/>
                        </a:spcBef>
                        <a:spcAft>
                          <a:spcPts val="60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その他</a:t>
                      </a: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鋭利等</a:t>
                      </a: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8134" marR="78134" marT="72000" marB="72000"/>
                </a:tc>
                <a:tc>
                  <a:txBody>
                    <a:bodyPr/>
                    <a:lstStyle/>
                    <a:p>
                      <a:pPr algn="just">
                        <a:spcBef>
                          <a:spcPts val="600"/>
                        </a:spcBef>
                        <a:spcAft>
                          <a:spcPts val="60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バリ取り、面取り、挟まれ箇所の排除</a:t>
                      </a:r>
                    </a:p>
                  </a:txBody>
                  <a:tcPr marL="78134" marR="78134" marT="72000" marB="72000"/>
                </a:tc>
              </a:tr>
              <a:tr h="370840">
                <a:tc gridSpan="2">
                  <a:txBody>
                    <a:bodyPr/>
                    <a:lstStyle/>
                    <a:p>
                      <a:pPr algn="just">
                        <a:spcBef>
                          <a:spcPts val="600"/>
                        </a:spcBef>
                        <a:spcAft>
                          <a:spcPts val="60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電気</a:t>
                      </a:r>
                    </a:p>
                  </a:txBody>
                  <a:tcPr marL="78134" marR="78134" marT="72000" marB="72000"/>
                </a:tc>
                <a:tc hMerge="1">
                  <a:txBody>
                    <a:bodyPr/>
                    <a:lstStyle/>
                    <a:p>
                      <a:endParaRPr kumimoji="1" lang="ja-JP" altLang="en-US"/>
                    </a:p>
                  </a:txBody>
                  <a:tcPr/>
                </a:tc>
                <a:tc>
                  <a:txBody>
                    <a:bodyPr/>
                    <a:lstStyle/>
                    <a:p>
                      <a:pPr algn="just">
                        <a:spcBef>
                          <a:spcPts val="600"/>
                        </a:spcBef>
                        <a:spcAft>
                          <a:spcPts val="60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保護特別低電圧（</a:t>
                      </a: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PELV</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）の採用</a:t>
                      </a:r>
                    </a:p>
                  </a:txBody>
                  <a:tcPr marL="78134" marR="78134" marT="72000" marB="72000"/>
                </a:tc>
              </a:tr>
              <a:tr h="370840">
                <a:tc gridSpan="2">
                  <a:txBody>
                    <a:bodyPr/>
                    <a:lstStyle/>
                    <a:p>
                      <a:pPr algn="just">
                        <a:spcBef>
                          <a:spcPts val="600"/>
                        </a:spcBef>
                        <a:spcAft>
                          <a:spcPts val="60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熱</a:t>
                      </a:r>
                    </a:p>
                  </a:txBody>
                  <a:tcPr marL="78134" marR="78134" marT="72000" marB="72000"/>
                </a:tc>
                <a:tc hMerge="1">
                  <a:txBody>
                    <a:bodyPr/>
                    <a:lstStyle/>
                    <a:p>
                      <a:endParaRPr kumimoji="1" lang="ja-JP" altLang="en-US"/>
                    </a:p>
                  </a:txBody>
                  <a:tcPr/>
                </a:tc>
                <a:tc>
                  <a:txBody>
                    <a:bodyPr/>
                    <a:lstStyle/>
                    <a:p>
                      <a:pPr algn="just">
                        <a:spcBef>
                          <a:spcPts val="600"/>
                        </a:spcBef>
                        <a:spcAft>
                          <a:spcPts val="60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高温・低温での加工を常温でできる生産技術の採用</a:t>
                      </a:r>
                    </a:p>
                  </a:txBody>
                  <a:tcPr marL="78134" marR="78134" marT="72000" marB="72000"/>
                </a:tc>
              </a:tr>
              <a:tr h="370840">
                <a:tc gridSpan="2">
                  <a:txBody>
                    <a:bodyPr/>
                    <a:lstStyle/>
                    <a:p>
                      <a:pPr algn="just">
                        <a:spcBef>
                          <a:spcPts val="600"/>
                        </a:spcBef>
                        <a:spcAft>
                          <a:spcPts val="60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音・振動</a:t>
                      </a:r>
                    </a:p>
                  </a:txBody>
                  <a:tcPr marL="78134" marR="78134" marT="72000" marB="72000"/>
                </a:tc>
                <a:tc hMerge="1">
                  <a:txBody>
                    <a:bodyPr/>
                    <a:lstStyle/>
                    <a:p>
                      <a:endParaRPr kumimoji="1" lang="ja-JP" altLang="en-US"/>
                    </a:p>
                  </a:txBody>
                  <a:tcPr/>
                </a:tc>
                <a:tc>
                  <a:txBody>
                    <a:bodyPr/>
                    <a:lstStyle/>
                    <a:p>
                      <a:pPr algn="just">
                        <a:spcBef>
                          <a:spcPts val="600"/>
                        </a:spcBef>
                        <a:spcAft>
                          <a:spcPts val="60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大きな音や振動を発生させない加工方法の採用</a:t>
                      </a:r>
                    </a:p>
                  </a:txBody>
                  <a:tcPr marL="78134" marR="78134" marT="72000" marB="72000"/>
                </a:tc>
              </a:tr>
              <a:tr h="370840">
                <a:tc gridSpan="2">
                  <a:txBody>
                    <a:bodyPr/>
                    <a:lstStyle/>
                    <a:p>
                      <a:pPr algn="just">
                        <a:spcBef>
                          <a:spcPts val="600"/>
                        </a:spcBef>
                        <a:spcAft>
                          <a:spcPts val="600"/>
                        </a:spcAft>
                      </a:pPr>
                      <a:r>
                        <a:rPr lang="ja-JP" sz="2000" kern="100">
                          <a:effectLst/>
                          <a:latin typeface="Meiryo UI" panose="020B0604030504040204" pitchFamily="50" charset="-128"/>
                          <a:ea typeface="Meiryo UI" panose="020B0604030504040204" pitchFamily="50" charset="-128"/>
                          <a:cs typeface="Meiryo UI" panose="020B0604030504040204" pitchFamily="50" charset="-128"/>
                        </a:rPr>
                        <a:t>人間工学</a:t>
                      </a:r>
                    </a:p>
                  </a:txBody>
                  <a:tcPr marL="78134" marR="78134" marT="72000" marB="72000"/>
                </a:tc>
                <a:tc hMerge="1">
                  <a:txBody>
                    <a:bodyPr/>
                    <a:lstStyle/>
                    <a:p>
                      <a:endParaRPr kumimoji="1" lang="ja-JP" altLang="en-US"/>
                    </a:p>
                  </a:txBody>
                  <a:tcPr/>
                </a:tc>
                <a:tc>
                  <a:txBody>
                    <a:bodyPr/>
                    <a:lstStyle/>
                    <a:p>
                      <a:pPr algn="just">
                        <a:spcBef>
                          <a:spcPts val="600"/>
                        </a:spcBef>
                        <a:spcAft>
                          <a:spcPts val="60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無理な姿勢と</a:t>
                      </a: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ならない</a:t>
                      </a: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構造設計・</a:t>
                      </a: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レイアウト</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8134" marR="78134" marT="72000" marB="72000"/>
                </a:tc>
              </a:tr>
              <a:tr h="370840">
                <a:tc gridSpan="2">
                  <a:txBody>
                    <a:bodyPr/>
                    <a:lstStyle/>
                    <a:p>
                      <a:pPr algn="just">
                        <a:spcBef>
                          <a:spcPts val="600"/>
                        </a:spcBef>
                        <a:spcAft>
                          <a:spcPts val="60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物質</a:t>
                      </a:r>
                    </a:p>
                  </a:txBody>
                  <a:tcPr marL="78134" marR="78134" marT="72000" marB="72000"/>
                </a:tc>
                <a:tc hMerge="1">
                  <a:txBody>
                    <a:bodyPr/>
                    <a:lstStyle/>
                    <a:p>
                      <a:endParaRPr kumimoji="1" lang="ja-JP" altLang="en-US"/>
                    </a:p>
                  </a:txBody>
                  <a:tcPr/>
                </a:tc>
                <a:tc>
                  <a:txBody>
                    <a:bodyPr/>
                    <a:lstStyle/>
                    <a:p>
                      <a:pPr algn="just">
                        <a:spcBef>
                          <a:spcPts val="600"/>
                        </a:spcBef>
                        <a:spcAft>
                          <a:spcPts val="60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危険有害性のない物質の採用、物質が発散・放出しない材料・加工方法の採用</a:t>
                      </a:r>
                    </a:p>
                  </a:txBody>
                  <a:tcPr marL="78134" marR="78134" marT="72000" marB="72000"/>
                </a:tc>
              </a:tr>
            </a:tbl>
          </a:graphicData>
        </a:graphic>
      </p:graphicFrame>
    </p:spTree>
    <p:extLst>
      <p:ext uri="{BB962C8B-B14F-4D97-AF65-F5344CB8AC3E}">
        <p14:creationId xmlns:p14="http://schemas.microsoft.com/office/powerpoint/2010/main" val="41684285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リフター低推力.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20392" y="1807813"/>
            <a:ext cx="6100008" cy="3839166"/>
          </a:xfrm>
          <a:prstGeom prst="rect">
            <a:avLst/>
          </a:prstGeom>
        </p:spPr>
      </p:pic>
      <p:sp>
        <p:nvSpPr>
          <p:cNvPr id="2" name="Title 1"/>
          <p:cNvSpPr>
            <a:spLocks noGrp="1"/>
          </p:cNvSpPr>
          <p:nvPr>
            <p:ph type="title"/>
          </p:nvPr>
        </p:nvSpPr>
        <p:spPr/>
        <p:txBody>
          <a:bodyPr/>
          <a:lstStyle/>
          <a:p>
            <a:r>
              <a:rPr lang="en-US" altLang="ja-JP" dirty="0"/>
              <a:t>3 </a:t>
            </a:r>
            <a:r>
              <a:rPr lang="ja-JP" altLang="en-US" dirty="0"/>
              <a:t>リスク低減</a:t>
            </a:r>
            <a:r>
              <a:rPr lang="en-US" altLang="ja-JP" dirty="0"/>
              <a:t/>
            </a:r>
            <a:br>
              <a:rPr lang="en-US" altLang="ja-JP" dirty="0"/>
            </a:br>
            <a:r>
              <a:rPr lang="en-US" altLang="ja-JP" dirty="0"/>
              <a:t>(2)</a:t>
            </a:r>
            <a:r>
              <a:rPr lang="ja-JP" altLang="en-US" dirty="0"/>
              <a:t> </a:t>
            </a:r>
            <a:r>
              <a:rPr lang="ja-JP" altLang="en-US" dirty="0" smtClean="0"/>
              <a:t>本質的安全</a:t>
            </a:r>
            <a:r>
              <a:rPr lang="ja-JP" altLang="en-US" dirty="0"/>
              <a:t>設計</a:t>
            </a:r>
            <a:endParaRPr kumimoji="1" lang="ja-JP" altLang="en-US" dirty="0"/>
          </a:p>
        </p:txBody>
      </p:sp>
      <p:grpSp>
        <p:nvGrpSpPr>
          <p:cNvPr id="3" name="Group 2"/>
          <p:cNvGrpSpPr/>
          <p:nvPr/>
        </p:nvGrpSpPr>
        <p:grpSpPr>
          <a:xfrm>
            <a:off x="6047572" y="973445"/>
            <a:ext cx="3857139" cy="5703722"/>
            <a:chOff x="6047572" y="973445"/>
            <a:chExt cx="3857139" cy="5703722"/>
          </a:xfrm>
        </p:grpSpPr>
        <p:pic>
          <p:nvPicPr>
            <p:cNvPr id="13"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212525" y="1448647"/>
              <a:ext cx="3021825" cy="522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3"/>
            <p:cNvSpPr txBox="1">
              <a:spLocks noChangeArrowheads="1"/>
            </p:cNvSpPr>
            <p:nvPr/>
          </p:nvSpPr>
          <p:spPr bwMode="auto">
            <a:xfrm>
              <a:off x="6047572" y="973445"/>
              <a:ext cx="27840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モーター</a:t>
              </a:r>
              <a:r>
                <a:rPr lang="en-US" altLang="ja-JP"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(DC24V, 40W)</a:t>
              </a:r>
              <a:endParaRPr lang="ja-JP" altLang="en-US"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Text Box 4"/>
            <p:cNvSpPr txBox="1">
              <a:spLocks noChangeArrowheads="1"/>
            </p:cNvSpPr>
            <p:nvPr/>
          </p:nvSpPr>
          <p:spPr bwMode="auto">
            <a:xfrm>
              <a:off x="8836492" y="4937982"/>
              <a:ext cx="800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ja-JP" altLang="en-US"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搬</a:t>
              </a:r>
              <a:r>
                <a:rPr lang="ja-JP" altLang="en-US"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器</a:t>
              </a:r>
            </a:p>
          </p:txBody>
        </p:sp>
        <p:sp>
          <p:nvSpPr>
            <p:cNvPr id="17" name="Text Box 6"/>
            <p:cNvSpPr txBox="1">
              <a:spLocks noChangeArrowheads="1"/>
            </p:cNvSpPr>
            <p:nvPr/>
          </p:nvSpPr>
          <p:spPr bwMode="auto">
            <a:xfrm>
              <a:off x="8741903" y="1682013"/>
              <a:ext cx="913245" cy="369332"/>
            </a:xfrm>
            <a:prstGeom prst="rect">
              <a:avLst/>
            </a:prstGeom>
            <a:solidFill>
              <a:schemeClr val="bg1"/>
            </a:solidFill>
            <a:ln w="38100">
              <a:solidFill>
                <a:srgbClr val="0000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72000" tIns="45720" rIns="72000" bIns="45720" numCol="1" rtlCol="0" anchor="ctr" anchorCtr="0" compatLnSpc="1">
              <a:prstTxWarp prst="textNoShape">
                <a:avLst/>
              </a:prstTxWarp>
              <a:spAutoFit/>
            </a:bodyPr>
            <a:lstStyle>
              <a:defPPr>
                <a:defRPr lang="ja-JP"/>
              </a:defPPr>
              <a:lvl1pPr marR="0" indent="0" algn="ctr" fontAlgn="base">
                <a:lnSpc>
                  <a:spcPct val="100000"/>
                </a:lnSpc>
                <a:spcBef>
                  <a:spcPct val="0"/>
                </a:spcBef>
                <a:spcAft>
                  <a:spcPct val="0"/>
                </a:spcAft>
                <a:buClrTx/>
                <a:buSzTx/>
                <a:buFontTx/>
                <a:buNone/>
                <a:tabLst/>
                <a:defRPr b="1" i="0" u="none" strike="noStrike" cap="none" normalizeH="0" baseline="0">
                  <a:ln>
                    <a:noFill/>
                  </a:ln>
                  <a:solidFill>
                    <a:srgbClr val="0000FF"/>
                  </a:solidFill>
                  <a:effectLst/>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プーリー</a:t>
              </a:r>
            </a:p>
          </p:txBody>
        </p:sp>
        <p:sp>
          <p:nvSpPr>
            <p:cNvPr id="18" name="Line 12"/>
            <p:cNvSpPr>
              <a:spLocks noChangeShapeType="1"/>
            </p:cNvSpPr>
            <p:nvPr/>
          </p:nvSpPr>
          <p:spPr bwMode="auto">
            <a:xfrm flipH="1">
              <a:off x="7086600" y="1287780"/>
              <a:ext cx="15239" cy="50292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TextBox 19"/>
            <p:cNvSpPr txBox="1"/>
            <p:nvPr/>
          </p:nvSpPr>
          <p:spPr>
            <a:xfrm>
              <a:off x="8578707" y="2667947"/>
              <a:ext cx="1326004" cy="646331"/>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過</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負荷時に</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滑り発生</a:t>
              </a:r>
              <a:endParaRPr kumimoji="1" lang="ja-JP" altLang="en-US"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Text Box 5"/>
            <p:cNvSpPr txBox="1">
              <a:spLocks noChangeArrowheads="1"/>
            </p:cNvSpPr>
            <p:nvPr/>
          </p:nvSpPr>
          <p:spPr bwMode="auto">
            <a:xfrm>
              <a:off x="8174830" y="3967958"/>
              <a:ext cx="1471090" cy="369332"/>
            </a:xfrm>
            <a:prstGeom prst="rect">
              <a:avLst/>
            </a:prstGeom>
            <a:solidFill>
              <a:schemeClr val="bg1"/>
            </a:solidFill>
            <a:ln w="38100">
              <a:solidFill>
                <a:srgbClr val="0000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72000" tIns="45720" rIns="72000" bIns="45720" numCol="1" rtlCol="0" anchor="ctr" anchorCtr="0" compatLnSpc="1">
              <a:prstTxWarp prst="textNoShape">
                <a:avLst/>
              </a:prstTxWarp>
              <a:spAutoFit/>
            </a:bodyPr>
            <a:lstStyle>
              <a:defPPr>
                <a:defRPr lang="ja-JP"/>
              </a:defPPr>
              <a:lvl1pPr marR="0" indent="0" algn="ctr" fontAlgn="base">
                <a:lnSpc>
                  <a:spcPct val="100000"/>
                </a:lnSpc>
                <a:spcBef>
                  <a:spcPct val="0"/>
                </a:spcBef>
                <a:spcAft>
                  <a:spcPct val="0"/>
                </a:spcAft>
                <a:buClrTx/>
                <a:buSzTx/>
                <a:buFontTx/>
                <a:buNone/>
                <a:tabLst/>
                <a:defRPr sz="2400" b="1" i="0" u="none" strike="noStrike" cap="none" normalizeH="0" baseline="0">
                  <a:ln>
                    <a:noFill/>
                  </a:ln>
                  <a:solidFill>
                    <a:srgbClr val="0000FF"/>
                  </a:solidFill>
                  <a:effectLst/>
                  <a:latin typeface="Arial" charset="0"/>
                  <a:ea typeface="HGP創英角ｺﾞｼｯｸUB"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1800" dirty="0">
                  <a:latin typeface="Meiryo UI" panose="020B0604030504040204" pitchFamily="50" charset="-128"/>
                  <a:ea typeface="Meiryo UI" panose="020B0604030504040204" pitchFamily="50" charset="-128"/>
                  <a:cs typeface="Meiryo UI" panose="020B0604030504040204" pitchFamily="50" charset="-128"/>
                </a:rPr>
                <a:t>ナイロンロープ</a:t>
              </a:r>
            </a:p>
          </p:txBody>
        </p:sp>
      </p:grpSp>
    </p:spTree>
    <p:extLst>
      <p:ext uri="{BB962C8B-B14F-4D97-AF65-F5344CB8AC3E}">
        <p14:creationId xmlns:p14="http://schemas.microsoft.com/office/powerpoint/2010/main" val="373959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78"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4"/>
                </p:tgtEl>
              </p:cMediaNode>
            </p:video>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3 </a:t>
            </a:r>
            <a:r>
              <a:rPr lang="ja-JP" altLang="en-US" dirty="0"/>
              <a:t>リスク低減</a:t>
            </a:r>
            <a:r>
              <a:rPr lang="en-US" altLang="ja-JP" dirty="0"/>
              <a:t/>
            </a:r>
            <a:br>
              <a:rPr lang="en-US" altLang="ja-JP" dirty="0"/>
            </a:br>
            <a:r>
              <a:rPr lang="en-US" altLang="ja-JP" dirty="0" smtClean="0"/>
              <a:t>(2)</a:t>
            </a:r>
            <a:r>
              <a:rPr lang="ja-JP" altLang="en-US" dirty="0" smtClean="0"/>
              <a:t> 本質的安全設計</a:t>
            </a:r>
            <a:endParaRPr kumimoji="1" lang="ja-JP" altLang="en-US" dirty="0"/>
          </a:p>
        </p:txBody>
      </p:sp>
      <p:sp>
        <p:nvSpPr>
          <p:cNvPr id="6" name="円/楕円 3"/>
          <p:cNvSpPr/>
          <p:nvPr/>
        </p:nvSpPr>
        <p:spPr>
          <a:xfrm>
            <a:off x="1695565" y="1557228"/>
            <a:ext cx="3822425" cy="165618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4"/>
          <p:cNvSpPr/>
          <p:nvPr/>
        </p:nvSpPr>
        <p:spPr>
          <a:xfrm>
            <a:off x="3723790" y="1557228"/>
            <a:ext cx="3822425" cy="165618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5"/>
          <p:cNvSpPr/>
          <p:nvPr/>
        </p:nvSpPr>
        <p:spPr>
          <a:xfrm>
            <a:off x="3385517" y="4955008"/>
            <a:ext cx="2132473" cy="9061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dirty="0" smtClean="0">
                <a:solidFill>
                  <a:schemeClr val="tx1"/>
                </a:solidFill>
              </a:rPr>
              <a:t>危害・傷害</a:t>
            </a:r>
            <a:endParaRPr kumimoji="1" lang="ja-JP" altLang="en-US" dirty="0">
              <a:solidFill>
                <a:schemeClr val="tx1"/>
              </a:solidFill>
            </a:endParaRPr>
          </a:p>
        </p:txBody>
      </p:sp>
      <p:sp>
        <p:nvSpPr>
          <p:cNvPr id="9" name="テキスト ボックス 16"/>
          <p:cNvSpPr txBox="1"/>
          <p:nvPr/>
        </p:nvSpPr>
        <p:spPr>
          <a:xfrm>
            <a:off x="2217177" y="1701245"/>
            <a:ext cx="1107996" cy="369332"/>
          </a:xfrm>
          <a:prstGeom prst="rect">
            <a:avLst/>
          </a:prstGeom>
          <a:noFill/>
        </p:spPr>
        <p:txBody>
          <a:bodyPr wrap="none" rtlCol="0">
            <a:spAutoFit/>
          </a:bodyPr>
          <a:lstStyle/>
          <a:p>
            <a:r>
              <a:rPr kumimoji="1" lang="ja-JP" altLang="en-US" dirty="0" smtClean="0"/>
              <a:t>人の存在</a:t>
            </a:r>
            <a:endParaRPr kumimoji="1" lang="ja-JP" altLang="en-US" dirty="0"/>
          </a:p>
        </p:txBody>
      </p:sp>
      <p:sp>
        <p:nvSpPr>
          <p:cNvPr id="10" name="テキスト ボックス 17"/>
          <p:cNvSpPr txBox="1"/>
          <p:nvPr/>
        </p:nvSpPr>
        <p:spPr>
          <a:xfrm>
            <a:off x="4055757" y="2076665"/>
            <a:ext cx="1107996" cy="646331"/>
          </a:xfrm>
          <a:prstGeom prst="rect">
            <a:avLst/>
          </a:prstGeom>
          <a:noFill/>
        </p:spPr>
        <p:txBody>
          <a:bodyPr wrap="none" rtlCol="0">
            <a:spAutoFit/>
          </a:bodyPr>
          <a:lstStyle>
            <a:defPPr>
              <a:defRPr lang="ja-JP"/>
            </a:defPPr>
          </a:lstStyle>
          <a:p>
            <a:r>
              <a:rPr lang="ja-JP" altLang="en-US" dirty="0"/>
              <a:t>危険状態</a:t>
            </a:r>
            <a:endParaRPr lang="en-US" altLang="ja-JP" dirty="0"/>
          </a:p>
          <a:p>
            <a:r>
              <a:rPr lang="en-US" altLang="ja-JP" dirty="0"/>
              <a:t>(</a:t>
            </a:r>
            <a:r>
              <a:rPr lang="ja-JP" altLang="en-US" dirty="0"/>
              <a:t>暴露</a:t>
            </a:r>
            <a:r>
              <a:rPr lang="en-US" altLang="ja-JP" dirty="0"/>
              <a:t>)</a:t>
            </a:r>
            <a:endParaRPr lang="ja-JP" altLang="en-US" dirty="0"/>
          </a:p>
        </p:txBody>
      </p:sp>
      <p:sp>
        <p:nvSpPr>
          <p:cNvPr id="11" name="テキスト ボックス 25"/>
          <p:cNvSpPr txBox="1"/>
          <p:nvPr/>
        </p:nvSpPr>
        <p:spPr>
          <a:xfrm>
            <a:off x="5797829" y="1733183"/>
            <a:ext cx="1107996" cy="369332"/>
          </a:xfrm>
          <a:prstGeom prst="rect">
            <a:avLst/>
          </a:prstGeom>
          <a:noFill/>
        </p:spPr>
        <p:txBody>
          <a:bodyPr wrap="none" rtlCol="0">
            <a:spAutoFit/>
          </a:bodyPr>
          <a:lstStyle/>
          <a:p>
            <a:pPr algn="ctr"/>
            <a:r>
              <a:rPr kumimoji="1" lang="ja-JP" altLang="en-US" dirty="0" smtClean="0"/>
              <a:t>危険区域</a:t>
            </a:r>
            <a:endParaRPr kumimoji="1" lang="en-US" altLang="ja-JP" dirty="0" smtClean="0"/>
          </a:p>
        </p:txBody>
      </p:sp>
      <p:sp>
        <p:nvSpPr>
          <p:cNvPr id="12" name="円/楕円 1"/>
          <p:cNvSpPr/>
          <p:nvPr/>
        </p:nvSpPr>
        <p:spPr>
          <a:xfrm>
            <a:off x="5756330" y="2211398"/>
            <a:ext cx="1404156" cy="607897"/>
          </a:xfrm>
          <a:prstGeom prst="ellipse">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000" dirty="0" smtClean="0">
                <a:solidFill>
                  <a:schemeClr val="tx1"/>
                </a:solidFill>
              </a:rPr>
              <a:t>危険源</a:t>
            </a:r>
            <a:endParaRPr lang="en-US" altLang="ja-JP" sz="2000" dirty="0" smtClean="0">
              <a:solidFill>
                <a:schemeClr val="tx1"/>
              </a:solidFill>
            </a:endParaRPr>
          </a:p>
        </p:txBody>
      </p:sp>
      <p:sp>
        <p:nvSpPr>
          <p:cNvPr id="13" name="円/楕円 21"/>
          <p:cNvSpPr/>
          <p:nvPr/>
        </p:nvSpPr>
        <p:spPr>
          <a:xfrm>
            <a:off x="2623652" y="2250376"/>
            <a:ext cx="780087" cy="607897"/>
          </a:xfrm>
          <a:prstGeom prst="ellipse">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0000FF"/>
                </a:solidFill>
              </a:rPr>
              <a:t>人</a:t>
            </a:r>
            <a:endParaRPr lang="en-US" altLang="ja-JP" sz="2000" dirty="0" smtClean="0">
              <a:solidFill>
                <a:srgbClr val="0000FF"/>
              </a:solidFill>
            </a:endParaRPr>
          </a:p>
        </p:txBody>
      </p:sp>
      <p:sp>
        <p:nvSpPr>
          <p:cNvPr id="14" name="下矢印 18"/>
          <p:cNvSpPr/>
          <p:nvPr/>
        </p:nvSpPr>
        <p:spPr>
          <a:xfrm>
            <a:off x="3403739" y="3234755"/>
            <a:ext cx="3054669" cy="1681132"/>
          </a:xfrm>
          <a:custGeom>
            <a:avLst/>
            <a:gdLst>
              <a:gd name="connsiteX0" fmla="*/ 0 w 1730650"/>
              <a:gd name="connsiteY0" fmla="*/ 1408454 h 2304256"/>
              <a:gd name="connsiteX1" fmla="*/ 272647 w 1730650"/>
              <a:gd name="connsiteY1" fmla="*/ 1408454 h 2304256"/>
              <a:gd name="connsiteX2" fmla="*/ 272647 w 1730650"/>
              <a:gd name="connsiteY2" fmla="*/ 0 h 2304256"/>
              <a:gd name="connsiteX3" fmla="*/ 1458003 w 1730650"/>
              <a:gd name="connsiteY3" fmla="*/ 0 h 2304256"/>
              <a:gd name="connsiteX4" fmla="*/ 1458003 w 1730650"/>
              <a:gd name="connsiteY4" fmla="*/ 1408454 h 2304256"/>
              <a:gd name="connsiteX5" fmla="*/ 1730650 w 1730650"/>
              <a:gd name="connsiteY5" fmla="*/ 1408454 h 2304256"/>
              <a:gd name="connsiteX6" fmla="*/ 865325 w 1730650"/>
              <a:gd name="connsiteY6" fmla="*/ 2304256 h 2304256"/>
              <a:gd name="connsiteX7" fmla="*/ 0 w 1730650"/>
              <a:gd name="connsiteY7" fmla="*/ 1408454 h 230425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58003 w 2181903"/>
              <a:gd name="connsiteY4" fmla="*/ 1423694 h 2319496"/>
              <a:gd name="connsiteX5" fmla="*/ 1730650 w 2181903"/>
              <a:gd name="connsiteY5" fmla="*/ 1423694 h 2319496"/>
              <a:gd name="connsiteX6" fmla="*/ 865325 w 2181903"/>
              <a:gd name="connsiteY6" fmla="*/ 2319496 h 2319496"/>
              <a:gd name="connsiteX7" fmla="*/ 0 w 2181903"/>
              <a:gd name="connsiteY7"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62341 w 2181903"/>
              <a:gd name="connsiteY4" fmla="*/ 572636 h 2319496"/>
              <a:gd name="connsiteX5" fmla="*/ 1458003 w 2181903"/>
              <a:gd name="connsiteY5" fmla="*/ 1423694 h 2319496"/>
              <a:gd name="connsiteX6" fmla="*/ 1730650 w 2181903"/>
              <a:gd name="connsiteY6" fmla="*/ 1423694 h 2319496"/>
              <a:gd name="connsiteX7" fmla="*/ 865325 w 2181903"/>
              <a:gd name="connsiteY7" fmla="*/ 2319496 h 2319496"/>
              <a:gd name="connsiteX8" fmla="*/ 0 w 2181903"/>
              <a:gd name="connsiteY8"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62341 w 2181903"/>
              <a:gd name="connsiteY4" fmla="*/ 572636 h 2319496"/>
              <a:gd name="connsiteX5" fmla="*/ 1458003 w 2181903"/>
              <a:gd name="connsiteY5" fmla="*/ 1423694 h 2319496"/>
              <a:gd name="connsiteX6" fmla="*/ 1730650 w 2181903"/>
              <a:gd name="connsiteY6" fmla="*/ 1423694 h 2319496"/>
              <a:gd name="connsiteX7" fmla="*/ 865325 w 2181903"/>
              <a:gd name="connsiteY7" fmla="*/ 2319496 h 2319496"/>
              <a:gd name="connsiteX8" fmla="*/ 0 w 2181903"/>
              <a:gd name="connsiteY8" fmla="*/ 1423694 h 2319496"/>
              <a:gd name="connsiteX0" fmla="*/ 0 w 2308132"/>
              <a:gd name="connsiteY0" fmla="*/ 1423694 h 2319496"/>
              <a:gd name="connsiteX1" fmla="*/ 272647 w 2308132"/>
              <a:gd name="connsiteY1" fmla="*/ 1423694 h 2319496"/>
              <a:gd name="connsiteX2" fmla="*/ 272647 w 2308132"/>
              <a:gd name="connsiteY2" fmla="*/ 15240 h 2319496"/>
              <a:gd name="connsiteX3" fmla="*/ 2181903 w 2308132"/>
              <a:gd name="connsiteY3" fmla="*/ 0 h 2319496"/>
              <a:gd name="connsiteX4" fmla="*/ 2110041 w 2308132"/>
              <a:gd name="connsiteY4" fmla="*/ 496436 h 2319496"/>
              <a:gd name="connsiteX5" fmla="*/ 1462341 w 2308132"/>
              <a:gd name="connsiteY5" fmla="*/ 572636 h 2319496"/>
              <a:gd name="connsiteX6" fmla="*/ 1458003 w 2308132"/>
              <a:gd name="connsiteY6" fmla="*/ 1423694 h 2319496"/>
              <a:gd name="connsiteX7" fmla="*/ 1730650 w 2308132"/>
              <a:gd name="connsiteY7" fmla="*/ 1423694 h 2319496"/>
              <a:gd name="connsiteX8" fmla="*/ 865325 w 2308132"/>
              <a:gd name="connsiteY8" fmla="*/ 2319496 h 2319496"/>
              <a:gd name="connsiteX9" fmla="*/ 0 w 2308132"/>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60311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2110041 w 2181903"/>
              <a:gd name="connsiteY4" fmla="*/ 603116 h 2319496"/>
              <a:gd name="connsiteX5" fmla="*/ 1462341 w 2181903"/>
              <a:gd name="connsiteY5" fmla="*/ 572636 h 2319496"/>
              <a:gd name="connsiteX6" fmla="*/ 1458003 w 2181903"/>
              <a:gd name="connsiteY6" fmla="*/ 1423694 h 2319496"/>
              <a:gd name="connsiteX7" fmla="*/ 1730650 w 2181903"/>
              <a:gd name="connsiteY7" fmla="*/ 1423694 h 2319496"/>
              <a:gd name="connsiteX8" fmla="*/ 865325 w 2181903"/>
              <a:gd name="connsiteY8" fmla="*/ 2319496 h 2319496"/>
              <a:gd name="connsiteX9" fmla="*/ 0 w 2181903"/>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57263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57263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79361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62341 w 2003361"/>
              <a:gd name="connsiteY5" fmla="*/ 79361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62341 w 2003361"/>
              <a:gd name="connsiteY5" fmla="*/ 79361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57578 w 2003361"/>
              <a:gd name="connsiteY5" fmla="*/ 88886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70024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2236724"/>
              <a:gd name="connsiteY0" fmla="*/ 1423694 h 2319496"/>
              <a:gd name="connsiteX1" fmla="*/ 272647 w 2236724"/>
              <a:gd name="connsiteY1" fmla="*/ 1423694 h 2319496"/>
              <a:gd name="connsiteX2" fmla="*/ 272647 w 2236724"/>
              <a:gd name="connsiteY2" fmla="*/ 15240 h 2319496"/>
              <a:gd name="connsiteX3" fmla="*/ 1999023 w 2236724"/>
              <a:gd name="connsiteY3" fmla="*/ 0 h 2319496"/>
              <a:gd name="connsiteX4" fmla="*/ 2236724 w 2236724"/>
              <a:gd name="connsiteY4" fmla="*/ 855052 h 2319496"/>
              <a:gd name="connsiteX5" fmla="*/ 1457578 w 2236724"/>
              <a:gd name="connsiteY5" fmla="*/ 888866 h 2319496"/>
              <a:gd name="connsiteX6" fmla="*/ 1458003 w 2236724"/>
              <a:gd name="connsiteY6" fmla="*/ 1423694 h 2319496"/>
              <a:gd name="connsiteX7" fmla="*/ 1730650 w 2236724"/>
              <a:gd name="connsiteY7" fmla="*/ 1423694 h 2319496"/>
              <a:gd name="connsiteX8" fmla="*/ 865325 w 2236724"/>
              <a:gd name="connsiteY8" fmla="*/ 2319496 h 2319496"/>
              <a:gd name="connsiteX9" fmla="*/ 0 w 2236724"/>
              <a:gd name="connsiteY9" fmla="*/ 1423694 h 2319496"/>
              <a:gd name="connsiteX0" fmla="*/ 0 w 2236787"/>
              <a:gd name="connsiteY0" fmla="*/ 1423694 h 2319496"/>
              <a:gd name="connsiteX1" fmla="*/ 272647 w 2236787"/>
              <a:gd name="connsiteY1" fmla="*/ 1423694 h 2319496"/>
              <a:gd name="connsiteX2" fmla="*/ 272647 w 2236787"/>
              <a:gd name="connsiteY2" fmla="*/ 15240 h 2319496"/>
              <a:gd name="connsiteX3" fmla="*/ 1999023 w 2236787"/>
              <a:gd name="connsiteY3" fmla="*/ 0 h 2319496"/>
              <a:gd name="connsiteX4" fmla="*/ 2236724 w 2236787"/>
              <a:gd name="connsiteY4" fmla="*/ 855052 h 2319496"/>
              <a:gd name="connsiteX5" fmla="*/ 1457578 w 2236787"/>
              <a:gd name="connsiteY5" fmla="*/ 888866 h 2319496"/>
              <a:gd name="connsiteX6" fmla="*/ 1458003 w 2236787"/>
              <a:gd name="connsiteY6" fmla="*/ 1423694 h 2319496"/>
              <a:gd name="connsiteX7" fmla="*/ 1730650 w 2236787"/>
              <a:gd name="connsiteY7" fmla="*/ 1423694 h 2319496"/>
              <a:gd name="connsiteX8" fmla="*/ 865325 w 2236787"/>
              <a:gd name="connsiteY8" fmla="*/ 2319496 h 2319496"/>
              <a:gd name="connsiteX9" fmla="*/ 0 w 2236787"/>
              <a:gd name="connsiteY9" fmla="*/ 1423694 h 2319496"/>
              <a:gd name="connsiteX0" fmla="*/ 0 w 2022796"/>
              <a:gd name="connsiteY0" fmla="*/ 1423694 h 2319496"/>
              <a:gd name="connsiteX1" fmla="*/ 272647 w 2022796"/>
              <a:gd name="connsiteY1" fmla="*/ 1423694 h 2319496"/>
              <a:gd name="connsiteX2" fmla="*/ 272647 w 2022796"/>
              <a:gd name="connsiteY2" fmla="*/ 15240 h 2319496"/>
              <a:gd name="connsiteX3" fmla="*/ 1999023 w 2022796"/>
              <a:gd name="connsiteY3" fmla="*/ 0 h 2319496"/>
              <a:gd name="connsiteX4" fmla="*/ 2022411 w 2022796"/>
              <a:gd name="connsiteY4" fmla="*/ 836002 h 2319496"/>
              <a:gd name="connsiteX5" fmla="*/ 1457578 w 2022796"/>
              <a:gd name="connsiteY5" fmla="*/ 888866 h 2319496"/>
              <a:gd name="connsiteX6" fmla="*/ 1458003 w 2022796"/>
              <a:gd name="connsiteY6" fmla="*/ 1423694 h 2319496"/>
              <a:gd name="connsiteX7" fmla="*/ 1730650 w 2022796"/>
              <a:gd name="connsiteY7" fmla="*/ 1423694 h 2319496"/>
              <a:gd name="connsiteX8" fmla="*/ 865325 w 2022796"/>
              <a:gd name="connsiteY8" fmla="*/ 2319496 h 2319496"/>
              <a:gd name="connsiteX9" fmla="*/ 0 w 2022796"/>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3836 w 1999023"/>
              <a:gd name="connsiteY4" fmla="*/ 836002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008548"/>
              <a:gd name="connsiteY0" fmla="*/ 1414169 h 2309971"/>
              <a:gd name="connsiteX1" fmla="*/ 272647 w 2008548"/>
              <a:gd name="connsiteY1" fmla="*/ 1414169 h 2309971"/>
              <a:gd name="connsiteX2" fmla="*/ 272647 w 2008548"/>
              <a:gd name="connsiteY2" fmla="*/ 5715 h 2309971"/>
              <a:gd name="connsiteX3" fmla="*/ 2008548 w 2008548"/>
              <a:gd name="connsiteY3" fmla="*/ 0 h 2309971"/>
              <a:gd name="connsiteX4" fmla="*/ 1993836 w 2008548"/>
              <a:gd name="connsiteY4" fmla="*/ 826477 h 2309971"/>
              <a:gd name="connsiteX5" fmla="*/ 1457578 w 2008548"/>
              <a:gd name="connsiteY5" fmla="*/ 879341 h 2309971"/>
              <a:gd name="connsiteX6" fmla="*/ 1458003 w 2008548"/>
              <a:gd name="connsiteY6" fmla="*/ 1414169 h 2309971"/>
              <a:gd name="connsiteX7" fmla="*/ 1730650 w 2008548"/>
              <a:gd name="connsiteY7" fmla="*/ 1414169 h 2309971"/>
              <a:gd name="connsiteX8" fmla="*/ 865325 w 2008548"/>
              <a:gd name="connsiteY8" fmla="*/ 2309971 h 2309971"/>
              <a:gd name="connsiteX9" fmla="*/ 0 w 2008548"/>
              <a:gd name="connsiteY9" fmla="*/ 1414169 h 2309971"/>
              <a:gd name="connsiteX0" fmla="*/ 0 w 2008548"/>
              <a:gd name="connsiteY0" fmla="*/ 1414169 h 2309971"/>
              <a:gd name="connsiteX1" fmla="*/ 272647 w 2008548"/>
              <a:gd name="connsiteY1" fmla="*/ 1414169 h 2309971"/>
              <a:gd name="connsiteX2" fmla="*/ 272647 w 2008548"/>
              <a:gd name="connsiteY2" fmla="*/ 5715 h 2309971"/>
              <a:gd name="connsiteX3" fmla="*/ 2008548 w 2008548"/>
              <a:gd name="connsiteY3" fmla="*/ 0 h 2309971"/>
              <a:gd name="connsiteX4" fmla="*/ 2005742 w 2008548"/>
              <a:gd name="connsiteY4" fmla="*/ 826477 h 2309971"/>
              <a:gd name="connsiteX5" fmla="*/ 1457578 w 2008548"/>
              <a:gd name="connsiteY5" fmla="*/ 879341 h 2309971"/>
              <a:gd name="connsiteX6" fmla="*/ 1458003 w 2008548"/>
              <a:gd name="connsiteY6" fmla="*/ 1414169 h 2309971"/>
              <a:gd name="connsiteX7" fmla="*/ 1730650 w 2008548"/>
              <a:gd name="connsiteY7" fmla="*/ 1414169 h 2309971"/>
              <a:gd name="connsiteX8" fmla="*/ 865325 w 2008548"/>
              <a:gd name="connsiteY8" fmla="*/ 2309971 h 2309971"/>
              <a:gd name="connsiteX9" fmla="*/ 0 w 2008548"/>
              <a:gd name="connsiteY9" fmla="*/ 1414169 h 2309971"/>
              <a:gd name="connsiteX0" fmla="*/ 0 w 2008548"/>
              <a:gd name="connsiteY0" fmla="*/ 1414169 h 1995646"/>
              <a:gd name="connsiteX1" fmla="*/ 272647 w 2008548"/>
              <a:gd name="connsiteY1" fmla="*/ 1414169 h 1995646"/>
              <a:gd name="connsiteX2" fmla="*/ 272647 w 2008548"/>
              <a:gd name="connsiteY2" fmla="*/ 5715 h 1995646"/>
              <a:gd name="connsiteX3" fmla="*/ 2008548 w 2008548"/>
              <a:gd name="connsiteY3" fmla="*/ 0 h 1995646"/>
              <a:gd name="connsiteX4" fmla="*/ 2005742 w 2008548"/>
              <a:gd name="connsiteY4" fmla="*/ 826477 h 1995646"/>
              <a:gd name="connsiteX5" fmla="*/ 1457578 w 2008548"/>
              <a:gd name="connsiteY5" fmla="*/ 879341 h 1995646"/>
              <a:gd name="connsiteX6" fmla="*/ 1458003 w 2008548"/>
              <a:gd name="connsiteY6" fmla="*/ 1414169 h 1995646"/>
              <a:gd name="connsiteX7" fmla="*/ 1730650 w 2008548"/>
              <a:gd name="connsiteY7" fmla="*/ 1414169 h 1995646"/>
              <a:gd name="connsiteX8" fmla="*/ 895587 w 2008548"/>
              <a:gd name="connsiteY8" fmla="*/ 1995646 h 1995646"/>
              <a:gd name="connsiteX9" fmla="*/ 0 w 2008548"/>
              <a:gd name="connsiteY9" fmla="*/ 1414169 h 1995646"/>
              <a:gd name="connsiteX0" fmla="*/ 0 w 2008548"/>
              <a:gd name="connsiteY0" fmla="*/ 1409406 h 1990883"/>
              <a:gd name="connsiteX1" fmla="*/ 272647 w 2008548"/>
              <a:gd name="connsiteY1" fmla="*/ 1409406 h 1990883"/>
              <a:gd name="connsiteX2" fmla="*/ 272647 w 2008548"/>
              <a:gd name="connsiteY2" fmla="*/ 952 h 1990883"/>
              <a:gd name="connsiteX3" fmla="*/ 2008548 w 2008548"/>
              <a:gd name="connsiteY3" fmla="*/ 0 h 1990883"/>
              <a:gd name="connsiteX4" fmla="*/ 2005742 w 2008548"/>
              <a:gd name="connsiteY4" fmla="*/ 821714 h 1990883"/>
              <a:gd name="connsiteX5" fmla="*/ 1457578 w 2008548"/>
              <a:gd name="connsiteY5" fmla="*/ 874578 h 1990883"/>
              <a:gd name="connsiteX6" fmla="*/ 1458003 w 2008548"/>
              <a:gd name="connsiteY6" fmla="*/ 1409406 h 1990883"/>
              <a:gd name="connsiteX7" fmla="*/ 1730650 w 2008548"/>
              <a:gd name="connsiteY7" fmla="*/ 1409406 h 1990883"/>
              <a:gd name="connsiteX8" fmla="*/ 895587 w 2008548"/>
              <a:gd name="connsiteY8" fmla="*/ 1990883 h 1990883"/>
              <a:gd name="connsiteX9" fmla="*/ 0 w 2008548"/>
              <a:gd name="connsiteY9" fmla="*/ 1409406 h 1990883"/>
              <a:gd name="connsiteX0" fmla="*/ 0 w 2008548"/>
              <a:gd name="connsiteY0" fmla="*/ 1409406 h 1990883"/>
              <a:gd name="connsiteX1" fmla="*/ 272647 w 2008548"/>
              <a:gd name="connsiteY1" fmla="*/ 1409406 h 1990883"/>
              <a:gd name="connsiteX2" fmla="*/ 272647 w 2008548"/>
              <a:gd name="connsiteY2" fmla="*/ 952 h 1990883"/>
              <a:gd name="connsiteX3" fmla="*/ 2008548 w 2008548"/>
              <a:gd name="connsiteY3" fmla="*/ 0 h 1990883"/>
              <a:gd name="connsiteX4" fmla="*/ 2005742 w 2008548"/>
              <a:gd name="connsiteY4" fmla="*/ 821714 h 1990883"/>
              <a:gd name="connsiteX5" fmla="*/ 1457578 w 2008548"/>
              <a:gd name="connsiteY5" fmla="*/ 874578 h 1990883"/>
              <a:gd name="connsiteX6" fmla="*/ 1458003 w 2008548"/>
              <a:gd name="connsiteY6" fmla="*/ 1409406 h 1990883"/>
              <a:gd name="connsiteX7" fmla="*/ 1730650 w 2008548"/>
              <a:gd name="connsiteY7" fmla="*/ 1409406 h 1990883"/>
              <a:gd name="connsiteX8" fmla="*/ 895587 w 2008548"/>
              <a:gd name="connsiteY8" fmla="*/ 1990883 h 1990883"/>
              <a:gd name="connsiteX9" fmla="*/ 0 w 2008548"/>
              <a:gd name="connsiteY9"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457578 w 2226822"/>
              <a:gd name="connsiteY6" fmla="*/ 874578 h 1990883"/>
              <a:gd name="connsiteX7" fmla="*/ 1458003 w 2226822"/>
              <a:gd name="connsiteY7" fmla="*/ 1409406 h 1990883"/>
              <a:gd name="connsiteX8" fmla="*/ 1730650 w 2226822"/>
              <a:gd name="connsiteY8" fmla="*/ 1409406 h 1990883"/>
              <a:gd name="connsiteX9" fmla="*/ 895587 w 2226822"/>
              <a:gd name="connsiteY9" fmla="*/ 1990883 h 1990883"/>
              <a:gd name="connsiteX10" fmla="*/ 0 w 2226822"/>
              <a:gd name="connsiteY10"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57578 w 2226822"/>
              <a:gd name="connsiteY7" fmla="*/ 87457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57578 w 2226822"/>
              <a:gd name="connsiteY7" fmla="*/ 87457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94587 w 2226822"/>
              <a:gd name="connsiteY6" fmla="*/ 1264607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94587 w 2226822"/>
              <a:gd name="connsiteY6" fmla="*/ 1264607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94587 w 2363216"/>
              <a:gd name="connsiteY7" fmla="*/ 1264607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94587 w 2363216"/>
              <a:gd name="connsiteY7" fmla="*/ 1264607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7797"/>
              <a:gd name="connsiteY0" fmla="*/ 1409406 h 1990883"/>
              <a:gd name="connsiteX1" fmla="*/ 272647 w 2367797"/>
              <a:gd name="connsiteY1" fmla="*/ 1409406 h 1990883"/>
              <a:gd name="connsiteX2" fmla="*/ 272647 w 2367797"/>
              <a:gd name="connsiteY2" fmla="*/ 952 h 1990883"/>
              <a:gd name="connsiteX3" fmla="*/ 2008548 w 2367797"/>
              <a:gd name="connsiteY3" fmla="*/ 0 h 1990883"/>
              <a:gd name="connsiteX4" fmla="*/ 2005742 w 2367797"/>
              <a:gd name="connsiteY4" fmla="*/ 821714 h 1990883"/>
              <a:gd name="connsiteX5" fmla="*/ 2209922 w 2367797"/>
              <a:gd name="connsiteY5" fmla="*/ 954795 h 1990883"/>
              <a:gd name="connsiteX6" fmla="*/ 2341057 w 2367797"/>
              <a:gd name="connsiteY6" fmla="*/ 1281057 h 1990883"/>
              <a:gd name="connsiteX7" fmla="*/ 1897210 w 2367797"/>
              <a:gd name="connsiteY7" fmla="*/ 1322182 h 1990883"/>
              <a:gd name="connsiteX8" fmla="*/ 1576935 w 2367797"/>
              <a:gd name="connsiteY8" fmla="*/ 1261865 h 1990883"/>
              <a:gd name="connsiteX9" fmla="*/ 1470187 w 2367797"/>
              <a:gd name="connsiteY9" fmla="*/ 745718 h 1990883"/>
              <a:gd name="connsiteX10" fmla="*/ 1458003 w 2367797"/>
              <a:gd name="connsiteY10" fmla="*/ 1409406 h 1990883"/>
              <a:gd name="connsiteX11" fmla="*/ 1730650 w 2367797"/>
              <a:gd name="connsiteY11" fmla="*/ 1409406 h 1990883"/>
              <a:gd name="connsiteX12" fmla="*/ 895587 w 2367797"/>
              <a:gd name="connsiteY12" fmla="*/ 1990883 h 1990883"/>
              <a:gd name="connsiteX13" fmla="*/ 0 w 2367797"/>
              <a:gd name="connsiteY13" fmla="*/ 1409406 h 1990883"/>
              <a:gd name="connsiteX0" fmla="*/ 0 w 2367797"/>
              <a:gd name="connsiteY0" fmla="*/ 1409406 h 1990883"/>
              <a:gd name="connsiteX1" fmla="*/ 272647 w 2367797"/>
              <a:gd name="connsiteY1" fmla="*/ 1409406 h 1990883"/>
              <a:gd name="connsiteX2" fmla="*/ 272647 w 2367797"/>
              <a:gd name="connsiteY2" fmla="*/ 952 h 1990883"/>
              <a:gd name="connsiteX3" fmla="*/ 2008548 w 2367797"/>
              <a:gd name="connsiteY3" fmla="*/ 0 h 1990883"/>
              <a:gd name="connsiteX4" fmla="*/ 2005742 w 2367797"/>
              <a:gd name="connsiteY4" fmla="*/ 821714 h 1990883"/>
              <a:gd name="connsiteX5" fmla="*/ 2209922 w 2367797"/>
              <a:gd name="connsiteY5" fmla="*/ 954795 h 1990883"/>
              <a:gd name="connsiteX6" fmla="*/ 2341057 w 2367797"/>
              <a:gd name="connsiteY6" fmla="*/ 1281057 h 1990883"/>
              <a:gd name="connsiteX7" fmla="*/ 1897210 w 2367797"/>
              <a:gd name="connsiteY7" fmla="*/ 1322182 h 1990883"/>
              <a:gd name="connsiteX8" fmla="*/ 1576935 w 2367797"/>
              <a:gd name="connsiteY8" fmla="*/ 1261865 h 1990883"/>
              <a:gd name="connsiteX9" fmla="*/ 1470187 w 2367797"/>
              <a:gd name="connsiteY9" fmla="*/ 745718 h 1990883"/>
              <a:gd name="connsiteX10" fmla="*/ 1458003 w 2367797"/>
              <a:gd name="connsiteY10" fmla="*/ 1409406 h 1990883"/>
              <a:gd name="connsiteX11" fmla="*/ 1730650 w 2367797"/>
              <a:gd name="connsiteY11" fmla="*/ 1409406 h 1990883"/>
              <a:gd name="connsiteX12" fmla="*/ 895587 w 2367797"/>
              <a:gd name="connsiteY12" fmla="*/ 1990883 h 1990883"/>
              <a:gd name="connsiteX13" fmla="*/ 0 w 2367797"/>
              <a:gd name="connsiteY13" fmla="*/ 1409406 h 1990883"/>
              <a:gd name="connsiteX0" fmla="*/ 0 w 2370094"/>
              <a:gd name="connsiteY0" fmla="*/ 1409406 h 1990883"/>
              <a:gd name="connsiteX1" fmla="*/ 272647 w 2370094"/>
              <a:gd name="connsiteY1" fmla="*/ 1409406 h 1990883"/>
              <a:gd name="connsiteX2" fmla="*/ 272647 w 2370094"/>
              <a:gd name="connsiteY2" fmla="*/ 952 h 1990883"/>
              <a:gd name="connsiteX3" fmla="*/ 2008548 w 2370094"/>
              <a:gd name="connsiteY3" fmla="*/ 0 h 1990883"/>
              <a:gd name="connsiteX4" fmla="*/ 2005742 w 2370094"/>
              <a:gd name="connsiteY4" fmla="*/ 821714 h 1990883"/>
              <a:gd name="connsiteX5" fmla="*/ 2209922 w 2370094"/>
              <a:gd name="connsiteY5" fmla="*/ 954795 h 1990883"/>
              <a:gd name="connsiteX6" fmla="*/ 2343579 w 2370094"/>
              <a:gd name="connsiteY6" fmla="*/ 1311216 h 1990883"/>
              <a:gd name="connsiteX7" fmla="*/ 1897210 w 2370094"/>
              <a:gd name="connsiteY7" fmla="*/ 1322182 h 1990883"/>
              <a:gd name="connsiteX8" fmla="*/ 1576935 w 2370094"/>
              <a:gd name="connsiteY8" fmla="*/ 1261865 h 1990883"/>
              <a:gd name="connsiteX9" fmla="*/ 1470187 w 2370094"/>
              <a:gd name="connsiteY9" fmla="*/ 745718 h 1990883"/>
              <a:gd name="connsiteX10" fmla="*/ 1458003 w 2370094"/>
              <a:gd name="connsiteY10" fmla="*/ 1409406 h 1990883"/>
              <a:gd name="connsiteX11" fmla="*/ 1730650 w 2370094"/>
              <a:gd name="connsiteY11" fmla="*/ 1409406 h 1990883"/>
              <a:gd name="connsiteX12" fmla="*/ 895587 w 2370094"/>
              <a:gd name="connsiteY12" fmla="*/ 1990883 h 1990883"/>
              <a:gd name="connsiteX13" fmla="*/ 0 w 2370094"/>
              <a:gd name="connsiteY13" fmla="*/ 1409406 h 1990883"/>
              <a:gd name="connsiteX0" fmla="*/ 0 w 2382354"/>
              <a:gd name="connsiteY0" fmla="*/ 1409406 h 1990883"/>
              <a:gd name="connsiteX1" fmla="*/ 272647 w 2382354"/>
              <a:gd name="connsiteY1" fmla="*/ 1409406 h 1990883"/>
              <a:gd name="connsiteX2" fmla="*/ 272647 w 2382354"/>
              <a:gd name="connsiteY2" fmla="*/ 952 h 1990883"/>
              <a:gd name="connsiteX3" fmla="*/ 2008548 w 2382354"/>
              <a:gd name="connsiteY3" fmla="*/ 0 h 1990883"/>
              <a:gd name="connsiteX4" fmla="*/ 2005742 w 2382354"/>
              <a:gd name="connsiteY4" fmla="*/ 821714 h 1990883"/>
              <a:gd name="connsiteX5" fmla="*/ 2209922 w 2382354"/>
              <a:gd name="connsiteY5" fmla="*/ 954795 h 1990883"/>
              <a:gd name="connsiteX6" fmla="*/ 2343579 w 2382354"/>
              <a:gd name="connsiteY6" fmla="*/ 1415400 h 1990883"/>
              <a:gd name="connsiteX7" fmla="*/ 2343579 w 2382354"/>
              <a:gd name="connsiteY7" fmla="*/ 1311216 h 1990883"/>
              <a:gd name="connsiteX8" fmla="*/ 1897210 w 2382354"/>
              <a:gd name="connsiteY8" fmla="*/ 1322182 h 1990883"/>
              <a:gd name="connsiteX9" fmla="*/ 1576935 w 2382354"/>
              <a:gd name="connsiteY9" fmla="*/ 1261865 h 1990883"/>
              <a:gd name="connsiteX10" fmla="*/ 1470187 w 2382354"/>
              <a:gd name="connsiteY10" fmla="*/ 745718 h 1990883"/>
              <a:gd name="connsiteX11" fmla="*/ 1458003 w 2382354"/>
              <a:gd name="connsiteY11" fmla="*/ 1409406 h 1990883"/>
              <a:gd name="connsiteX12" fmla="*/ 1730650 w 2382354"/>
              <a:gd name="connsiteY12" fmla="*/ 1409406 h 1990883"/>
              <a:gd name="connsiteX13" fmla="*/ 895587 w 2382354"/>
              <a:gd name="connsiteY13" fmla="*/ 1990883 h 1990883"/>
              <a:gd name="connsiteX14" fmla="*/ 0 w 2382354"/>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79443"/>
              <a:gd name="connsiteY0" fmla="*/ 1409406 h 1990883"/>
              <a:gd name="connsiteX1" fmla="*/ 272647 w 2379443"/>
              <a:gd name="connsiteY1" fmla="*/ 1409406 h 1990883"/>
              <a:gd name="connsiteX2" fmla="*/ 272647 w 2379443"/>
              <a:gd name="connsiteY2" fmla="*/ 952 h 1990883"/>
              <a:gd name="connsiteX3" fmla="*/ 2008548 w 2379443"/>
              <a:gd name="connsiteY3" fmla="*/ 0 h 1990883"/>
              <a:gd name="connsiteX4" fmla="*/ 2005742 w 2379443"/>
              <a:gd name="connsiteY4" fmla="*/ 821714 h 1990883"/>
              <a:gd name="connsiteX5" fmla="*/ 2209922 w 2379443"/>
              <a:gd name="connsiteY5" fmla="*/ 954795 h 1990883"/>
              <a:gd name="connsiteX6" fmla="*/ 2343579 w 2379443"/>
              <a:gd name="connsiteY6" fmla="*/ 1415400 h 1990883"/>
              <a:gd name="connsiteX7" fmla="*/ 2343579 w 2379443"/>
              <a:gd name="connsiteY7" fmla="*/ 1311216 h 1990883"/>
              <a:gd name="connsiteX8" fmla="*/ 1897210 w 2379443"/>
              <a:gd name="connsiteY8" fmla="*/ 1322182 h 1990883"/>
              <a:gd name="connsiteX9" fmla="*/ 1576935 w 2379443"/>
              <a:gd name="connsiteY9" fmla="*/ 1261865 h 1990883"/>
              <a:gd name="connsiteX10" fmla="*/ 1470187 w 2379443"/>
              <a:gd name="connsiteY10" fmla="*/ 745718 h 1990883"/>
              <a:gd name="connsiteX11" fmla="*/ 1458003 w 2379443"/>
              <a:gd name="connsiteY11" fmla="*/ 1409406 h 1990883"/>
              <a:gd name="connsiteX12" fmla="*/ 1730650 w 2379443"/>
              <a:gd name="connsiteY12" fmla="*/ 1409406 h 1990883"/>
              <a:gd name="connsiteX13" fmla="*/ 895587 w 2379443"/>
              <a:gd name="connsiteY13" fmla="*/ 1990883 h 1990883"/>
              <a:gd name="connsiteX14" fmla="*/ 0 w 2379443"/>
              <a:gd name="connsiteY14" fmla="*/ 1409406 h 1990883"/>
              <a:gd name="connsiteX0" fmla="*/ 0 w 2379443"/>
              <a:gd name="connsiteY0" fmla="*/ 1409406 h 1990883"/>
              <a:gd name="connsiteX1" fmla="*/ 272647 w 2379443"/>
              <a:gd name="connsiteY1" fmla="*/ 1409406 h 1990883"/>
              <a:gd name="connsiteX2" fmla="*/ 272647 w 2379443"/>
              <a:gd name="connsiteY2" fmla="*/ 952 h 1990883"/>
              <a:gd name="connsiteX3" fmla="*/ 2008548 w 2379443"/>
              <a:gd name="connsiteY3" fmla="*/ 0 h 1990883"/>
              <a:gd name="connsiteX4" fmla="*/ 2005742 w 2379443"/>
              <a:gd name="connsiteY4" fmla="*/ 821714 h 1990883"/>
              <a:gd name="connsiteX5" fmla="*/ 2209922 w 2379443"/>
              <a:gd name="connsiteY5" fmla="*/ 954795 h 1990883"/>
              <a:gd name="connsiteX6" fmla="*/ 2343579 w 2379443"/>
              <a:gd name="connsiteY6" fmla="*/ 1415400 h 1990883"/>
              <a:gd name="connsiteX7" fmla="*/ 2343579 w 2379443"/>
              <a:gd name="connsiteY7" fmla="*/ 1311216 h 1990883"/>
              <a:gd name="connsiteX8" fmla="*/ 1897210 w 2379443"/>
              <a:gd name="connsiteY8" fmla="*/ 1322182 h 1990883"/>
              <a:gd name="connsiteX9" fmla="*/ 1576935 w 2379443"/>
              <a:gd name="connsiteY9" fmla="*/ 1261865 h 1990883"/>
              <a:gd name="connsiteX10" fmla="*/ 1470187 w 2379443"/>
              <a:gd name="connsiteY10" fmla="*/ 745718 h 1990883"/>
              <a:gd name="connsiteX11" fmla="*/ 1458003 w 2379443"/>
              <a:gd name="connsiteY11" fmla="*/ 1409406 h 1990883"/>
              <a:gd name="connsiteX12" fmla="*/ 1730650 w 2379443"/>
              <a:gd name="connsiteY12" fmla="*/ 1409406 h 1990883"/>
              <a:gd name="connsiteX13" fmla="*/ 895587 w 2379443"/>
              <a:gd name="connsiteY13" fmla="*/ 1990883 h 1990883"/>
              <a:gd name="connsiteX14" fmla="*/ 0 w 2379443"/>
              <a:gd name="connsiteY14" fmla="*/ 1409406 h 1990883"/>
              <a:gd name="connsiteX0" fmla="*/ 0 w 2354710"/>
              <a:gd name="connsiteY0" fmla="*/ 1409406 h 1990883"/>
              <a:gd name="connsiteX1" fmla="*/ 272647 w 2354710"/>
              <a:gd name="connsiteY1" fmla="*/ 1409406 h 1990883"/>
              <a:gd name="connsiteX2" fmla="*/ 272647 w 2354710"/>
              <a:gd name="connsiteY2" fmla="*/ 952 h 1990883"/>
              <a:gd name="connsiteX3" fmla="*/ 2008548 w 2354710"/>
              <a:gd name="connsiteY3" fmla="*/ 0 h 1990883"/>
              <a:gd name="connsiteX4" fmla="*/ 2005742 w 2354710"/>
              <a:gd name="connsiteY4" fmla="*/ 821714 h 1990883"/>
              <a:gd name="connsiteX5" fmla="*/ 2209922 w 2354710"/>
              <a:gd name="connsiteY5" fmla="*/ 954795 h 1990883"/>
              <a:gd name="connsiteX6" fmla="*/ 2343579 w 2354710"/>
              <a:gd name="connsiteY6" fmla="*/ 1415400 h 1990883"/>
              <a:gd name="connsiteX7" fmla="*/ 2343579 w 2354710"/>
              <a:gd name="connsiteY7" fmla="*/ 1311216 h 1990883"/>
              <a:gd name="connsiteX8" fmla="*/ 1897210 w 2354710"/>
              <a:gd name="connsiteY8" fmla="*/ 1322182 h 1990883"/>
              <a:gd name="connsiteX9" fmla="*/ 1576935 w 2354710"/>
              <a:gd name="connsiteY9" fmla="*/ 1261865 h 1990883"/>
              <a:gd name="connsiteX10" fmla="*/ 1470187 w 2354710"/>
              <a:gd name="connsiteY10" fmla="*/ 745718 h 1990883"/>
              <a:gd name="connsiteX11" fmla="*/ 1458003 w 2354710"/>
              <a:gd name="connsiteY11" fmla="*/ 1409406 h 1990883"/>
              <a:gd name="connsiteX12" fmla="*/ 1730650 w 2354710"/>
              <a:gd name="connsiteY12" fmla="*/ 1409406 h 1990883"/>
              <a:gd name="connsiteX13" fmla="*/ 895587 w 2354710"/>
              <a:gd name="connsiteY13" fmla="*/ 1990883 h 1990883"/>
              <a:gd name="connsiteX14" fmla="*/ 0 w 2354710"/>
              <a:gd name="connsiteY14" fmla="*/ 1409406 h 1990883"/>
              <a:gd name="connsiteX0" fmla="*/ 0 w 2504274"/>
              <a:gd name="connsiteY0" fmla="*/ 1409406 h 1990883"/>
              <a:gd name="connsiteX1" fmla="*/ 272647 w 2504274"/>
              <a:gd name="connsiteY1" fmla="*/ 1409406 h 1990883"/>
              <a:gd name="connsiteX2" fmla="*/ 272647 w 2504274"/>
              <a:gd name="connsiteY2" fmla="*/ 952 h 1990883"/>
              <a:gd name="connsiteX3" fmla="*/ 2008548 w 2504274"/>
              <a:gd name="connsiteY3" fmla="*/ 0 h 1990883"/>
              <a:gd name="connsiteX4" fmla="*/ 2005742 w 2504274"/>
              <a:gd name="connsiteY4" fmla="*/ 821714 h 1990883"/>
              <a:gd name="connsiteX5" fmla="*/ 2209922 w 2504274"/>
              <a:gd name="connsiteY5" fmla="*/ 954795 h 1990883"/>
              <a:gd name="connsiteX6" fmla="*/ 2502458 w 2504274"/>
              <a:gd name="connsiteY6" fmla="*/ 1174131 h 1990883"/>
              <a:gd name="connsiteX7" fmla="*/ 2343579 w 2504274"/>
              <a:gd name="connsiteY7" fmla="*/ 1415400 h 1990883"/>
              <a:gd name="connsiteX8" fmla="*/ 2343579 w 2504274"/>
              <a:gd name="connsiteY8" fmla="*/ 1311216 h 1990883"/>
              <a:gd name="connsiteX9" fmla="*/ 1897210 w 2504274"/>
              <a:gd name="connsiteY9" fmla="*/ 1322182 h 1990883"/>
              <a:gd name="connsiteX10" fmla="*/ 1576935 w 2504274"/>
              <a:gd name="connsiteY10" fmla="*/ 1261865 h 1990883"/>
              <a:gd name="connsiteX11" fmla="*/ 1470187 w 2504274"/>
              <a:gd name="connsiteY11" fmla="*/ 745718 h 1990883"/>
              <a:gd name="connsiteX12" fmla="*/ 1458003 w 2504274"/>
              <a:gd name="connsiteY12" fmla="*/ 1409406 h 1990883"/>
              <a:gd name="connsiteX13" fmla="*/ 1730650 w 2504274"/>
              <a:gd name="connsiteY13" fmla="*/ 1409406 h 1990883"/>
              <a:gd name="connsiteX14" fmla="*/ 895587 w 2504274"/>
              <a:gd name="connsiteY14" fmla="*/ 1990883 h 1990883"/>
              <a:gd name="connsiteX15" fmla="*/ 0 w 2504274"/>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44354 w 2504275"/>
              <a:gd name="connsiteY5" fmla="*/ 1061721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2471"/>
              <a:gd name="connsiteY0" fmla="*/ 1409406 h 1990883"/>
              <a:gd name="connsiteX1" fmla="*/ 272647 w 2502471"/>
              <a:gd name="connsiteY1" fmla="*/ 1409406 h 1990883"/>
              <a:gd name="connsiteX2" fmla="*/ 272647 w 2502471"/>
              <a:gd name="connsiteY2" fmla="*/ 952 h 1990883"/>
              <a:gd name="connsiteX3" fmla="*/ 2008548 w 2502471"/>
              <a:gd name="connsiteY3" fmla="*/ 0 h 1990883"/>
              <a:gd name="connsiteX4" fmla="*/ 2005742 w 2502471"/>
              <a:gd name="connsiteY4" fmla="*/ 821714 h 1990883"/>
              <a:gd name="connsiteX5" fmla="*/ 2144354 w 2502471"/>
              <a:gd name="connsiteY5" fmla="*/ 1061721 h 1990883"/>
              <a:gd name="connsiteX6" fmla="*/ 2353666 w 2502471"/>
              <a:gd name="connsiteY6" fmla="*/ 946569 h 1990883"/>
              <a:gd name="connsiteX7" fmla="*/ 2502458 w 2502471"/>
              <a:gd name="connsiteY7" fmla="*/ 1174131 h 1990883"/>
              <a:gd name="connsiteX8" fmla="*/ 2343579 w 2502471"/>
              <a:gd name="connsiteY8" fmla="*/ 1415400 h 1990883"/>
              <a:gd name="connsiteX9" fmla="*/ 2343579 w 2502471"/>
              <a:gd name="connsiteY9" fmla="*/ 1311216 h 1990883"/>
              <a:gd name="connsiteX10" fmla="*/ 1897210 w 2502471"/>
              <a:gd name="connsiteY10" fmla="*/ 1322182 h 1990883"/>
              <a:gd name="connsiteX11" fmla="*/ 1576935 w 2502471"/>
              <a:gd name="connsiteY11" fmla="*/ 1261865 h 1990883"/>
              <a:gd name="connsiteX12" fmla="*/ 1470187 w 2502471"/>
              <a:gd name="connsiteY12" fmla="*/ 745718 h 1990883"/>
              <a:gd name="connsiteX13" fmla="*/ 1458003 w 2502471"/>
              <a:gd name="connsiteY13" fmla="*/ 1409406 h 1990883"/>
              <a:gd name="connsiteX14" fmla="*/ 1730650 w 2502471"/>
              <a:gd name="connsiteY14" fmla="*/ 1409406 h 1990883"/>
              <a:gd name="connsiteX15" fmla="*/ 895587 w 2502471"/>
              <a:gd name="connsiteY15" fmla="*/ 1990883 h 1990883"/>
              <a:gd name="connsiteX16" fmla="*/ 0 w 2502471"/>
              <a:gd name="connsiteY16" fmla="*/ 1409406 h 1990883"/>
              <a:gd name="connsiteX0" fmla="*/ 0 w 2502468"/>
              <a:gd name="connsiteY0" fmla="*/ 1409406 h 1990883"/>
              <a:gd name="connsiteX1" fmla="*/ 272647 w 2502468"/>
              <a:gd name="connsiteY1" fmla="*/ 1409406 h 1990883"/>
              <a:gd name="connsiteX2" fmla="*/ 272647 w 2502468"/>
              <a:gd name="connsiteY2" fmla="*/ 952 h 1990883"/>
              <a:gd name="connsiteX3" fmla="*/ 2008548 w 2502468"/>
              <a:gd name="connsiteY3" fmla="*/ 0 h 1990883"/>
              <a:gd name="connsiteX4" fmla="*/ 2005742 w 2502468"/>
              <a:gd name="connsiteY4" fmla="*/ 821714 h 1990883"/>
              <a:gd name="connsiteX5" fmla="*/ 2144354 w 2502468"/>
              <a:gd name="connsiteY5" fmla="*/ 1061721 h 1990883"/>
              <a:gd name="connsiteX6" fmla="*/ 2341057 w 2502468"/>
              <a:gd name="connsiteY6" fmla="*/ 1061720 h 1990883"/>
              <a:gd name="connsiteX7" fmla="*/ 2353666 w 2502468"/>
              <a:gd name="connsiteY7" fmla="*/ 946569 h 1990883"/>
              <a:gd name="connsiteX8" fmla="*/ 2502458 w 2502468"/>
              <a:gd name="connsiteY8" fmla="*/ 1174131 h 1990883"/>
              <a:gd name="connsiteX9" fmla="*/ 2343579 w 2502468"/>
              <a:gd name="connsiteY9" fmla="*/ 1415400 h 1990883"/>
              <a:gd name="connsiteX10" fmla="*/ 2343579 w 2502468"/>
              <a:gd name="connsiteY10" fmla="*/ 1311216 h 1990883"/>
              <a:gd name="connsiteX11" fmla="*/ 1897210 w 2502468"/>
              <a:gd name="connsiteY11" fmla="*/ 1322182 h 1990883"/>
              <a:gd name="connsiteX12" fmla="*/ 1576935 w 2502468"/>
              <a:gd name="connsiteY12" fmla="*/ 1261865 h 1990883"/>
              <a:gd name="connsiteX13" fmla="*/ 1470187 w 2502468"/>
              <a:gd name="connsiteY13" fmla="*/ 745718 h 1990883"/>
              <a:gd name="connsiteX14" fmla="*/ 1458003 w 2502468"/>
              <a:gd name="connsiteY14" fmla="*/ 1409406 h 1990883"/>
              <a:gd name="connsiteX15" fmla="*/ 1730650 w 2502468"/>
              <a:gd name="connsiteY15" fmla="*/ 1409406 h 1990883"/>
              <a:gd name="connsiteX16" fmla="*/ 895587 w 2502468"/>
              <a:gd name="connsiteY16" fmla="*/ 1990883 h 1990883"/>
              <a:gd name="connsiteX17" fmla="*/ 0 w 2502468"/>
              <a:gd name="connsiteY17" fmla="*/ 1409406 h 1990883"/>
              <a:gd name="connsiteX0" fmla="*/ 0 w 2502468"/>
              <a:gd name="connsiteY0" fmla="*/ 1409406 h 1990883"/>
              <a:gd name="connsiteX1" fmla="*/ 272647 w 2502468"/>
              <a:gd name="connsiteY1" fmla="*/ 1409406 h 1990883"/>
              <a:gd name="connsiteX2" fmla="*/ 272647 w 2502468"/>
              <a:gd name="connsiteY2" fmla="*/ 952 h 1990883"/>
              <a:gd name="connsiteX3" fmla="*/ 2008548 w 2502468"/>
              <a:gd name="connsiteY3" fmla="*/ 0 h 1990883"/>
              <a:gd name="connsiteX4" fmla="*/ 2005742 w 2502468"/>
              <a:gd name="connsiteY4" fmla="*/ 821714 h 1990883"/>
              <a:gd name="connsiteX5" fmla="*/ 2144354 w 2502468"/>
              <a:gd name="connsiteY5" fmla="*/ 1061721 h 1990883"/>
              <a:gd name="connsiteX6" fmla="*/ 2341057 w 2502468"/>
              <a:gd name="connsiteY6" fmla="*/ 1061720 h 1990883"/>
              <a:gd name="connsiteX7" fmla="*/ 2353666 w 2502468"/>
              <a:gd name="connsiteY7" fmla="*/ 946569 h 1990883"/>
              <a:gd name="connsiteX8" fmla="*/ 2502458 w 2502468"/>
              <a:gd name="connsiteY8" fmla="*/ 1174131 h 1990883"/>
              <a:gd name="connsiteX9" fmla="*/ 2343579 w 2502468"/>
              <a:gd name="connsiteY9" fmla="*/ 1415400 h 1990883"/>
              <a:gd name="connsiteX10" fmla="*/ 2343579 w 2502468"/>
              <a:gd name="connsiteY10" fmla="*/ 1311216 h 1990883"/>
              <a:gd name="connsiteX11" fmla="*/ 1897210 w 2502468"/>
              <a:gd name="connsiteY11" fmla="*/ 1322182 h 1990883"/>
              <a:gd name="connsiteX12" fmla="*/ 1576935 w 2502468"/>
              <a:gd name="connsiteY12" fmla="*/ 1261865 h 1990883"/>
              <a:gd name="connsiteX13" fmla="*/ 1470187 w 2502468"/>
              <a:gd name="connsiteY13" fmla="*/ 745718 h 1990883"/>
              <a:gd name="connsiteX14" fmla="*/ 1458003 w 2502468"/>
              <a:gd name="connsiteY14" fmla="*/ 1409406 h 1990883"/>
              <a:gd name="connsiteX15" fmla="*/ 1730650 w 2502468"/>
              <a:gd name="connsiteY15" fmla="*/ 1409406 h 1990883"/>
              <a:gd name="connsiteX16" fmla="*/ 895587 w 2502468"/>
              <a:gd name="connsiteY16" fmla="*/ 1990883 h 1990883"/>
              <a:gd name="connsiteX17" fmla="*/ 0 w 250246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81307 w 2502458"/>
              <a:gd name="connsiteY5" fmla="*/ 1042530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7207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3097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8793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8793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4684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4684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8702 w 2506567"/>
              <a:gd name="connsiteY4" fmla="*/ 37803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8702 w 2506567"/>
              <a:gd name="connsiteY4" fmla="*/ 378034 h 1990883"/>
              <a:gd name="connsiteX5" fmla="*/ 2049080 w 2506567"/>
              <a:gd name="connsiteY5" fmla="*/ 755753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91"/>
              <a:gd name="connsiteY0" fmla="*/ 1409406 h 1990883"/>
              <a:gd name="connsiteX1" fmla="*/ 272647 w 2506591"/>
              <a:gd name="connsiteY1" fmla="*/ 1409406 h 1990883"/>
              <a:gd name="connsiteX2" fmla="*/ 272647 w 2506591"/>
              <a:gd name="connsiteY2" fmla="*/ 952 h 1990883"/>
              <a:gd name="connsiteX3" fmla="*/ 2008548 w 2506591"/>
              <a:gd name="connsiteY3" fmla="*/ 0 h 1990883"/>
              <a:gd name="connsiteX4" fmla="*/ 2008702 w 2506591"/>
              <a:gd name="connsiteY4" fmla="*/ 378034 h 1990883"/>
              <a:gd name="connsiteX5" fmla="*/ 2049080 w 2506591"/>
              <a:gd name="connsiteY5" fmla="*/ 755753 h 1990883"/>
              <a:gd name="connsiteX6" fmla="*/ 2366738 w 2506591"/>
              <a:gd name="connsiteY6" fmla="*/ 1068421 h 1990883"/>
              <a:gd name="connsiteX7" fmla="*/ 2366830 w 2506591"/>
              <a:gd name="connsiteY7" fmla="*/ 967381 h 1990883"/>
              <a:gd name="connsiteX8" fmla="*/ 2381119 w 2506591"/>
              <a:gd name="connsiteY8" fmla="*/ 608008 h 1990883"/>
              <a:gd name="connsiteX9" fmla="*/ 2506567 w 2506591"/>
              <a:gd name="connsiteY9" fmla="*/ 1180832 h 1990883"/>
              <a:gd name="connsiteX10" fmla="*/ 2364124 w 2506591"/>
              <a:gd name="connsiteY10" fmla="*/ 1395298 h 1990883"/>
              <a:gd name="connsiteX11" fmla="*/ 2364125 w 2506591"/>
              <a:gd name="connsiteY11" fmla="*/ 1292230 h 1990883"/>
              <a:gd name="connsiteX12" fmla="*/ 1899265 w 2506591"/>
              <a:gd name="connsiteY12" fmla="*/ 1298729 h 1990883"/>
              <a:gd name="connsiteX13" fmla="*/ 1546118 w 2506591"/>
              <a:gd name="connsiteY13" fmla="*/ 1226127 h 1990883"/>
              <a:gd name="connsiteX14" fmla="*/ 1470187 w 2506591"/>
              <a:gd name="connsiteY14" fmla="*/ 745718 h 1990883"/>
              <a:gd name="connsiteX15" fmla="*/ 1458003 w 2506591"/>
              <a:gd name="connsiteY15" fmla="*/ 1409406 h 1990883"/>
              <a:gd name="connsiteX16" fmla="*/ 1730650 w 2506591"/>
              <a:gd name="connsiteY16" fmla="*/ 1409406 h 1990883"/>
              <a:gd name="connsiteX17" fmla="*/ 895587 w 2506591"/>
              <a:gd name="connsiteY17" fmla="*/ 1990883 h 1990883"/>
              <a:gd name="connsiteX18" fmla="*/ 0 w 2506591"/>
              <a:gd name="connsiteY18"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6738 w 2550982"/>
              <a:gd name="connsiteY6" fmla="*/ 1068421 h 1990883"/>
              <a:gd name="connsiteX7" fmla="*/ 2366830 w 2550982"/>
              <a:gd name="connsiteY7" fmla="*/ 967381 h 1990883"/>
              <a:gd name="connsiteX8" fmla="*/ 2381119 w 2550982"/>
              <a:gd name="connsiteY8" fmla="*/ 608008 h 1990883"/>
              <a:gd name="connsiteX9" fmla="*/ 2550965 w 2550982"/>
              <a:gd name="connsiteY9" fmla="*/ 981553 h 1990883"/>
              <a:gd name="connsiteX10" fmla="*/ 2364124 w 2550982"/>
              <a:gd name="connsiteY10" fmla="*/ 1395298 h 1990883"/>
              <a:gd name="connsiteX11" fmla="*/ 2364125 w 2550982"/>
              <a:gd name="connsiteY11" fmla="*/ 1292230 h 1990883"/>
              <a:gd name="connsiteX12" fmla="*/ 1899265 w 2550982"/>
              <a:gd name="connsiteY12" fmla="*/ 1298729 h 1990883"/>
              <a:gd name="connsiteX13" fmla="*/ 1546118 w 2550982"/>
              <a:gd name="connsiteY13" fmla="*/ 1226127 h 1990883"/>
              <a:gd name="connsiteX14" fmla="*/ 1470187 w 2550982"/>
              <a:gd name="connsiteY14" fmla="*/ 745718 h 1990883"/>
              <a:gd name="connsiteX15" fmla="*/ 1458003 w 2550982"/>
              <a:gd name="connsiteY15" fmla="*/ 1409406 h 1990883"/>
              <a:gd name="connsiteX16" fmla="*/ 1730650 w 2550982"/>
              <a:gd name="connsiteY16" fmla="*/ 1409406 h 1990883"/>
              <a:gd name="connsiteX17" fmla="*/ 895587 w 2550982"/>
              <a:gd name="connsiteY17" fmla="*/ 1990883 h 1990883"/>
              <a:gd name="connsiteX18" fmla="*/ 0 w 2550982"/>
              <a:gd name="connsiteY18"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6738 w 2550982"/>
              <a:gd name="connsiteY6" fmla="*/ 10684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37139 w 2550982"/>
              <a:gd name="connsiteY6" fmla="*/ 82026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37139 w 2550982"/>
              <a:gd name="connsiteY6" fmla="*/ 82026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8240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8240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79394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3779 w 2550982"/>
              <a:gd name="connsiteY6" fmla="*/ 79394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3779 w 2550982"/>
              <a:gd name="connsiteY6" fmla="*/ 793941 h 1990883"/>
              <a:gd name="connsiteX7" fmla="*/ 2381119 w 2550982"/>
              <a:gd name="connsiteY7" fmla="*/ 608008 h 1990883"/>
              <a:gd name="connsiteX8" fmla="*/ 2550965 w 2550982"/>
              <a:gd name="connsiteY8" fmla="*/ 981553 h 1990883"/>
              <a:gd name="connsiteX9" fmla="*/ 2375224 w 2550982"/>
              <a:gd name="connsiteY9" fmla="*/ 1446059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628674"/>
              <a:gd name="connsiteY0" fmla="*/ 1409406 h 1990883"/>
              <a:gd name="connsiteX1" fmla="*/ 272647 w 2628674"/>
              <a:gd name="connsiteY1" fmla="*/ 1409406 h 1990883"/>
              <a:gd name="connsiteX2" fmla="*/ 272647 w 2628674"/>
              <a:gd name="connsiteY2" fmla="*/ 952 h 1990883"/>
              <a:gd name="connsiteX3" fmla="*/ 2008548 w 2628674"/>
              <a:gd name="connsiteY3" fmla="*/ 0 h 1990883"/>
              <a:gd name="connsiteX4" fmla="*/ 2008702 w 2628674"/>
              <a:gd name="connsiteY4" fmla="*/ 378034 h 1990883"/>
              <a:gd name="connsiteX5" fmla="*/ 2049080 w 2628674"/>
              <a:gd name="connsiteY5" fmla="*/ 755753 h 1990883"/>
              <a:gd name="connsiteX6" fmla="*/ 2363779 w 2628674"/>
              <a:gd name="connsiteY6" fmla="*/ 793941 h 1990883"/>
              <a:gd name="connsiteX7" fmla="*/ 2381119 w 2628674"/>
              <a:gd name="connsiteY7" fmla="*/ 608008 h 1990883"/>
              <a:gd name="connsiteX8" fmla="*/ 2628663 w 2628674"/>
              <a:gd name="connsiteY8" fmla="*/ 1060513 h 1990883"/>
              <a:gd name="connsiteX9" fmla="*/ 2375224 w 2628674"/>
              <a:gd name="connsiteY9" fmla="*/ 1446059 h 1990883"/>
              <a:gd name="connsiteX10" fmla="*/ 2364125 w 2628674"/>
              <a:gd name="connsiteY10" fmla="*/ 1292230 h 1990883"/>
              <a:gd name="connsiteX11" fmla="*/ 1899265 w 2628674"/>
              <a:gd name="connsiteY11" fmla="*/ 1298729 h 1990883"/>
              <a:gd name="connsiteX12" fmla="*/ 1546118 w 2628674"/>
              <a:gd name="connsiteY12" fmla="*/ 1226127 h 1990883"/>
              <a:gd name="connsiteX13" fmla="*/ 1470187 w 2628674"/>
              <a:gd name="connsiteY13" fmla="*/ 745718 h 1990883"/>
              <a:gd name="connsiteX14" fmla="*/ 1458003 w 2628674"/>
              <a:gd name="connsiteY14" fmla="*/ 1409406 h 1990883"/>
              <a:gd name="connsiteX15" fmla="*/ 1730650 w 2628674"/>
              <a:gd name="connsiteY15" fmla="*/ 1409406 h 1990883"/>
              <a:gd name="connsiteX16" fmla="*/ 895587 w 2628674"/>
              <a:gd name="connsiteY16" fmla="*/ 1990883 h 1990883"/>
              <a:gd name="connsiteX17" fmla="*/ 0 w 2628674"/>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81119 w 2628663"/>
              <a:gd name="connsiteY7" fmla="*/ 608008 h 1990883"/>
              <a:gd name="connsiteX8" fmla="*/ 2628663 w 2628663"/>
              <a:gd name="connsiteY8" fmla="*/ 1060513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81119 w 2628663"/>
              <a:gd name="connsiteY7" fmla="*/ 60800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28663" h="1990883">
                <a:moveTo>
                  <a:pt x="0" y="1409406"/>
                </a:moveTo>
                <a:lnTo>
                  <a:pt x="272647" y="1409406"/>
                </a:lnTo>
                <a:lnTo>
                  <a:pt x="272647" y="952"/>
                </a:lnTo>
                <a:lnTo>
                  <a:pt x="2008548" y="0"/>
                </a:lnTo>
                <a:cubicBezTo>
                  <a:pt x="2007709" y="241774"/>
                  <a:pt x="2009718" y="249957"/>
                  <a:pt x="2008702" y="378034"/>
                </a:cubicBezTo>
                <a:cubicBezTo>
                  <a:pt x="2007688" y="505873"/>
                  <a:pt x="1995081" y="693485"/>
                  <a:pt x="2055740" y="767033"/>
                </a:cubicBezTo>
                <a:cubicBezTo>
                  <a:pt x="2116399" y="840581"/>
                  <a:pt x="2216723" y="813838"/>
                  <a:pt x="2372658" y="819321"/>
                </a:cubicBezTo>
                <a:cubicBezTo>
                  <a:pt x="2374720" y="689417"/>
                  <a:pt x="2374832" y="893206"/>
                  <a:pt x="2376678" y="661588"/>
                </a:cubicBezTo>
                <a:cubicBezTo>
                  <a:pt x="2399968" y="697163"/>
                  <a:pt x="2532832" y="893264"/>
                  <a:pt x="2628663" y="1052052"/>
                </a:cubicBezTo>
                <a:cubicBezTo>
                  <a:pt x="2566489" y="1150725"/>
                  <a:pt x="2445497" y="1341787"/>
                  <a:pt x="2375224" y="1446059"/>
                </a:cubicBezTo>
                <a:cubicBezTo>
                  <a:pt x="2375832" y="1367175"/>
                  <a:pt x="2373985" y="1359872"/>
                  <a:pt x="2373004" y="1283771"/>
                </a:cubicBezTo>
                <a:lnTo>
                  <a:pt x="1903704" y="1287449"/>
                </a:lnTo>
                <a:cubicBezTo>
                  <a:pt x="1766557" y="1287685"/>
                  <a:pt x="1625031" y="1307955"/>
                  <a:pt x="1552778" y="1217667"/>
                </a:cubicBezTo>
                <a:cubicBezTo>
                  <a:pt x="1480525" y="1127379"/>
                  <a:pt x="1468151" y="1011292"/>
                  <a:pt x="1470187" y="745718"/>
                </a:cubicBezTo>
                <a:cubicBezTo>
                  <a:pt x="1470329" y="923994"/>
                  <a:pt x="1457861" y="1231130"/>
                  <a:pt x="1458003" y="1409406"/>
                </a:cubicBezTo>
                <a:lnTo>
                  <a:pt x="1730650" y="1409406"/>
                </a:lnTo>
                <a:lnTo>
                  <a:pt x="895587" y="1990883"/>
                </a:lnTo>
                <a:lnTo>
                  <a:pt x="0" y="1409406"/>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29"/>
          <p:cNvSpPr txBox="1"/>
          <p:nvPr/>
        </p:nvSpPr>
        <p:spPr>
          <a:xfrm>
            <a:off x="4160012" y="3246366"/>
            <a:ext cx="1107996" cy="646331"/>
          </a:xfrm>
          <a:prstGeom prst="rect">
            <a:avLst/>
          </a:prstGeom>
          <a:noFill/>
        </p:spPr>
        <p:txBody>
          <a:bodyPr wrap="none" rtlCol="0">
            <a:spAutoFit/>
          </a:bodyPr>
          <a:lstStyle/>
          <a:p>
            <a:pPr algn="ctr"/>
            <a:r>
              <a:rPr kumimoji="1" lang="ja-JP" altLang="en-US" dirty="0" smtClean="0">
                <a:solidFill>
                  <a:srgbClr val="800080"/>
                </a:solidFill>
              </a:rPr>
              <a:t>危険事象</a:t>
            </a:r>
            <a:endParaRPr kumimoji="1" lang="en-US" altLang="ja-JP" dirty="0" smtClean="0">
              <a:solidFill>
                <a:srgbClr val="800080"/>
              </a:solidFill>
            </a:endParaRPr>
          </a:p>
          <a:p>
            <a:pPr algn="ctr"/>
            <a:r>
              <a:rPr lang="en-US" altLang="ja-JP" dirty="0" smtClean="0">
                <a:solidFill>
                  <a:srgbClr val="800080"/>
                </a:solidFill>
              </a:rPr>
              <a:t>(</a:t>
            </a:r>
            <a:r>
              <a:rPr lang="ja-JP" altLang="en-US" dirty="0" smtClean="0">
                <a:solidFill>
                  <a:srgbClr val="800080"/>
                </a:solidFill>
              </a:rPr>
              <a:t>暴露</a:t>
            </a:r>
            <a:r>
              <a:rPr lang="en-US" altLang="ja-JP" dirty="0" smtClean="0">
                <a:solidFill>
                  <a:srgbClr val="800080"/>
                </a:solidFill>
              </a:rPr>
              <a:t>)</a:t>
            </a:r>
            <a:endParaRPr kumimoji="1" lang="ja-JP" altLang="en-US" dirty="0">
              <a:solidFill>
                <a:srgbClr val="800080"/>
              </a:solidFill>
            </a:endParaRPr>
          </a:p>
        </p:txBody>
      </p:sp>
      <p:sp>
        <p:nvSpPr>
          <p:cNvPr id="16" name="円/楕円 33"/>
          <p:cNvSpPr/>
          <p:nvPr/>
        </p:nvSpPr>
        <p:spPr>
          <a:xfrm>
            <a:off x="6433369" y="3858982"/>
            <a:ext cx="1141576" cy="52725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dirty="0" smtClean="0">
                <a:solidFill>
                  <a:schemeClr val="tx1"/>
                </a:solidFill>
              </a:rPr>
              <a:t>ヒヤリ</a:t>
            </a:r>
            <a:endParaRPr kumimoji="1" lang="ja-JP" altLang="en-US" dirty="0">
              <a:solidFill>
                <a:schemeClr val="tx1"/>
              </a:solidFill>
            </a:endParaRPr>
          </a:p>
        </p:txBody>
      </p:sp>
      <p:sp>
        <p:nvSpPr>
          <p:cNvPr id="17" name="円/楕円 34"/>
          <p:cNvSpPr/>
          <p:nvPr/>
        </p:nvSpPr>
        <p:spPr>
          <a:xfrm>
            <a:off x="5252732" y="3930442"/>
            <a:ext cx="897100" cy="36004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dirty="0">
                <a:solidFill>
                  <a:schemeClr val="tx1"/>
                </a:solidFill>
              </a:rPr>
              <a:t>回避</a:t>
            </a:r>
          </a:p>
        </p:txBody>
      </p:sp>
      <p:sp>
        <p:nvSpPr>
          <p:cNvPr id="18" name="Freeform 1029"/>
          <p:cNvSpPr>
            <a:spLocks/>
          </p:cNvSpPr>
          <p:nvPr/>
        </p:nvSpPr>
        <p:spPr bwMode="auto">
          <a:xfrm flipH="1">
            <a:off x="1809620" y="4797641"/>
            <a:ext cx="809133" cy="9338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HG丸ｺﾞｼｯｸM-PRO" panose="020F0600000000000000" pitchFamily="50" charset="-128"/>
              <a:ea typeface="HG丸ｺﾞｼｯｸM-PRO" panose="020F0600000000000000" pitchFamily="50" charset="-128"/>
            </a:endParaRPr>
          </a:p>
        </p:txBody>
      </p:sp>
      <p:pic>
        <p:nvPicPr>
          <p:cNvPr id="1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49771" y="1279831"/>
            <a:ext cx="1911947" cy="217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76289" y="4415786"/>
            <a:ext cx="1193760" cy="1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Explosion 1 20"/>
          <p:cNvSpPr/>
          <p:nvPr/>
        </p:nvSpPr>
        <p:spPr bwMode="auto">
          <a:xfrm>
            <a:off x="2206003" y="4645241"/>
            <a:ext cx="242490" cy="252412"/>
          </a:xfrm>
          <a:prstGeom prst="irregularSeal1">
            <a:avLst/>
          </a:prstGeom>
          <a:solidFill>
            <a:srgbClr val="FF0000"/>
          </a:solidFill>
          <a:ln w="6350" cap="flat" cmpd="sng" algn="ctr">
            <a:solidFill>
              <a:srgbClr val="FF0000"/>
            </a:solidFill>
            <a:prstDash val="solid"/>
            <a:round/>
            <a:headEnd type="none" w="med" len="med"/>
            <a:tailEnd type="none" w="med" len="med"/>
          </a:ln>
          <a:effectLst/>
          <a:ex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Arial" charset="0"/>
              <a:ea typeface="HGP創英角ｺﾞｼｯｸUB" pitchFamily="50" charset="-128"/>
            </a:endParaRPr>
          </a:p>
        </p:txBody>
      </p:sp>
      <p:sp>
        <p:nvSpPr>
          <p:cNvPr id="22" name="Freeform 1029"/>
          <p:cNvSpPr>
            <a:spLocks/>
          </p:cNvSpPr>
          <p:nvPr/>
        </p:nvSpPr>
        <p:spPr bwMode="auto">
          <a:xfrm flipH="1">
            <a:off x="471715" y="1575469"/>
            <a:ext cx="1282229" cy="15886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HG丸ｺﾞｼｯｸM-PRO" panose="020F0600000000000000" pitchFamily="50" charset="-128"/>
              <a:ea typeface="HG丸ｺﾞｼｯｸM-PRO" panose="020F0600000000000000" pitchFamily="50" charset="-128"/>
            </a:endParaRPr>
          </a:p>
        </p:txBody>
      </p:sp>
      <p:pic>
        <p:nvPicPr>
          <p:cNvPr id="2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27034" y="3924115"/>
            <a:ext cx="1193760" cy="1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Freeform 1029"/>
          <p:cNvSpPr>
            <a:spLocks/>
          </p:cNvSpPr>
          <p:nvPr/>
        </p:nvSpPr>
        <p:spPr bwMode="auto">
          <a:xfrm rot="19281564" flipH="1">
            <a:off x="7359142" y="4256077"/>
            <a:ext cx="809133" cy="9338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HG丸ｺﾞｼｯｸM-PRO" panose="020F0600000000000000" pitchFamily="50" charset="-128"/>
              <a:ea typeface="HG丸ｺﾞｼｯｸM-PRO" panose="020F0600000000000000" pitchFamily="50"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507944449"/>
              </p:ext>
            </p:extLst>
          </p:nvPr>
        </p:nvGraphicFramePr>
        <p:xfrm>
          <a:off x="222099" y="4844633"/>
          <a:ext cx="3155736" cy="1285240"/>
        </p:xfrm>
        <a:graphic>
          <a:graphicData uri="http://schemas.openxmlformats.org/drawingml/2006/table">
            <a:tbl>
              <a:tblPr firstRow="1">
                <a:tableStyleId>{3C2FFA5D-87B4-456A-9821-1D502468CF0F}</a:tableStyleId>
              </a:tblPr>
              <a:tblGrid>
                <a:gridCol w="3155736"/>
              </a:tblGrid>
              <a:tr h="370840">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危険状態となる作業の排除</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solidFill>
                      <a:srgbClr val="FFC000"/>
                    </a:solidFill>
                  </a:tcPr>
                </a:tc>
              </a:tr>
              <a:tr h="370840">
                <a:tc>
                  <a:txBody>
                    <a:bodyPr/>
                    <a:lstStyle/>
                    <a:p>
                      <a:r>
                        <a:rPr kumimoji="1" lang="ja-JP" altLang="en-US" sz="18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危険区域内の作業を廃止する、あるいは危険区域外からの作業とする</a:t>
                      </a:r>
                      <a:endPar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solidFill>
                      <a:srgbClr val="FFC000"/>
                    </a:solidFill>
                  </a:tcPr>
                </a:tc>
              </a:tr>
            </a:tbl>
          </a:graphicData>
        </a:graphic>
      </p:graphicFrame>
      <p:cxnSp>
        <p:nvCxnSpPr>
          <p:cNvPr id="26" name="Straight Arrow Connector 25"/>
          <p:cNvCxnSpPr>
            <a:endCxn id="5" idx="0"/>
          </p:cNvCxnSpPr>
          <p:nvPr/>
        </p:nvCxnSpPr>
        <p:spPr bwMode="auto">
          <a:xfrm flipH="1">
            <a:off x="1799967" y="2830610"/>
            <a:ext cx="1130163" cy="2014023"/>
          </a:xfrm>
          <a:prstGeom prst="straightConnector1">
            <a:avLst/>
          </a:prstGeom>
          <a:noFill/>
          <a:ln w="76200" cap="flat" cmpd="sng" algn="ctr">
            <a:solidFill>
              <a:srgbClr val="FFC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694873" y="6207125"/>
            <a:ext cx="8667757" cy="276999"/>
          </a:xfrm>
          <a:prstGeom prst="rect">
            <a:avLst/>
          </a:prstGeom>
          <a:noFill/>
        </p:spPr>
        <p:txBody>
          <a:bodyPr wrap="none" rtlCol="0">
            <a:spAutoFit/>
          </a:bodyPr>
          <a:lstStyle/>
          <a:p>
            <a:r>
              <a:rPr kumimoji="1" lang="en-US" altLang="ja-JP" sz="1200" dirty="0" smtClean="0"/>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「危険事象」には、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危険状態から危害・障害をもたらす「危険事象」</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の他、「人の異常な行動・行為」及び「機械の異常・故障」が含まれる</a:t>
            </a:r>
            <a:endParaRPr kumimoji="1" lang="ja-JP" altLang="en-US" sz="1200" dirty="0"/>
          </a:p>
        </p:txBody>
      </p:sp>
      <p:cxnSp>
        <p:nvCxnSpPr>
          <p:cNvPr id="45" name="Straight Arrow Connector 44"/>
          <p:cNvCxnSpPr>
            <a:stCxn id="12" idx="4"/>
            <a:endCxn id="49" idx="0"/>
          </p:cNvCxnSpPr>
          <p:nvPr/>
        </p:nvCxnSpPr>
        <p:spPr bwMode="auto">
          <a:xfrm>
            <a:off x="6458408" y="2819295"/>
            <a:ext cx="1750737" cy="2025338"/>
          </a:xfrm>
          <a:prstGeom prst="straightConnector1">
            <a:avLst/>
          </a:prstGeom>
          <a:noFill/>
          <a:ln w="76200" cap="flat" cmpd="sng" algn="ctr">
            <a:solidFill>
              <a:schemeClr val="accent3"/>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p:cNvCxnSpPr>
            <a:stCxn id="12" idx="4"/>
            <a:endCxn id="50" idx="0"/>
          </p:cNvCxnSpPr>
          <p:nvPr/>
        </p:nvCxnSpPr>
        <p:spPr bwMode="auto">
          <a:xfrm flipH="1">
            <a:off x="5044149" y="2819295"/>
            <a:ext cx="1414259" cy="2025338"/>
          </a:xfrm>
          <a:prstGeom prst="straightConnector1">
            <a:avLst/>
          </a:prstGeom>
          <a:noFill/>
          <a:ln w="76200" cap="flat" cmpd="sng" algn="ctr">
            <a:solidFill>
              <a:srgbClr val="7030A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p:cNvCxnSpPr>
            <a:endCxn id="50" idx="0"/>
          </p:cNvCxnSpPr>
          <p:nvPr/>
        </p:nvCxnSpPr>
        <p:spPr bwMode="auto">
          <a:xfrm>
            <a:off x="3112295" y="2822573"/>
            <a:ext cx="1931854" cy="2022060"/>
          </a:xfrm>
          <a:prstGeom prst="straightConnector1">
            <a:avLst/>
          </a:prstGeom>
          <a:noFill/>
          <a:ln w="76200" cap="flat" cmpd="sng" algn="ctr">
            <a:solidFill>
              <a:srgbClr val="7030A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9" name="Table 48"/>
          <p:cNvGraphicFramePr>
            <a:graphicFrameLocks noGrp="1"/>
          </p:cNvGraphicFramePr>
          <p:nvPr>
            <p:extLst>
              <p:ext uri="{D42A27DB-BD31-4B8C-83A1-F6EECF244321}">
                <p14:modId xmlns:p14="http://schemas.microsoft.com/office/powerpoint/2010/main" val="4140935238"/>
              </p:ext>
            </p:extLst>
          </p:nvPr>
        </p:nvGraphicFramePr>
        <p:xfrm>
          <a:off x="6720870" y="4844633"/>
          <a:ext cx="2976550" cy="1285240"/>
        </p:xfrm>
        <a:graphic>
          <a:graphicData uri="http://schemas.openxmlformats.org/drawingml/2006/table">
            <a:tbl>
              <a:tblPr firstRow="1">
                <a:tableStyleId>{3C2FFA5D-87B4-456A-9821-1D502468CF0F}</a:tableStyleId>
              </a:tblPr>
              <a:tblGrid>
                <a:gridCol w="297655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危険源の除去・低減</a:t>
                      </a:r>
                    </a:p>
                  </a:txBody>
                  <a:tcPr marL="99060" marR="99060">
                    <a:solidFill>
                      <a:schemeClr val="bg1">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危険源の除去、または危害が及ばないエネルギーへの低減する</a:t>
                      </a:r>
                    </a:p>
                  </a:txBody>
                  <a:tcPr marL="99060" marR="99060">
                    <a:solidFill>
                      <a:schemeClr val="bg1">
                        <a:lumMod val="75000"/>
                      </a:schemeClr>
                    </a:solidFill>
                  </a:tcPr>
                </a:tc>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670702439"/>
              </p:ext>
            </p:extLst>
          </p:nvPr>
        </p:nvGraphicFramePr>
        <p:xfrm>
          <a:off x="3376689" y="4844633"/>
          <a:ext cx="3334921" cy="1285240"/>
        </p:xfrm>
        <a:graphic>
          <a:graphicData uri="http://schemas.openxmlformats.org/drawingml/2006/table">
            <a:tbl>
              <a:tblPr firstRow="1">
                <a:tableStyleId>{3C2FFA5D-87B4-456A-9821-1D502468CF0F}</a:tableStyleId>
              </a:tblPr>
              <a:tblGrid>
                <a:gridCol w="3334921"/>
              </a:tblGrid>
              <a:tr h="370840">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危険事象の発生確率の低減</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solidFill>
                      <a:srgbClr val="7030A0">
                        <a:alpha val="43137"/>
                      </a:srgb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人間工学考慮や信頼性向上により危険事象の発生確率を下げる</a:t>
                      </a:r>
                      <a:endParaRPr kumimoji="1" lang="en-US" altLang="ja-JP" sz="18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solidFill>
                      <a:srgbClr val="7030A0">
                        <a:alpha val="43137"/>
                      </a:srgbClr>
                    </a:solidFill>
                  </a:tcPr>
                </a:tc>
              </a:tr>
            </a:tbl>
          </a:graphicData>
        </a:graphic>
      </p:graphicFrame>
      <p:cxnSp>
        <p:nvCxnSpPr>
          <p:cNvPr id="56" name="Straight Arrow Connector 55"/>
          <p:cNvCxnSpPr>
            <a:stCxn id="15" idx="2"/>
            <a:endCxn id="50" idx="0"/>
          </p:cNvCxnSpPr>
          <p:nvPr/>
        </p:nvCxnSpPr>
        <p:spPr bwMode="auto">
          <a:xfrm>
            <a:off x="4714010" y="3892697"/>
            <a:ext cx="330139" cy="951936"/>
          </a:xfrm>
          <a:prstGeom prst="straightConnector1">
            <a:avLst/>
          </a:prstGeom>
          <a:noFill/>
          <a:ln w="76200" cap="flat" cmpd="sng" algn="ctr">
            <a:solidFill>
              <a:srgbClr val="7030A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Rectangle 58"/>
          <p:cNvSpPr/>
          <p:nvPr/>
        </p:nvSpPr>
        <p:spPr bwMode="auto">
          <a:xfrm>
            <a:off x="186637" y="4815840"/>
            <a:ext cx="3178863" cy="1332000"/>
          </a:xfrm>
          <a:prstGeom prst="rect">
            <a:avLst/>
          </a:prstGeom>
          <a:noFill/>
          <a:ln w="57150">
            <a:solidFill>
              <a:srgbClr val="FF00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Arial" charset="0"/>
              <a:ea typeface="HGP創英角ｺﾞｼｯｸUB" pitchFamily="50" charset="-128"/>
            </a:endParaRPr>
          </a:p>
        </p:txBody>
      </p:sp>
    </p:spTree>
    <p:extLst>
      <p:ext uri="{BB962C8B-B14F-4D97-AF65-F5344CB8AC3E}">
        <p14:creationId xmlns:p14="http://schemas.microsoft.com/office/powerpoint/2010/main" val="32112690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3 </a:t>
            </a:r>
            <a:r>
              <a:rPr lang="ja-JP" altLang="en-US" dirty="0"/>
              <a:t>リスク低減</a:t>
            </a:r>
            <a:r>
              <a:rPr lang="en-US" altLang="ja-JP" dirty="0"/>
              <a:t/>
            </a:r>
            <a:br>
              <a:rPr lang="en-US" altLang="ja-JP" dirty="0"/>
            </a:br>
            <a:r>
              <a:rPr lang="en-US" altLang="ja-JP" dirty="0"/>
              <a:t>(2)</a:t>
            </a:r>
            <a:r>
              <a:rPr lang="ja-JP" altLang="en-US" dirty="0"/>
              <a:t> </a:t>
            </a:r>
            <a:r>
              <a:rPr lang="ja-JP" altLang="en-US" dirty="0" smtClean="0"/>
              <a:t>本質的安全</a:t>
            </a:r>
            <a:r>
              <a:rPr lang="ja-JP" altLang="en-US" dirty="0"/>
              <a:t>設計</a:t>
            </a:r>
          </a:p>
        </p:txBody>
      </p:sp>
      <p:sp>
        <p:nvSpPr>
          <p:cNvPr id="3" name="Content Placeholder 2"/>
          <p:cNvSpPr>
            <a:spLocks noGrp="1"/>
          </p:cNvSpPr>
          <p:nvPr>
            <p:ph idx="1"/>
          </p:nvPr>
        </p:nvSpPr>
        <p:spPr/>
        <p:txBody>
          <a:bodyPr/>
          <a:lstStyle/>
          <a:p>
            <a:pPr marL="0" indent="0">
              <a:buNone/>
            </a:pPr>
            <a:r>
              <a:rPr lang="ja-JP" altLang="en-US" dirty="0"/>
              <a:t>イ　危険状態の排除</a:t>
            </a:r>
            <a:endParaRPr kumimoji="1"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343" y="1838600"/>
            <a:ext cx="8579957" cy="4815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615756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343" y="1838600"/>
            <a:ext cx="8579957" cy="4815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ltLang="ja-JP" dirty="0"/>
              <a:t>3 </a:t>
            </a:r>
            <a:r>
              <a:rPr lang="ja-JP" altLang="en-US" dirty="0"/>
              <a:t>リスク低減</a:t>
            </a:r>
            <a:r>
              <a:rPr lang="en-US" altLang="ja-JP" dirty="0"/>
              <a:t/>
            </a:r>
            <a:br>
              <a:rPr lang="en-US" altLang="ja-JP" dirty="0"/>
            </a:br>
            <a:r>
              <a:rPr lang="en-US" altLang="ja-JP" dirty="0"/>
              <a:t>(2)</a:t>
            </a:r>
            <a:r>
              <a:rPr lang="ja-JP" altLang="en-US" dirty="0"/>
              <a:t> </a:t>
            </a:r>
            <a:r>
              <a:rPr lang="ja-JP" altLang="en-US" dirty="0" smtClean="0"/>
              <a:t>本質的安全</a:t>
            </a:r>
            <a:r>
              <a:rPr lang="ja-JP" altLang="en-US" dirty="0"/>
              <a:t>設計</a:t>
            </a:r>
          </a:p>
        </p:txBody>
      </p:sp>
      <p:sp>
        <p:nvSpPr>
          <p:cNvPr id="3" name="Content Placeholder 2"/>
          <p:cNvSpPr>
            <a:spLocks noGrp="1"/>
          </p:cNvSpPr>
          <p:nvPr>
            <p:ph idx="1"/>
          </p:nvPr>
        </p:nvSpPr>
        <p:spPr/>
        <p:txBody>
          <a:bodyPr/>
          <a:lstStyle/>
          <a:p>
            <a:pPr marL="0" indent="0">
              <a:buNone/>
            </a:pPr>
            <a:r>
              <a:rPr lang="ja-JP" altLang="en-US" dirty="0"/>
              <a:t>イ　危険状態の</a:t>
            </a:r>
            <a:r>
              <a:rPr lang="ja-JP" altLang="en-US" dirty="0" smtClean="0"/>
              <a:t>排除</a:t>
            </a:r>
            <a:endParaRPr lang="ja-JP" alt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09750" y="1813624"/>
            <a:ext cx="8096250" cy="4809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306475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3 </a:t>
            </a:r>
            <a:r>
              <a:rPr lang="ja-JP" altLang="en-US" dirty="0"/>
              <a:t>リスク低減</a:t>
            </a:r>
            <a:r>
              <a:rPr lang="en-US" altLang="ja-JP" dirty="0"/>
              <a:t/>
            </a:r>
            <a:br>
              <a:rPr lang="en-US" altLang="ja-JP" dirty="0"/>
            </a:br>
            <a:r>
              <a:rPr lang="en-US" altLang="ja-JP" dirty="0" smtClean="0"/>
              <a:t>(2)</a:t>
            </a:r>
            <a:r>
              <a:rPr lang="ja-JP" altLang="en-US" dirty="0" smtClean="0"/>
              <a:t> 本質的安全設計</a:t>
            </a:r>
            <a:endParaRPr kumimoji="1" lang="ja-JP" altLang="en-US" dirty="0"/>
          </a:p>
        </p:txBody>
      </p:sp>
      <p:sp>
        <p:nvSpPr>
          <p:cNvPr id="6" name="円/楕円 3"/>
          <p:cNvSpPr/>
          <p:nvPr/>
        </p:nvSpPr>
        <p:spPr>
          <a:xfrm>
            <a:off x="1695565" y="1557228"/>
            <a:ext cx="3822425" cy="165618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4"/>
          <p:cNvSpPr/>
          <p:nvPr/>
        </p:nvSpPr>
        <p:spPr>
          <a:xfrm>
            <a:off x="3723790" y="1557228"/>
            <a:ext cx="3822425" cy="165618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5"/>
          <p:cNvSpPr/>
          <p:nvPr/>
        </p:nvSpPr>
        <p:spPr>
          <a:xfrm>
            <a:off x="3385517" y="4955008"/>
            <a:ext cx="2132473" cy="9061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dirty="0" smtClean="0">
                <a:solidFill>
                  <a:schemeClr val="tx1"/>
                </a:solidFill>
              </a:rPr>
              <a:t>危害・傷害</a:t>
            </a:r>
            <a:endParaRPr kumimoji="1" lang="ja-JP" altLang="en-US" dirty="0">
              <a:solidFill>
                <a:schemeClr val="tx1"/>
              </a:solidFill>
            </a:endParaRPr>
          </a:p>
        </p:txBody>
      </p:sp>
      <p:sp>
        <p:nvSpPr>
          <p:cNvPr id="9" name="テキスト ボックス 16"/>
          <p:cNvSpPr txBox="1"/>
          <p:nvPr/>
        </p:nvSpPr>
        <p:spPr>
          <a:xfrm>
            <a:off x="2217177" y="1701245"/>
            <a:ext cx="1107996" cy="369332"/>
          </a:xfrm>
          <a:prstGeom prst="rect">
            <a:avLst/>
          </a:prstGeom>
          <a:noFill/>
        </p:spPr>
        <p:txBody>
          <a:bodyPr wrap="none" rtlCol="0">
            <a:spAutoFit/>
          </a:bodyPr>
          <a:lstStyle/>
          <a:p>
            <a:r>
              <a:rPr kumimoji="1" lang="ja-JP" altLang="en-US" dirty="0" smtClean="0"/>
              <a:t>人の存在</a:t>
            </a:r>
            <a:endParaRPr kumimoji="1" lang="ja-JP" altLang="en-US" dirty="0"/>
          </a:p>
        </p:txBody>
      </p:sp>
      <p:sp>
        <p:nvSpPr>
          <p:cNvPr id="10" name="テキスト ボックス 17"/>
          <p:cNvSpPr txBox="1"/>
          <p:nvPr/>
        </p:nvSpPr>
        <p:spPr>
          <a:xfrm>
            <a:off x="4055757" y="2076665"/>
            <a:ext cx="1107996" cy="646331"/>
          </a:xfrm>
          <a:prstGeom prst="rect">
            <a:avLst/>
          </a:prstGeom>
          <a:noFill/>
        </p:spPr>
        <p:txBody>
          <a:bodyPr wrap="none" rtlCol="0">
            <a:spAutoFit/>
          </a:bodyPr>
          <a:lstStyle>
            <a:defPPr>
              <a:defRPr lang="ja-JP"/>
            </a:defPPr>
          </a:lstStyle>
          <a:p>
            <a:r>
              <a:rPr lang="ja-JP" altLang="en-US" dirty="0"/>
              <a:t>危険状態</a:t>
            </a:r>
            <a:endParaRPr lang="en-US" altLang="ja-JP" dirty="0"/>
          </a:p>
          <a:p>
            <a:r>
              <a:rPr lang="en-US" altLang="ja-JP" dirty="0"/>
              <a:t>(</a:t>
            </a:r>
            <a:r>
              <a:rPr lang="ja-JP" altLang="en-US" dirty="0"/>
              <a:t>暴露</a:t>
            </a:r>
            <a:r>
              <a:rPr lang="en-US" altLang="ja-JP" dirty="0"/>
              <a:t>)</a:t>
            </a:r>
            <a:endParaRPr lang="ja-JP" altLang="en-US" dirty="0"/>
          </a:p>
        </p:txBody>
      </p:sp>
      <p:sp>
        <p:nvSpPr>
          <p:cNvPr id="11" name="テキスト ボックス 25"/>
          <p:cNvSpPr txBox="1"/>
          <p:nvPr/>
        </p:nvSpPr>
        <p:spPr>
          <a:xfrm>
            <a:off x="5797829" y="1733183"/>
            <a:ext cx="1107996" cy="369332"/>
          </a:xfrm>
          <a:prstGeom prst="rect">
            <a:avLst/>
          </a:prstGeom>
          <a:noFill/>
        </p:spPr>
        <p:txBody>
          <a:bodyPr wrap="none" rtlCol="0">
            <a:spAutoFit/>
          </a:bodyPr>
          <a:lstStyle/>
          <a:p>
            <a:pPr algn="ctr"/>
            <a:r>
              <a:rPr kumimoji="1" lang="ja-JP" altLang="en-US" dirty="0" smtClean="0"/>
              <a:t>危険区域</a:t>
            </a:r>
            <a:endParaRPr kumimoji="1" lang="en-US" altLang="ja-JP" dirty="0" smtClean="0"/>
          </a:p>
        </p:txBody>
      </p:sp>
      <p:sp>
        <p:nvSpPr>
          <p:cNvPr id="12" name="円/楕円 1"/>
          <p:cNvSpPr/>
          <p:nvPr/>
        </p:nvSpPr>
        <p:spPr>
          <a:xfrm>
            <a:off x="5756330" y="2211398"/>
            <a:ext cx="1404156" cy="607897"/>
          </a:xfrm>
          <a:prstGeom prst="ellipse">
            <a:avLst/>
          </a:prstGeom>
          <a:solidFill>
            <a:schemeClr val="accent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000" dirty="0" smtClean="0">
                <a:solidFill>
                  <a:schemeClr val="tx1"/>
                </a:solidFill>
              </a:rPr>
              <a:t>危険源</a:t>
            </a:r>
            <a:endParaRPr lang="en-US" altLang="ja-JP" sz="2000" dirty="0" smtClean="0">
              <a:solidFill>
                <a:schemeClr val="tx1"/>
              </a:solidFill>
            </a:endParaRPr>
          </a:p>
        </p:txBody>
      </p:sp>
      <p:sp>
        <p:nvSpPr>
          <p:cNvPr id="13" name="円/楕円 21"/>
          <p:cNvSpPr/>
          <p:nvPr/>
        </p:nvSpPr>
        <p:spPr>
          <a:xfrm>
            <a:off x="2623652" y="2250376"/>
            <a:ext cx="780087" cy="607897"/>
          </a:xfrm>
          <a:prstGeom prst="ellipse">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0000FF"/>
                </a:solidFill>
              </a:rPr>
              <a:t>人</a:t>
            </a:r>
            <a:endParaRPr lang="en-US" altLang="ja-JP" sz="2000" dirty="0" smtClean="0">
              <a:solidFill>
                <a:srgbClr val="0000FF"/>
              </a:solidFill>
            </a:endParaRPr>
          </a:p>
        </p:txBody>
      </p:sp>
      <p:sp>
        <p:nvSpPr>
          <p:cNvPr id="14" name="下矢印 18"/>
          <p:cNvSpPr/>
          <p:nvPr/>
        </p:nvSpPr>
        <p:spPr>
          <a:xfrm>
            <a:off x="3403739" y="3234755"/>
            <a:ext cx="3054669" cy="1681132"/>
          </a:xfrm>
          <a:custGeom>
            <a:avLst/>
            <a:gdLst>
              <a:gd name="connsiteX0" fmla="*/ 0 w 1730650"/>
              <a:gd name="connsiteY0" fmla="*/ 1408454 h 2304256"/>
              <a:gd name="connsiteX1" fmla="*/ 272647 w 1730650"/>
              <a:gd name="connsiteY1" fmla="*/ 1408454 h 2304256"/>
              <a:gd name="connsiteX2" fmla="*/ 272647 w 1730650"/>
              <a:gd name="connsiteY2" fmla="*/ 0 h 2304256"/>
              <a:gd name="connsiteX3" fmla="*/ 1458003 w 1730650"/>
              <a:gd name="connsiteY3" fmla="*/ 0 h 2304256"/>
              <a:gd name="connsiteX4" fmla="*/ 1458003 w 1730650"/>
              <a:gd name="connsiteY4" fmla="*/ 1408454 h 2304256"/>
              <a:gd name="connsiteX5" fmla="*/ 1730650 w 1730650"/>
              <a:gd name="connsiteY5" fmla="*/ 1408454 h 2304256"/>
              <a:gd name="connsiteX6" fmla="*/ 865325 w 1730650"/>
              <a:gd name="connsiteY6" fmla="*/ 2304256 h 2304256"/>
              <a:gd name="connsiteX7" fmla="*/ 0 w 1730650"/>
              <a:gd name="connsiteY7" fmla="*/ 1408454 h 230425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58003 w 2181903"/>
              <a:gd name="connsiteY4" fmla="*/ 1423694 h 2319496"/>
              <a:gd name="connsiteX5" fmla="*/ 1730650 w 2181903"/>
              <a:gd name="connsiteY5" fmla="*/ 1423694 h 2319496"/>
              <a:gd name="connsiteX6" fmla="*/ 865325 w 2181903"/>
              <a:gd name="connsiteY6" fmla="*/ 2319496 h 2319496"/>
              <a:gd name="connsiteX7" fmla="*/ 0 w 2181903"/>
              <a:gd name="connsiteY7"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62341 w 2181903"/>
              <a:gd name="connsiteY4" fmla="*/ 572636 h 2319496"/>
              <a:gd name="connsiteX5" fmla="*/ 1458003 w 2181903"/>
              <a:gd name="connsiteY5" fmla="*/ 1423694 h 2319496"/>
              <a:gd name="connsiteX6" fmla="*/ 1730650 w 2181903"/>
              <a:gd name="connsiteY6" fmla="*/ 1423694 h 2319496"/>
              <a:gd name="connsiteX7" fmla="*/ 865325 w 2181903"/>
              <a:gd name="connsiteY7" fmla="*/ 2319496 h 2319496"/>
              <a:gd name="connsiteX8" fmla="*/ 0 w 2181903"/>
              <a:gd name="connsiteY8"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1462341 w 2181903"/>
              <a:gd name="connsiteY4" fmla="*/ 572636 h 2319496"/>
              <a:gd name="connsiteX5" fmla="*/ 1458003 w 2181903"/>
              <a:gd name="connsiteY5" fmla="*/ 1423694 h 2319496"/>
              <a:gd name="connsiteX6" fmla="*/ 1730650 w 2181903"/>
              <a:gd name="connsiteY6" fmla="*/ 1423694 h 2319496"/>
              <a:gd name="connsiteX7" fmla="*/ 865325 w 2181903"/>
              <a:gd name="connsiteY7" fmla="*/ 2319496 h 2319496"/>
              <a:gd name="connsiteX8" fmla="*/ 0 w 2181903"/>
              <a:gd name="connsiteY8" fmla="*/ 1423694 h 2319496"/>
              <a:gd name="connsiteX0" fmla="*/ 0 w 2308132"/>
              <a:gd name="connsiteY0" fmla="*/ 1423694 h 2319496"/>
              <a:gd name="connsiteX1" fmla="*/ 272647 w 2308132"/>
              <a:gd name="connsiteY1" fmla="*/ 1423694 h 2319496"/>
              <a:gd name="connsiteX2" fmla="*/ 272647 w 2308132"/>
              <a:gd name="connsiteY2" fmla="*/ 15240 h 2319496"/>
              <a:gd name="connsiteX3" fmla="*/ 2181903 w 2308132"/>
              <a:gd name="connsiteY3" fmla="*/ 0 h 2319496"/>
              <a:gd name="connsiteX4" fmla="*/ 2110041 w 2308132"/>
              <a:gd name="connsiteY4" fmla="*/ 496436 h 2319496"/>
              <a:gd name="connsiteX5" fmla="*/ 1462341 w 2308132"/>
              <a:gd name="connsiteY5" fmla="*/ 572636 h 2319496"/>
              <a:gd name="connsiteX6" fmla="*/ 1458003 w 2308132"/>
              <a:gd name="connsiteY6" fmla="*/ 1423694 h 2319496"/>
              <a:gd name="connsiteX7" fmla="*/ 1730650 w 2308132"/>
              <a:gd name="connsiteY7" fmla="*/ 1423694 h 2319496"/>
              <a:gd name="connsiteX8" fmla="*/ 865325 w 2308132"/>
              <a:gd name="connsiteY8" fmla="*/ 2319496 h 2319496"/>
              <a:gd name="connsiteX9" fmla="*/ 0 w 2308132"/>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49643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280925"/>
              <a:gd name="connsiteY0" fmla="*/ 1423694 h 2319496"/>
              <a:gd name="connsiteX1" fmla="*/ 272647 w 2280925"/>
              <a:gd name="connsiteY1" fmla="*/ 1423694 h 2319496"/>
              <a:gd name="connsiteX2" fmla="*/ 272647 w 2280925"/>
              <a:gd name="connsiteY2" fmla="*/ 15240 h 2319496"/>
              <a:gd name="connsiteX3" fmla="*/ 2181903 w 2280925"/>
              <a:gd name="connsiteY3" fmla="*/ 0 h 2319496"/>
              <a:gd name="connsiteX4" fmla="*/ 2110041 w 2280925"/>
              <a:gd name="connsiteY4" fmla="*/ 603116 h 2319496"/>
              <a:gd name="connsiteX5" fmla="*/ 1462341 w 2280925"/>
              <a:gd name="connsiteY5" fmla="*/ 572636 h 2319496"/>
              <a:gd name="connsiteX6" fmla="*/ 1458003 w 2280925"/>
              <a:gd name="connsiteY6" fmla="*/ 1423694 h 2319496"/>
              <a:gd name="connsiteX7" fmla="*/ 1730650 w 2280925"/>
              <a:gd name="connsiteY7" fmla="*/ 1423694 h 2319496"/>
              <a:gd name="connsiteX8" fmla="*/ 865325 w 2280925"/>
              <a:gd name="connsiteY8" fmla="*/ 2319496 h 2319496"/>
              <a:gd name="connsiteX9" fmla="*/ 0 w 2280925"/>
              <a:gd name="connsiteY9" fmla="*/ 1423694 h 2319496"/>
              <a:gd name="connsiteX0" fmla="*/ 0 w 2181903"/>
              <a:gd name="connsiteY0" fmla="*/ 1423694 h 2319496"/>
              <a:gd name="connsiteX1" fmla="*/ 272647 w 2181903"/>
              <a:gd name="connsiteY1" fmla="*/ 1423694 h 2319496"/>
              <a:gd name="connsiteX2" fmla="*/ 272647 w 2181903"/>
              <a:gd name="connsiteY2" fmla="*/ 15240 h 2319496"/>
              <a:gd name="connsiteX3" fmla="*/ 2181903 w 2181903"/>
              <a:gd name="connsiteY3" fmla="*/ 0 h 2319496"/>
              <a:gd name="connsiteX4" fmla="*/ 2110041 w 2181903"/>
              <a:gd name="connsiteY4" fmla="*/ 603116 h 2319496"/>
              <a:gd name="connsiteX5" fmla="*/ 1462341 w 2181903"/>
              <a:gd name="connsiteY5" fmla="*/ 572636 h 2319496"/>
              <a:gd name="connsiteX6" fmla="*/ 1458003 w 2181903"/>
              <a:gd name="connsiteY6" fmla="*/ 1423694 h 2319496"/>
              <a:gd name="connsiteX7" fmla="*/ 1730650 w 2181903"/>
              <a:gd name="connsiteY7" fmla="*/ 1423694 h 2319496"/>
              <a:gd name="connsiteX8" fmla="*/ 865325 w 2181903"/>
              <a:gd name="connsiteY8" fmla="*/ 2319496 h 2319496"/>
              <a:gd name="connsiteX9" fmla="*/ 0 w 2181903"/>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57263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57263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110041"/>
              <a:gd name="connsiteY0" fmla="*/ 1423694 h 2319496"/>
              <a:gd name="connsiteX1" fmla="*/ 272647 w 2110041"/>
              <a:gd name="connsiteY1" fmla="*/ 1423694 h 2319496"/>
              <a:gd name="connsiteX2" fmla="*/ 272647 w 2110041"/>
              <a:gd name="connsiteY2" fmla="*/ 15240 h 2319496"/>
              <a:gd name="connsiteX3" fmla="*/ 1999023 w 2110041"/>
              <a:gd name="connsiteY3" fmla="*/ 0 h 2319496"/>
              <a:gd name="connsiteX4" fmla="*/ 2110041 w 2110041"/>
              <a:gd name="connsiteY4" fmla="*/ 603116 h 2319496"/>
              <a:gd name="connsiteX5" fmla="*/ 1462341 w 2110041"/>
              <a:gd name="connsiteY5" fmla="*/ 793616 h 2319496"/>
              <a:gd name="connsiteX6" fmla="*/ 1458003 w 2110041"/>
              <a:gd name="connsiteY6" fmla="*/ 1423694 h 2319496"/>
              <a:gd name="connsiteX7" fmla="*/ 1730650 w 2110041"/>
              <a:gd name="connsiteY7" fmla="*/ 1423694 h 2319496"/>
              <a:gd name="connsiteX8" fmla="*/ 865325 w 2110041"/>
              <a:gd name="connsiteY8" fmla="*/ 2319496 h 2319496"/>
              <a:gd name="connsiteX9" fmla="*/ 0 w 211004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62341 w 2003361"/>
              <a:gd name="connsiteY5" fmla="*/ 79361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62341 w 2003361"/>
              <a:gd name="connsiteY5" fmla="*/ 79361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2003361"/>
              <a:gd name="connsiteY0" fmla="*/ 1423694 h 2319496"/>
              <a:gd name="connsiteX1" fmla="*/ 272647 w 2003361"/>
              <a:gd name="connsiteY1" fmla="*/ 1423694 h 2319496"/>
              <a:gd name="connsiteX2" fmla="*/ 272647 w 2003361"/>
              <a:gd name="connsiteY2" fmla="*/ 15240 h 2319496"/>
              <a:gd name="connsiteX3" fmla="*/ 1999023 w 2003361"/>
              <a:gd name="connsiteY3" fmla="*/ 0 h 2319496"/>
              <a:gd name="connsiteX4" fmla="*/ 2003361 w 2003361"/>
              <a:gd name="connsiteY4" fmla="*/ 824096 h 2319496"/>
              <a:gd name="connsiteX5" fmla="*/ 1457578 w 2003361"/>
              <a:gd name="connsiteY5" fmla="*/ 888866 h 2319496"/>
              <a:gd name="connsiteX6" fmla="*/ 1458003 w 2003361"/>
              <a:gd name="connsiteY6" fmla="*/ 1423694 h 2319496"/>
              <a:gd name="connsiteX7" fmla="*/ 1730650 w 2003361"/>
              <a:gd name="connsiteY7" fmla="*/ 1423694 h 2319496"/>
              <a:gd name="connsiteX8" fmla="*/ 865325 w 2003361"/>
              <a:gd name="connsiteY8" fmla="*/ 2319496 h 2319496"/>
              <a:gd name="connsiteX9" fmla="*/ 0 w 2003361"/>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70024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8599 w 1999023"/>
              <a:gd name="connsiteY4" fmla="*/ 826477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2236724"/>
              <a:gd name="connsiteY0" fmla="*/ 1423694 h 2319496"/>
              <a:gd name="connsiteX1" fmla="*/ 272647 w 2236724"/>
              <a:gd name="connsiteY1" fmla="*/ 1423694 h 2319496"/>
              <a:gd name="connsiteX2" fmla="*/ 272647 w 2236724"/>
              <a:gd name="connsiteY2" fmla="*/ 15240 h 2319496"/>
              <a:gd name="connsiteX3" fmla="*/ 1999023 w 2236724"/>
              <a:gd name="connsiteY3" fmla="*/ 0 h 2319496"/>
              <a:gd name="connsiteX4" fmla="*/ 2236724 w 2236724"/>
              <a:gd name="connsiteY4" fmla="*/ 855052 h 2319496"/>
              <a:gd name="connsiteX5" fmla="*/ 1457578 w 2236724"/>
              <a:gd name="connsiteY5" fmla="*/ 888866 h 2319496"/>
              <a:gd name="connsiteX6" fmla="*/ 1458003 w 2236724"/>
              <a:gd name="connsiteY6" fmla="*/ 1423694 h 2319496"/>
              <a:gd name="connsiteX7" fmla="*/ 1730650 w 2236724"/>
              <a:gd name="connsiteY7" fmla="*/ 1423694 h 2319496"/>
              <a:gd name="connsiteX8" fmla="*/ 865325 w 2236724"/>
              <a:gd name="connsiteY8" fmla="*/ 2319496 h 2319496"/>
              <a:gd name="connsiteX9" fmla="*/ 0 w 2236724"/>
              <a:gd name="connsiteY9" fmla="*/ 1423694 h 2319496"/>
              <a:gd name="connsiteX0" fmla="*/ 0 w 2236787"/>
              <a:gd name="connsiteY0" fmla="*/ 1423694 h 2319496"/>
              <a:gd name="connsiteX1" fmla="*/ 272647 w 2236787"/>
              <a:gd name="connsiteY1" fmla="*/ 1423694 h 2319496"/>
              <a:gd name="connsiteX2" fmla="*/ 272647 w 2236787"/>
              <a:gd name="connsiteY2" fmla="*/ 15240 h 2319496"/>
              <a:gd name="connsiteX3" fmla="*/ 1999023 w 2236787"/>
              <a:gd name="connsiteY3" fmla="*/ 0 h 2319496"/>
              <a:gd name="connsiteX4" fmla="*/ 2236724 w 2236787"/>
              <a:gd name="connsiteY4" fmla="*/ 855052 h 2319496"/>
              <a:gd name="connsiteX5" fmla="*/ 1457578 w 2236787"/>
              <a:gd name="connsiteY5" fmla="*/ 888866 h 2319496"/>
              <a:gd name="connsiteX6" fmla="*/ 1458003 w 2236787"/>
              <a:gd name="connsiteY6" fmla="*/ 1423694 h 2319496"/>
              <a:gd name="connsiteX7" fmla="*/ 1730650 w 2236787"/>
              <a:gd name="connsiteY7" fmla="*/ 1423694 h 2319496"/>
              <a:gd name="connsiteX8" fmla="*/ 865325 w 2236787"/>
              <a:gd name="connsiteY8" fmla="*/ 2319496 h 2319496"/>
              <a:gd name="connsiteX9" fmla="*/ 0 w 2236787"/>
              <a:gd name="connsiteY9" fmla="*/ 1423694 h 2319496"/>
              <a:gd name="connsiteX0" fmla="*/ 0 w 2022796"/>
              <a:gd name="connsiteY0" fmla="*/ 1423694 h 2319496"/>
              <a:gd name="connsiteX1" fmla="*/ 272647 w 2022796"/>
              <a:gd name="connsiteY1" fmla="*/ 1423694 h 2319496"/>
              <a:gd name="connsiteX2" fmla="*/ 272647 w 2022796"/>
              <a:gd name="connsiteY2" fmla="*/ 15240 h 2319496"/>
              <a:gd name="connsiteX3" fmla="*/ 1999023 w 2022796"/>
              <a:gd name="connsiteY3" fmla="*/ 0 h 2319496"/>
              <a:gd name="connsiteX4" fmla="*/ 2022411 w 2022796"/>
              <a:gd name="connsiteY4" fmla="*/ 836002 h 2319496"/>
              <a:gd name="connsiteX5" fmla="*/ 1457578 w 2022796"/>
              <a:gd name="connsiteY5" fmla="*/ 888866 h 2319496"/>
              <a:gd name="connsiteX6" fmla="*/ 1458003 w 2022796"/>
              <a:gd name="connsiteY6" fmla="*/ 1423694 h 2319496"/>
              <a:gd name="connsiteX7" fmla="*/ 1730650 w 2022796"/>
              <a:gd name="connsiteY7" fmla="*/ 1423694 h 2319496"/>
              <a:gd name="connsiteX8" fmla="*/ 865325 w 2022796"/>
              <a:gd name="connsiteY8" fmla="*/ 2319496 h 2319496"/>
              <a:gd name="connsiteX9" fmla="*/ 0 w 2022796"/>
              <a:gd name="connsiteY9" fmla="*/ 1423694 h 2319496"/>
              <a:gd name="connsiteX0" fmla="*/ 0 w 1999023"/>
              <a:gd name="connsiteY0" fmla="*/ 1423694 h 2319496"/>
              <a:gd name="connsiteX1" fmla="*/ 272647 w 1999023"/>
              <a:gd name="connsiteY1" fmla="*/ 1423694 h 2319496"/>
              <a:gd name="connsiteX2" fmla="*/ 272647 w 1999023"/>
              <a:gd name="connsiteY2" fmla="*/ 15240 h 2319496"/>
              <a:gd name="connsiteX3" fmla="*/ 1999023 w 1999023"/>
              <a:gd name="connsiteY3" fmla="*/ 0 h 2319496"/>
              <a:gd name="connsiteX4" fmla="*/ 1993836 w 1999023"/>
              <a:gd name="connsiteY4" fmla="*/ 836002 h 2319496"/>
              <a:gd name="connsiteX5" fmla="*/ 1457578 w 1999023"/>
              <a:gd name="connsiteY5" fmla="*/ 888866 h 2319496"/>
              <a:gd name="connsiteX6" fmla="*/ 1458003 w 1999023"/>
              <a:gd name="connsiteY6" fmla="*/ 1423694 h 2319496"/>
              <a:gd name="connsiteX7" fmla="*/ 1730650 w 1999023"/>
              <a:gd name="connsiteY7" fmla="*/ 1423694 h 2319496"/>
              <a:gd name="connsiteX8" fmla="*/ 865325 w 1999023"/>
              <a:gd name="connsiteY8" fmla="*/ 2319496 h 2319496"/>
              <a:gd name="connsiteX9" fmla="*/ 0 w 1999023"/>
              <a:gd name="connsiteY9" fmla="*/ 1423694 h 2319496"/>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122848"/>
              <a:gd name="connsiteY0" fmla="*/ 1416550 h 2312352"/>
              <a:gd name="connsiteX1" fmla="*/ 272647 w 2122848"/>
              <a:gd name="connsiteY1" fmla="*/ 1416550 h 2312352"/>
              <a:gd name="connsiteX2" fmla="*/ 272647 w 2122848"/>
              <a:gd name="connsiteY2" fmla="*/ 8096 h 2312352"/>
              <a:gd name="connsiteX3" fmla="*/ 2122848 w 2122848"/>
              <a:gd name="connsiteY3" fmla="*/ 0 h 2312352"/>
              <a:gd name="connsiteX4" fmla="*/ 1993836 w 2122848"/>
              <a:gd name="connsiteY4" fmla="*/ 828858 h 2312352"/>
              <a:gd name="connsiteX5" fmla="*/ 1457578 w 2122848"/>
              <a:gd name="connsiteY5" fmla="*/ 881722 h 2312352"/>
              <a:gd name="connsiteX6" fmla="*/ 1458003 w 2122848"/>
              <a:gd name="connsiteY6" fmla="*/ 1416550 h 2312352"/>
              <a:gd name="connsiteX7" fmla="*/ 1730650 w 2122848"/>
              <a:gd name="connsiteY7" fmla="*/ 1416550 h 2312352"/>
              <a:gd name="connsiteX8" fmla="*/ 865325 w 2122848"/>
              <a:gd name="connsiteY8" fmla="*/ 2312352 h 2312352"/>
              <a:gd name="connsiteX9" fmla="*/ 0 w 2122848"/>
              <a:gd name="connsiteY9" fmla="*/ 1416550 h 2312352"/>
              <a:gd name="connsiteX0" fmla="*/ 0 w 2008548"/>
              <a:gd name="connsiteY0" fmla="*/ 1414169 h 2309971"/>
              <a:gd name="connsiteX1" fmla="*/ 272647 w 2008548"/>
              <a:gd name="connsiteY1" fmla="*/ 1414169 h 2309971"/>
              <a:gd name="connsiteX2" fmla="*/ 272647 w 2008548"/>
              <a:gd name="connsiteY2" fmla="*/ 5715 h 2309971"/>
              <a:gd name="connsiteX3" fmla="*/ 2008548 w 2008548"/>
              <a:gd name="connsiteY3" fmla="*/ 0 h 2309971"/>
              <a:gd name="connsiteX4" fmla="*/ 1993836 w 2008548"/>
              <a:gd name="connsiteY4" fmla="*/ 826477 h 2309971"/>
              <a:gd name="connsiteX5" fmla="*/ 1457578 w 2008548"/>
              <a:gd name="connsiteY5" fmla="*/ 879341 h 2309971"/>
              <a:gd name="connsiteX6" fmla="*/ 1458003 w 2008548"/>
              <a:gd name="connsiteY6" fmla="*/ 1414169 h 2309971"/>
              <a:gd name="connsiteX7" fmla="*/ 1730650 w 2008548"/>
              <a:gd name="connsiteY7" fmla="*/ 1414169 h 2309971"/>
              <a:gd name="connsiteX8" fmla="*/ 865325 w 2008548"/>
              <a:gd name="connsiteY8" fmla="*/ 2309971 h 2309971"/>
              <a:gd name="connsiteX9" fmla="*/ 0 w 2008548"/>
              <a:gd name="connsiteY9" fmla="*/ 1414169 h 2309971"/>
              <a:gd name="connsiteX0" fmla="*/ 0 w 2008548"/>
              <a:gd name="connsiteY0" fmla="*/ 1414169 h 2309971"/>
              <a:gd name="connsiteX1" fmla="*/ 272647 w 2008548"/>
              <a:gd name="connsiteY1" fmla="*/ 1414169 h 2309971"/>
              <a:gd name="connsiteX2" fmla="*/ 272647 w 2008548"/>
              <a:gd name="connsiteY2" fmla="*/ 5715 h 2309971"/>
              <a:gd name="connsiteX3" fmla="*/ 2008548 w 2008548"/>
              <a:gd name="connsiteY3" fmla="*/ 0 h 2309971"/>
              <a:gd name="connsiteX4" fmla="*/ 2005742 w 2008548"/>
              <a:gd name="connsiteY4" fmla="*/ 826477 h 2309971"/>
              <a:gd name="connsiteX5" fmla="*/ 1457578 w 2008548"/>
              <a:gd name="connsiteY5" fmla="*/ 879341 h 2309971"/>
              <a:gd name="connsiteX6" fmla="*/ 1458003 w 2008548"/>
              <a:gd name="connsiteY6" fmla="*/ 1414169 h 2309971"/>
              <a:gd name="connsiteX7" fmla="*/ 1730650 w 2008548"/>
              <a:gd name="connsiteY7" fmla="*/ 1414169 h 2309971"/>
              <a:gd name="connsiteX8" fmla="*/ 865325 w 2008548"/>
              <a:gd name="connsiteY8" fmla="*/ 2309971 h 2309971"/>
              <a:gd name="connsiteX9" fmla="*/ 0 w 2008548"/>
              <a:gd name="connsiteY9" fmla="*/ 1414169 h 2309971"/>
              <a:gd name="connsiteX0" fmla="*/ 0 w 2008548"/>
              <a:gd name="connsiteY0" fmla="*/ 1414169 h 1995646"/>
              <a:gd name="connsiteX1" fmla="*/ 272647 w 2008548"/>
              <a:gd name="connsiteY1" fmla="*/ 1414169 h 1995646"/>
              <a:gd name="connsiteX2" fmla="*/ 272647 w 2008548"/>
              <a:gd name="connsiteY2" fmla="*/ 5715 h 1995646"/>
              <a:gd name="connsiteX3" fmla="*/ 2008548 w 2008548"/>
              <a:gd name="connsiteY3" fmla="*/ 0 h 1995646"/>
              <a:gd name="connsiteX4" fmla="*/ 2005742 w 2008548"/>
              <a:gd name="connsiteY4" fmla="*/ 826477 h 1995646"/>
              <a:gd name="connsiteX5" fmla="*/ 1457578 w 2008548"/>
              <a:gd name="connsiteY5" fmla="*/ 879341 h 1995646"/>
              <a:gd name="connsiteX6" fmla="*/ 1458003 w 2008548"/>
              <a:gd name="connsiteY6" fmla="*/ 1414169 h 1995646"/>
              <a:gd name="connsiteX7" fmla="*/ 1730650 w 2008548"/>
              <a:gd name="connsiteY7" fmla="*/ 1414169 h 1995646"/>
              <a:gd name="connsiteX8" fmla="*/ 895587 w 2008548"/>
              <a:gd name="connsiteY8" fmla="*/ 1995646 h 1995646"/>
              <a:gd name="connsiteX9" fmla="*/ 0 w 2008548"/>
              <a:gd name="connsiteY9" fmla="*/ 1414169 h 1995646"/>
              <a:gd name="connsiteX0" fmla="*/ 0 w 2008548"/>
              <a:gd name="connsiteY0" fmla="*/ 1409406 h 1990883"/>
              <a:gd name="connsiteX1" fmla="*/ 272647 w 2008548"/>
              <a:gd name="connsiteY1" fmla="*/ 1409406 h 1990883"/>
              <a:gd name="connsiteX2" fmla="*/ 272647 w 2008548"/>
              <a:gd name="connsiteY2" fmla="*/ 952 h 1990883"/>
              <a:gd name="connsiteX3" fmla="*/ 2008548 w 2008548"/>
              <a:gd name="connsiteY3" fmla="*/ 0 h 1990883"/>
              <a:gd name="connsiteX4" fmla="*/ 2005742 w 2008548"/>
              <a:gd name="connsiteY4" fmla="*/ 821714 h 1990883"/>
              <a:gd name="connsiteX5" fmla="*/ 1457578 w 2008548"/>
              <a:gd name="connsiteY5" fmla="*/ 874578 h 1990883"/>
              <a:gd name="connsiteX6" fmla="*/ 1458003 w 2008548"/>
              <a:gd name="connsiteY6" fmla="*/ 1409406 h 1990883"/>
              <a:gd name="connsiteX7" fmla="*/ 1730650 w 2008548"/>
              <a:gd name="connsiteY7" fmla="*/ 1409406 h 1990883"/>
              <a:gd name="connsiteX8" fmla="*/ 895587 w 2008548"/>
              <a:gd name="connsiteY8" fmla="*/ 1990883 h 1990883"/>
              <a:gd name="connsiteX9" fmla="*/ 0 w 2008548"/>
              <a:gd name="connsiteY9" fmla="*/ 1409406 h 1990883"/>
              <a:gd name="connsiteX0" fmla="*/ 0 w 2008548"/>
              <a:gd name="connsiteY0" fmla="*/ 1409406 h 1990883"/>
              <a:gd name="connsiteX1" fmla="*/ 272647 w 2008548"/>
              <a:gd name="connsiteY1" fmla="*/ 1409406 h 1990883"/>
              <a:gd name="connsiteX2" fmla="*/ 272647 w 2008548"/>
              <a:gd name="connsiteY2" fmla="*/ 952 h 1990883"/>
              <a:gd name="connsiteX3" fmla="*/ 2008548 w 2008548"/>
              <a:gd name="connsiteY3" fmla="*/ 0 h 1990883"/>
              <a:gd name="connsiteX4" fmla="*/ 2005742 w 2008548"/>
              <a:gd name="connsiteY4" fmla="*/ 821714 h 1990883"/>
              <a:gd name="connsiteX5" fmla="*/ 1457578 w 2008548"/>
              <a:gd name="connsiteY5" fmla="*/ 874578 h 1990883"/>
              <a:gd name="connsiteX6" fmla="*/ 1458003 w 2008548"/>
              <a:gd name="connsiteY6" fmla="*/ 1409406 h 1990883"/>
              <a:gd name="connsiteX7" fmla="*/ 1730650 w 2008548"/>
              <a:gd name="connsiteY7" fmla="*/ 1409406 h 1990883"/>
              <a:gd name="connsiteX8" fmla="*/ 895587 w 2008548"/>
              <a:gd name="connsiteY8" fmla="*/ 1990883 h 1990883"/>
              <a:gd name="connsiteX9" fmla="*/ 0 w 2008548"/>
              <a:gd name="connsiteY9"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457578 w 2226822"/>
              <a:gd name="connsiteY6" fmla="*/ 874578 h 1990883"/>
              <a:gd name="connsiteX7" fmla="*/ 1458003 w 2226822"/>
              <a:gd name="connsiteY7" fmla="*/ 1409406 h 1990883"/>
              <a:gd name="connsiteX8" fmla="*/ 1730650 w 2226822"/>
              <a:gd name="connsiteY8" fmla="*/ 1409406 h 1990883"/>
              <a:gd name="connsiteX9" fmla="*/ 895587 w 2226822"/>
              <a:gd name="connsiteY9" fmla="*/ 1990883 h 1990883"/>
              <a:gd name="connsiteX10" fmla="*/ 0 w 2226822"/>
              <a:gd name="connsiteY10"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57578 w 2226822"/>
              <a:gd name="connsiteY7" fmla="*/ 87457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57578 w 2226822"/>
              <a:gd name="connsiteY7" fmla="*/ 87457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61803 w 2226822"/>
              <a:gd name="connsiteY6" fmla="*/ 1223481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94587 w 2226822"/>
              <a:gd name="connsiteY6" fmla="*/ 1264607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226822"/>
              <a:gd name="connsiteY0" fmla="*/ 1409406 h 1990883"/>
              <a:gd name="connsiteX1" fmla="*/ 272647 w 2226822"/>
              <a:gd name="connsiteY1" fmla="*/ 1409406 h 1990883"/>
              <a:gd name="connsiteX2" fmla="*/ 272647 w 2226822"/>
              <a:gd name="connsiteY2" fmla="*/ 952 h 1990883"/>
              <a:gd name="connsiteX3" fmla="*/ 2008548 w 2226822"/>
              <a:gd name="connsiteY3" fmla="*/ 0 h 1990883"/>
              <a:gd name="connsiteX4" fmla="*/ 2005742 w 2226822"/>
              <a:gd name="connsiteY4" fmla="*/ 821714 h 1990883"/>
              <a:gd name="connsiteX5" fmla="*/ 2209922 w 2226822"/>
              <a:gd name="connsiteY5" fmla="*/ 954795 h 1990883"/>
              <a:gd name="connsiteX6" fmla="*/ 1594587 w 2226822"/>
              <a:gd name="connsiteY6" fmla="*/ 1264607 h 1990883"/>
              <a:gd name="connsiteX7" fmla="*/ 1470187 w 2226822"/>
              <a:gd name="connsiteY7" fmla="*/ 745718 h 1990883"/>
              <a:gd name="connsiteX8" fmla="*/ 1458003 w 2226822"/>
              <a:gd name="connsiteY8" fmla="*/ 1409406 h 1990883"/>
              <a:gd name="connsiteX9" fmla="*/ 1730650 w 2226822"/>
              <a:gd name="connsiteY9" fmla="*/ 1409406 h 1990883"/>
              <a:gd name="connsiteX10" fmla="*/ 895587 w 2226822"/>
              <a:gd name="connsiteY10" fmla="*/ 1990883 h 1990883"/>
              <a:gd name="connsiteX11" fmla="*/ 0 w 2226822"/>
              <a:gd name="connsiteY11"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94587 w 2363216"/>
              <a:gd name="connsiteY7" fmla="*/ 1264607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94587 w 2363216"/>
              <a:gd name="connsiteY7" fmla="*/ 1264607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576935 w 2363216"/>
              <a:gd name="connsiteY7" fmla="*/ 1261865 h 1990883"/>
              <a:gd name="connsiteX8" fmla="*/ 1470187 w 2363216"/>
              <a:gd name="connsiteY8" fmla="*/ 745718 h 1990883"/>
              <a:gd name="connsiteX9" fmla="*/ 1458003 w 2363216"/>
              <a:gd name="connsiteY9" fmla="*/ 1409406 h 1990883"/>
              <a:gd name="connsiteX10" fmla="*/ 1730650 w 2363216"/>
              <a:gd name="connsiteY10" fmla="*/ 1409406 h 1990883"/>
              <a:gd name="connsiteX11" fmla="*/ 895587 w 2363216"/>
              <a:gd name="connsiteY11" fmla="*/ 1990883 h 1990883"/>
              <a:gd name="connsiteX12" fmla="*/ 0 w 2363216"/>
              <a:gd name="connsiteY12"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3216"/>
              <a:gd name="connsiteY0" fmla="*/ 1409406 h 1990883"/>
              <a:gd name="connsiteX1" fmla="*/ 272647 w 2363216"/>
              <a:gd name="connsiteY1" fmla="*/ 1409406 h 1990883"/>
              <a:gd name="connsiteX2" fmla="*/ 272647 w 2363216"/>
              <a:gd name="connsiteY2" fmla="*/ 952 h 1990883"/>
              <a:gd name="connsiteX3" fmla="*/ 2008548 w 2363216"/>
              <a:gd name="connsiteY3" fmla="*/ 0 h 1990883"/>
              <a:gd name="connsiteX4" fmla="*/ 2005742 w 2363216"/>
              <a:gd name="connsiteY4" fmla="*/ 821714 h 1990883"/>
              <a:gd name="connsiteX5" fmla="*/ 2209922 w 2363216"/>
              <a:gd name="connsiteY5" fmla="*/ 954795 h 1990883"/>
              <a:gd name="connsiteX6" fmla="*/ 2336014 w 2363216"/>
              <a:gd name="connsiteY6" fmla="*/ 1300248 h 1990883"/>
              <a:gd name="connsiteX7" fmla="*/ 1897210 w 2363216"/>
              <a:gd name="connsiteY7" fmla="*/ 1322182 h 1990883"/>
              <a:gd name="connsiteX8" fmla="*/ 1576935 w 2363216"/>
              <a:gd name="connsiteY8" fmla="*/ 1261865 h 1990883"/>
              <a:gd name="connsiteX9" fmla="*/ 1470187 w 2363216"/>
              <a:gd name="connsiteY9" fmla="*/ 745718 h 1990883"/>
              <a:gd name="connsiteX10" fmla="*/ 1458003 w 2363216"/>
              <a:gd name="connsiteY10" fmla="*/ 1409406 h 1990883"/>
              <a:gd name="connsiteX11" fmla="*/ 1730650 w 2363216"/>
              <a:gd name="connsiteY11" fmla="*/ 1409406 h 1990883"/>
              <a:gd name="connsiteX12" fmla="*/ 895587 w 2363216"/>
              <a:gd name="connsiteY12" fmla="*/ 1990883 h 1990883"/>
              <a:gd name="connsiteX13" fmla="*/ 0 w 2363216"/>
              <a:gd name="connsiteY13" fmla="*/ 1409406 h 1990883"/>
              <a:gd name="connsiteX0" fmla="*/ 0 w 2367797"/>
              <a:gd name="connsiteY0" fmla="*/ 1409406 h 1990883"/>
              <a:gd name="connsiteX1" fmla="*/ 272647 w 2367797"/>
              <a:gd name="connsiteY1" fmla="*/ 1409406 h 1990883"/>
              <a:gd name="connsiteX2" fmla="*/ 272647 w 2367797"/>
              <a:gd name="connsiteY2" fmla="*/ 952 h 1990883"/>
              <a:gd name="connsiteX3" fmla="*/ 2008548 w 2367797"/>
              <a:gd name="connsiteY3" fmla="*/ 0 h 1990883"/>
              <a:gd name="connsiteX4" fmla="*/ 2005742 w 2367797"/>
              <a:gd name="connsiteY4" fmla="*/ 821714 h 1990883"/>
              <a:gd name="connsiteX5" fmla="*/ 2209922 w 2367797"/>
              <a:gd name="connsiteY5" fmla="*/ 954795 h 1990883"/>
              <a:gd name="connsiteX6" fmla="*/ 2341057 w 2367797"/>
              <a:gd name="connsiteY6" fmla="*/ 1281057 h 1990883"/>
              <a:gd name="connsiteX7" fmla="*/ 1897210 w 2367797"/>
              <a:gd name="connsiteY7" fmla="*/ 1322182 h 1990883"/>
              <a:gd name="connsiteX8" fmla="*/ 1576935 w 2367797"/>
              <a:gd name="connsiteY8" fmla="*/ 1261865 h 1990883"/>
              <a:gd name="connsiteX9" fmla="*/ 1470187 w 2367797"/>
              <a:gd name="connsiteY9" fmla="*/ 745718 h 1990883"/>
              <a:gd name="connsiteX10" fmla="*/ 1458003 w 2367797"/>
              <a:gd name="connsiteY10" fmla="*/ 1409406 h 1990883"/>
              <a:gd name="connsiteX11" fmla="*/ 1730650 w 2367797"/>
              <a:gd name="connsiteY11" fmla="*/ 1409406 h 1990883"/>
              <a:gd name="connsiteX12" fmla="*/ 895587 w 2367797"/>
              <a:gd name="connsiteY12" fmla="*/ 1990883 h 1990883"/>
              <a:gd name="connsiteX13" fmla="*/ 0 w 2367797"/>
              <a:gd name="connsiteY13" fmla="*/ 1409406 h 1990883"/>
              <a:gd name="connsiteX0" fmla="*/ 0 w 2367797"/>
              <a:gd name="connsiteY0" fmla="*/ 1409406 h 1990883"/>
              <a:gd name="connsiteX1" fmla="*/ 272647 w 2367797"/>
              <a:gd name="connsiteY1" fmla="*/ 1409406 h 1990883"/>
              <a:gd name="connsiteX2" fmla="*/ 272647 w 2367797"/>
              <a:gd name="connsiteY2" fmla="*/ 952 h 1990883"/>
              <a:gd name="connsiteX3" fmla="*/ 2008548 w 2367797"/>
              <a:gd name="connsiteY3" fmla="*/ 0 h 1990883"/>
              <a:gd name="connsiteX4" fmla="*/ 2005742 w 2367797"/>
              <a:gd name="connsiteY4" fmla="*/ 821714 h 1990883"/>
              <a:gd name="connsiteX5" fmla="*/ 2209922 w 2367797"/>
              <a:gd name="connsiteY5" fmla="*/ 954795 h 1990883"/>
              <a:gd name="connsiteX6" fmla="*/ 2341057 w 2367797"/>
              <a:gd name="connsiteY6" fmla="*/ 1281057 h 1990883"/>
              <a:gd name="connsiteX7" fmla="*/ 1897210 w 2367797"/>
              <a:gd name="connsiteY7" fmla="*/ 1322182 h 1990883"/>
              <a:gd name="connsiteX8" fmla="*/ 1576935 w 2367797"/>
              <a:gd name="connsiteY8" fmla="*/ 1261865 h 1990883"/>
              <a:gd name="connsiteX9" fmla="*/ 1470187 w 2367797"/>
              <a:gd name="connsiteY9" fmla="*/ 745718 h 1990883"/>
              <a:gd name="connsiteX10" fmla="*/ 1458003 w 2367797"/>
              <a:gd name="connsiteY10" fmla="*/ 1409406 h 1990883"/>
              <a:gd name="connsiteX11" fmla="*/ 1730650 w 2367797"/>
              <a:gd name="connsiteY11" fmla="*/ 1409406 h 1990883"/>
              <a:gd name="connsiteX12" fmla="*/ 895587 w 2367797"/>
              <a:gd name="connsiteY12" fmla="*/ 1990883 h 1990883"/>
              <a:gd name="connsiteX13" fmla="*/ 0 w 2367797"/>
              <a:gd name="connsiteY13" fmla="*/ 1409406 h 1990883"/>
              <a:gd name="connsiteX0" fmla="*/ 0 w 2370094"/>
              <a:gd name="connsiteY0" fmla="*/ 1409406 h 1990883"/>
              <a:gd name="connsiteX1" fmla="*/ 272647 w 2370094"/>
              <a:gd name="connsiteY1" fmla="*/ 1409406 h 1990883"/>
              <a:gd name="connsiteX2" fmla="*/ 272647 w 2370094"/>
              <a:gd name="connsiteY2" fmla="*/ 952 h 1990883"/>
              <a:gd name="connsiteX3" fmla="*/ 2008548 w 2370094"/>
              <a:gd name="connsiteY3" fmla="*/ 0 h 1990883"/>
              <a:gd name="connsiteX4" fmla="*/ 2005742 w 2370094"/>
              <a:gd name="connsiteY4" fmla="*/ 821714 h 1990883"/>
              <a:gd name="connsiteX5" fmla="*/ 2209922 w 2370094"/>
              <a:gd name="connsiteY5" fmla="*/ 954795 h 1990883"/>
              <a:gd name="connsiteX6" fmla="*/ 2343579 w 2370094"/>
              <a:gd name="connsiteY6" fmla="*/ 1311216 h 1990883"/>
              <a:gd name="connsiteX7" fmla="*/ 1897210 w 2370094"/>
              <a:gd name="connsiteY7" fmla="*/ 1322182 h 1990883"/>
              <a:gd name="connsiteX8" fmla="*/ 1576935 w 2370094"/>
              <a:gd name="connsiteY8" fmla="*/ 1261865 h 1990883"/>
              <a:gd name="connsiteX9" fmla="*/ 1470187 w 2370094"/>
              <a:gd name="connsiteY9" fmla="*/ 745718 h 1990883"/>
              <a:gd name="connsiteX10" fmla="*/ 1458003 w 2370094"/>
              <a:gd name="connsiteY10" fmla="*/ 1409406 h 1990883"/>
              <a:gd name="connsiteX11" fmla="*/ 1730650 w 2370094"/>
              <a:gd name="connsiteY11" fmla="*/ 1409406 h 1990883"/>
              <a:gd name="connsiteX12" fmla="*/ 895587 w 2370094"/>
              <a:gd name="connsiteY12" fmla="*/ 1990883 h 1990883"/>
              <a:gd name="connsiteX13" fmla="*/ 0 w 2370094"/>
              <a:gd name="connsiteY13" fmla="*/ 1409406 h 1990883"/>
              <a:gd name="connsiteX0" fmla="*/ 0 w 2382354"/>
              <a:gd name="connsiteY0" fmla="*/ 1409406 h 1990883"/>
              <a:gd name="connsiteX1" fmla="*/ 272647 w 2382354"/>
              <a:gd name="connsiteY1" fmla="*/ 1409406 h 1990883"/>
              <a:gd name="connsiteX2" fmla="*/ 272647 w 2382354"/>
              <a:gd name="connsiteY2" fmla="*/ 952 h 1990883"/>
              <a:gd name="connsiteX3" fmla="*/ 2008548 w 2382354"/>
              <a:gd name="connsiteY3" fmla="*/ 0 h 1990883"/>
              <a:gd name="connsiteX4" fmla="*/ 2005742 w 2382354"/>
              <a:gd name="connsiteY4" fmla="*/ 821714 h 1990883"/>
              <a:gd name="connsiteX5" fmla="*/ 2209922 w 2382354"/>
              <a:gd name="connsiteY5" fmla="*/ 954795 h 1990883"/>
              <a:gd name="connsiteX6" fmla="*/ 2343579 w 2382354"/>
              <a:gd name="connsiteY6" fmla="*/ 1415400 h 1990883"/>
              <a:gd name="connsiteX7" fmla="*/ 2343579 w 2382354"/>
              <a:gd name="connsiteY7" fmla="*/ 1311216 h 1990883"/>
              <a:gd name="connsiteX8" fmla="*/ 1897210 w 2382354"/>
              <a:gd name="connsiteY8" fmla="*/ 1322182 h 1990883"/>
              <a:gd name="connsiteX9" fmla="*/ 1576935 w 2382354"/>
              <a:gd name="connsiteY9" fmla="*/ 1261865 h 1990883"/>
              <a:gd name="connsiteX10" fmla="*/ 1470187 w 2382354"/>
              <a:gd name="connsiteY10" fmla="*/ 745718 h 1990883"/>
              <a:gd name="connsiteX11" fmla="*/ 1458003 w 2382354"/>
              <a:gd name="connsiteY11" fmla="*/ 1409406 h 1990883"/>
              <a:gd name="connsiteX12" fmla="*/ 1730650 w 2382354"/>
              <a:gd name="connsiteY12" fmla="*/ 1409406 h 1990883"/>
              <a:gd name="connsiteX13" fmla="*/ 895587 w 2382354"/>
              <a:gd name="connsiteY13" fmla="*/ 1990883 h 1990883"/>
              <a:gd name="connsiteX14" fmla="*/ 0 w 2382354"/>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83843"/>
              <a:gd name="connsiteY0" fmla="*/ 1409406 h 1990883"/>
              <a:gd name="connsiteX1" fmla="*/ 272647 w 2383843"/>
              <a:gd name="connsiteY1" fmla="*/ 1409406 h 1990883"/>
              <a:gd name="connsiteX2" fmla="*/ 272647 w 2383843"/>
              <a:gd name="connsiteY2" fmla="*/ 952 h 1990883"/>
              <a:gd name="connsiteX3" fmla="*/ 2008548 w 2383843"/>
              <a:gd name="connsiteY3" fmla="*/ 0 h 1990883"/>
              <a:gd name="connsiteX4" fmla="*/ 2005742 w 2383843"/>
              <a:gd name="connsiteY4" fmla="*/ 821714 h 1990883"/>
              <a:gd name="connsiteX5" fmla="*/ 2209922 w 2383843"/>
              <a:gd name="connsiteY5" fmla="*/ 954795 h 1990883"/>
              <a:gd name="connsiteX6" fmla="*/ 2343579 w 2383843"/>
              <a:gd name="connsiteY6" fmla="*/ 1415400 h 1990883"/>
              <a:gd name="connsiteX7" fmla="*/ 2343579 w 2383843"/>
              <a:gd name="connsiteY7" fmla="*/ 1311216 h 1990883"/>
              <a:gd name="connsiteX8" fmla="*/ 1897210 w 2383843"/>
              <a:gd name="connsiteY8" fmla="*/ 1322182 h 1990883"/>
              <a:gd name="connsiteX9" fmla="*/ 1576935 w 2383843"/>
              <a:gd name="connsiteY9" fmla="*/ 1261865 h 1990883"/>
              <a:gd name="connsiteX10" fmla="*/ 1470187 w 2383843"/>
              <a:gd name="connsiteY10" fmla="*/ 745718 h 1990883"/>
              <a:gd name="connsiteX11" fmla="*/ 1458003 w 2383843"/>
              <a:gd name="connsiteY11" fmla="*/ 1409406 h 1990883"/>
              <a:gd name="connsiteX12" fmla="*/ 1730650 w 2383843"/>
              <a:gd name="connsiteY12" fmla="*/ 1409406 h 1990883"/>
              <a:gd name="connsiteX13" fmla="*/ 895587 w 2383843"/>
              <a:gd name="connsiteY13" fmla="*/ 1990883 h 1990883"/>
              <a:gd name="connsiteX14" fmla="*/ 0 w 2383843"/>
              <a:gd name="connsiteY14" fmla="*/ 1409406 h 1990883"/>
              <a:gd name="connsiteX0" fmla="*/ 0 w 2379443"/>
              <a:gd name="connsiteY0" fmla="*/ 1409406 h 1990883"/>
              <a:gd name="connsiteX1" fmla="*/ 272647 w 2379443"/>
              <a:gd name="connsiteY1" fmla="*/ 1409406 h 1990883"/>
              <a:gd name="connsiteX2" fmla="*/ 272647 w 2379443"/>
              <a:gd name="connsiteY2" fmla="*/ 952 h 1990883"/>
              <a:gd name="connsiteX3" fmla="*/ 2008548 w 2379443"/>
              <a:gd name="connsiteY3" fmla="*/ 0 h 1990883"/>
              <a:gd name="connsiteX4" fmla="*/ 2005742 w 2379443"/>
              <a:gd name="connsiteY4" fmla="*/ 821714 h 1990883"/>
              <a:gd name="connsiteX5" fmla="*/ 2209922 w 2379443"/>
              <a:gd name="connsiteY5" fmla="*/ 954795 h 1990883"/>
              <a:gd name="connsiteX6" fmla="*/ 2343579 w 2379443"/>
              <a:gd name="connsiteY6" fmla="*/ 1415400 h 1990883"/>
              <a:gd name="connsiteX7" fmla="*/ 2343579 w 2379443"/>
              <a:gd name="connsiteY7" fmla="*/ 1311216 h 1990883"/>
              <a:gd name="connsiteX8" fmla="*/ 1897210 w 2379443"/>
              <a:gd name="connsiteY8" fmla="*/ 1322182 h 1990883"/>
              <a:gd name="connsiteX9" fmla="*/ 1576935 w 2379443"/>
              <a:gd name="connsiteY9" fmla="*/ 1261865 h 1990883"/>
              <a:gd name="connsiteX10" fmla="*/ 1470187 w 2379443"/>
              <a:gd name="connsiteY10" fmla="*/ 745718 h 1990883"/>
              <a:gd name="connsiteX11" fmla="*/ 1458003 w 2379443"/>
              <a:gd name="connsiteY11" fmla="*/ 1409406 h 1990883"/>
              <a:gd name="connsiteX12" fmla="*/ 1730650 w 2379443"/>
              <a:gd name="connsiteY12" fmla="*/ 1409406 h 1990883"/>
              <a:gd name="connsiteX13" fmla="*/ 895587 w 2379443"/>
              <a:gd name="connsiteY13" fmla="*/ 1990883 h 1990883"/>
              <a:gd name="connsiteX14" fmla="*/ 0 w 2379443"/>
              <a:gd name="connsiteY14" fmla="*/ 1409406 h 1990883"/>
              <a:gd name="connsiteX0" fmla="*/ 0 w 2379443"/>
              <a:gd name="connsiteY0" fmla="*/ 1409406 h 1990883"/>
              <a:gd name="connsiteX1" fmla="*/ 272647 w 2379443"/>
              <a:gd name="connsiteY1" fmla="*/ 1409406 h 1990883"/>
              <a:gd name="connsiteX2" fmla="*/ 272647 w 2379443"/>
              <a:gd name="connsiteY2" fmla="*/ 952 h 1990883"/>
              <a:gd name="connsiteX3" fmla="*/ 2008548 w 2379443"/>
              <a:gd name="connsiteY3" fmla="*/ 0 h 1990883"/>
              <a:gd name="connsiteX4" fmla="*/ 2005742 w 2379443"/>
              <a:gd name="connsiteY4" fmla="*/ 821714 h 1990883"/>
              <a:gd name="connsiteX5" fmla="*/ 2209922 w 2379443"/>
              <a:gd name="connsiteY5" fmla="*/ 954795 h 1990883"/>
              <a:gd name="connsiteX6" fmla="*/ 2343579 w 2379443"/>
              <a:gd name="connsiteY6" fmla="*/ 1415400 h 1990883"/>
              <a:gd name="connsiteX7" fmla="*/ 2343579 w 2379443"/>
              <a:gd name="connsiteY7" fmla="*/ 1311216 h 1990883"/>
              <a:gd name="connsiteX8" fmla="*/ 1897210 w 2379443"/>
              <a:gd name="connsiteY8" fmla="*/ 1322182 h 1990883"/>
              <a:gd name="connsiteX9" fmla="*/ 1576935 w 2379443"/>
              <a:gd name="connsiteY9" fmla="*/ 1261865 h 1990883"/>
              <a:gd name="connsiteX10" fmla="*/ 1470187 w 2379443"/>
              <a:gd name="connsiteY10" fmla="*/ 745718 h 1990883"/>
              <a:gd name="connsiteX11" fmla="*/ 1458003 w 2379443"/>
              <a:gd name="connsiteY11" fmla="*/ 1409406 h 1990883"/>
              <a:gd name="connsiteX12" fmla="*/ 1730650 w 2379443"/>
              <a:gd name="connsiteY12" fmla="*/ 1409406 h 1990883"/>
              <a:gd name="connsiteX13" fmla="*/ 895587 w 2379443"/>
              <a:gd name="connsiteY13" fmla="*/ 1990883 h 1990883"/>
              <a:gd name="connsiteX14" fmla="*/ 0 w 2379443"/>
              <a:gd name="connsiteY14" fmla="*/ 1409406 h 1990883"/>
              <a:gd name="connsiteX0" fmla="*/ 0 w 2354710"/>
              <a:gd name="connsiteY0" fmla="*/ 1409406 h 1990883"/>
              <a:gd name="connsiteX1" fmla="*/ 272647 w 2354710"/>
              <a:gd name="connsiteY1" fmla="*/ 1409406 h 1990883"/>
              <a:gd name="connsiteX2" fmla="*/ 272647 w 2354710"/>
              <a:gd name="connsiteY2" fmla="*/ 952 h 1990883"/>
              <a:gd name="connsiteX3" fmla="*/ 2008548 w 2354710"/>
              <a:gd name="connsiteY3" fmla="*/ 0 h 1990883"/>
              <a:gd name="connsiteX4" fmla="*/ 2005742 w 2354710"/>
              <a:gd name="connsiteY4" fmla="*/ 821714 h 1990883"/>
              <a:gd name="connsiteX5" fmla="*/ 2209922 w 2354710"/>
              <a:gd name="connsiteY5" fmla="*/ 954795 h 1990883"/>
              <a:gd name="connsiteX6" fmla="*/ 2343579 w 2354710"/>
              <a:gd name="connsiteY6" fmla="*/ 1415400 h 1990883"/>
              <a:gd name="connsiteX7" fmla="*/ 2343579 w 2354710"/>
              <a:gd name="connsiteY7" fmla="*/ 1311216 h 1990883"/>
              <a:gd name="connsiteX8" fmla="*/ 1897210 w 2354710"/>
              <a:gd name="connsiteY8" fmla="*/ 1322182 h 1990883"/>
              <a:gd name="connsiteX9" fmla="*/ 1576935 w 2354710"/>
              <a:gd name="connsiteY9" fmla="*/ 1261865 h 1990883"/>
              <a:gd name="connsiteX10" fmla="*/ 1470187 w 2354710"/>
              <a:gd name="connsiteY10" fmla="*/ 745718 h 1990883"/>
              <a:gd name="connsiteX11" fmla="*/ 1458003 w 2354710"/>
              <a:gd name="connsiteY11" fmla="*/ 1409406 h 1990883"/>
              <a:gd name="connsiteX12" fmla="*/ 1730650 w 2354710"/>
              <a:gd name="connsiteY12" fmla="*/ 1409406 h 1990883"/>
              <a:gd name="connsiteX13" fmla="*/ 895587 w 2354710"/>
              <a:gd name="connsiteY13" fmla="*/ 1990883 h 1990883"/>
              <a:gd name="connsiteX14" fmla="*/ 0 w 2354710"/>
              <a:gd name="connsiteY14" fmla="*/ 1409406 h 1990883"/>
              <a:gd name="connsiteX0" fmla="*/ 0 w 2504274"/>
              <a:gd name="connsiteY0" fmla="*/ 1409406 h 1990883"/>
              <a:gd name="connsiteX1" fmla="*/ 272647 w 2504274"/>
              <a:gd name="connsiteY1" fmla="*/ 1409406 h 1990883"/>
              <a:gd name="connsiteX2" fmla="*/ 272647 w 2504274"/>
              <a:gd name="connsiteY2" fmla="*/ 952 h 1990883"/>
              <a:gd name="connsiteX3" fmla="*/ 2008548 w 2504274"/>
              <a:gd name="connsiteY3" fmla="*/ 0 h 1990883"/>
              <a:gd name="connsiteX4" fmla="*/ 2005742 w 2504274"/>
              <a:gd name="connsiteY4" fmla="*/ 821714 h 1990883"/>
              <a:gd name="connsiteX5" fmla="*/ 2209922 w 2504274"/>
              <a:gd name="connsiteY5" fmla="*/ 954795 h 1990883"/>
              <a:gd name="connsiteX6" fmla="*/ 2502458 w 2504274"/>
              <a:gd name="connsiteY6" fmla="*/ 1174131 h 1990883"/>
              <a:gd name="connsiteX7" fmla="*/ 2343579 w 2504274"/>
              <a:gd name="connsiteY7" fmla="*/ 1415400 h 1990883"/>
              <a:gd name="connsiteX8" fmla="*/ 2343579 w 2504274"/>
              <a:gd name="connsiteY8" fmla="*/ 1311216 h 1990883"/>
              <a:gd name="connsiteX9" fmla="*/ 1897210 w 2504274"/>
              <a:gd name="connsiteY9" fmla="*/ 1322182 h 1990883"/>
              <a:gd name="connsiteX10" fmla="*/ 1576935 w 2504274"/>
              <a:gd name="connsiteY10" fmla="*/ 1261865 h 1990883"/>
              <a:gd name="connsiteX11" fmla="*/ 1470187 w 2504274"/>
              <a:gd name="connsiteY11" fmla="*/ 745718 h 1990883"/>
              <a:gd name="connsiteX12" fmla="*/ 1458003 w 2504274"/>
              <a:gd name="connsiteY12" fmla="*/ 1409406 h 1990883"/>
              <a:gd name="connsiteX13" fmla="*/ 1730650 w 2504274"/>
              <a:gd name="connsiteY13" fmla="*/ 1409406 h 1990883"/>
              <a:gd name="connsiteX14" fmla="*/ 895587 w 2504274"/>
              <a:gd name="connsiteY14" fmla="*/ 1990883 h 1990883"/>
              <a:gd name="connsiteX15" fmla="*/ 0 w 2504274"/>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36788 w 2504275"/>
              <a:gd name="connsiteY5" fmla="*/ 1069947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4275"/>
              <a:gd name="connsiteY0" fmla="*/ 1409406 h 1990883"/>
              <a:gd name="connsiteX1" fmla="*/ 272647 w 2504275"/>
              <a:gd name="connsiteY1" fmla="*/ 1409406 h 1990883"/>
              <a:gd name="connsiteX2" fmla="*/ 272647 w 2504275"/>
              <a:gd name="connsiteY2" fmla="*/ 952 h 1990883"/>
              <a:gd name="connsiteX3" fmla="*/ 2008548 w 2504275"/>
              <a:gd name="connsiteY3" fmla="*/ 0 h 1990883"/>
              <a:gd name="connsiteX4" fmla="*/ 2005742 w 2504275"/>
              <a:gd name="connsiteY4" fmla="*/ 821714 h 1990883"/>
              <a:gd name="connsiteX5" fmla="*/ 2144354 w 2504275"/>
              <a:gd name="connsiteY5" fmla="*/ 1061721 h 1990883"/>
              <a:gd name="connsiteX6" fmla="*/ 2502458 w 2504275"/>
              <a:gd name="connsiteY6" fmla="*/ 1174131 h 1990883"/>
              <a:gd name="connsiteX7" fmla="*/ 2343579 w 2504275"/>
              <a:gd name="connsiteY7" fmla="*/ 1415400 h 1990883"/>
              <a:gd name="connsiteX8" fmla="*/ 2343579 w 2504275"/>
              <a:gd name="connsiteY8" fmla="*/ 1311216 h 1990883"/>
              <a:gd name="connsiteX9" fmla="*/ 1897210 w 2504275"/>
              <a:gd name="connsiteY9" fmla="*/ 1322182 h 1990883"/>
              <a:gd name="connsiteX10" fmla="*/ 1576935 w 2504275"/>
              <a:gd name="connsiteY10" fmla="*/ 1261865 h 1990883"/>
              <a:gd name="connsiteX11" fmla="*/ 1470187 w 2504275"/>
              <a:gd name="connsiteY11" fmla="*/ 745718 h 1990883"/>
              <a:gd name="connsiteX12" fmla="*/ 1458003 w 2504275"/>
              <a:gd name="connsiteY12" fmla="*/ 1409406 h 1990883"/>
              <a:gd name="connsiteX13" fmla="*/ 1730650 w 2504275"/>
              <a:gd name="connsiteY13" fmla="*/ 1409406 h 1990883"/>
              <a:gd name="connsiteX14" fmla="*/ 895587 w 2504275"/>
              <a:gd name="connsiteY14" fmla="*/ 1990883 h 1990883"/>
              <a:gd name="connsiteX15" fmla="*/ 0 w 2504275"/>
              <a:gd name="connsiteY15" fmla="*/ 1409406 h 1990883"/>
              <a:gd name="connsiteX0" fmla="*/ 0 w 2502471"/>
              <a:gd name="connsiteY0" fmla="*/ 1409406 h 1990883"/>
              <a:gd name="connsiteX1" fmla="*/ 272647 w 2502471"/>
              <a:gd name="connsiteY1" fmla="*/ 1409406 h 1990883"/>
              <a:gd name="connsiteX2" fmla="*/ 272647 w 2502471"/>
              <a:gd name="connsiteY2" fmla="*/ 952 h 1990883"/>
              <a:gd name="connsiteX3" fmla="*/ 2008548 w 2502471"/>
              <a:gd name="connsiteY3" fmla="*/ 0 h 1990883"/>
              <a:gd name="connsiteX4" fmla="*/ 2005742 w 2502471"/>
              <a:gd name="connsiteY4" fmla="*/ 821714 h 1990883"/>
              <a:gd name="connsiteX5" fmla="*/ 2144354 w 2502471"/>
              <a:gd name="connsiteY5" fmla="*/ 1061721 h 1990883"/>
              <a:gd name="connsiteX6" fmla="*/ 2353666 w 2502471"/>
              <a:gd name="connsiteY6" fmla="*/ 946569 h 1990883"/>
              <a:gd name="connsiteX7" fmla="*/ 2502458 w 2502471"/>
              <a:gd name="connsiteY7" fmla="*/ 1174131 h 1990883"/>
              <a:gd name="connsiteX8" fmla="*/ 2343579 w 2502471"/>
              <a:gd name="connsiteY8" fmla="*/ 1415400 h 1990883"/>
              <a:gd name="connsiteX9" fmla="*/ 2343579 w 2502471"/>
              <a:gd name="connsiteY9" fmla="*/ 1311216 h 1990883"/>
              <a:gd name="connsiteX10" fmla="*/ 1897210 w 2502471"/>
              <a:gd name="connsiteY10" fmla="*/ 1322182 h 1990883"/>
              <a:gd name="connsiteX11" fmla="*/ 1576935 w 2502471"/>
              <a:gd name="connsiteY11" fmla="*/ 1261865 h 1990883"/>
              <a:gd name="connsiteX12" fmla="*/ 1470187 w 2502471"/>
              <a:gd name="connsiteY12" fmla="*/ 745718 h 1990883"/>
              <a:gd name="connsiteX13" fmla="*/ 1458003 w 2502471"/>
              <a:gd name="connsiteY13" fmla="*/ 1409406 h 1990883"/>
              <a:gd name="connsiteX14" fmla="*/ 1730650 w 2502471"/>
              <a:gd name="connsiteY14" fmla="*/ 1409406 h 1990883"/>
              <a:gd name="connsiteX15" fmla="*/ 895587 w 2502471"/>
              <a:gd name="connsiteY15" fmla="*/ 1990883 h 1990883"/>
              <a:gd name="connsiteX16" fmla="*/ 0 w 2502471"/>
              <a:gd name="connsiteY16" fmla="*/ 1409406 h 1990883"/>
              <a:gd name="connsiteX0" fmla="*/ 0 w 2502468"/>
              <a:gd name="connsiteY0" fmla="*/ 1409406 h 1990883"/>
              <a:gd name="connsiteX1" fmla="*/ 272647 w 2502468"/>
              <a:gd name="connsiteY1" fmla="*/ 1409406 h 1990883"/>
              <a:gd name="connsiteX2" fmla="*/ 272647 w 2502468"/>
              <a:gd name="connsiteY2" fmla="*/ 952 h 1990883"/>
              <a:gd name="connsiteX3" fmla="*/ 2008548 w 2502468"/>
              <a:gd name="connsiteY3" fmla="*/ 0 h 1990883"/>
              <a:gd name="connsiteX4" fmla="*/ 2005742 w 2502468"/>
              <a:gd name="connsiteY4" fmla="*/ 821714 h 1990883"/>
              <a:gd name="connsiteX5" fmla="*/ 2144354 w 2502468"/>
              <a:gd name="connsiteY5" fmla="*/ 1061721 h 1990883"/>
              <a:gd name="connsiteX6" fmla="*/ 2341057 w 2502468"/>
              <a:gd name="connsiteY6" fmla="*/ 1061720 h 1990883"/>
              <a:gd name="connsiteX7" fmla="*/ 2353666 w 2502468"/>
              <a:gd name="connsiteY7" fmla="*/ 946569 h 1990883"/>
              <a:gd name="connsiteX8" fmla="*/ 2502458 w 2502468"/>
              <a:gd name="connsiteY8" fmla="*/ 1174131 h 1990883"/>
              <a:gd name="connsiteX9" fmla="*/ 2343579 w 2502468"/>
              <a:gd name="connsiteY9" fmla="*/ 1415400 h 1990883"/>
              <a:gd name="connsiteX10" fmla="*/ 2343579 w 2502468"/>
              <a:gd name="connsiteY10" fmla="*/ 1311216 h 1990883"/>
              <a:gd name="connsiteX11" fmla="*/ 1897210 w 2502468"/>
              <a:gd name="connsiteY11" fmla="*/ 1322182 h 1990883"/>
              <a:gd name="connsiteX12" fmla="*/ 1576935 w 2502468"/>
              <a:gd name="connsiteY12" fmla="*/ 1261865 h 1990883"/>
              <a:gd name="connsiteX13" fmla="*/ 1470187 w 2502468"/>
              <a:gd name="connsiteY13" fmla="*/ 745718 h 1990883"/>
              <a:gd name="connsiteX14" fmla="*/ 1458003 w 2502468"/>
              <a:gd name="connsiteY14" fmla="*/ 1409406 h 1990883"/>
              <a:gd name="connsiteX15" fmla="*/ 1730650 w 2502468"/>
              <a:gd name="connsiteY15" fmla="*/ 1409406 h 1990883"/>
              <a:gd name="connsiteX16" fmla="*/ 895587 w 2502468"/>
              <a:gd name="connsiteY16" fmla="*/ 1990883 h 1990883"/>
              <a:gd name="connsiteX17" fmla="*/ 0 w 2502468"/>
              <a:gd name="connsiteY17" fmla="*/ 1409406 h 1990883"/>
              <a:gd name="connsiteX0" fmla="*/ 0 w 2502468"/>
              <a:gd name="connsiteY0" fmla="*/ 1409406 h 1990883"/>
              <a:gd name="connsiteX1" fmla="*/ 272647 w 2502468"/>
              <a:gd name="connsiteY1" fmla="*/ 1409406 h 1990883"/>
              <a:gd name="connsiteX2" fmla="*/ 272647 w 2502468"/>
              <a:gd name="connsiteY2" fmla="*/ 952 h 1990883"/>
              <a:gd name="connsiteX3" fmla="*/ 2008548 w 2502468"/>
              <a:gd name="connsiteY3" fmla="*/ 0 h 1990883"/>
              <a:gd name="connsiteX4" fmla="*/ 2005742 w 2502468"/>
              <a:gd name="connsiteY4" fmla="*/ 821714 h 1990883"/>
              <a:gd name="connsiteX5" fmla="*/ 2144354 w 2502468"/>
              <a:gd name="connsiteY5" fmla="*/ 1061721 h 1990883"/>
              <a:gd name="connsiteX6" fmla="*/ 2341057 w 2502468"/>
              <a:gd name="connsiteY6" fmla="*/ 1061720 h 1990883"/>
              <a:gd name="connsiteX7" fmla="*/ 2353666 w 2502468"/>
              <a:gd name="connsiteY7" fmla="*/ 946569 h 1990883"/>
              <a:gd name="connsiteX8" fmla="*/ 2502458 w 2502468"/>
              <a:gd name="connsiteY8" fmla="*/ 1174131 h 1990883"/>
              <a:gd name="connsiteX9" fmla="*/ 2343579 w 2502468"/>
              <a:gd name="connsiteY9" fmla="*/ 1415400 h 1990883"/>
              <a:gd name="connsiteX10" fmla="*/ 2343579 w 2502468"/>
              <a:gd name="connsiteY10" fmla="*/ 1311216 h 1990883"/>
              <a:gd name="connsiteX11" fmla="*/ 1897210 w 2502468"/>
              <a:gd name="connsiteY11" fmla="*/ 1322182 h 1990883"/>
              <a:gd name="connsiteX12" fmla="*/ 1576935 w 2502468"/>
              <a:gd name="connsiteY12" fmla="*/ 1261865 h 1990883"/>
              <a:gd name="connsiteX13" fmla="*/ 1470187 w 2502468"/>
              <a:gd name="connsiteY13" fmla="*/ 745718 h 1990883"/>
              <a:gd name="connsiteX14" fmla="*/ 1458003 w 2502468"/>
              <a:gd name="connsiteY14" fmla="*/ 1409406 h 1990883"/>
              <a:gd name="connsiteX15" fmla="*/ 1730650 w 2502468"/>
              <a:gd name="connsiteY15" fmla="*/ 1409406 h 1990883"/>
              <a:gd name="connsiteX16" fmla="*/ 895587 w 2502468"/>
              <a:gd name="connsiteY16" fmla="*/ 1990883 h 1990883"/>
              <a:gd name="connsiteX17" fmla="*/ 0 w 250246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144354 w 2502458"/>
              <a:gd name="connsiteY5" fmla="*/ 1061721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81307 w 2502458"/>
              <a:gd name="connsiteY5" fmla="*/ 1042530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53666 w 2502458"/>
              <a:gd name="connsiteY7" fmla="*/ 946569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76935 w 2502458"/>
              <a:gd name="connsiteY12" fmla="*/ 1261865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7210 w 2502458"/>
              <a:gd name="connsiteY11" fmla="*/ 1322182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43579 w 2502458"/>
              <a:gd name="connsiteY10" fmla="*/ 1311216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43579 w 2502458"/>
              <a:gd name="connsiteY9" fmla="*/ 1415400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2458"/>
              <a:gd name="connsiteY0" fmla="*/ 1409406 h 1990883"/>
              <a:gd name="connsiteX1" fmla="*/ 272647 w 2502458"/>
              <a:gd name="connsiteY1" fmla="*/ 1409406 h 1990883"/>
              <a:gd name="connsiteX2" fmla="*/ 272647 w 2502458"/>
              <a:gd name="connsiteY2" fmla="*/ 952 h 1990883"/>
              <a:gd name="connsiteX3" fmla="*/ 2008548 w 2502458"/>
              <a:gd name="connsiteY3" fmla="*/ 0 h 1990883"/>
              <a:gd name="connsiteX4" fmla="*/ 2005742 w 2502458"/>
              <a:gd name="connsiteY4" fmla="*/ 821714 h 1990883"/>
              <a:gd name="connsiteX5" fmla="*/ 2096438 w 2502458"/>
              <a:gd name="connsiteY5" fmla="*/ 1045272 h 1990883"/>
              <a:gd name="connsiteX6" fmla="*/ 2341057 w 2502458"/>
              <a:gd name="connsiteY6" fmla="*/ 1061720 h 1990883"/>
              <a:gd name="connsiteX7" fmla="*/ 2336012 w 2502458"/>
              <a:gd name="connsiteY7" fmla="*/ 938344 h 1990883"/>
              <a:gd name="connsiteX8" fmla="*/ 2502458 w 2502458"/>
              <a:gd name="connsiteY8" fmla="*/ 1174131 h 1990883"/>
              <a:gd name="connsiteX9" fmla="*/ 2366179 w 2502458"/>
              <a:gd name="connsiteY9" fmla="*/ 1396415 h 1990883"/>
              <a:gd name="connsiteX10" fmla="*/ 2364125 w 2502458"/>
              <a:gd name="connsiteY10" fmla="*/ 1294464 h 1990883"/>
              <a:gd name="connsiteX11" fmla="*/ 1899265 w 2502458"/>
              <a:gd name="connsiteY11" fmla="*/ 1298729 h 1990883"/>
              <a:gd name="connsiteX12" fmla="*/ 1546118 w 2502458"/>
              <a:gd name="connsiteY12" fmla="*/ 1226127 h 1990883"/>
              <a:gd name="connsiteX13" fmla="*/ 1470187 w 2502458"/>
              <a:gd name="connsiteY13" fmla="*/ 745718 h 1990883"/>
              <a:gd name="connsiteX14" fmla="*/ 1458003 w 2502458"/>
              <a:gd name="connsiteY14" fmla="*/ 1409406 h 1990883"/>
              <a:gd name="connsiteX15" fmla="*/ 1730650 w 2502458"/>
              <a:gd name="connsiteY15" fmla="*/ 1409406 h 1990883"/>
              <a:gd name="connsiteX16" fmla="*/ 895587 w 2502458"/>
              <a:gd name="connsiteY16" fmla="*/ 1990883 h 1990883"/>
              <a:gd name="connsiteX17" fmla="*/ 0 w 2502458"/>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4464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5152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8234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7207 w 2506567"/>
              <a:gd name="connsiteY10" fmla="*/ 1293347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6179 w 2506567"/>
              <a:gd name="connsiteY9" fmla="*/ 1396415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3097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36012 w 2506567"/>
              <a:gd name="connsiteY7" fmla="*/ 938344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41057 w 2506567"/>
              <a:gd name="connsiteY6" fmla="*/ 1061720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8793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8793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4684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4684 w 2506567"/>
              <a:gd name="connsiteY6" fmla="*/ 1072888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5742 w 2506567"/>
              <a:gd name="connsiteY4" fmla="*/ 82171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8702 w 2506567"/>
              <a:gd name="connsiteY4" fmla="*/ 378034 h 1990883"/>
              <a:gd name="connsiteX5" fmla="*/ 2096438 w 2506567"/>
              <a:gd name="connsiteY5" fmla="*/ 1045272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67"/>
              <a:gd name="connsiteY0" fmla="*/ 1409406 h 1990883"/>
              <a:gd name="connsiteX1" fmla="*/ 272647 w 2506567"/>
              <a:gd name="connsiteY1" fmla="*/ 1409406 h 1990883"/>
              <a:gd name="connsiteX2" fmla="*/ 272647 w 2506567"/>
              <a:gd name="connsiteY2" fmla="*/ 952 h 1990883"/>
              <a:gd name="connsiteX3" fmla="*/ 2008548 w 2506567"/>
              <a:gd name="connsiteY3" fmla="*/ 0 h 1990883"/>
              <a:gd name="connsiteX4" fmla="*/ 2008702 w 2506567"/>
              <a:gd name="connsiteY4" fmla="*/ 378034 h 1990883"/>
              <a:gd name="connsiteX5" fmla="*/ 2049080 w 2506567"/>
              <a:gd name="connsiteY5" fmla="*/ 755753 h 1990883"/>
              <a:gd name="connsiteX6" fmla="*/ 2366738 w 2506567"/>
              <a:gd name="connsiteY6" fmla="*/ 1068421 h 1990883"/>
              <a:gd name="connsiteX7" fmla="*/ 2366830 w 2506567"/>
              <a:gd name="connsiteY7" fmla="*/ 967381 h 1990883"/>
              <a:gd name="connsiteX8" fmla="*/ 2506567 w 2506567"/>
              <a:gd name="connsiteY8" fmla="*/ 1180832 h 1990883"/>
              <a:gd name="connsiteX9" fmla="*/ 2364124 w 2506567"/>
              <a:gd name="connsiteY9" fmla="*/ 1395298 h 1990883"/>
              <a:gd name="connsiteX10" fmla="*/ 2364125 w 2506567"/>
              <a:gd name="connsiteY10" fmla="*/ 1292230 h 1990883"/>
              <a:gd name="connsiteX11" fmla="*/ 1899265 w 2506567"/>
              <a:gd name="connsiteY11" fmla="*/ 1298729 h 1990883"/>
              <a:gd name="connsiteX12" fmla="*/ 1546118 w 2506567"/>
              <a:gd name="connsiteY12" fmla="*/ 1226127 h 1990883"/>
              <a:gd name="connsiteX13" fmla="*/ 1470187 w 2506567"/>
              <a:gd name="connsiteY13" fmla="*/ 745718 h 1990883"/>
              <a:gd name="connsiteX14" fmla="*/ 1458003 w 2506567"/>
              <a:gd name="connsiteY14" fmla="*/ 1409406 h 1990883"/>
              <a:gd name="connsiteX15" fmla="*/ 1730650 w 2506567"/>
              <a:gd name="connsiteY15" fmla="*/ 1409406 h 1990883"/>
              <a:gd name="connsiteX16" fmla="*/ 895587 w 2506567"/>
              <a:gd name="connsiteY16" fmla="*/ 1990883 h 1990883"/>
              <a:gd name="connsiteX17" fmla="*/ 0 w 2506567"/>
              <a:gd name="connsiteY17" fmla="*/ 1409406 h 1990883"/>
              <a:gd name="connsiteX0" fmla="*/ 0 w 2506591"/>
              <a:gd name="connsiteY0" fmla="*/ 1409406 h 1990883"/>
              <a:gd name="connsiteX1" fmla="*/ 272647 w 2506591"/>
              <a:gd name="connsiteY1" fmla="*/ 1409406 h 1990883"/>
              <a:gd name="connsiteX2" fmla="*/ 272647 w 2506591"/>
              <a:gd name="connsiteY2" fmla="*/ 952 h 1990883"/>
              <a:gd name="connsiteX3" fmla="*/ 2008548 w 2506591"/>
              <a:gd name="connsiteY3" fmla="*/ 0 h 1990883"/>
              <a:gd name="connsiteX4" fmla="*/ 2008702 w 2506591"/>
              <a:gd name="connsiteY4" fmla="*/ 378034 h 1990883"/>
              <a:gd name="connsiteX5" fmla="*/ 2049080 w 2506591"/>
              <a:gd name="connsiteY5" fmla="*/ 755753 h 1990883"/>
              <a:gd name="connsiteX6" fmla="*/ 2366738 w 2506591"/>
              <a:gd name="connsiteY6" fmla="*/ 1068421 h 1990883"/>
              <a:gd name="connsiteX7" fmla="*/ 2366830 w 2506591"/>
              <a:gd name="connsiteY7" fmla="*/ 967381 h 1990883"/>
              <a:gd name="connsiteX8" fmla="*/ 2381119 w 2506591"/>
              <a:gd name="connsiteY8" fmla="*/ 608008 h 1990883"/>
              <a:gd name="connsiteX9" fmla="*/ 2506567 w 2506591"/>
              <a:gd name="connsiteY9" fmla="*/ 1180832 h 1990883"/>
              <a:gd name="connsiteX10" fmla="*/ 2364124 w 2506591"/>
              <a:gd name="connsiteY10" fmla="*/ 1395298 h 1990883"/>
              <a:gd name="connsiteX11" fmla="*/ 2364125 w 2506591"/>
              <a:gd name="connsiteY11" fmla="*/ 1292230 h 1990883"/>
              <a:gd name="connsiteX12" fmla="*/ 1899265 w 2506591"/>
              <a:gd name="connsiteY12" fmla="*/ 1298729 h 1990883"/>
              <a:gd name="connsiteX13" fmla="*/ 1546118 w 2506591"/>
              <a:gd name="connsiteY13" fmla="*/ 1226127 h 1990883"/>
              <a:gd name="connsiteX14" fmla="*/ 1470187 w 2506591"/>
              <a:gd name="connsiteY14" fmla="*/ 745718 h 1990883"/>
              <a:gd name="connsiteX15" fmla="*/ 1458003 w 2506591"/>
              <a:gd name="connsiteY15" fmla="*/ 1409406 h 1990883"/>
              <a:gd name="connsiteX16" fmla="*/ 1730650 w 2506591"/>
              <a:gd name="connsiteY16" fmla="*/ 1409406 h 1990883"/>
              <a:gd name="connsiteX17" fmla="*/ 895587 w 2506591"/>
              <a:gd name="connsiteY17" fmla="*/ 1990883 h 1990883"/>
              <a:gd name="connsiteX18" fmla="*/ 0 w 2506591"/>
              <a:gd name="connsiteY18"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6738 w 2550982"/>
              <a:gd name="connsiteY6" fmla="*/ 1068421 h 1990883"/>
              <a:gd name="connsiteX7" fmla="*/ 2366830 w 2550982"/>
              <a:gd name="connsiteY7" fmla="*/ 967381 h 1990883"/>
              <a:gd name="connsiteX8" fmla="*/ 2381119 w 2550982"/>
              <a:gd name="connsiteY8" fmla="*/ 608008 h 1990883"/>
              <a:gd name="connsiteX9" fmla="*/ 2550965 w 2550982"/>
              <a:gd name="connsiteY9" fmla="*/ 981553 h 1990883"/>
              <a:gd name="connsiteX10" fmla="*/ 2364124 w 2550982"/>
              <a:gd name="connsiteY10" fmla="*/ 1395298 h 1990883"/>
              <a:gd name="connsiteX11" fmla="*/ 2364125 w 2550982"/>
              <a:gd name="connsiteY11" fmla="*/ 1292230 h 1990883"/>
              <a:gd name="connsiteX12" fmla="*/ 1899265 w 2550982"/>
              <a:gd name="connsiteY12" fmla="*/ 1298729 h 1990883"/>
              <a:gd name="connsiteX13" fmla="*/ 1546118 w 2550982"/>
              <a:gd name="connsiteY13" fmla="*/ 1226127 h 1990883"/>
              <a:gd name="connsiteX14" fmla="*/ 1470187 w 2550982"/>
              <a:gd name="connsiteY14" fmla="*/ 745718 h 1990883"/>
              <a:gd name="connsiteX15" fmla="*/ 1458003 w 2550982"/>
              <a:gd name="connsiteY15" fmla="*/ 1409406 h 1990883"/>
              <a:gd name="connsiteX16" fmla="*/ 1730650 w 2550982"/>
              <a:gd name="connsiteY16" fmla="*/ 1409406 h 1990883"/>
              <a:gd name="connsiteX17" fmla="*/ 895587 w 2550982"/>
              <a:gd name="connsiteY17" fmla="*/ 1990883 h 1990883"/>
              <a:gd name="connsiteX18" fmla="*/ 0 w 2550982"/>
              <a:gd name="connsiteY18"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6738 w 2550982"/>
              <a:gd name="connsiteY6" fmla="*/ 10684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37139 w 2550982"/>
              <a:gd name="connsiteY6" fmla="*/ 82026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37139 w 2550982"/>
              <a:gd name="connsiteY6" fmla="*/ 82026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8240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82402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81538 w 2550982"/>
              <a:gd name="connsiteY6" fmla="*/ 79394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3779 w 2550982"/>
              <a:gd name="connsiteY6" fmla="*/ 793941 h 1990883"/>
              <a:gd name="connsiteX7" fmla="*/ 2381119 w 2550982"/>
              <a:gd name="connsiteY7" fmla="*/ 608008 h 1990883"/>
              <a:gd name="connsiteX8" fmla="*/ 2550965 w 2550982"/>
              <a:gd name="connsiteY8" fmla="*/ 981553 h 1990883"/>
              <a:gd name="connsiteX9" fmla="*/ 2364124 w 2550982"/>
              <a:gd name="connsiteY9" fmla="*/ 1395298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550982"/>
              <a:gd name="connsiteY0" fmla="*/ 1409406 h 1990883"/>
              <a:gd name="connsiteX1" fmla="*/ 272647 w 2550982"/>
              <a:gd name="connsiteY1" fmla="*/ 1409406 h 1990883"/>
              <a:gd name="connsiteX2" fmla="*/ 272647 w 2550982"/>
              <a:gd name="connsiteY2" fmla="*/ 952 h 1990883"/>
              <a:gd name="connsiteX3" fmla="*/ 2008548 w 2550982"/>
              <a:gd name="connsiteY3" fmla="*/ 0 h 1990883"/>
              <a:gd name="connsiteX4" fmla="*/ 2008702 w 2550982"/>
              <a:gd name="connsiteY4" fmla="*/ 378034 h 1990883"/>
              <a:gd name="connsiteX5" fmla="*/ 2049080 w 2550982"/>
              <a:gd name="connsiteY5" fmla="*/ 755753 h 1990883"/>
              <a:gd name="connsiteX6" fmla="*/ 2363779 w 2550982"/>
              <a:gd name="connsiteY6" fmla="*/ 793941 h 1990883"/>
              <a:gd name="connsiteX7" fmla="*/ 2381119 w 2550982"/>
              <a:gd name="connsiteY7" fmla="*/ 608008 h 1990883"/>
              <a:gd name="connsiteX8" fmla="*/ 2550965 w 2550982"/>
              <a:gd name="connsiteY8" fmla="*/ 981553 h 1990883"/>
              <a:gd name="connsiteX9" fmla="*/ 2375224 w 2550982"/>
              <a:gd name="connsiteY9" fmla="*/ 1446059 h 1990883"/>
              <a:gd name="connsiteX10" fmla="*/ 2364125 w 2550982"/>
              <a:gd name="connsiteY10" fmla="*/ 1292230 h 1990883"/>
              <a:gd name="connsiteX11" fmla="*/ 1899265 w 2550982"/>
              <a:gd name="connsiteY11" fmla="*/ 1298729 h 1990883"/>
              <a:gd name="connsiteX12" fmla="*/ 1546118 w 2550982"/>
              <a:gd name="connsiteY12" fmla="*/ 1226127 h 1990883"/>
              <a:gd name="connsiteX13" fmla="*/ 1470187 w 2550982"/>
              <a:gd name="connsiteY13" fmla="*/ 745718 h 1990883"/>
              <a:gd name="connsiteX14" fmla="*/ 1458003 w 2550982"/>
              <a:gd name="connsiteY14" fmla="*/ 1409406 h 1990883"/>
              <a:gd name="connsiteX15" fmla="*/ 1730650 w 2550982"/>
              <a:gd name="connsiteY15" fmla="*/ 1409406 h 1990883"/>
              <a:gd name="connsiteX16" fmla="*/ 895587 w 2550982"/>
              <a:gd name="connsiteY16" fmla="*/ 1990883 h 1990883"/>
              <a:gd name="connsiteX17" fmla="*/ 0 w 2550982"/>
              <a:gd name="connsiteY17" fmla="*/ 1409406 h 1990883"/>
              <a:gd name="connsiteX0" fmla="*/ 0 w 2628674"/>
              <a:gd name="connsiteY0" fmla="*/ 1409406 h 1990883"/>
              <a:gd name="connsiteX1" fmla="*/ 272647 w 2628674"/>
              <a:gd name="connsiteY1" fmla="*/ 1409406 h 1990883"/>
              <a:gd name="connsiteX2" fmla="*/ 272647 w 2628674"/>
              <a:gd name="connsiteY2" fmla="*/ 952 h 1990883"/>
              <a:gd name="connsiteX3" fmla="*/ 2008548 w 2628674"/>
              <a:gd name="connsiteY3" fmla="*/ 0 h 1990883"/>
              <a:gd name="connsiteX4" fmla="*/ 2008702 w 2628674"/>
              <a:gd name="connsiteY4" fmla="*/ 378034 h 1990883"/>
              <a:gd name="connsiteX5" fmla="*/ 2049080 w 2628674"/>
              <a:gd name="connsiteY5" fmla="*/ 755753 h 1990883"/>
              <a:gd name="connsiteX6" fmla="*/ 2363779 w 2628674"/>
              <a:gd name="connsiteY6" fmla="*/ 793941 h 1990883"/>
              <a:gd name="connsiteX7" fmla="*/ 2381119 w 2628674"/>
              <a:gd name="connsiteY7" fmla="*/ 608008 h 1990883"/>
              <a:gd name="connsiteX8" fmla="*/ 2628663 w 2628674"/>
              <a:gd name="connsiteY8" fmla="*/ 1060513 h 1990883"/>
              <a:gd name="connsiteX9" fmla="*/ 2375224 w 2628674"/>
              <a:gd name="connsiteY9" fmla="*/ 1446059 h 1990883"/>
              <a:gd name="connsiteX10" fmla="*/ 2364125 w 2628674"/>
              <a:gd name="connsiteY10" fmla="*/ 1292230 h 1990883"/>
              <a:gd name="connsiteX11" fmla="*/ 1899265 w 2628674"/>
              <a:gd name="connsiteY11" fmla="*/ 1298729 h 1990883"/>
              <a:gd name="connsiteX12" fmla="*/ 1546118 w 2628674"/>
              <a:gd name="connsiteY12" fmla="*/ 1226127 h 1990883"/>
              <a:gd name="connsiteX13" fmla="*/ 1470187 w 2628674"/>
              <a:gd name="connsiteY13" fmla="*/ 745718 h 1990883"/>
              <a:gd name="connsiteX14" fmla="*/ 1458003 w 2628674"/>
              <a:gd name="connsiteY14" fmla="*/ 1409406 h 1990883"/>
              <a:gd name="connsiteX15" fmla="*/ 1730650 w 2628674"/>
              <a:gd name="connsiteY15" fmla="*/ 1409406 h 1990883"/>
              <a:gd name="connsiteX16" fmla="*/ 895587 w 2628674"/>
              <a:gd name="connsiteY16" fmla="*/ 1990883 h 1990883"/>
              <a:gd name="connsiteX17" fmla="*/ 0 w 2628674"/>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81119 w 2628663"/>
              <a:gd name="connsiteY7" fmla="*/ 608008 h 1990883"/>
              <a:gd name="connsiteX8" fmla="*/ 2628663 w 2628663"/>
              <a:gd name="connsiteY8" fmla="*/ 1060513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81119 w 2628663"/>
              <a:gd name="connsiteY7" fmla="*/ 60800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63779 w 2628663"/>
              <a:gd name="connsiteY6" fmla="*/ 79394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49080 w 2628663"/>
              <a:gd name="connsiteY5" fmla="*/ 75575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64125 w 2628663"/>
              <a:gd name="connsiteY10" fmla="*/ 1292230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899265 w 2628663"/>
              <a:gd name="connsiteY11" fmla="*/ 129872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2612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4611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 name="connsiteX0" fmla="*/ 0 w 2628663"/>
              <a:gd name="connsiteY0" fmla="*/ 1409406 h 1990883"/>
              <a:gd name="connsiteX1" fmla="*/ 272647 w 2628663"/>
              <a:gd name="connsiteY1" fmla="*/ 1409406 h 1990883"/>
              <a:gd name="connsiteX2" fmla="*/ 272647 w 2628663"/>
              <a:gd name="connsiteY2" fmla="*/ 952 h 1990883"/>
              <a:gd name="connsiteX3" fmla="*/ 2008548 w 2628663"/>
              <a:gd name="connsiteY3" fmla="*/ 0 h 1990883"/>
              <a:gd name="connsiteX4" fmla="*/ 2008702 w 2628663"/>
              <a:gd name="connsiteY4" fmla="*/ 378034 h 1990883"/>
              <a:gd name="connsiteX5" fmla="*/ 2055740 w 2628663"/>
              <a:gd name="connsiteY5" fmla="*/ 767033 h 1990883"/>
              <a:gd name="connsiteX6" fmla="*/ 2372658 w 2628663"/>
              <a:gd name="connsiteY6" fmla="*/ 819321 h 1990883"/>
              <a:gd name="connsiteX7" fmla="*/ 2376678 w 2628663"/>
              <a:gd name="connsiteY7" fmla="*/ 661588 h 1990883"/>
              <a:gd name="connsiteX8" fmla="*/ 2628663 w 2628663"/>
              <a:gd name="connsiteY8" fmla="*/ 1052052 h 1990883"/>
              <a:gd name="connsiteX9" fmla="*/ 2375224 w 2628663"/>
              <a:gd name="connsiteY9" fmla="*/ 1446059 h 1990883"/>
              <a:gd name="connsiteX10" fmla="*/ 2373004 w 2628663"/>
              <a:gd name="connsiteY10" fmla="*/ 1283771 h 1990883"/>
              <a:gd name="connsiteX11" fmla="*/ 1903704 w 2628663"/>
              <a:gd name="connsiteY11" fmla="*/ 1287449 h 1990883"/>
              <a:gd name="connsiteX12" fmla="*/ 1552778 w 2628663"/>
              <a:gd name="connsiteY12" fmla="*/ 1217667 h 1990883"/>
              <a:gd name="connsiteX13" fmla="*/ 1470187 w 2628663"/>
              <a:gd name="connsiteY13" fmla="*/ 745718 h 1990883"/>
              <a:gd name="connsiteX14" fmla="*/ 1458003 w 2628663"/>
              <a:gd name="connsiteY14" fmla="*/ 1409406 h 1990883"/>
              <a:gd name="connsiteX15" fmla="*/ 1730650 w 2628663"/>
              <a:gd name="connsiteY15" fmla="*/ 1409406 h 1990883"/>
              <a:gd name="connsiteX16" fmla="*/ 895587 w 2628663"/>
              <a:gd name="connsiteY16" fmla="*/ 1990883 h 1990883"/>
              <a:gd name="connsiteX17" fmla="*/ 0 w 2628663"/>
              <a:gd name="connsiteY17" fmla="*/ 1409406 h 199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28663" h="1990883">
                <a:moveTo>
                  <a:pt x="0" y="1409406"/>
                </a:moveTo>
                <a:lnTo>
                  <a:pt x="272647" y="1409406"/>
                </a:lnTo>
                <a:lnTo>
                  <a:pt x="272647" y="952"/>
                </a:lnTo>
                <a:lnTo>
                  <a:pt x="2008548" y="0"/>
                </a:lnTo>
                <a:cubicBezTo>
                  <a:pt x="2007709" y="241774"/>
                  <a:pt x="2009718" y="249957"/>
                  <a:pt x="2008702" y="378034"/>
                </a:cubicBezTo>
                <a:cubicBezTo>
                  <a:pt x="2007688" y="505873"/>
                  <a:pt x="1995081" y="693485"/>
                  <a:pt x="2055740" y="767033"/>
                </a:cubicBezTo>
                <a:cubicBezTo>
                  <a:pt x="2116399" y="840581"/>
                  <a:pt x="2216723" y="813838"/>
                  <a:pt x="2372658" y="819321"/>
                </a:cubicBezTo>
                <a:cubicBezTo>
                  <a:pt x="2374720" y="689417"/>
                  <a:pt x="2374832" y="893206"/>
                  <a:pt x="2376678" y="661588"/>
                </a:cubicBezTo>
                <a:cubicBezTo>
                  <a:pt x="2399968" y="697163"/>
                  <a:pt x="2532832" y="893264"/>
                  <a:pt x="2628663" y="1052052"/>
                </a:cubicBezTo>
                <a:cubicBezTo>
                  <a:pt x="2566489" y="1150725"/>
                  <a:pt x="2445497" y="1341787"/>
                  <a:pt x="2375224" y="1446059"/>
                </a:cubicBezTo>
                <a:cubicBezTo>
                  <a:pt x="2375832" y="1367175"/>
                  <a:pt x="2373985" y="1359872"/>
                  <a:pt x="2373004" y="1283771"/>
                </a:cubicBezTo>
                <a:lnTo>
                  <a:pt x="1903704" y="1287449"/>
                </a:lnTo>
                <a:cubicBezTo>
                  <a:pt x="1766557" y="1287685"/>
                  <a:pt x="1625031" y="1307955"/>
                  <a:pt x="1552778" y="1217667"/>
                </a:cubicBezTo>
                <a:cubicBezTo>
                  <a:pt x="1480525" y="1127379"/>
                  <a:pt x="1468151" y="1011292"/>
                  <a:pt x="1470187" y="745718"/>
                </a:cubicBezTo>
                <a:cubicBezTo>
                  <a:pt x="1470329" y="923994"/>
                  <a:pt x="1457861" y="1231130"/>
                  <a:pt x="1458003" y="1409406"/>
                </a:cubicBezTo>
                <a:lnTo>
                  <a:pt x="1730650" y="1409406"/>
                </a:lnTo>
                <a:lnTo>
                  <a:pt x="895587" y="1990883"/>
                </a:lnTo>
                <a:lnTo>
                  <a:pt x="0" y="1409406"/>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29"/>
          <p:cNvSpPr txBox="1"/>
          <p:nvPr/>
        </p:nvSpPr>
        <p:spPr>
          <a:xfrm>
            <a:off x="4160012" y="3246366"/>
            <a:ext cx="1107996" cy="646331"/>
          </a:xfrm>
          <a:prstGeom prst="rect">
            <a:avLst/>
          </a:prstGeom>
          <a:noFill/>
        </p:spPr>
        <p:txBody>
          <a:bodyPr wrap="none" rtlCol="0">
            <a:spAutoFit/>
          </a:bodyPr>
          <a:lstStyle/>
          <a:p>
            <a:pPr algn="ctr"/>
            <a:r>
              <a:rPr kumimoji="1" lang="ja-JP" altLang="en-US" dirty="0" smtClean="0">
                <a:solidFill>
                  <a:srgbClr val="800080"/>
                </a:solidFill>
              </a:rPr>
              <a:t>危険事象</a:t>
            </a:r>
            <a:endParaRPr kumimoji="1" lang="en-US" altLang="ja-JP" dirty="0" smtClean="0">
              <a:solidFill>
                <a:srgbClr val="800080"/>
              </a:solidFill>
            </a:endParaRPr>
          </a:p>
          <a:p>
            <a:pPr algn="ctr"/>
            <a:r>
              <a:rPr lang="en-US" altLang="ja-JP" dirty="0" smtClean="0">
                <a:solidFill>
                  <a:srgbClr val="800080"/>
                </a:solidFill>
              </a:rPr>
              <a:t>(</a:t>
            </a:r>
            <a:r>
              <a:rPr lang="ja-JP" altLang="en-US" dirty="0" smtClean="0">
                <a:solidFill>
                  <a:srgbClr val="800080"/>
                </a:solidFill>
              </a:rPr>
              <a:t>暴露</a:t>
            </a:r>
            <a:r>
              <a:rPr lang="en-US" altLang="ja-JP" dirty="0" smtClean="0">
                <a:solidFill>
                  <a:srgbClr val="800080"/>
                </a:solidFill>
              </a:rPr>
              <a:t>)</a:t>
            </a:r>
            <a:endParaRPr kumimoji="1" lang="ja-JP" altLang="en-US" dirty="0">
              <a:solidFill>
                <a:srgbClr val="800080"/>
              </a:solidFill>
            </a:endParaRPr>
          </a:p>
        </p:txBody>
      </p:sp>
      <p:sp>
        <p:nvSpPr>
          <p:cNvPr id="16" name="円/楕円 33"/>
          <p:cNvSpPr/>
          <p:nvPr/>
        </p:nvSpPr>
        <p:spPr>
          <a:xfrm>
            <a:off x="6433369" y="3858982"/>
            <a:ext cx="1141576" cy="52725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dirty="0" smtClean="0">
                <a:solidFill>
                  <a:schemeClr val="tx1"/>
                </a:solidFill>
              </a:rPr>
              <a:t>ヒヤリ</a:t>
            </a:r>
            <a:endParaRPr kumimoji="1" lang="ja-JP" altLang="en-US" dirty="0">
              <a:solidFill>
                <a:schemeClr val="tx1"/>
              </a:solidFill>
            </a:endParaRPr>
          </a:p>
        </p:txBody>
      </p:sp>
      <p:sp>
        <p:nvSpPr>
          <p:cNvPr id="17" name="円/楕円 34"/>
          <p:cNvSpPr/>
          <p:nvPr/>
        </p:nvSpPr>
        <p:spPr>
          <a:xfrm>
            <a:off x="5252732" y="3930442"/>
            <a:ext cx="897100" cy="36004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dirty="0">
                <a:solidFill>
                  <a:schemeClr val="tx1"/>
                </a:solidFill>
              </a:rPr>
              <a:t>回避</a:t>
            </a:r>
          </a:p>
        </p:txBody>
      </p:sp>
      <p:sp>
        <p:nvSpPr>
          <p:cNvPr id="18" name="Freeform 1029"/>
          <p:cNvSpPr>
            <a:spLocks/>
          </p:cNvSpPr>
          <p:nvPr/>
        </p:nvSpPr>
        <p:spPr bwMode="auto">
          <a:xfrm flipH="1">
            <a:off x="1809620" y="4797641"/>
            <a:ext cx="809133" cy="9338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HG丸ｺﾞｼｯｸM-PRO" panose="020F0600000000000000" pitchFamily="50" charset="-128"/>
              <a:ea typeface="HG丸ｺﾞｼｯｸM-PRO" panose="020F0600000000000000" pitchFamily="50" charset="-128"/>
            </a:endParaRPr>
          </a:p>
        </p:txBody>
      </p:sp>
      <p:pic>
        <p:nvPicPr>
          <p:cNvPr id="1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49771" y="1279831"/>
            <a:ext cx="1911947" cy="217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76289" y="4415786"/>
            <a:ext cx="1193760" cy="1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Explosion 1 20"/>
          <p:cNvSpPr/>
          <p:nvPr/>
        </p:nvSpPr>
        <p:spPr bwMode="auto">
          <a:xfrm>
            <a:off x="2206003" y="4645241"/>
            <a:ext cx="242490" cy="252412"/>
          </a:xfrm>
          <a:prstGeom prst="irregularSeal1">
            <a:avLst/>
          </a:prstGeom>
          <a:solidFill>
            <a:srgbClr val="FF0000"/>
          </a:solidFill>
          <a:ln w="6350" cap="flat" cmpd="sng" algn="ctr">
            <a:solidFill>
              <a:srgbClr val="FF0000"/>
            </a:solidFill>
            <a:prstDash val="solid"/>
            <a:round/>
            <a:headEnd type="none" w="med" len="med"/>
            <a:tailEnd type="none" w="med" len="med"/>
          </a:ln>
          <a:effectLst/>
          <a:extLst/>
        </p:spPr>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Arial" charset="0"/>
              <a:ea typeface="HGP創英角ｺﾞｼｯｸUB" pitchFamily="50" charset="-128"/>
            </a:endParaRPr>
          </a:p>
        </p:txBody>
      </p:sp>
      <p:sp>
        <p:nvSpPr>
          <p:cNvPr id="22" name="Freeform 1029"/>
          <p:cNvSpPr>
            <a:spLocks/>
          </p:cNvSpPr>
          <p:nvPr/>
        </p:nvSpPr>
        <p:spPr bwMode="auto">
          <a:xfrm flipH="1">
            <a:off x="471715" y="1575469"/>
            <a:ext cx="1282229" cy="15886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HG丸ｺﾞｼｯｸM-PRO" panose="020F0600000000000000" pitchFamily="50" charset="-128"/>
              <a:ea typeface="HG丸ｺﾞｼｯｸM-PRO" panose="020F0600000000000000" pitchFamily="50" charset="-128"/>
            </a:endParaRPr>
          </a:p>
        </p:txBody>
      </p:sp>
      <p:pic>
        <p:nvPicPr>
          <p:cNvPr id="2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27034" y="3924115"/>
            <a:ext cx="1193760" cy="1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Freeform 1029"/>
          <p:cNvSpPr>
            <a:spLocks/>
          </p:cNvSpPr>
          <p:nvPr/>
        </p:nvSpPr>
        <p:spPr bwMode="auto">
          <a:xfrm rot="19281564" flipH="1">
            <a:off x="7359142" y="4256077"/>
            <a:ext cx="809133" cy="933833"/>
          </a:xfrm>
          <a:custGeom>
            <a:avLst/>
            <a:gdLst>
              <a:gd name="T0" fmla="*/ 235 w 1212"/>
              <a:gd name="T1" fmla="*/ 190 h 1706"/>
              <a:gd name="T2" fmla="*/ 262 w 1212"/>
              <a:gd name="T3" fmla="*/ 240 h 1706"/>
              <a:gd name="T4" fmla="*/ 280 w 1212"/>
              <a:gd name="T5" fmla="*/ 282 h 1706"/>
              <a:gd name="T6" fmla="*/ 357 w 1212"/>
              <a:gd name="T7" fmla="*/ 285 h 1706"/>
              <a:gd name="T8" fmla="*/ 330 w 1212"/>
              <a:gd name="T9" fmla="*/ 330 h 1706"/>
              <a:gd name="T10" fmla="*/ 250 w 1212"/>
              <a:gd name="T11" fmla="*/ 302 h 1706"/>
              <a:gd name="T12" fmla="*/ 162 w 1212"/>
              <a:gd name="T13" fmla="*/ 265 h 1706"/>
              <a:gd name="T14" fmla="*/ 107 w 1212"/>
              <a:gd name="T15" fmla="*/ 190 h 1706"/>
              <a:gd name="T16" fmla="*/ 12 w 1212"/>
              <a:gd name="T17" fmla="*/ 165 h 1706"/>
              <a:gd name="T18" fmla="*/ 55 w 1212"/>
              <a:gd name="T19" fmla="*/ 235 h 1706"/>
              <a:gd name="T20" fmla="*/ 0 w 1212"/>
              <a:gd name="T21" fmla="*/ 232 h 1706"/>
              <a:gd name="T22" fmla="*/ 77 w 1212"/>
              <a:gd name="T23" fmla="*/ 295 h 1706"/>
              <a:gd name="T24" fmla="*/ 117 w 1212"/>
              <a:gd name="T25" fmla="*/ 340 h 1706"/>
              <a:gd name="T26" fmla="*/ 245 w 1212"/>
              <a:gd name="T27" fmla="*/ 427 h 1706"/>
              <a:gd name="T28" fmla="*/ 320 w 1212"/>
              <a:gd name="T29" fmla="*/ 507 h 1706"/>
              <a:gd name="T30" fmla="*/ 267 w 1212"/>
              <a:gd name="T31" fmla="*/ 597 h 1706"/>
              <a:gd name="T32" fmla="*/ 122 w 1212"/>
              <a:gd name="T33" fmla="*/ 592 h 1706"/>
              <a:gd name="T34" fmla="*/ 142 w 1212"/>
              <a:gd name="T35" fmla="*/ 619 h 1706"/>
              <a:gd name="T36" fmla="*/ 195 w 1212"/>
              <a:gd name="T37" fmla="*/ 659 h 1706"/>
              <a:gd name="T38" fmla="*/ 235 w 1212"/>
              <a:gd name="T39" fmla="*/ 689 h 1706"/>
              <a:gd name="T40" fmla="*/ 350 w 1212"/>
              <a:gd name="T41" fmla="*/ 729 h 1706"/>
              <a:gd name="T42" fmla="*/ 407 w 1212"/>
              <a:gd name="T43" fmla="*/ 739 h 1706"/>
              <a:gd name="T44" fmla="*/ 387 w 1212"/>
              <a:gd name="T45" fmla="*/ 809 h 1706"/>
              <a:gd name="T46" fmla="*/ 350 w 1212"/>
              <a:gd name="T47" fmla="*/ 929 h 1706"/>
              <a:gd name="T48" fmla="*/ 292 w 1212"/>
              <a:gd name="T49" fmla="*/ 1127 h 1706"/>
              <a:gd name="T50" fmla="*/ 290 w 1212"/>
              <a:gd name="T51" fmla="*/ 1231 h 1706"/>
              <a:gd name="T52" fmla="*/ 322 w 1212"/>
              <a:gd name="T53" fmla="*/ 1291 h 1706"/>
              <a:gd name="T54" fmla="*/ 402 w 1212"/>
              <a:gd name="T55" fmla="*/ 1551 h 1706"/>
              <a:gd name="T56" fmla="*/ 452 w 1212"/>
              <a:gd name="T57" fmla="*/ 1584 h 1706"/>
              <a:gd name="T58" fmla="*/ 350 w 1212"/>
              <a:gd name="T59" fmla="*/ 1646 h 1706"/>
              <a:gd name="T60" fmla="*/ 300 w 1212"/>
              <a:gd name="T61" fmla="*/ 1696 h 1706"/>
              <a:gd name="T62" fmla="*/ 605 w 1212"/>
              <a:gd name="T63" fmla="*/ 1699 h 1706"/>
              <a:gd name="T64" fmla="*/ 577 w 1212"/>
              <a:gd name="T65" fmla="*/ 1581 h 1706"/>
              <a:gd name="T66" fmla="*/ 585 w 1212"/>
              <a:gd name="T67" fmla="*/ 1534 h 1706"/>
              <a:gd name="T68" fmla="*/ 522 w 1212"/>
              <a:gd name="T69" fmla="*/ 1271 h 1706"/>
              <a:gd name="T70" fmla="*/ 492 w 1212"/>
              <a:gd name="T71" fmla="*/ 1201 h 1706"/>
              <a:gd name="T72" fmla="*/ 490 w 1212"/>
              <a:gd name="T73" fmla="*/ 1117 h 1706"/>
              <a:gd name="T74" fmla="*/ 572 w 1212"/>
              <a:gd name="T75" fmla="*/ 1027 h 1706"/>
              <a:gd name="T76" fmla="*/ 672 w 1212"/>
              <a:gd name="T77" fmla="*/ 1206 h 1706"/>
              <a:gd name="T78" fmla="*/ 812 w 1212"/>
              <a:gd name="T79" fmla="*/ 1341 h 1706"/>
              <a:gd name="T80" fmla="*/ 1012 w 1212"/>
              <a:gd name="T81" fmla="*/ 1459 h 1706"/>
              <a:gd name="T82" fmla="*/ 1057 w 1212"/>
              <a:gd name="T83" fmla="*/ 1579 h 1706"/>
              <a:gd name="T84" fmla="*/ 1012 w 1212"/>
              <a:gd name="T85" fmla="*/ 1674 h 1706"/>
              <a:gd name="T86" fmla="*/ 1127 w 1212"/>
              <a:gd name="T87" fmla="*/ 1654 h 1706"/>
              <a:gd name="T88" fmla="*/ 1165 w 1212"/>
              <a:gd name="T89" fmla="*/ 1561 h 1706"/>
              <a:gd name="T90" fmla="*/ 1212 w 1212"/>
              <a:gd name="T91" fmla="*/ 1499 h 1706"/>
              <a:gd name="T92" fmla="*/ 1135 w 1212"/>
              <a:gd name="T93" fmla="*/ 1399 h 1706"/>
              <a:gd name="T94" fmla="*/ 1040 w 1212"/>
              <a:gd name="T95" fmla="*/ 1286 h 1706"/>
              <a:gd name="T96" fmla="*/ 917 w 1212"/>
              <a:gd name="T97" fmla="*/ 1194 h 1706"/>
              <a:gd name="T98" fmla="*/ 870 w 1212"/>
              <a:gd name="T99" fmla="*/ 1141 h 1706"/>
              <a:gd name="T100" fmla="*/ 805 w 1212"/>
              <a:gd name="T101" fmla="*/ 894 h 1706"/>
              <a:gd name="T102" fmla="*/ 757 w 1212"/>
              <a:gd name="T103" fmla="*/ 742 h 1706"/>
              <a:gd name="T104" fmla="*/ 722 w 1212"/>
              <a:gd name="T105" fmla="*/ 582 h 1706"/>
              <a:gd name="T106" fmla="*/ 627 w 1212"/>
              <a:gd name="T107" fmla="*/ 370 h 1706"/>
              <a:gd name="T108" fmla="*/ 507 w 1212"/>
              <a:gd name="T109" fmla="*/ 247 h 1706"/>
              <a:gd name="T110" fmla="*/ 505 w 1212"/>
              <a:gd name="T111" fmla="*/ 175 h 1706"/>
              <a:gd name="T112" fmla="*/ 470 w 1212"/>
              <a:gd name="T113" fmla="*/ 35 h 1706"/>
              <a:gd name="T114" fmla="*/ 367 w 1212"/>
              <a:gd name="T115" fmla="*/ 0 h 1706"/>
              <a:gd name="T116" fmla="*/ 240 w 1212"/>
              <a:gd name="T117" fmla="*/ 70 h 1706"/>
              <a:gd name="T118" fmla="*/ 220 w 1212"/>
              <a:gd name="T119" fmla="*/ 112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2" h="1706">
                <a:moveTo>
                  <a:pt x="247" y="125"/>
                </a:moveTo>
                <a:lnTo>
                  <a:pt x="245" y="135"/>
                </a:lnTo>
                <a:lnTo>
                  <a:pt x="250" y="147"/>
                </a:lnTo>
                <a:lnTo>
                  <a:pt x="252" y="160"/>
                </a:lnTo>
                <a:lnTo>
                  <a:pt x="250" y="170"/>
                </a:lnTo>
                <a:lnTo>
                  <a:pt x="235" y="190"/>
                </a:lnTo>
                <a:lnTo>
                  <a:pt x="230" y="200"/>
                </a:lnTo>
                <a:lnTo>
                  <a:pt x="232" y="207"/>
                </a:lnTo>
                <a:lnTo>
                  <a:pt x="247" y="212"/>
                </a:lnTo>
                <a:lnTo>
                  <a:pt x="252" y="217"/>
                </a:lnTo>
                <a:lnTo>
                  <a:pt x="252" y="235"/>
                </a:lnTo>
                <a:lnTo>
                  <a:pt x="262" y="240"/>
                </a:lnTo>
                <a:lnTo>
                  <a:pt x="272" y="247"/>
                </a:lnTo>
                <a:lnTo>
                  <a:pt x="265" y="257"/>
                </a:lnTo>
                <a:lnTo>
                  <a:pt x="267" y="262"/>
                </a:lnTo>
                <a:lnTo>
                  <a:pt x="272" y="265"/>
                </a:lnTo>
                <a:lnTo>
                  <a:pt x="277" y="270"/>
                </a:lnTo>
                <a:lnTo>
                  <a:pt x="280" y="282"/>
                </a:lnTo>
                <a:lnTo>
                  <a:pt x="287" y="292"/>
                </a:lnTo>
                <a:lnTo>
                  <a:pt x="300" y="300"/>
                </a:lnTo>
                <a:lnTo>
                  <a:pt x="317" y="300"/>
                </a:lnTo>
                <a:lnTo>
                  <a:pt x="335" y="295"/>
                </a:lnTo>
                <a:lnTo>
                  <a:pt x="347" y="287"/>
                </a:lnTo>
                <a:lnTo>
                  <a:pt x="357" y="285"/>
                </a:lnTo>
                <a:lnTo>
                  <a:pt x="362" y="287"/>
                </a:lnTo>
                <a:lnTo>
                  <a:pt x="367" y="297"/>
                </a:lnTo>
                <a:lnTo>
                  <a:pt x="370" y="305"/>
                </a:lnTo>
                <a:lnTo>
                  <a:pt x="370" y="307"/>
                </a:lnTo>
                <a:lnTo>
                  <a:pt x="340" y="332"/>
                </a:lnTo>
                <a:lnTo>
                  <a:pt x="330" y="330"/>
                </a:lnTo>
                <a:lnTo>
                  <a:pt x="315" y="327"/>
                </a:lnTo>
                <a:lnTo>
                  <a:pt x="300" y="322"/>
                </a:lnTo>
                <a:lnTo>
                  <a:pt x="287" y="320"/>
                </a:lnTo>
                <a:lnTo>
                  <a:pt x="277" y="317"/>
                </a:lnTo>
                <a:lnTo>
                  <a:pt x="265" y="310"/>
                </a:lnTo>
                <a:lnTo>
                  <a:pt x="250" y="302"/>
                </a:lnTo>
                <a:lnTo>
                  <a:pt x="232" y="300"/>
                </a:lnTo>
                <a:lnTo>
                  <a:pt x="210" y="295"/>
                </a:lnTo>
                <a:lnTo>
                  <a:pt x="187" y="285"/>
                </a:lnTo>
                <a:lnTo>
                  <a:pt x="170" y="272"/>
                </a:lnTo>
                <a:lnTo>
                  <a:pt x="165" y="267"/>
                </a:lnTo>
                <a:lnTo>
                  <a:pt x="162" y="265"/>
                </a:lnTo>
                <a:lnTo>
                  <a:pt x="162" y="262"/>
                </a:lnTo>
                <a:lnTo>
                  <a:pt x="157" y="257"/>
                </a:lnTo>
                <a:lnTo>
                  <a:pt x="147" y="240"/>
                </a:lnTo>
                <a:lnTo>
                  <a:pt x="135" y="220"/>
                </a:lnTo>
                <a:lnTo>
                  <a:pt x="125" y="207"/>
                </a:lnTo>
                <a:lnTo>
                  <a:pt x="107" y="190"/>
                </a:lnTo>
                <a:lnTo>
                  <a:pt x="90" y="180"/>
                </a:lnTo>
                <a:lnTo>
                  <a:pt x="60" y="170"/>
                </a:lnTo>
                <a:lnTo>
                  <a:pt x="45" y="165"/>
                </a:lnTo>
                <a:lnTo>
                  <a:pt x="35" y="162"/>
                </a:lnTo>
                <a:lnTo>
                  <a:pt x="27" y="165"/>
                </a:lnTo>
                <a:lnTo>
                  <a:pt x="12" y="165"/>
                </a:lnTo>
                <a:lnTo>
                  <a:pt x="7" y="167"/>
                </a:lnTo>
                <a:lnTo>
                  <a:pt x="12" y="177"/>
                </a:lnTo>
                <a:lnTo>
                  <a:pt x="32" y="197"/>
                </a:lnTo>
                <a:lnTo>
                  <a:pt x="47" y="217"/>
                </a:lnTo>
                <a:lnTo>
                  <a:pt x="52" y="227"/>
                </a:lnTo>
                <a:lnTo>
                  <a:pt x="55" y="235"/>
                </a:lnTo>
                <a:lnTo>
                  <a:pt x="52" y="237"/>
                </a:lnTo>
                <a:lnTo>
                  <a:pt x="50" y="237"/>
                </a:lnTo>
                <a:lnTo>
                  <a:pt x="35" y="230"/>
                </a:lnTo>
                <a:lnTo>
                  <a:pt x="17" y="225"/>
                </a:lnTo>
                <a:lnTo>
                  <a:pt x="5" y="225"/>
                </a:lnTo>
                <a:lnTo>
                  <a:pt x="0" y="232"/>
                </a:lnTo>
                <a:lnTo>
                  <a:pt x="2" y="237"/>
                </a:lnTo>
                <a:lnTo>
                  <a:pt x="20" y="250"/>
                </a:lnTo>
                <a:lnTo>
                  <a:pt x="32" y="257"/>
                </a:lnTo>
                <a:lnTo>
                  <a:pt x="47" y="272"/>
                </a:lnTo>
                <a:lnTo>
                  <a:pt x="65" y="285"/>
                </a:lnTo>
                <a:lnTo>
                  <a:pt x="77" y="295"/>
                </a:lnTo>
                <a:lnTo>
                  <a:pt x="107" y="302"/>
                </a:lnTo>
                <a:lnTo>
                  <a:pt x="122" y="307"/>
                </a:lnTo>
                <a:lnTo>
                  <a:pt x="127" y="310"/>
                </a:lnTo>
                <a:lnTo>
                  <a:pt x="127" y="312"/>
                </a:lnTo>
                <a:lnTo>
                  <a:pt x="122" y="317"/>
                </a:lnTo>
                <a:lnTo>
                  <a:pt x="117" y="340"/>
                </a:lnTo>
                <a:lnTo>
                  <a:pt x="120" y="340"/>
                </a:lnTo>
                <a:lnTo>
                  <a:pt x="125" y="345"/>
                </a:lnTo>
                <a:lnTo>
                  <a:pt x="145" y="355"/>
                </a:lnTo>
                <a:lnTo>
                  <a:pt x="190" y="385"/>
                </a:lnTo>
                <a:lnTo>
                  <a:pt x="217" y="410"/>
                </a:lnTo>
                <a:lnTo>
                  <a:pt x="245" y="427"/>
                </a:lnTo>
                <a:lnTo>
                  <a:pt x="292" y="452"/>
                </a:lnTo>
                <a:lnTo>
                  <a:pt x="310" y="465"/>
                </a:lnTo>
                <a:lnTo>
                  <a:pt x="315" y="467"/>
                </a:lnTo>
                <a:lnTo>
                  <a:pt x="315" y="470"/>
                </a:lnTo>
                <a:lnTo>
                  <a:pt x="315" y="487"/>
                </a:lnTo>
                <a:lnTo>
                  <a:pt x="320" y="507"/>
                </a:lnTo>
                <a:lnTo>
                  <a:pt x="332" y="532"/>
                </a:lnTo>
                <a:lnTo>
                  <a:pt x="347" y="557"/>
                </a:lnTo>
                <a:lnTo>
                  <a:pt x="355" y="577"/>
                </a:lnTo>
                <a:lnTo>
                  <a:pt x="357" y="589"/>
                </a:lnTo>
                <a:lnTo>
                  <a:pt x="357" y="597"/>
                </a:lnTo>
                <a:lnTo>
                  <a:pt x="267" y="597"/>
                </a:lnTo>
                <a:lnTo>
                  <a:pt x="215" y="562"/>
                </a:lnTo>
                <a:lnTo>
                  <a:pt x="200" y="560"/>
                </a:lnTo>
                <a:lnTo>
                  <a:pt x="192" y="560"/>
                </a:lnTo>
                <a:lnTo>
                  <a:pt x="175" y="565"/>
                </a:lnTo>
                <a:lnTo>
                  <a:pt x="150" y="570"/>
                </a:lnTo>
                <a:lnTo>
                  <a:pt x="122" y="592"/>
                </a:lnTo>
                <a:lnTo>
                  <a:pt x="110" y="594"/>
                </a:lnTo>
                <a:lnTo>
                  <a:pt x="100" y="599"/>
                </a:lnTo>
                <a:lnTo>
                  <a:pt x="102" y="607"/>
                </a:lnTo>
                <a:lnTo>
                  <a:pt x="112" y="612"/>
                </a:lnTo>
                <a:lnTo>
                  <a:pt x="127" y="617"/>
                </a:lnTo>
                <a:lnTo>
                  <a:pt x="142" y="619"/>
                </a:lnTo>
                <a:lnTo>
                  <a:pt x="137" y="624"/>
                </a:lnTo>
                <a:lnTo>
                  <a:pt x="137" y="632"/>
                </a:lnTo>
                <a:lnTo>
                  <a:pt x="142" y="637"/>
                </a:lnTo>
                <a:lnTo>
                  <a:pt x="160" y="644"/>
                </a:lnTo>
                <a:lnTo>
                  <a:pt x="180" y="652"/>
                </a:lnTo>
                <a:lnTo>
                  <a:pt x="195" y="659"/>
                </a:lnTo>
                <a:lnTo>
                  <a:pt x="210" y="662"/>
                </a:lnTo>
                <a:lnTo>
                  <a:pt x="232" y="664"/>
                </a:lnTo>
                <a:lnTo>
                  <a:pt x="235" y="669"/>
                </a:lnTo>
                <a:lnTo>
                  <a:pt x="237" y="677"/>
                </a:lnTo>
                <a:lnTo>
                  <a:pt x="235" y="684"/>
                </a:lnTo>
                <a:lnTo>
                  <a:pt x="235" y="689"/>
                </a:lnTo>
                <a:lnTo>
                  <a:pt x="237" y="689"/>
                </a:lnTo>
                <a:lnTo>
                  <a:pt x="245" y="694"/>
                </a:lnTo>
                <a:lnTo>
                  <a:pt x="272" y="704"/>
                </a:lnTo>
                <a:lnTo>
                  <a:pt x="302" y="714"/>
                </a:lnTo>
                <a:lnTo>
                  <a:pt x="325" y="724"/>
                </a:lnTo>
                <a:lnTo>
                  <a:pt x="350" y="729"/>
                </a:lnTo>
                <a:lnTo>
                  <a:pt x="375" y="732"/>
                </a:lnTo>
                <a:lnTo>
                  <a:pt x="397" y="729"/>
                </a:lnTo>
                <a:lnTo>
                  <a:pt x="402" y="727"/>
                </a:lnTo>
                <a:lnTo>
                  <a:pt x="405" y="727"/>
                </a:lnTo>
                <a:lnTo>
                  <a:pt x="405" y="729"/>
                </a:lnTo>
                <a:lnTo>
                  <a:pt x="407" y="739"/>
                </a:lnTo>
                <a:lnTo>
                  <a:pt x="410" y="752"/>
                </a:lnTo>
                <a:lnTo>
                  <a:pt x="410" y="759"/>
                </a:lnTo>
                <a:lnTo>
                  <a:pt x="405" y="764"/>
                </a:lnTo>
                <a:lnTo>
                  <a:pt x="397" y="772"/>
                </a:lnTo>
                <a:lnTo>
                  <a:pt x="390" y="787"/>
                </a:lnTo>
                <a:lnTo>
                  <a:pt x="387" y="809"/>
                </a:lnTo>
                <a:lnTo>
                  <a:pt x="385" y="834"/>
                </a:lnTo>
                <a:lnTo>
                  <a:pt x="380" y="849"/>
                </a:lnTo>
                <a:lnTo>
                  <a:pt x="372" y="864"/>
                </a:lnTo>
                <a:lnTo>
                  <a:pt x="365" y="884"/>
                </a:lnTo>
                <a:lnTo>
                  <a:pt x="357" y="902"/>
                </a:lnTo>
                <a:lnTo>
                  <a:pt x="350" y="929"/>
                </a:lnTo>
                <a:lnTo>
                  <a:pt x="330" y="997"/>
                </a:lnTo>
                <a:lnTo>
                  <a:pt x="317" y="1029"/>
                </a:lnTo>
                <a:lnTo>
                  <a:pt x="310" y="1059"/>
                </a:lnTo>
                <a:lnTo>
                  <a:pt x="302" y="1084"/>
                </a:lnTo>
                <a:lnTo>
                  <a:pt x="300" y="1099"/>
                </a:lnTo>
                <a:lnTo>
                  <a:pt x="292" y="1127"/>
                </a:lnTo>
                <a:lnTo>
                  <a:pt x="277" y="1154"/>
                </a:lnTo>
                <a:lnTo>
                  <a:pt x="275" y="1161"/>
                </a:lnTo>
                <a:lnTo>
                  <a:pt x="275" y="1174"/>
                </a:lnTo>
                <a:lnTo>
                  <a:pt x="280" y="1201"/>
                </a:lnTo>
                <a:lnTo>
                  <a:pt x="287" y="1224"/>
                </a:lnTo>
                <a:lnTo>
                  <a:pt x="290" y="1231"/>
                </a:lnTo>
                <a:lnTo>
                  <a:pt x="290" y="1234"/>
                </a:lnTo>
                <a:lnTo>
                  <a:pt x="292" y="1239"/>
                </a:lnTo>
                <a:lnTo>
                  <a:pt x="297" y="1254"/>
                </a:lnTo>
                <a:lnTo>
                  <a:pt x="307" y="1271"/>
                </a:lnTo>
                <a:lnTo>
                  <a:pt x="320" y="1286"/>
                </a:lnTo>
                <a:lnTo>
                  <a:pt x="322" y="1291"/>
                </a:lnTo>
                <a:lnTo>
                  <a:pt x="327" y="1301"/>
                </a:lnTo>
                <a:lnTo>
                  <a:pt x="337" y="1331"/>
                </a:lnTo>
                <a:lnTo>
                  <a:pt x="350" y="1374"/>
                </a:lnTo>
                <a:lnTo>
                  <a:pt x="365" y="1419"/>
                </a:lnTo>
                <a:lnTo>
                  <a:pt x="390" y="1514"/>
                </a:lnTo>
                <a:lnTo>
                  <a:pt x="402" y="1551"/>
                </a:lnTo>
                <a:lnTo>
                  <a:pt x="412" y="1579"/>
                </a:lnTo>
                <a:lnTo>
                  <a:pt x="412" y="1581"/>
                </a:lnTo>
                <a:lnTo>
                  <a:pt x="417" y="1584"/>
                </a:lnTo>
                <a:lnTo>
                  <a:pt x="430" y="1586"/>
                </a:lnTo>
                <a:lnTo>
                  <a:pt x="445" y="1584"/>
                </a:lnTo>
                <a:lnTo>
                  <a:pt x="452" y="1584"/>
                </a:lnTo>
                <a:lnTo>
                  <a:pt x="447" y="1586"/>
                </a:lnTo>
                <a:lnTo>
                  <a:pt x="437" y="1594"/>
                </a:lnTo>
                <a:lnTo>
                  <a:pt x="410" y="1619"/>
                </a:lnTo>
                <a:lnTo>
                  <a:pt x="395" y="1631"/>
                </a:lnTo>
                <a:lnTo>
                  <a:pt x="380" y="1641"/>
                </a:lnTo>
                <a:lnTo>
                  <a:pt x="350" y="1646"/>
                </a:lnTo>
                <a:lnTo>
                  <a:pt x="327" y="1649"/>
                </a:lnTo>
                <a:lnTo>
                  <a:pt x="312" y="1659"/>
                </a:lnTo>
                <a:lnTo>
                  <a:pt x="300" y="1671"/>
                </a:lnTo>
                <a:lnTo>
                  <a:pt x="295" y="1689"/>
                </a:lnTo>
                <a:lnTo>
                  <a:pt x="295" y="1694"/>
                </a:lnTo>
                <a:lnTo>
                  <a:pt x="300" y="1696"/>
                </a:lnTo>
                <a:lnTo>
                  <a:pt x="317" y="1701"/>
                </a:lnTo>
                <a:lnTo>
                  <a:pt x="345" y="1706"/>
                </a:lnTo>
                <a:lnTo>
                  <a:pt x="482" y="1706"/>
                </a:lnTo>
                <a:lnTo>
                  <a:pt x="575" y="1706"/>
                </a:lnTo>
                <a:lnTo>
                  <a:pt x="592" y="1704"/>
                </a:lnTo>
                <a:lnTo>
                  <a:pt x="605" y="1699"/>
                </a:lnTo>
                <a:lnTo>
                  <a:pt x="610" y="1691"/>
                </a:lnTo>
                <a:lnTo>
                  <a:pt x="610" y="1671"/>
                </a:lnTo>
                <a:lnTo>
                  <a:pt x="605" y="1649"/>
                </a:lnTo>
                <a:lnTo>
                  <a:pt x="590" y="1606"/>
                </a:lnTo>
                <a:lnTo>
                  <a:pt x="582" y="1591"/>
                </a:lnTo>
                <a:lnTo>
                  <a:pt x="577" y="1581"/>
                </a:lnTo>
                <a:lnTo>
                  <a:pt x="575" y="1576"/>
                </a:lnTo>
                <a:lnTo>
                  <a:pt x="575" y="1574"/>
                </a:lnTo>
                <a:lnTo>
                  <a:pt x="595" y="1566"/>
                </a:lnTo>
                <a:lnTo>
                  <a:pt x="595" y="1561"/>
                </a:lnTo>
                <a:lnTo>
                  <a:pt x="590" y="1551"/>
                </a:lnTo>
                <a:lnTo>
                  <a:pt x="585" y="1534"/>
                </a:lnTo>
                <a:lnTo>
                  <a:pt x="580" y="1514"/>
                </a:lnTo>
                <a:lnTo>
                  <a:pt x="567" y="1466"/>
                </a:lnTo>
                <a:lnTo>
                  <a:pt x="555" y="1424"/>
                </a:lnTo>
                <a:lnTo>
                  <a:pt x="545" y="1376"/>
                </a:lnTo>
                <a:lnTo>
                  <a:pt x="535" y="1321"/>
                </a:lnTo>
                <a:lnTo>
                  <a:pt x="522" y="1271"/>
                </a:lnTo>
                <a:lnTo>
                  <a:pt x="512" y="1251"/>
                </a:lnTo>
                <a:lnTo>
                  <a:pt x="502" y="1236"/>
                </a:lnTo>
                <a:lnTo>
                  <a:pt x="495" y="1229"/>
                </a:lnTo>
                <a:lnTo>
                  <a:pt x="490" y="1221"/>
                </a:lnTo>
                <a:lnTo>
                  <a:pt x="490" y="1204"/>
                </a:lnTo>
                <a:lnTo>
                  <a:pt x="492" y="1201"/>
                </a:lnTo>
                <a:lnTo>
                  <a:pt x="487" y="1191"/>
                </a:lnTo>
                <a:lnTo>
                  <a:pt x="480" y="1181"/>
                </a:lnTo>
                <a:lnTo>
                  <a:pt x="475" y="1169"/>
                </a:lnTo>
                <a:lnTo>
                  <a:pt x="477" y="1149"/>
                </a:lnTo>
                <a:lnTo>
                  <a:pt x="482" y="1129"/>
                </a:lnTo>
                <a:lnTo>
                  <a:pt x="490" y="1117"/>
                </a:lnTo>
                <a:lnTo>
                  <a:pt x="500" y="1099"/>
                </a:lnTo>
                <a:lnTo>
                  <a:pt x="522" y="1064"/>
                </a:lnTo>
                <a:lnTo>
                  <a:pt x="545" y="1034"/>
                </a:lnTo>
                <a:lnTo>
                  <a:pt x="552" y="1027"/>
                </a:lnTo>
                <a:lnTo>
                  <a:pt x="560" y="1022"/>
                </a:lnTo>
                <a:lnTo>
                  <a:pt x="572" y="1027"/>
                </a:lnTo>
                <a:lnTo>
                  <a:pt x="587" y="1042"/>
                </a:lnTo>
                <a:lnTo>
                  <a:pt x="605" y="1064"/>
                </a:lnTo>
                <a:lnTo>
                  <a:pt x="622" y="1092"/>
                </a:lnTo>
                <a:lnTo>
                  <a:pt x="655" y="1156"/>
                </a:lnTo>
                <a:lnTo>
                  <a:pt x="667" y="1186"/>
                </a:lnTo>
                <a:lnTo>
                  <a:pt x="672" y="1206"/>
                </a:lnTo>
                <a:lnTo>
                  <a:pt x="677" y="1224"/>
                </a:lnTo>
                <a:lnTo>
                  <a:pt x="692" y="1249"/>
                </a:lnTo>
                <a:lnTo>
                  <a:pt x="735" y="1299"/>
                </a:lnTo>
                <a:lnTo>
                  <a:pt x="747" y="1309"/>
                </a:lnTo>
                <a:lnTo>
                  <a:pt x="765" y="1319"/>
                </a:lnTo>
                <a:lnTo>
                  <a:pt x="812" y="1341"/>
                </a:lnTo>
                <a:lnTo>
                  <a:pt x="870" y="1364"/>
                </a:lnTo>
                <a:lnTo>
                  <a:pt x="930" y="1394"/>
                </a:lnTo>
                <a:lnTo>
                  <a:pt x="957" y="1411"/>
                </a:lnTo>
                <a:lnTo>
                  <a:pt x="980" y="1426"/>
                </a:lnTo>
                <a:lnTo>
                  <a:pt x="997" y="1444"/>
                </a:lnTo>
                <a:lnTo>
                  <a:pt x="1012" y="1459"/>
                </a:lnTo>
                <a:lnTo>
                  <a:pt x="1022" y="1474"/>
                </a:lnTo>
                <a:lnTo>
                  <a:pt x="1030" y="1484"/>
                </a:lnTo>
                <a:lnTo>
                  <a:pt x="1032" y="1491"/>
                </a:lnTo>
                <a:lnTo>
                  <a:pt x="1035" y="1494"/>
                </a:lnTo>
                <a:lnTo>
                  <a:pt x="1057" y="1486"/>
                </a:lnTo>
                <a:lnTo>
                  <a:pt x="1057" y="1579"/>
                </a:lnTo>
                <a:lnTo>
                  <a:pt x="1052" y="1596"/>
                </a:lnTo>
                <a:lnTo>
                  <a:pt x="1040" y="1616"/>
                </a:lnTo>
                <a:lnTo>
                  <a:pt x="1025" y="1636"/>
                </a:lnTo>
                <a:lnTo>
                  <a:pt x="1012" y="1656"/>
                </a:lnTo>
                <a:lnTo>
                  <a:pt x="1010" y="1666"/>
                </a:lnTo>
                <a:lnTo>
                  <a:pt x="1012" y="1674"/>
                </a:lnTo>
                <a:lnTo>
                  <a:pt x="1022" y="1681"/>
                </a:lnTo>
                <a:lnTo>
                  <a:pt x="1040" y="1684"/>
                </a:lnTo>
                <a:lnTo>
                  <a:pt x="1062" y="1684"/>
                </a:lnTo>
                <a:lnTo>
                  <a:pt x="1085" y="1676"/>
                </a:lnTo>
                <a:lnTo>
                  <a:pt x="1107" y="1666"/>
                </a:lnTo>
                <a:lnTo>
                  <a:pt x="1127" y="1654"/>
                </a:lnTo>
                <a:lnTo>
                  <a:pt x="1142" y="1639"/>
                </a:lnTo>
                <a:lnTo>
                  <a:pt x="1152" y="1621"/>
                </a:lnTo>
                <a:lnTo>
                  <a:pt x="1160" y="1599"/>
                </a:lnTo>
                <a:lnTo>
                  <a:pt x="1162" y="1579"/>
                </a:lnTo>
                <a:lnTo>
                  <a:pt x="1162" y="1569"/>
                </a:lnTo>
                <a:lnTo>
                  <a:pt x="1165" y="1561"/>
                </a:lnTo>
                <a:lnTo>
                  <a:pt x="1177" y="1554"/>
                </a:lnTo>
                <a:lnTo>
                  <a:pt x="1192" y="1549"/>
                </a:lnTo>
                <a:lnTo>
                  <a:pt x="1197" y="1549"/>
                </a:lnTo>
                <a:lnTo>
                  <a:pt x="1200" y="1544"/>
                </a:lnTo>
                <a:lnTo>
                  <a:pt x="1205" y="1531"/>
                </a:lnTo>
                <a:lnTo>
                  <a:pt x="1212" y="1499"/>
                </a:lnTo>
                <a:lnTo>
                  <a:pt x="1207" y="1481"/>
                </a:lnTo>
                <a:lnTo>
                  <a:pt x="1195" y="1459"/>
                </a:lnTo>
                <a:lnTo>
                  <a:pt x="1177" y="1436"/>
                </a:lnTo>
                <a:lnTo>
                  <a:pt x="1157" y="1424"/>
                </a:lnTo>
                <a:lnTo>
                  <a:pt x="1142" y="1411"/>
                </a:lnTo>
                <a:lnTo>
                  <a:pt x="1135" y="1399"/>
                </a:lnTo>
                <a:lnTo>
                  <a:pt x="1132" y="1386"/>
                </a:lnTo>
                <a:lnTo>
                  <a:pt x="1132" y="1381"/>
                </a:lnTo>
                <a:lnTo>
                  <a:pt x="1130" y="1379"/>
                </a:lnTo>
                <a:lnTo>
                  <a:pt x="1122" y="1371"/>
                </a:lnTo>
                <a:lnTo>
                  <a:pt x="1102" y="1349"/>
                </a:lnTo>
                <a:lnTo>
                  <a:pt x="1040" y="1286"/>
                </a:lnTo>
                <a:lnTo>
                  <a:pt x="1005" y="1259"/>
                </a:lnTo>
                <a:lnTo>
                  <a:pt x="970" y="1241"/>
                </a:lnTo>
                <a:lnTo>
                  <a:pt x="940" y="1229"/>
                </a:lnTo>
                <a:lnTo>
                  <a:pt x="930" y="1221"/>
                </a:lnTo>
                <a:lnTo>
                  <a:pt x="925" y="1216"/>
                </a:lnTo>
                <a:lnTo>
                  <a:pt x="917" y="1194"/>
                </a:lnTo>
                <a:lnTo>
                  <a:pt x="907" y="1181"/>
                </a:lnTo>
                <a:lnTo>
                  <a:pt x="887" y="1171"/>
                </a:lnTo>
                <a:lnTo>
                  <a:pt x="877" y="1169"/>
                </a:lnTo>
                <a:lnTo>
                  <a:pt x="872" y="1164"/>
                </a:lnTo>
                <a:lnTo>
                  <a:pt x="870" y="1154"/>
                </a:lnTo>
                <a:lnTo>
                  <a:pt x="870" y="1141"/>
                </a:lnTo>
                <a:lnTo>
                  <a:pt x="865" y="1127"/>
                </a:lnTo>
                <a:lnTo>
                  <a:pt x="847" y="1087"/>
                </a:lnTo>
                <a:lnTo>
                  <a:pt x="837" y="1059"/>
                </a:lnTo>
                <a:lnTo>
                  <a:pt x="825" y="1022"/>
                </a:lnTo>
                <a:lnTo>
                  <a:pt x="810" y="939"/>
                </a:lnTo>
                <a:lnTo>
                  <a:pt x="805" y="894"/>
                </a:lnTo>
                <a:lnTo>
                  <a:pt x="800" y="842"/>
                </a:lnTo>
                <a:lnTo>
                  <a:pt x="795" y="817"/>
                </a:lnTo>
                <a:lnTo>
                  <a:pt x="790" y="797"/>
                </a:lnTo>
                <a:lnTo>
                  <a:pt x="775" y="772"/>
                </a:lnTo>
                <a:lnTo>
                  <a:pt x="760" y="752"/>
                </a:lnTo>
                <a:lnTo>
                  <a:pt x="757" y="742"/>
                </a:lnTo>
                <a:lnTo>
                  <a:pt x="755" y="727"/>
                </a:lnTo>
                <a:lnTo>
                  <a:pt x="752" y="694"/>
                </a:lnTo>
                <a:lnTo>
                  <a:pt x="745" y="662"/>
                </a:lnTo>
                <a:lnTo>
                  <a:pt x="735" y="632"/>
                </a:lnTo>
                <a:lnTo>
                  <a:pt x="727" y="602"/>
                </a:lnTo>
                <a:lnTo>
                  <a:pt x="722" y="582"/>
                </a:lnTo>
                <a:lnTo>
                  <a:pt x="710" y="552"/>
                </a:lnTo>
                <a:lnTo>
                  <a:pt x="697" y="515"/>
                </a:lnTo>
                <a:lnTo>
                  <a:pt x="682" y="475"/>
                </a:lnTo>
                <a:lnTo>
                  <a:pt x="665" y="435"/>
                </a:lnTo>
                <a:lnTo>
                  <a:pt x="645" y="400"/>
                </a:lnTo>
                <a:lnTo>
                  <a:pt x="627" y="370"/>
                </a:lnTo>
                <a:lnTo>
                  <a:pt x="612" y="352"/>
                </a:lnTo>
                <a:lnTo>
                  <a:pt x="595" y="337"/>
                </a:lnTo>
                <a:lnTo>
                  <a:pt x="577" y="320"/>
                </a:lnTo>
                <a:lnTo>
                  <a:pt x="540" y="280"/>
                </a:lnTo>
                <a:lnTo>
                  <a:pt x="522" y="262"/>
                </a:lnTo>
                <a:lnTo>
                  <a:pt x="507" y="247"/>
                </a:lnTo>
                <a:lnTo>
                  <a:pt x="497" y="237"/>
                </a:lnTo>
                <a:lnTo>
                  <a:pt x="495" y="232"/>
                </a:lnTo>
                <a:lnTo>
                  <a:pt x="492" y="202"/>
                </a:lnTo>
                <a:lnTo>
                  <a:pt x="495" y="200"/>
                </a:lnTo>
                <a:lnTo>
                  <a:pt x="500" y="190"/>
                </a:lnTo>
                <a:lnTo>
                  <a:pt x="505" y="175"/>
                </a:lnTo>
                <a:lnTo>
                  <a:pt x="505" y="155"/>
                </a:lnTo>
                <a:lnTo>
                  <a:pt x="502" y="130"/>
                </a:lnTo>
                <a:lnTo>
                  <a:pt x="502" y="102"/>
                </a:lnTo>
                <a:lnTo>
                  <a:pt x="492" y="70"/>
                </a:lnTo>
                <a:lnTo>
                  <a:pt x="482" y="52"/>
                </a:lnTo>
                <a:lnTo>
                  <a:pt x="470" y="35"/>
                </a:lnTo>
                <a:lnTo>
                  <a:pt x="452" y="22"/>
                </a:lnTo>
                <a:lnTo>
                  <a:pt x="435" y="15"/>
                </a:lnTo>
                <a:lnTo>
                  <a:pt x="425" y="12"/>
                </a:lnTo>
                <a:lnTo>
                  <a:pt x="415" y="12"/>
                </a:lnTo>
                <a:lnTo>
                  <a:pt x="387" y="5"/>
                </a:lnTo>
                <a:lnTo>
                  <a:pt x="367" y="0"/>
                </a:lnTo>
                <a:lnTo>
                  <a:pt x="347" y="0"/>
                </a:lnTo>
                <a:lnTo>
                  <a:pt x="305" y="12"/>
                </a:lnTo>
                <a:lnTo>
                  <a:pt x="270" y="35"/>
                </a:lnTo>
                <a:lnTo>
                  <a:pt x="257" y="45"/>
                </a:lnTo>
                <a:lnTo>
                  <a:pt x="247" y="57"/>
                </a:lnTo>
                <a:lnTo>
                  <a:pt x="240" y="70"/>
                </a:lnTo>
                <a:lnTo>
                  <a:pt x="235" y="77"/>
                </a:lnTo>
                <a:lnTo>
                  <a:pt x="225" y="92"/>
                </a:lnTo>
                <a:lnTo>
                  <a:pt x="217" y="102"/>
                </a:lnTo>
                <a:lnTo>
                  <a:pt x="212" y="107"/>
                </a:lnTo>
                <a:lnTo>
                  <a:pt x="207" y="115"/>
                </a:lnTo>
                <a:lnTo>
                  <a:pt x="220" y="112"/>
                </a:lnTo>
                <a:lnTo>
                  <a:pt x="225" y="112"/>
                </a:lnTo>
                <a:lnTo>
                  <a:pt x="222" y="117"/>
                </a:lnTo>
                <a:lnTo>
                  <a:pt x="237" y="125"/>
                </a:lnTo>
                <a:lnTo>
                  <a:pt x="247" y="125"/>
                </a:lnTo>
                <a:close/>
              </a:path>
            </a:pathLst>
          </a:custGeom>
          <a:solidFill>
            <a:srgbClr val="00FFFF"/>
          </a:solidFill>
          <a:ln w="0">
            <a:solidFill>
              <a:srgbClr val="000000"/>
            </a:solidFill>
            <a:prstDash val="solid"/>
            <a:round/>
            <a:headEnd/>
            <a:tailEnd/>
          </a:ln>
        </p:spPr>
        <p:txBody>
          <a:bodyPr/>
          <a:lstStyle/>
          <a:p>
            <a:endParaRPr lang="ja-JP" altLang="en-US">
              <a:latin typeface="HG丸ｺﾞｼｯｸM-PRO" panose="020F0600000000000000" pitchFamily="50" charset="-128"/>
              <a:ea typeface="HG丸ｺﾞｼｯｸM-PRO" panose="020F0600000000000000" pitchFamily="50"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20196426"/>
              </p:ext>
            </p:extLst>
          </p:nvPr>
        </p:nvGraphicFramePr>
        <p:xfrm>
          <a:off x="222099" y="4844633"/>
          <a:ext cx="3155736" cy="1285240"/>
        </p:xfrm>
        <a:graphic>
          <a:graphicData uri="http://schemas.openxmlformats.org/drawingml/2006/table">
            <a:tbl>
              <a:tblPr firstRow="1">
                <a:tableStyleId>{3C2FFA5D-87B4-456A-9821-1D502468CF0F}</a:tableStyleId>
              </a:tblPr>
              <a:tblGrid>
                <a:gridCol w="3155736"/>
              </a:tblGrid>
              <a:tr h="370840">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危険状態となる作業の排除</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solidFill>
                      <a:srgbClr val="FFC000"/>
                    </a:solidFill>
                  </a:tcPr>
                </a:tc>
              </a:tr>
              <a:tr h="370840">
                <a:tc>
                  <a:txBody>
                    <a:bodyPr/>
                    <a:lstStyle/>
                    <a:p>
                      <a:r>
                        <a:rPr kumimoji="1" lang="ja-JP" altLang="en-US" sz="18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危険区域内の作業を廃止する、あるいは危険区域外からの作業とする</a:t>
                      </a:r>
                      <a:endPar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solidFill>
                      <a:srgbClr val="FFC000"/>
                    </a:solidFill>
                  </a:tcPr>
                </a:tc>
              </a:tr>
            </a:tbl>
          </a:graphicData>
        </a:graphic>
      </p:graphicFrame>
      <p:cxnSp>
        <p:nvCxnSpPr>
          <p:cNvPr id="26" name="Straight Arrow Connector 25"/>
          <p:cNvCxnSpPr>
            <a:endCxn id="5" idx="0"/>
          </p:cNvCxnSpPr>
          <p:nvPr/>
        </p:nvCxnSpPr>
        <p:spPr bwMode="auto">
          <a:xfrm flipH="1">
            <a:off x="1799967" y="2830610"/>
            <a:ext cx="1130163" cy="2014023"/>
          </a:xfrm>
          <a:prstGeom prst="straightConnector1">
            <a:avLst/>
          </a:prstGeom>
          <a:noFill/>
          <a:ln w="76200" cap="flat" cmpd="sng" algn="ctr">
            <a:solidFill>
              <a:srgbClr val="FFC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694873" y="6207125"/>
            <a:ext cx="8667757" cy="276999"/>
          </a:xfrm>
          <a:prstGeom prst="rect">
            <a:avLst/>
          </a:prstGeom>
          <a:noFill/>
        </p:spPr>
        <p:txBody>
          <a:bodyPr wrap="none" rtlCol="0">
            <a:spAutoFit/>
          </a:bodyPr>
          <a:lstStyle/>
          <a:p>
            <a:r>
              <a:rPr kumimoji="1" lang="en-US" altLang="ja-JP" sz="1200" dirty="0" smtClean="0"/>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「危険事象」には、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危険状態から危害・障害をもたらす「危険事象」</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の他、「人の異常な行動・行為」及び「機械の異常・故障」が含まれる</a:t>
            </a:r>
            <a:endParaRPr kumimoji="1" lang="ja-JP" altLang="en-US" sz="1200" dirty="0"/>
          </a:p>
        </p:txBody>
      </p:sp>
      <p:cxnSp>
        <p:nvCxnSpPr>
          <p:cNvPr id="45" name="Straight Arrow Connector 44"/>
          <p:cNvCxnSpPr>
            <a:stCxn id="12" idx="4"/>
            <a:endCxn id="49" idx="0"/>
          </p:cNvCxnSpPr>
          <p:nvPr/>
        </p:nvCxnSpPr>
        <p:spPr bwMode="auto">
          <a:xfrm>
            <a:off x="6458408" y="2819295"/>
            <a:ext cx="1750737" cy="2025338"/>
          </a:xfrm>
          <a:prstGeom prst="straightConnector1">
            <a:avLst/>
          </a:prstGeom>
          <a:noFill/>
          <a:ln w="76200" cap="flat" cmpd="sng" algn="ctr">
            <a:solidFill>
              <a:schemeClr val="accent3"/>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p:cNvCxnSpPr>
            <a:stCxn id="12" idx="4"/>
            <a:endCxn id="50" idx="0"/>
          </p:cNvCxnSpPr>
          <p:nvPr/>
        </p:nvCxnSpPr>
        <p:spPr bwMode="auto">
          <a:xfrm flipH="1">
            <a:off x="5044149" y="2819295"/>
            <a:ext cx="1414259" cy="2025338"/>
          </a:xfrm>
          <a:prstGeom prst="straightConnector1">
            <a:avLst/>
          </a:prstGeom>
          <a:noFill/>
          <a:ln w="76200" cap="flat" cmpd="sng" algn="ctr">
            <a:solidFill>
              <a:srgbClr val="7030A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p:cNvCxnSpPr>
            <a:endCxn id="50" idx="0"/>
          </p:cNvCxnSpPr>
          <p:nvPr/>
        </p:nvCxnSpPr>
        <p:spPr bwMode="auto">
          <a:xfrm>
            <a:off x="3112295" y="2822573"/>
            <a:ext cx="1931854" cy="2022060"/>
          </a:xfrm>
          <a:prstGeom prst="straightConnector1">
            <a:avLst/>
          </a:prstGeom>
          <a:noFill/>
          <a:ln w="76200" cap="flat" cmpd="sng" algn="ctr">
            <a:solidFill>
              <a:srgbClr val="7030A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9" name="Table 48"/>
          <p:cNvGraphicFramePr>
            <a:graphicFrameLocks noGrp="1"/>
          </p:cNvGraphicFramePr>
          <p:nvPr>
            <p:extLst>
              <p:ext uri="{D42A27DB-BD31-4B8C-83A1-F6EECF244321}">
                <p14:modId xmlns:p14="http://schemas.microsoft.com/office/powerpoint/2010/main" val="102568503"/>
              </p:ext>
            </p:extLst>
          </p:nvPr>
        </p:nvGraphicFramePr>
        <p:xfrm>
          <a:off x="6720870" y="4844633"/>
          <a:ext cx="2976550" cy="1285240"/>
        </p:xfrm>
        <a:graphic>
          <a:graphicData uri="http://schemas.openxmlformats.org/drawingml/2006/table">
            <a:tbl>
              <a:tblPr firstRow="1">
                <a:tableStyleId>{3C2FFA5D-87B4-456A-9821-1D502468CF0F}</a:tableStyleId>
              </a:tblPr>
              <a:tblGrid>
                <a:gridCol w="297655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危険源の除去・低減</a:t>
                      </a:r>
                    </a:p>
                  </a:txBody>
                  <a:tcPr marL="99060" marR="99060">
                    <a:solidFill>
                      <a:schemeClr val="bg1">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危険源の除去、または危害が及ばないエネルギーへの低減する</a:t>
                      </a:r>
                    </a:p>
                  </a:txBody>
                  <a:tcPr marL="99060" marR="99060">
                    <a:solidFill>
                      <a:schemeClr val="bg1">
                        <a:lumMod val="75000"/>
                      </a:schemeClr>
                    </a:solidFill>
                  </a:tcPr>
                </a:tc>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2129260096"/>
              </p:ext>
            </p:extLst>
          </p:nvPr>
        </p:nvGraphicFramePr>
        <p:xfrm>
          <a:off x="3376689" y="4844633"/>
          <a:ext cx="3334921" cy="1285240"/>
        </p:xfrm>
        <a:graphic>
          <a:graphicData uri="http://schemas.openxmlformats.org/drawingml/2006/table">
            <a:tbl>
              <a:tblPr firstRow="1">
                <a:tableStyleId>{3C2FFA5D-87B4-456A-9821-1D502468CF0F}</a:tableStyleId>
              </a:tblPr>
              <a:tblGrid>
                <a:gridCol w="3334921"/>
              </a:tblGrid>
              <a:tr h="370840">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危険事象の発生確率の低減</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solidFill>
                      <a:srgbClr val="7030A0">
                        <a:alpha val="43137"/>
                      </a:srgb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人間工学考慮や信頼性向上により危険事象の発生確率を下げる</a:t>
                      </a:r>
                      <a:endParaRPr kumimoji="1" lang="en-US" altLang="ja-JP" sz="18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solidFill>
                      <a:srgbClr val="7030A0">
                        <a:alpha val="43137"/>
                      </a:srgbClr>
                    </a:solidFill>
                  </a:tcPr>
                </a:tc>
              </a:tr>
            </a:tbl>
          </a:graphicData>
        </a:graphic>
      </p:graphicFrame>
      <p:cxnSp>
        <p:nvCxnSpPr>
          <p:cNvPr id="56" name="Straight Arrow Connector 55"/>
          <p:cNvCxnSpPr>
            <a:stCxn id="15" idx="2"/>
            <a:endCxn id="50" idx="0"/>
          </p:cNvCxnSpPr>
          <p:nvPr/>
        </p:nvCxnSpPr>
        <p:spPr bwMode="auto">
          <a:xfrm>
            <a:off x="4714010" y="3892697"/>
            <a:ext cx="330139" cy="951936"/>
          </a:xfrm>
          <a:prstGeom prst="straightConnector1">
            <a:avLst/>
          </a:prstGeom>
          <a:noFill/>
          <a:ln w="76200" cap="flat" cmpd="sng" algn="ctr">
            <a:solidFill>
              <a:srgbClr val="7030A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Rectangle 58"/>
          <p:cNvSpPr/>
          <p:nvPr/>
        </p:nvSpPr>
        <p:spPr bwMode="auto">
          <a:xfrm>
            <a:off x="3351869" y="4815840"/>
            <a:ext cx="3372781" cy="1332000"/>
          </a:xfrm>
          <a:prstGeom prst="rect">
            <a:avLst/>
          </a:prstGeom>
          <a:noFill/>
          <a:ln w="57150">
            <a:solidFill>
              <a:srgbClr val="FF00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72000" tIns="45720" rIns="7200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rgbClr val="0000FF"/>
              </a:solidFill>
              <a:effectLst/>
              <a:latin typeface="Arial" charset="0"/>
              <a:ea typeface="HGP創英角ｺﾞｼｯｸUB" pitchFamily="50" charset="-128"/>
            </a:endParaRPr>
          </a:p>
        </p:txBody>
      </p:sp>
    </p:spTree>
    <p:extLst>
      <p:ext uri="{BB962C8B-B14F-4D97-AF65-F5344CB8AC3E}">
        <p14:creationId xmlns:p14="http://schemas.microsoft.com/office/powerpoint/2010/main" val="8962668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a:t>3 </a:t>
            </a:r>
            <a:r>
              <a:rPr lang="ja-JP" altLang="en-US" dirty="0"/>
              <a:t>リスク低減</a:t>
            </a:r>
            <a:r>
              <a:rPr lang="en-US" altLang="ja-JP" dirty="0"/>
              <a:t/>
            </a:r>
            <a:br>
              <a:rPr lang="en-US" altLang="ja-JP" dirty="0"/>
            </a:br>
            <a:r>
              <a:rPr lang="en-US" altLang="ja-JP" sz="4200" dirty="0"/>
              <a:t>(2)</a:t>
            </a:r>
            <a:r>
              <a:rPr lang="ja-JP" altLang="en-US" sz="4200" dirty="0"/>
              <a:t> </a:t>
            </a:r>
            <a:r>
              <a:rPr lang="ja-JP" altLang="en-US" sz="4200" dirty="0" smtClean="0"/>
              <a:t>本質的安全</a:t>
            </a:r>
            <a:r>
              <a:rPr lang="ja-JP" altLang="en-US" sz="4200" dirty="0"/>
              <a:t>設計</a:t>
            </a:r>
            <a:r>
              <a:rPr lang="ja-JP" altLang="en-US" sz="4200" dirty="0" err="1"/>
              <a:t>ー</a:t>
            </a:r>
            <a:r>
              <a:rPr lang="ja-JP" altLang="en-US" sz="4200" dirty="0"/>
              <a:t>異常の発生確率の</a:t>
            </a:r>
            <a:r>
              <a:rPr lang="ja-JP" altLang="en-US" sz="4200" dirty="0" smtClean="0"/>
              <a:t>低減</a:t>
            </a:r>
            <a:endParaRPr lang="ja-JP" altLang="en-US" sz="4200" dirty="0"/>
          </a:p>
        </p:txBody>
      </p:sp>
      <p:sp>
        <p:nvSpPr>
          <p:cNvPr id="3" name="Content Placeholder 2"/>
          <p:cNvSpPr>
            <a:spLocks noGrp="1"/>
          </p:cNvSpPr>
          <p:nvPr>
            <p:ph idx="1"/>
          </p:nvPr>
        </p:nvSpPr>
        <p:spPr>
          <a:xfrm>
            <a:off x="143289" y="1322733"/>
            <a:ext cx="9554818" cy="5208104"/>
          </a:xfrm>
        </p:spPr>
        <p:txBody>
          <a:bodyPr/>
          <a:lstStyle/>
          <a:p>
            <a:pPr marL="0" indent="0">
              <a:buNone/>
            </a:pPr>
            <a:r>
              <a:rPr lang="ja-JP" altLang="en-US" dirty="0" smtClean="0"/>
              <a:t>異常の発生確率低減：人間</a:t>
            </a:r>
            <a:r>
              <a:rPr lang="ja-JP" altLang="en-US" dirty="0"/>
              <a:t>工学考慮・信頼性の向上</a:t>
            </a:r>
          </a:p>
          <a:p>
            <a:endParaRPr kumimoji="1" lang="ja-JP" alt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477879124"/>
              </p:ext>
            </p:extLst>
          </p:nvPr>
        </p:nvGraphicFramePr>
        <p:xfrm>
          <a:off x="285750" y="1276350"/>
          <a:ext cx="9525000" cy="5486400"/>
        </p:xfrm>
        <a:graphic>
          <a:graphicData uri="http://schemas.openxmlformats.org/drawingml/2006/table">
            <a:tbl>
              <a:tblPr>
                <a:tableStyleId>{3C2FFA5D-87B4-456A-9821-1D502468CF0F}</a:tableStyleId>
              </a:tblPr>
              <a:tblGrid>
                <a:gridCol w="2755106"/>
                <a:gridCol w="6769894"/>
              </a:tblGrid>
              <a:tr h="268061">
                <a:tc>
                  <a:txBody>
                    <a:bodyPr/>
                    <a:lstStyle/>
                    <a:p>
                      <a:pPr algn="just">
                        <a:lnSpc>
                          <a:spcPts val="27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幾何学的要因</a:t>
                      </a:r>
                    </a:p>
                  </a:txBody>
                  <a:tcPr marL="74295" marR="74295" marT="0" marB="0"/>
                </a:tc>
                <a:tc>
                  <a:txBody>
                    <a:bodyPr/>
                    <a:lstStyle/>
                    <a:p>
                      <a:pPr algn="just">
                        <a:lnSpc>
                          <a:spcPts val="27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視認性の向上、作業位置の適正化、操作位置への接近性の向上</a:t>
                      </a:r>
                    </a:p>
                  </a:txBody>
                  <a:tcPr marL="74295" marR="74295" marT="0" marB="0"/>
                </a:tc>
              </a:tr>
              <a:tr h="182426">
                <a:tc>
                  <a:txBody>
                    <a:bodyPr/>
                    <a:lstStyle/>
                    <a:p>
                      <a:pPr algn="just">
                        <a:lnSpc>
                          <a:spcPts val="2700"/>
                        </a:lnSpc>
                        <a:spcAft>
                          <a:spcPts val="0"/>
                        </a:spcAft>
                      </a:pP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一般的</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知識の考慮</a:t>
                      </a:r>
                    </a:p>
                  </a:txBody>
                  <a:tcPr marL="74295" marR="74295" marT="0" marB="0"/>
                </a:tc>
                <a:tc>
                  <a:txBody>
                    <a:bodyPr/>
                    <a:lstStyle/>
                    <a:p>
                      <a:pPr algn="just">
                        <a:lnSpc>
                          <a:spcPts val="27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機械的応力、材料及びその特性を考慮した設計</a:t>
                      </a:r>
                    </a:p>
                  </a:txBody>
                  <a:tcPr marL="74295" marR="74295" marT="0" marB="0"/>
                </a:tc>
              </a:tr>
              <a:tr h="111306">
                <a:tc>
                  <a:txBody>
                    <a:bodyPr/>
                    <a:lstStyle/>
                    <a:p>
                      <a:pPr algn="just">
                        <a:lnSpc>
                          <a:spcPts val="27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適切な技術の選択</a:t>
                      </a:r>
                    </a:p>
                  </a:txBody>
                  <a:tcPr marL="74295" marR="74295" marT="0" marB="0"/>
                </a:tc>
                <a:tc>
                  <a:txBody>
                    <a:bodyPr/>
                    <a:lstStyle/>
                    <a:p>
                      <a:pPr algn="just">
                        <a:lnSpc>
                          <a:spcPts val="27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防爆機器の採用等</a:t>
                      </a:r>
                    </a:p>
                  </a:txBody>
                  <a:tcPr marL="74295" marR="74295" marT="0" marB="0"/>
                </a:tc>
              </a:tr>
              <a:tr h="69215">
                <a:tc>
                  <a:txBody>
                    <a:bodyPr/>
                    <a:lstStyle/>
                    <a:p>
                      <a:pPr algn="just">
                        <a:lnSpc>
                          <a:spcPts val="2700"/>
                        </a:lnSpc>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機械的結合の安全原則</a:t>
                      </a:r>
                    </a:p>
                  </a:txBody>
                  <a:tcPr marL="74295" marR="74295" marT="0" marB="0"/>
                </a:tc>
                <a:tc>
                  <a:txBody>
                    <a:bodyPr/>
                    <a:lstStyle/>
                    <a:p>
                      <a:pPr algn="just">
                        <a:lnSpc>
                          <a:spcPts val="27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構成品間のポジティブな機械的作用の原理の採用</a:t>
                      </a:r>
                    </a:p>
                  </a:txBody>
                  <a:tcPr marL="74295" marR="74295" marT="0" marB="0"/>
                </a:tc>
              </a:tr>
              <a:tr h="99695">
                <a:tc>
                  <a:txBody>
                    <a:bodyPr/>
                    <a:lstStyle/>
                    <a:p>
                      <a:pPr algn="just">
                        <a:lnSpc>
                          <a:spcPts val="2700"/>
                        </a:lnSpc>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安定性</a:t>
                      </a:r>
                    </a:p>
                  </a:txBody>
                  <a:tcPr marL="74295" marR="74295" marT="0" marB="0"/>
                </a:tc>
                <a:tc>
                  <a:txBody>
                    <a:bodyPr/>
                    <a:lstStyle/>
                    <a:p>
                      <a:pPr algn="just">
                        <a:lnSpc>
                          <a:spcPts val="27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指定された使用条件下での安定性の確保</a:t>
                      </a:r>
                    </a:p>
                  </a:txBody>
                  <a:tcPr marL="74295" marR="74295" marT="0" marB="0"/>
                </a:tc>
              </a:tr>
              <a:tr h="188232">
                <a:tc>
                  <a:txBody>
                    <a:bodyPr/>
                    <a:lstStyle/>
                    <a:p>
                      <a:pPr algn="just">
                        <a:lnSpc>
                          <a:spcPts val="27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保全性</a:t>
                      </a:r>
                    </a:p>
                  </a:txBody>
                  <a:tcPr marL="74295" marR="74295" marT="0" marB="0"/>
                </a:tc>
                <a:tc>
                  <a:txBody>
                    <a:bodyPr/>
                    <a:lstStyle/>
                    <a:p>
                      <a:pPr algn="just">
                        <a:lnSpc>
                          <a:spcPts val="27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接近性・作業性を考慮した設計</a:t>
                      </a:r>
                    </a:p>
                  </a:txBody>
                  <a:tcPr marL="74295" marR="74295" marT="0" marB="0"/>
                </a:tc>
              </a:tr>
              <a:tr h="175169">
                <a:tc>
                  <a:txBody>
                    <a:bodyPr/>
                    <a:lstStyle/>
                    <a:p>
                      <a:pPr algn="just">
                        <a:lnSpc>
                          <a:spcPts val="2700"/>
                        </a:lnSpc>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人間工学原則の遵守</a:t>
                      </a:r>
                    </a:p>
                  </a:txBody>
                  <a:tcPr marL="74295" marR="74295" marT="0" marB="0"/>
                </a:tc>
                <a:tc>
                  <a:txBody>
                    <a:bodyPr/>
                    <a:lstStyle/>
                    <a:p>
                      <a:pPr algn="just">
                        <a:lnSpc>
                          <a:spcPts val="27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人間</a:t>
                      </a: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特性、</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エルゴノミクスを考慮した設計</a:t>
                      </a:r>
                    </a:p>
                  </a:txBody>
                  <a:tcPr marL="74295" marR="74295" marT="0" marB="0"/>
                </a:tc>
              </a:tr>
              <a:tr h="75021">
                <a:tc>
                  <a:txBody>
                    <a:bodyPr/>
                    <a:lstStyle/>
                    <a:p>
                      <a:pPr algn="just">
                        <a:lnSpc>
                          <a:spcPts val="2700"/>
                        </a:lnSpc>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電気的危険源の防止</a:t>
                      </a:r>
                    </a:p>
                  </a:txBody>
                  <a:tcPr marL="74295" marR="74295" marT="0" marB="0"/>
                </a:tc>
                <a:tc>
                  <a:txBody>
                    <a:bodyPr/>
                    <a:lstStyle/>
                    <a:p>
                      <a:pPr algn="just">
                        <a:lnSpc>
                          <a:spcPts val="2700"/>
                        </a:lnSpc>
                        <a:spcAft>
                          <a:spcPts val="0"/>
                        </a:spcAft>
                      </a:pP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JIS B 9960-1</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に基づく設計</a:t>
                      </a:r>
                    </a:p>
                  </a:txBody>
                  <a:tcPr marL="74295" marR="74295" marT="0" marB="0"/>
                </a:tc>
              </a:tr>
              <a:tr h="32929">
                <a:tc>
                  <a:txBody>
                    <a:bodyPr/>
                    <a:lstStyle/>
                    <a:p>
                      <a:pPr algn="just">
                        <a:lnSpc>
                          <a:spcPts val="2700"/>
                        </a:lnSpc>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油気圧装置の安全設計</a:t>
                      </a:r>
                    </a:p>
                  </a:txBody>
                  <a:tcPr marL="74295" marR="74295" marT="0" marB="0"/>
                </a:tc>
                <a:tc>
                  <a:txBody>
                    <a:bodyPr/>
                    <a:lstStyle/>
                    <a:p>
                      <a:pPr algn="just">
                        <a:lnSpc>
                          <a:spcPts val="27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内圧変動・外乱を考慮した設計</a:t>
                      </a:r>
                    </a:p>
                  </a:txBody>
                  <a:tcPr marL="74295" marR="74295" marT="0" marB="0"/>
                </a:tc>
              </a:tr>
              <a:tr h="890724">
                <a:tc>
                  <a:txBody>
                    <a:bodyPr/>
                    <a:lstStyle/>
                    <a:p>
                      <a:pPr algn="just">
                        <a:lnSpc>
                          <a:spcPts val="2700"/>
                        </a:lnSpc>
                        <a:spcAft>
                          <a:spcPts val="0"/>
                        </a:spcAft>
                      </a:pPr>
                      <a:r>
                        <a:rPr lang="ja-JP" sz="1800" kern="100">
                          <a:effectLst/>
                          <a:latin typeface="Meiryo UI" panose="020B0604030504040204" pitchFamily="50" charset="-128"/>
                          <a:ea typeface="Meiryo UI" panose="020B0604030504040204" pitchFamily="50" charset="-128"/>
                          <a:cs typeface="Meiryo UI" panose="020B0604030504040204" pitchFamily="50" charset="-128"/>
                        </a:rPr>
                        <a:t>制御システム</a:t>
                      </a:r>
                    </a:p>
                  </a:txBody>
                  <a:tcPr marL="74295" marR="74295" marT="0" marB="0"/>
                </a:tc>
                <a:tc>
                  <a:txBody>
                    <a:bodyPr/>
                    <a:lstStyle/>
                    <a:p>
                      <a:pPr algn="just">
                        <a:lnSpc>
                          <a:spcPts val="27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安全原則</a:t>
                      </a: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安定高エネルギー＝安全、安全確認型</a:t>
                      </a: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の採用</a:t>
                      </a:r>
                    </a:p>
                    <a:p>
                      <a:pPr algn="just">
                        <a:lnSpc>
                          <a:spcPts val="27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動力の中断・再開に対する考慮、自動監視の使用、適切な</a:t>
                      </a: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PLC</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利用、手動制御装置の適切な設計、運転モードの適切な設計、電磁両立性の達成、診断システムの組み込み</a:t>
                      </a:r>
                    </a:p>
                  </a:txBody>
                  <a:tcPr marL="74295" marR="74295" marT="0" marB="0"/>
                </a:tc>
              </a:tr>
              <a:tr h="272415">
                <a:tc>
                  <a:txBody>
                    <a:bodyPr/>
                    <a:lstStyle/>
                    <a:p>
                      <a:pPr algn="just">
                        <a:lnSpc>
                          <a:spcPts val="27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安全機能の故障の確率の最小化</a:t>
                      </a:r>
                    </a:p>
                  </a:txBody>
                  <a:tcPr marL="74295" marR="74295" marT="0" marB="0"/>
                </a:tc>
                <a:tc>
                  <a:txBody>
                    <a:bodyPr/>
                    <a:lstStyle/>
                    <a:p>
                      <a:pPr algn="just">
                        <a:lnSpc>
                          <a:spcPts val="27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信頼性のある部品の採用、非対称故障モード部品の採用、</a:t>
                      </a: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2</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重化又は冗長化の採用、</a:t>
                      </a:r>
                    </a:p>
                  </a:txBody>
                  <a:tcPr marL="74295" marR="74295" marT="0" marB="0"/>
                </a:tc>
              </a:tr>
              <a:tr h="115661">
                <a:tc>
                  <a:txBody>
                    <a:bodyPr/>
                    <a:lstStyle/>
                    <a:p>
                      <a:pPr algn="just">
                        <a:lnSpc>
                          <a:spcPts val="2700"/>
                        </a:lnSpc>
                        <a:spcAft>
                          <a:spcPts val="0"/>
                        </a:spcAft>
                      </a:pPr>
                      <a:r>
                        <a:rPr lang="ja-JP" sz="1800" kern="100" dirty="0" smtClean="0">
                          <a:effectLst/>
                          <a:latin typeface="Meiryo UI" panose="020B0604030504040204" pitchFamily="50" charset="-128"/>
                          <a:ea typeface="Meiryo UI" panose="020B0604030504040204" pitchFamily="50" charset="-128"/>
                          <a:cs typeface="Meiryo UI" panose="020B0604030504040204" pitchFamily="50" charset="-128"/>
                        </a:rPr>
                        <a:t>暴露</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機会の制限</a:t>
                      </a:r>
                    </a:p>
                  </a:txBody>
                  <a:tcPr marL="74295" marR="74295" marT="0" marB="0"/>
                </a:tc>
                <a:tc>
                  <a:txBody>
                    <a:bodyPr/>
                    <a:lstStyle/>
                    <a:p>
                      <a:pPr algn="just">
                        <a:lnSpc>
                          <a:spcPts val="27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機械全体・部品の信頼性向上による介入機会の排除</a:t>
                      </a:r>
                    </a:p>
                  </a:txBody>
                  <a:tcPr marL="74295" marR="74295" marT="0" marB="0"/>
                </a:tc>
              </a:tr>
            </a:tbl>
          </a:graphicData>
        </a:graphic>
      </p:graphicFrame>
    </p:spTree>
    <p:extLst>
      <p:ext uri="{BB962C8B-B14F-4D97-AF65-F5344CB8AC3E}">
        <p14:creationId xmlns:p14="http://schemas.microsoft.com/office/powerpoint/2010/main" val="346119185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3 </a:t>
            </a:r>
            <a:r>
              <a:rPr lang="ja-JP" altLang="en-US" dirty="0"/>
              <a:t>リスク低減</a:t>
            </a:r>
            <a:r>
              <a:rPr lang="en-US" altLang="ja-JP" dirty="0"/>
              <a:t/>
            </a:r>
            <a:br>
              <a:rPr lang="en-US" altLang="ja-JP" dirty="0"/>
            </a:br>
            <a:r>
              <a:rPr lang="en-US" altLang="ja-JP" dirty="0" smtClean="0"/>
              <a:t>(3)</a:t>
            </a:r>
            <a:r>
              <a:rPr lang="ja-JP" altLang="en-US" dirty="0"/>
              <a:t>安全防護及び付加保護方策</a:t>
            </a:r>
            <a:endParaRPr kumimoji="1" lang="ja-JP" altLang="en-US" dirty="0"/>
          </a:p>
        </p:txBody>
      </p:sp>
      <p:sp>
        <p:nvSpPr>
          <p:cNvPr id="38" name="正方形/長方形 6"/>
          <p:cNvSpPr/>
          <p:nvPr/>
        </p:nvSpPr>
        <p:spPr>
          <a:xfrm>
            <a:off x="5532339" y="1294741"/>
            <a:ext cx="2886321" cy="5188609"/>
          </a:xfrm>
          <a:prstGeom prst="rect">
            <a:avLst/>
          </a:prstGeom>
          <a:gradFill flip="none" rotWithShape="1">
            <a:gsLst>
              <a:gs pos="50000">
                <a:srgbClr val="FFFF00"/>
              </a:gs>
              <a:gs pos="0">
                <a:srgbClr val="FF0000"/>
              </a:gs>
              <a:gs pos="100000">
                <a:srgbClr val="00B050"/>
              </a:gs>
            </a:gsLst>
            <a:lin ang="0" scaled="1"/>
            <a:tileRec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4"/>
          <p:cNvSpPr/>
          <p:nvPr/>
        </p:nvSpPr>
        <p:spPr>
          <a:xfrm>
            <a:off x="5532339" y="2377548"/>
            <a:ext cx="780087" cy="4099453"/>
          </a:xfrm>
          <a:prstGeom prst="rect">
            <a:avLst/>
          </a:prstGeom>
          <a:solidFill>
            <a:schemeClr val="bg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
          <p:cNvSpPr/>
          <p:nvPr/>
        </p:nvSpPr>
        <p:spPr>
          <a:xfrm>
            <a:off x="2490002" y="1294741"/>
            <a:ext cx="2730303" cy="4984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リスクアセスメント</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11"/>
          <p:cNvSpPr/>
          <p:nvPr/>
        </p:nvSpPr>
        <p:spPr>
          <a:xfrm>
            <a:off x="2490002" y="1911893"/>
            <a:ext cx="2730303" cy="2268224"/>
          </a:xfrm>
          <a:prstGeom prst="rect">
            <a:avLst/>
          </a:prstGeom>
          <a:pattFill prst="pct25">
            <a:fgClr>
              <a:schemeClr val="bg1">
                <a:lumMod val="65000"/>
              </a:schemeClr>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12"/>
          <p:cNvSpPr txBox="1"/>
          <p:nvPr/>
        </p:nvSpPr>
        <p:spPr>
          <a:xfrm>
            <a:off x="2646019" y="1969355"/>
            <a:ext cx="2405219" cy="338554"/>
          </a:xfrm>
          <a:prstGeom prst="rect">
            <a:avLst/>
          </a:prstGeom>
          <a:noFill/>
        </p:spPr>
        <p:txBody>
          <a:bodyPr wrap="square" rtlCol="0">
            <a:spAutoFit/>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設計者による保護方策</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18"/>
          <p:cNvSpPr/>
          <p:nvPr/>
        </p:nvSpPr>
        <p:spPr>
          <a:xfrm>
            <a:off x="2581060" y="2379917"/>
            <a:ext cx="2561236" cy="50644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ステップ</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本質的安全設計方策</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26"/>
          <p:cNvSpPr/>
          <p:nvPr/>
        </p:nvSpPr>
        <p:spPr>
          <a:xfrm>
            <a:off x="2568010" y="2954785"/>
            <a:ext cx="2574286" cy="523267"/>
          </a:xfrm>
          <a:prstGeom prst="rect">
            <a:avLst/>
          </a:prstGeom>
          <a:noFill/>
          <a:ln w="57150">
            <a:solidFill>
              <a:srgbClr val="FF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none" lIns="72000" tIns="45720" rIns="72000" bIns="45720" numCol="1" spcCol="0" rtlCol="0" fromWordArt="0" anchor="ctr" anchorCtr="0" forceAA="0" compatLnSpc="1">
            <a:prstTxWarp prst="textNoShape">
              <a:avLst/>
            </a:prstTxWarp>
            <a:noAutofit/>
          </a:bodyPr>
          <a:lstStyle/>
          <a:p>
            <a:pPr algn="ctr" fontAlgn="base">
              <a:spcBef>
                <a:spcPct val="0"/>
              </a:spcBef>
              <a:spcAft>
                <a:spcPct val="0"/>
              </a:spcAft>
            </a:pPr>
            <a:r>
              <a:rPr lang="ja-JP" altLang="en-US"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ステップ</a:t>
            </a:r>
            <a:r>
              <a:rPr lang="en-US" altLang="ja-JP"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2</a:t>
            </a:r>
          </a:p>
          <a:p>
            <a:pPr algn="ctr" fontAlgn="base">
              <a:spcBef>
                <a:spcPct val="0"/>
              </a:spcBef>
              <a:spcAft>
                <a:spcPct val="0"/>
              </a:spcAft>
            </a:pPr>
            <a:r>
              <a:rPr lang="ja-JP" altLang="en-US"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安全防護及び付加保護方策</a:t>
            </a:r>
          </a:p>
        </p:txBody>
      </p:sp>
      <p:sp>
        <p:nvSpPr>
          <p:cNvPr id="45" name="テキスト ボックス 28"/>
          <p:cNvSpPr txBox="1"/>
          <p:nvPr/>
        </p:nvSpPr>
        <p:spPr>
          <a:xfrm>
            <a:off x="2556052" y="3546452"/>
            <a:ext cx="2586244" cy="523220"/>
          </a:xfrm>
          <a:prstGeom prst="rect">
            <a:avLst/>
          </a:prstGeom>
          <a:noFill/>
          <a:ln>
            <a:solidFill>
              <a:schemeClr val="tx1"/>
            </a:solidFill>
          </a:ln>
        </p:spPr>
        <p:txBody>
          <a:bodyPr wrap="square" rtlCol="0">
            <a:spAutoFit/>
          </a:bodyPr>
          <a:lstStyle/>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ステップ</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使用上の情報</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4"/>
          <p:cNvSpPr/>
          <p:nvPr/>
        </p:nvSpPr>
        <p:spPr>
          <a:xfrm>
            <a:off x="2490002" y="4574586"/>
            <a:ext cx="2730303" cy="19214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5"/>
          <p:cNvSpPr txBox="1"/>
          <p:nvPr/>
        </p:nvSpPr>
        <p:spPr>
          <a:xfrm>
            <a:off x="2490001" y="4617498"/>
            <a:ext cx="2652295" cy="338554"/>
          </a:xfrm>
          <a:prstGeom prst="rect">
            <a:avLst/>
          </a:prstGeom>
          <a:noFill/>
        </p:spPr>
        <p:txBody>
          <a:bodyPr wrap="square" rtlCol="0">
            <a:spAutoFit/>
          </a:bodyPr>
          <a:lstStyle>
            <a:defPPr>
              <a:defRPr lang="ja-JP"/>
            </a:defPPr>
            <a:lvl1pPr>
              <a:defRPr sz="1600" b="1"/>
            </a:lvl1pP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使用者による保護方策　</a:t>
            </a:r>
          </a:p>
        </p:txBody>
      </p:sp>
      <p:sp>
        <p:nvSpPr>
          <p:cNvPr id="48" name="正方形/長方形 48"/>
          <p:cNvSpPr/>
          <p:nvPr/>
        </p:nvSpPr>
        <p:spPr>
          <a:xfrm>
            <a:off x="2556052" y="5248281"/>
            <a:ext cx="2574286" cy="121342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l"/>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－安全作業手順</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－監督</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－作業許可システム</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□追加</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安全防護物の準備と</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使用</a:t>
            </a:r>
            <a:endParaRPr lang="en-US" altLang="ja-JP" sz="1100"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□保護</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具の使用</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□訓練</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9"/>
          <p:cNvSpPr txBox="1"/>
          <p:nvPr/>
        </p:nvSpPr>
        <p:spPr>
          <a:xfrm>
            <a:off x="2516101" y="4827201"/>
            <a:ext cx="2704204" cy="461665"/>
          </a:xfrm>
          <a:prstGeom prst="rect">
            <a:avLst/>
          </a:prstGeom>
          <a:noFill/>
        </p:spPr>
        <p:txBody>
          <a:bodyPr wrap="square" rtlCol="0">
            <a:spAutoFit/>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設計者により提供された使用上の情報に基づくものを含む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左右矢印 8"/>
          <p:cNvSpPr/>
          <p:nvPr/>
        </p:nvSpPr>
        <p:spPr>
          <a:xfrm>
            <a:off x="5532340" y="1299798"/>
            <a:ext cx="2886320" cy="421937"/>
          </a:xfrm>
          <a:prstGeom prst="leftRightArrow">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リスク</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1" name="グループ化 1045"/>
          <p:cNvGrpSpPr/>
          <p:nvPr/>
        </p:nvGrpSpPr>
        <p:grpSpPr>
          <a:xfrm>
            <a:off x="1475889" y="1431162"/>
            <a:ext cx="1209714" cy="3462714"/>
            <a:chOff x="1115616" y="536029"/>
            <a:chExt cx="1116659" cy="3462714"/>
          </a:xfrm>
        </p:grpSpPr>
        <p:grpSp>
          <p:nvGrpSpPr>
            <p:cNvPr id="52" name="グループ化 1041"/>
            <p:cNvGrpSpPr/>
            <p:nvPr/>
          </p:nvGrpSpPr>
          <p:grpSpPr>
            <a:xfrm>
              <a:off x="1671145" y="536029"/>
              <a:ext cx="346841" cy="3462714"/>
              <a:chOff x="1671145" y="536029"/>
              <a:chExt cx="346841" cy="3462714"/>
            </a:xfrm>
          </p:grpSpPr>
          <p:sp>
            <p:nvSpPr>
              <p:cNvPr id="54" name="フリーフォーム 1037"/>
              <p:cNvSpPr/>
              <p:nvPr/>
            </p:nvSpPr>
            <p:spPr>
              <a:xfrm>
                <a:off x="1671145" y="536029"/>
                <a:ext cx="346841" cy="3462714"/>
              </a:xfrm>
              <a:custGeom>
                <a:avLst/>
                <a:gdLst>
                  <a:gd name="connsiteX0" fmla="*/ 346841 w 346841"/>
                  <a:gd name="connsiteY0" fmla="*/ 0 h 6038193"/>
                  <a:gd name="connsiteX1" fmla="*/ 0 w 346841"/>
                  <a:gd name="connsiteY1" fmla="*/ 0 h 6038193"/>
                  <a:gd name="connsiteX2" fmla="*/ 15765 w 346841"/>
                  <a:gd name="connsiteY2" fmla="*/ 6038193 h 6038193"/>
                  <a:gd name="connsiteX3" fmla="*/ 346841 w 346841"/>
                  <a:gd name="connsiteY3" fmla="*/ 6038193 h 6038193"/>
                </a:gdLst>
                <a:ahLst/>
                <a:cxnLst>
                  <a:cxn ang="0">
                    <a:pos x="connsiteX0" y="connsiteY0"/>
                  </a:cxn>
                  <a:cxn ang="0">
                    <a:pos x="connsiteX1" y="connsiteY1"/>
                  </a:cxn>
                  <a:cxn ang="0">
                    <a:pos x="connsiteX2" y="connsiteY2"/>
                  </a:cxn>
                  <a:cxn ang="0">
                    <a:pos x="connsiteX3" y="connsiteY3"/>
                  </a:cxn>
                </a:cxnLst>
                <a:rect l="l" t="t" r="r" b="b"/>
                <a:pathLst>
                  <a:path w="346841" h="6038193">
                    <a:moveTo>
                      <a:pt x="346841" y="0"/>
                    </a:moveTo>
                    <a:lnTo>
                      <a:pt x="0" y="0"/>
                    </a:lnTo>
                    <a:lnTo>
                      <a:pt x="15765" y="6038193"/>
                    </a:lnTo>
                    <a:lnTo>
                      <a:pt x="346841" y="6038193"/>
                    </a:lnTo>
                  </a:path>
                </a:pathLst>
              </a:custGeom>
              <a:noFill/>
              <a:ln w="190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5" name="直線矢印コネクタ 1039"/>
              <p:cNvCxnSpPr/>
              <p:nvPr/>
            </p:nvCxnSpPr>
            <p:spPr>
              <a:xfrm>
                <a:off x="1671145" y="1276668"/>
                <a:ext cx="34684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3" name="テキスト ボックス 21"/>
            <p:cNvSpPr txBox="1"/>
            <p:nvPr/>
          </p:nvSpPr>
          <p:spPr>
            <a:xfrm>
              <a:off x="1115616" y="3380744"/>
              <a:ext cx="1116659" cy="261610"/>
            </a:xfrm>
            <a:prstGeom prst="rect">
              <a:avLst/>
            </a:prstGeom>
            <a:solidFill>
              <a:schemeClr val="bg1"/>
            </a:solidFill>
            <a:ln w="6350">
              <a:solidFill>
                <a:schemeClr val="tx1"/>
              </a:solidFill>
            </a:ln>
          </p:spPr>
          <p:txBody>
            <a:bodyPr wrap="square" rtlCol="0">
              <a:spAutoFit/>
            </a:bodyP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使用者入力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6" name="下矢印 2"/>
          <p:cNvSpPr/>
          <p:nvPr/>
        </p:nvSpPr>
        <p:spPr>
          <a:xfrm>
            <a:off x="3426106" y="4180118"/>
            <a:ext cx="702078" cy="401408"/>
          </a:xfrm>
          <a:prstGeom prst="down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1"/>
          <p:cNvSpPr txBox="1"/>
          <p:nvPr/>
        </p:nvSpPr>
        <p:spPr>
          <a:xfrm>
            <a:off x="4128184" y="4239318"/>
            <a:ext cx="1022510" cy="261610"/>
          </a:xfrm>
          <a:prstGeom prst="rect">
            <a:avLst/>
          </a:prstGeom>
          <a:solidFill>
            <a:schemeClr val="bg1"/>
          </a:solidFill>
          <a:ln w="6350">
            <a:solidFill>
              <a:schemeClr val="tx1"/>
            </a:solidFill>
          </a:ln>
        </p:spPr>
        <p:txBody>
          <a:bodyPr wrap="square" rtlCol="0">
            <a:spAutoFit/>
          </a:bodyPr>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設計者入力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右矢印 1"/>
          <p:cNvSpPr/>
          <p:nvPr/>
        </p:nvSpPr>
        <p:spPr>
          <a:xfrm>
            <a:off x="5532339" y="2417716"/>
            <a:ext cx="780087" cy="430851"/>
          </a:xfrm>
          <a:prstGeom prst="rightArrow">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t="100000" r="100000"/>
            </a:path>
            <a:tileRect l="-100000" b="-100000"/>
          </a:gradFill>
          <a:effectLst/>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ステップ１</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9" name="直線コネクタ 5"/>
          <p:cNvCxnSpPr/>
          <p:nvPr/>
        </p:nvCxnSpPr>
        <p:spPr>
          <a:xfrm>
            <a:off x="5532340" y="2379918"/>
            <a:ext cx="0" cy="574867"/>
          </a:xfrm>
          <a:prstGeom prst="line">
            <a:avLst/>
          </a:prstGeom>
          <a:ln w="12700">
            <a:prstDash val="sysDash"/>
          </a:ln>
        </p:spPr>
        <p:style>
          <a:lnRef idx="1">
            <a:schemeClr val="dk1"/>
          </a:lnRef>
          <a:fillRef idx="0">
            <a:schemeClr val="dk1"/>
          </a:fillRef>
          <a:effectRef idx="0">
            <a:schemeClr val="dk1"/>
          </a:effectRef>
          <a:fontRef idx="minor">
            <a:schemeClr val="tx1"/>
          </a:fontRef>
        </p:style>
      </p:cxnSp>
      <p:sp>
        <p:nvSpPr>
          <p:cNvPr id="60" name="正方形/長方形 46"/>
          <p:cNvSpPr/>
          <p:nvPr/>
        </p:nvSpPr>
        <p:spPr>
          <a:xfrm>
            <a:off x="6312830" y="2855271"/>
            <a:ext cx="779683" cy="3615380"/>
          </a:xfrm>
          <a:prstGeom prst="rect">
            <a:avLst/>
          </a:prstGeom>
          <a:solidFill>
            <a:schemeClr val="bg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右矢印 30"/>
          <p:cNvSpPr/>
          <p:nvPr/>
        </p:nvSpPr>
        <p:spPr>
          <a:xfrm>
            <a:off x="6312426" y="2957179"/>
            <a:ext cx="780087" cy="430851"/>
          </a:xfrm>
          <a:prstGeom prst="rightArrow">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t="100000" r="100000"/>
            </a:path>
            <a:tileRect l="-100000" b="-100000"/>
          </a:gradFill>
          <a:effectLst/>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ステップ２</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2" name="直線コネクタ 35"/>
          <p:cNvCxnSpPr/>
          <p:nvPr/>
        </p:nvCxnSpPr>
        <p:spPr>
          <a:xfrm>
            <a:off x="6312426" y="2813163"/>
            <a:ext cx="0" cy="574867"/>
          </a:xfrm>
          <a:prstGeom prst="line">
            <a:avLst/>
          </a:prstGeom>
          <a:ln w="12700">
            <a:prstDash val="sysDash"/>
          </a:ln>
        </p:spPr>
        <p:style>
          <a:lnRef idx="1">
            <a:schemeClr val="dk1"/>
          </a:lnRef>
          <a:fillRef idx="0">
            <a:schemeClr val="dk1"/>
          </a:fillRef>
          <a:effectRef idx="0">
            <a:schemeClr val="dk1"/>
          </a:effectRef>
          <a:fontRef idx="minor">
            <a:schemeClr val="tx1"/>
          </a:fontRef>
        </p:style>
      </p:cxnSp>
      <p:sp>
        <p:nvSpPr>
          <p:cNvPr id="63" name="正方形/長方形 47"/>
          <p:cNvSpPr/>
          <p:nvPr/>
        </p:nvSpPr>
        <p:spPr>
          <a:xfrm>
            <a:off x="7092513" y="4692458"/>
            <a:ext cx="478433" cy="1784543"/>
          </a:xfrm>
          <a:prstGeom prst="rect">
            <a:avLst/>
          </a:prstGeom>
          <a:solidFill>
            <a:schemeClr val="bg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右矢印 31"/>
          <p:cNvSpPr/>
          <p:nvPr/>
        </p:nvSpPr>
        <p:spPr>
          <a:xfrm>
            <a:off x="7092513" y="4706782"/>
            <a:ext cx="478433" cy="430851"/>
          </a:xfrm>
          <a:prstGeom prst="rightArrow">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t="100000" r="100000"/>
            </a:path>
            <a:tileRect l="-100000" b="-100000"/>
          </a:gradFill>
          <a:effectLst/>
        </p:spPr>
        <p:style>
          <a:lnRef idx="1">
            <a:schemeClr val="dk1"/>
          </a:lnRef>
          <a:fillRef idx="2">
            <a:schemeClr val="dk1"/>
          </a:fillRef>
          <a:effectRef idx="1">
            <a:schemeClr val="dk1"/>
          </a:effectRef>
          <a:fontRef idx="minor">
            <a:schemeClr val="dk1"/>
          </a:fontRef>
        </p:style>
        <p:txBody>
          <a:bodyPr wrap="none" lIns="0" tIns="0" rIns="0" bIns="0" rtlCol="0" anchor="ct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9"/>
          <p:cNvSpPr txBox="1"/>
          <p:nvPr/>
        </p:nvSpPr>
        <p:spPr>
          <a:xfrm>
            <a:off x="5668855" y="4932004"/>
            <a:ext cx="1175320" cy="411257"/>
          </a:xfrm>
          <a:prstGeom prst="rect">
            <a:avLst/>
          </a:prstGeom>
          <a:noFill/>
        </p:spPr>
        <p:txBody>
          <a:bodyPr wrap="square" lIns="0" tIns="36000" rIns="0" bIns="36000" rtlCol="0">
            <a:spAutoFit/>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ステップ３に基づく使用者の方策</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2"/>
          <p:cNvSpPr/>
          <p:nvPr/>
        </p:nvSpPr>
        <p:spPr>
          <a:xfrm>
            <a:off x="7092917" y="3388029"/>
            <a:ext cx="478028" cy="1296144"/>
          </a:xfrm>
          <a:prstGeom prst="rect">
            <a:avLst/>
          </a:prstGeom>
          <a:pattFill prst="pct50">
            <a:fgClr>
              <a:schemeClr val="bg1">
                <a:lumMod val="65000"/>
              </a:schemeClr>
            </a:fgClr>
            <a:bgClr>
              <a:schemeClr val="bg1"/>
            </a:bgClr>
          </a:patt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左右矢印 67"/>
          <p:cNvSpPr/>
          <p:nvPr/>
        </p:nvSpPr>
        <p:spPr>
          <a:xfrm>
            <a:off x="7092514" y="3784074"/>
            <a:ext cx="1326145" cy="421937"/>
          </a:xfrm>
          <a:prstGeom prst="leftRightArrow">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残留</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リスク</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8" name="カギ線コネクタ 13"/>
          <p:cNvCxnSpPr>
            <a:stCxn id="45" idx="3"/>
            <a:endCxn id="64" idx="1"/>
          </p:cNvCxnSpPr>
          <p:nvPr/>
        </p:nvCxnSpPr>
        <p:spPr>
          <a:xfrm>
            <a:off x="5142296" y="3808063"/>
            <a:ext cx="1950217" cy="1114145"/>
          </a:xfrm>
          <a:prstGeom prst="bentConnector3">
            <a:avLst/>
          </a:prstGeom>
          <a:ln>
            <a:prstDash val="dash"/>
          </a:ln>
        </p:spPr>
        <p:style>
          <a:lnRef idx="1">
            <a:schemeClr val="dk1"/>
          </a:lnRef>
          <a:fillRef idx="0">
            <a:schemeClr val="dk1"/>
          </a:fillRef>
          <a:effectRef idx="0">
            <a:schemeClr val="dk1"/>
          </a:effectRef>
          <a:fontRef idx="minor">
            <a:schemeClr val="tx1"/>
          </a:fontRef>
        </p:style>
      </p:cxnSp>
      <p:cxnSp>
        <p:nvCxnSpPr>
          <p:cNvPr id="69" name="カギ線コネクタ 57"/>
          <p:cNvCxnSpPr/>
          <p:nvPr/>
        </p:nvCxnSpPr>
        <p:spPr>
          <a:xfrm flipV="1">
            <a:off x="5220305" y="4922207"/>
            <a:ext cx="897100" cy="1"/>
          </a:xfrm>
          <a:prstGeom prst="bentConnector3">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41468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1198</TotalTime>
  <Words>47948</Words>
  <Application>Microsoft Office PowerPoint</Application>
  <PresentationFormat>A4 210 x 297 mm</PresentationFormat>
  <Paragraphs>7452</Paragraphs>
  <Slides>272</Slides>
  <Notes>269</Notes>
  <HiddenSlides>0</HiddenSlides>
  <MMClips>1</MMClips>
  <ScaleCrop>false</ScaleCrop>
  <HeadingPairs>
    <vt:vector size="6" baseType="variant">
      <vt:variant>
        <vt:lpstr>テーマ</vt:lpstr>
      </vt:variant>
      <vt:variant>
        <vt:i4>1</vt:i4>
      </vt:variant>
      <vt:variant>
        <vt:lpstr>埋め込まれた OLE サーバー</vt:lpstr>
      </vt:variant>
      <vt:variant>
        <vt:i4>3</vt:i4>
      </vt:variant>
      <vt:variant>
        <vt:lpstr>スライド タイトル</vt:lpstr>
      </vt:variant>
      <vt:variant>
        <vt:i4>272</vt:i4>
      </vt:variant>
    </vt:vector>
  </HeadingPairs>
  <TitlesOfParts>
    <vt:vector size="276" baseType="lpstr">
      <vt:lpstr>デザインの設定</vt:lpstr>
      <vt:lpstr>Adobe Acrobat Document</vt:lpstr>
      <vt:lpstr>Document</vt:lpstr>
      <vt:lpstr>Bitmap Image</vt:lpstr>
      <vt:lpstr>機能安全活用テキスト</vt:lpstr>
      <vt:lpstr>はじめに　</vt:lpstr>
      <vt:lpstr>システムインテグレータのための機能安全を導入した制御システムの設計指南　</vt:lpstr>
      <vt:lpstr>第１章　機械設備の安全概論　</vt:lpstr>
      <vt:lpstr>１　機械設備による労働災害の状況  (1)労働災害概況-1 </vt:lpstr>
      <vt:lpstr>(1)労働災害概況-2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第２章　法令と規格体系</vt:lpstr>
      <vt:lpstr>１　関係法令　(1)機能安全の労働安全衛生法令への取り入れ</vt:lpstr>
      <vt:lpstr>機能安全の導入による安全規制の高度化</vt:lpstr>
      <vt:lpstr>１　関係法令 (2) ロボットへの機能安全の適用</vt:lpstr>
      <vt:lpstr>１　関係法令 (3) ボイラーの取扱規制の改正（１）</vt:lpstr>
      <vt:lpstr>１　関係法令 (3) ボイラーの取扱規制の改正（２）</vt:lpstr>
      <vt:lpstr>１　関係法令 (4) 機能安全指針の制定（１）</vt:lpstr>
      <vt:lpstr>１　関係法令 (4) 機能安全指針の制定（２）</vt:lpstr>
      <vt:lpstr>１　関係法令 (4) 機能安全指針の制定（３）</vt:lpstr>
      <vt:lpstr>１　関係法令 (4) 機能安全指針の制定（４）</vt:lpstr>
      <vt:lpstr>１　関係法令 (5) 登録適合性証明機関（１）</vt:lpstr>
      <vt:lpstr>１　関係法令 (5) 登録適合性証明機関（２）</vt:lpstr>
      <vt:lpstr>２　規格体系（機能安全関連）</vt:lpstr>
      <vt:lpstr>1)IEC 61508シリーズ</vt:lpstr>
      <vt:lpstr>a　IEC 61508-1</vt:lpstr>
      <vt:lpstr>b　IEC 61508-2</vt:lpstr>
      <vt:lpstr>c　IEC 61508-3</vt:lpstr>
      <vt:lpstr>d　IEC 61508-4</vt:lpstr>
      <vt:lpstr>e　IEC 61508-5</vt:lpstr>
      <vt:lpstr>f　IEC 61508-6</vt:lpstr>
      <vt:lpstr>g　IEC 61508-7</vt:lpstr>
      <vt:lpstr>(1) ボイラー・圧力容器に関わる規格</vt:lpstr>
      <vt:lpstr>国内外のボイラー関係規格</vt:lpstr>
      <vt:lpstr>国内外の圧力容器関係規格</vt:lpstr>
      <vt:lpstr>(3)  産業用ロボットに関わる規格</vt:lpstr>
      <vt:lpstr>機械安全体系（ISO及びIEC）</vt:lpstr>
      <vt:lpstr>産業ロボットの安全規格と関連機能安全規格</vt:lpstr>
      <vt:lpstr>機能安全活用テキスト　</vt:lpstr>
      <vt:lpstr>１ リスクアセスメントとリスク低減の概念 (1) リスクアセスメントの目的と意義</vt:lpstr>
      <vt:lpstr>１ リスクアセスメントとリスク低減の概念 (1) リスクアセスメントの効果</vt:lpstr>
      <vt:lpstr>１ リスクアセスメントとリスク低減の概念 (1) リスクアセスメントの効果</vt:lpstr>
      <vt:lpstr>１ リスクアセスメントとリスク低減の概念 (3)リスクと安全</vt:lpstr>
      <vt:lpstr>１ リスクアセスメントとリスク低減の概念 (3)リスクと安全</vt:lpstr>
      <vt:lpstr>１ リスクアセスメントとリスク低減の概念 (3)リスクと安全</vt:lpstr>
      <vt:lpstr>2 リスクアセスメント (1)リスクアセスメントの手順</vt:lpstr>
      <vt:lpstr>2 リスクアセスメント (2) 機械の制限仕様</vt:lpstr>
      <vt:lpstr>2 リスクアセスメント (2) 機械の制限仕様</vt:lpstr>
      <vt:lpstr>2 リスクアセスメント (2) 機械の制限仕様</vt:lpstr>
      <vt:lpstr>2 リスクアセスメント (3) 危険源・危険状態・危険事象の同定</vt:lpstr>
      <vt:lpstr>2 リスクアセスメント (3) 危険源・危険状態・危険事象の同定</vt:lpstr>
      <vt:lpstr>2 リスクアセスメント (3) 危険源・危険状態・危険事象の同定</vt:lpstr>
      <vt:lpstr>2 リスクアセスメント (3) 危険源・危険状態・危険事象の同定</vt:lpstr>
      <vt:lpstr>2 リスクアセスメント (3) 危険源・危険状態・危険事象の同定</vt:lpstr>
      <vt:lpstr>2 リスクアセスメント (3) 危険源・危険状態・危険事象の同定</vt:lpstr>
      <vt:lpstr>2 リスクアセスメント (3) 危険源・危険状態・危険事象の同定</vt:lpstr>
      <vt:lpstr>2 リスクアセスメント (3) 危険源・危険状態・危険事象の同定</vt:lpstr>
      <vt:lpstr>2 リスクアセスメント (3) 危険源・危険状態・危険事象の同定</vt:lpstr>
      <vt:lpstr>2 リスクアセスメント (3) 危険源・危険状態・危険事象の同定</vt:lpstr>
      <vt:lpstr>2 リスクアセスメント (3) 危険源・危険状態・危険事象の同定</vt:lpstr>
      <vt:lpstr>2 リスクアセスメント (3) 危険源・危険状態・危険事象の同定</vt:lpstr>
      <vt:lpstr>2 リスクアセスメント (3) 危険源・危険状態・危険事象の同定</vt:lpstr>
      <vt:lpstr>2 リスクアセスメント (3) 危険源・危険状態・危険事象の同定</vt:lpstr>
      <vt:lpstr>2 リスクアセスメント (3) 危険源・危険状態・危険事象の同定</vt:lpstr>
      <vt:lpstr>2 リスクアセスメント (3) 危険源・危険状態・危険事象の同定</vt:lpstr>
      <vt:lpstr>2 リスクアセスメント (3) 危険源・危険状態・危険事象の同定</vt:lpstr>
      <vt:lpstr>2 リスクアセスメント (3) 危険源・危険状態・危険事象の同定</vt:lpstr>
      <vt:lpstr>2 リスクアセスメント (3) 危険源・危険状態・危険事象の同定</vt:lpstr>
      <vt:lpstr>2 リスクアセスメント (3) 危険源・危険状態・危険事象の同定</vt:lpstr>
      <vt:lpstr>2 リスクアセスメント (4) リスクの見積もり・リスクの評価</vt:lpstr>
      <vt:lpstr>2 リスクアセスメント (4) リスクの見積もり・リスクの評価</vt:lpstr>
      <vt:lpstr>2 リスクアセスメント (4) リスクの見積もり・リスクの評価</vt:lpstr>
      <vt:lpstr>2 リスクアセスメント (4) リスクの見積もり・リスクの評価</vt:lpstr>
      <vt:lpstr>2 リスクアセスメント (4) リスクの見積もり・リスクの評価</vt:lpstr>
      <vt:lpstr>2 リスクアセスメント (4) リスクの見積もり・リスクの評価</vt:lpstr>
      <vt:lpstr>2 リスクアセスメント (4) リスクの見積もり・リスクの評価</vt:lpstr>
      <vt:lpstr>2 リスクアセスメント (4) リスクの見積もり・リスクの評価</vt:lpstr>
      <vt:lpstr>2 リスクアセスメント (4) リスクの見積もり・リスクの評価</vt:lpstr>
      <vt:lpstr>2 リスクアセスメント (4) リスクの見積もり・リスクの評価</vt:lpstr>
      <vt:lpstr>2 リスクアセスメント (4) リスクの見積もり・リスクの評価</vt:lpstr>
      <vt:lpstr>2 リスクアセスメント (4) リスクの見積もり・リスクの評価</vt:lpstr>
      <vt:lpstr>2 リスクアセスメント (4) リスクの見積もり・リスクの評価</vt:lpstr>
      <vt:lpstr>３ リスク低減</vt:lpstr>
      <vt:lpstr>3 リスク低減 (1)　リスク低減方策概要</vt:lpstr>
      <vt:lpstr>3 リスク低減 (2) 本質的安全設計</vt:lpstr>
      <vt:lpstr>3 リスク低減 (2) 本質的安全設計</vt:lpstr>
      <vt:lpstr>3 リスク低減 (2) 本質的安全設計</vt:lpstr>
      <vt:lpstr>3 リスク低減 (2) 本質的安全設計</vt:lpstr>
      <vt:lpstr>3 リスク低減 (2) 本質的安全設計</vt:lpstr>
      <vt:lpstr>3 リスク低減 (2) 本質的安全設計</vt:lpstr>
      <vt:lpstr>3 リスク低減 (2) 本質的安全設計</vt:lpstr>
      <vt:lpstr>3 リスク低減 (2) 本質的安全設計ー異常の発生確率の低減</vt:lpstr>
      <vt:lpstr>3 リスク低減 (3)安全防護及び付加保護方策</vt:lpstr>
      <vt:lpstr>3 リスク低減 (3)安全防護及び付加保護方策</vt:lpstr>
      <vt:lpstr>3 リスク低減 (3)安全防護及び付加保護方策</vt:lpstr>
      <vt:lpstr>3 リスク低減 (4)使用上の情報</vt:lpstr>
      <vt:lpstr>3 リスク低減 (4)使用上の情報</vt:lpstr>
      <vt:lpstr>3 リスク低減 (4)使用上の情報</vt:lpstr>
      <vt:lpstr>3 リスク低減 (4)使用上の情報</vt:lpstr>
      <vt:lpstr>3 リスク低減 (4)使用上の情報</vt:lpstr>
      <vt:lpstr>3 リスク低減 (5)　リスク低減後のリスク見積り・評価</vt:lpstr>
      <vt:lpstr>3 リスク低減 (5)　リスク低減後のリスク見積り・評価</vt:lpstr>
      <vt:lpstr>3 リスク低減 (5)　リスク低減後のリスク見積り・評価</vt:lpstr>
      <vt:lpstr>3 リスク低減 (5)　リスク低減後のリスク見積り・評価</vt:lpstr>
      <vt:lpstr>3 リスク低減 (5)　リスク低減後のリスク見積り・評価</vt:lpstr>
      <vt:lpstr>3 リスク低減 (5)　リスク低減後のリスク見積り・評価</vt:lpstr>
      <vt:lpstr>3 リスク低減 (5)　リスク低減後のリスク見積り・評価</vt:lpstr>
      <vt:lpstr>リスク低減方策の評価</vt:lpstr>
      <vt:lpstr>第４章　機械安全における機能安全の適用</vt:lpstr>
      <vt:lpstr>1.概要</vt:lpstr>
      <vt:lpstr>２制御システムへの本質的安全設計方策の適用 (1)危険な機械の挙動と安全機能</vt:lpstr>
      <vt:lpstr>２制御システムへの本質的安全設計方策の適用 (2)一般要求</vt:lpstr>
      <vt:lpstr>２制御システムへの本質的安全設計方策の適用 (3)詳細要求</vt:lpstr>
      <vt:lpstr>２制御システムへの本質的安全設計方策の適用 (3)詳細要求</vt:lpstr>
      <vt:lpstr>２制御システムへの本質的安全設計方策の適用 (3)詳細要求</vt:lpstr>
      <vt:lpstr>２制御システムへの本質的安全設計方策の適用 (3)詳細要求</vt:lpstr>
      <vt:lpstr>２制御システムへの本質的安全設計方策の適用 (3)詳細要求</vt:lpstr>
      <vt:lpstr>２制御システムへの本質的安全設計方策の適用 (3)詳細要求</vt:lpstr>
      <vt:lpstr>３プログラマブル電子制御システムによって実行される安全機能  (1)一般</vt:lpstr>
      <vt:lpstr>３プログラマブル電子制御システムによって実行される安全機能  (2)ハードウェアの側面 </vt:lpstr>
      <vt:lpstr>３プログラマブル電子制御システムによって実行される安全機能  (3)ソフトウェアの側面 </vt:lpstr>
      <vt:lpstr>４安全関連システムの構成と安全度水準 (1)概要</vt:lpstr>
      <vt:lpstr>４安全関連システムの構成と安全度水準 (2)設計上での考慮事項 </vt:lpstr>
      <vt:lpstr>４安全関連システムの構成と安全度水準 (2)設計上での考慮事項 </vt:lpstr>
      <vt:lpstr>４安全関連システムの構成と安全度水準 (2)設計上での考慮事項 </vt:lpstr>
      <vt:lpstr>４安全関連システムの構成と安全度水準 (2)設計上での考慮事項 </vt:lpstr>
      <vt:lpstr>４安全関連システムの構成と安全度水準 (2)設計上での考慮事項 </vt:lpstr>
      <vt:lpstr>４安全関連システムの構成と安全度水準 (2)設計上での考慮事項 </vt:lpstr>
      <vt:lpstr>４安全関連システムの構成と安全度水準 (2)設計上での考慮事項 </vt:lpstr>
      <vt:lpstr>４安全関連システムの構成と安全度水準 (2)設計上での考慮事項 </vt:lpstr>
      <vt:lpstr>４安全関連システムの構成と安全度水準 (2)設計上での考慮事項 </vt:lpstr>
      <vt:lpstr>５安全関連システムの安全機能  (1)　安全機能仕様 </vt:lpstr>
      <vt:lpstr>５安全関連システムの安全機能  (1)　安全機能仕様 </vt:lpstr>
      <vt:lpstr>５安全関連システムの安全機能  (1)　安全機能仕様 </vt:lpstr>
      <vt:lpstr>５安全関連システムの安全機能  (1)　安全機能仕様 </vt:lpstr>
      <vt:lpstr>５安全関連システムの安全機能  (2)　安全機能の詳細  </vt:lpstr>
      <vt:lpstr>５安全関連システムの安全機能  (2)　安全機能の詳細  </vt:lpstr>
      <vt:lpstr>５安全関連システムの安全機能  (2)　安全機能の詳細  </vt:lpstr>
      <vt:lpstr>５安全関連システムの安全機能  (2)　安全機能の詳細  </vt:lpstr>
      <vt:lpstr>５安全関連システムの安全機能  (2)　安全機能の詳細  </vt:lpstr>
      <vt:lpstr>５安全関連システムの安全機能  (2)　安全機能の詳細  </vt:lpstr>
      <vt:lpstr>５安全関連システムの安全機能  (2)　安全機能の詳細  </vt:lpstr>
      <vt:lpstr>５安全関連システムの安全機能  (2)　安全機能の詳細  </vt:lpstr>
      <vt:lpstr>５安全関連システムの安全機能  (2)　安全機能の詳細  </vt:lpstr>
      <vt:lpstr>５安全関連システムの安全機能   </vt:lpstr>
      <vt:lpstr>５安全関連システムの安全機能  (5)　技術文書 </vt:lpstr>
      <vt:lpstr>５安全関連システムの安全機能  (5)　技術文書 </vt:lpstr>
      <vt:lpstr>５安全関連システムの安全機能  (6)　使用上の情報</vt:lpstr>
      <vt:lpstr>５安全関連システムの安全機能  (6)　使用上の情報</vt:lpstr>
      <vt:lpstr>６ JIS B 9705-1とJIS B 9961の関係</vt:lpstr>
      <vt:lpstr>６ JIS B 9705-1とJIS B 9961の関係</vt:lpstr>
      <vt:lpstr>６ JIS B 9705-1とJIS B 9961の関係</vt:lpstr>
      <vt:lpstr>PowerPoint プレゼンテーション</vt:lpstr>
      <vt:lpstr>１ 機能安全の概要(背景、概念)</vt:lpstr>
      <vt:lpstr>１ 機能安全の概要      機能安全規格　JIS C0508の構成概要</vt:lpstr>
      <vt:lpstr>２ リスクアセスメントと機能安全</vt:lpstr>
      <vt:lpstr>３ 全安全ライフサイクル中の安全度水準の割当て</vt:lpstr>
      <vt:lpstr>3-(2)目標機能失敗尺度</vt:lpstr>
      <vt:lpstr>3-(3)安全度水準と共通原因故障</vt:lpstr>
      <vt:lpstr>4 ハードウェアの設計</vt:lpstr>
      <vt:lpstr>4-(1)-イ　信頼性ブロック図の信頼性割合</vt:lpstr>
      <vt:lpstr>4-(1)-ウ　安全部と非安全部の分離</vt:lpstr>
      <vt:lpstr>4-(1)-エ 電子等制御システム設計要求仕様の項目</vt:lpstr>
      <vt:lpstr>4-(1)-エ-(イ)　安全度に関する主な項目</vt:lpstr>
      <vt:lpstr>4-(1)-オ 電子等制御システムの設計と開発(1/3)</vt:lpstr>
      <vt:lpstr>4-(1)-オ 電子等制御システムの設計と開発(2/3)</vt:lpstr>
      <vt:lpstr>4-(1)-オ 電子等制御システムの設計と開発(3/3)</vt:lpstr>
      <vt:lpstr>4-(2) ハードウェアの安全構造の制約(1/3)</vt:lpstr>
      <vt:lpstr>4-(2) ハードウェアの安全構造の制約(2/3)</vt:lpstr>
      <vt:lpstr>4-(2) ハードウェアの安全構造の制約(3/3)</vt:lpstr>
      <vt:lpstr>4-(2)-ウ SFFとHFTの関係表</vt:lpstr>
      <vt:lpstr>4-(2)-ウ-(イ) SFF：安全側故障割合</vt:lpstr>
      <vt:lpstr>4-(2)-ウ-(ウ) DC:診断カバー率(1/2)</vt:lpstr>
      <vt:lpstr>4-(2)-ウ-(ウ) DC:診断カバー率(2/2)</vt:lpstr>
      <vt:lpstr>4-(2)-ウ-(エ)　ＳＦＦの信頼性の確認(1/2)</vt:lpstr>
      <vt:lpstr>4-(2)-ウ-(エ)　ＳＦＦの信頼性の確認(2/2)</vt:lpstr>
      <vt:lpstr>4-(3) SILの簡易決定(1/2)</vt:lpstr>
      <vt:lpstr>4-(3) SILの簡易決定(2/2)</vt:lpstr>
      <vt:lpstr>4-(4) ルート2H</vt:lpstr>
      <vt:lpstr>4-(5) ハードウェアランダム故障の影響の定量化</vt:lpstr>
      <vt:lpstr>4-(5)-イ 目標機能失敗尺度</vt:lpstr>
      <vt:lpstr>4-(5)-イ-(イ) PFHについて(1/2)</vt:lpstr>
      <vt:lpstr>4-(5)-イ-(イ) PFHについて(2/2)</vt:lpstr>
      <vt:lpstr>4-(5)-イ-(ウ)共通因故障(1/2)</vt:lpstr>
      <vt:lpstr>4-(5)-イ-(ウ)共通因故障(2/2)</vt:lpstr>
      <vt:lpstr>4-ア 共通原因故障の検討(1/2)</vt:lpstr>
      <vt:lpstr>4-ア 共通原因故障の検討(2/2)</vt:lpstr>
      <vt:lpstr>4-イ 共通原因故障の抑制策</vt:lpstr>
      <vt:lpstr>4-ウ　β，βDの推定(1/2)</vt:lpstr>
      <vt:lpstr>4-ウ　β，βDの推定(2/2)</vt:lpstr>
      <vt:lpstr>4 -(7) FMEDAの例(1/4)</vt:lpstr>
      <vt:lpstr>4 -(7) FMEDAの例(1/4)　補足</vt:lpstr>
      <vt:lpstr>4 -(7) FMEDAの例(2/4)</vt:lpstr>
      <vt:lpstr>4 -(7) FMEDAの例(3/4)</vt:lpstr>
      <vt:lpstr>4 -(7) FMEDAの例(4/4)</vt:lpstr>
      <vt:lpstr>4-(8) PHD,PFHの計算の手順</vt:lpstr>
      <vt:lpstr>4-(8)-ウ PFD,PFH規格推奨式(1/2)</vt:lpstr>
      <vt:lpstr>4-(8)-ウ PFD,PFH規格推奨式(2/2)</vt:lpstr>
      <vt:lpstr>4-(9) 決定論的原因故障の回避の要求</vt:lpstr>
      <vt:lpstr>4-(9)-ア ルート2S、使用実績について</vt:lpstr>
      <vt:lpstr>4-(9)-イ 決定論的原因故障の回避のための技法又は手段</vt:lpstr>
      <vt:lpstr>4-(9)-ウ 電子等制御システム設計要求仕様作成時の決定論的原因故障の回避</vt:lpstr>
      <vt:lpstr>4-(9)-エ　安全関連システムの設計時の決定論的原因故障の回避</vt:lpstr>
      <vt:lpstr>4-(9)-オ 環境ストレスによる決定論的原因故障の抑制の技法又は手段</vt:lpstr>
      <vt:lpstr>4-(10) ディレーティング</vt:lpstr>
      <vt:lpstr>4-(11)-ア　データ通信における通信欠陥</vt:lpstr>
      <vt:lpstr>4-(11)-イ　通信の残留欠陥の低減法</vt:lpstr>
      <vt:lpstr>5 ソフトウェアの設計</vt:lpstr>
      <vt:lpstr>5-(1)-ア ソフトウェア安全ライフサイクル（SSLC）</vt:lpstr>
      <vt:lpstr>5-(2) ソフトウェア安全ライフサイクル</vt:lpstr>
      <vt:lpstr>5-(2)-ア  ソフトウェアの開発、設計のＶモデル(1/3)</vt:lpstr>
      <vt:lpstr>5-(2)-ア  ソフトウェアの開発、設計のＶモデル(2/3)</vt:lpstr>
      <vt:lpstr>5-(2)-ア  ソフトウェアの開発、設計のＶモデル(3/3)</vt:lpstr>
      <vt:lpstr>5-(3) ソフトウェアの安全度水準</vt:lpstr>
      <vt:lpstr>5-(3)-(ウ) ソフトウェア安全要求事項に対する技法又は手段</vt:lpstr>
      <vt:lpstr>5-(3)-(エ)~5-(8)ソフトウエア安全要求事項に対する技法、手法</vt:lpstr>
      <vt:lpstr>5-(9) ソフトウェアシステム結合試験の実施</vt:lpstr>
      <vt:lpstr>5-(9) ソフトウェアシステム結合試験の技法、手法</vt:lpstr>
      <vt:lpstr>5-(10)-ア ソフトウェア面の安全妥当性確認</vt:lpstr>
      <vt:lpstr>5-(10)-イ　安全システム妥当性確認のソフトウェア側面</vt:lpstr>
      <vt:lpstr>5-(10)-イ 妥当性確認試験の技法又は手段</vt:lpstr>
      <vt:lpstr>5-(11) ソフトウェアの変更(部分改修) (1/2)</vt:lpstr>
      <vt:lpstr>5-(11) ソフトウェアの変更(部分改修) (2/2)</vt:lpstr>
      <vt:lpstr>5-(11)-ウ ソフトウェアの変更の実施と文書化</vt:lpstr>
      <vt:lpstr>5-(11)-エ ソフトウェアの変更(部分改修)</vt:lpstr>
      <vt:lpstr>5-(11)-エ 技法又は手段の説明(1/2)</vt:lpstr>
      <vt:lpstr>5-(11)-エ 技法又は手段の説明</vt:lpstr>
      <vt:lpstr>６ 機能安全制御システムの設計の例</vt:lpstr>
      <vt:lpstr>６-(2) 安全関連システム設計の例</vt:lpstr>
      <vt:lpstr>6-(2) 安全関連システム設計の例(1/8)</vt:lpstr>
      <vt:lpstr>6-(2) 安全関連システム設計の例(2/8)</vt:lpstr>
      <vt:lpstr>6-(2) 安全関連システム設計の例(3/8)</vt:lpstr>
      <vt:lpstr>6-(2) 安全関連システム設計の例(4/8)</vt:lpstr>
      <vt:lpstr>6-(2) 安全関連システム設計の例(5/8)</vt:lpstr>
      <vt:lpstr>6-(2) 安全関連システム設計の例(6/8)</vt:lpstr>
      <vt:lpstr>6-(2) 安全関連システム設計の例(7/8)</vt:lpstr>
      <vt:lpstr>6-(2) 安全関連システム設計の例(8/8)</vt:lpstr>
      <vt:lpstr>７防護層(protection layer) (1)概念</vt:lpstr>
      <vt:lpstr>７防護層(protection layer) (1)概念</vt:lpstr>
      <vt:lpstr>７防護層(protection layer) (2)防護層への安全機能の割当て</vt:lpstr>
      <vt:lpstr>７防護層(protection layer) (2)防護層への安全機能の割当て</vt:lpstr>
      <vt:lpstr>参考：マルコフモデル(1/3)</vt:lpstr>
      <vt:lpstr>参考：マルコフモデル(2/3)</vt:lpstr>
      <vt:lpstr>参考：マルコフモデル(3/3)</vt:lpstr>
      <vt:lpstr>PowerPoint プレゼンテーション</vt:lpstr>
      <vt:lpstr>第6章　妥当性確認</vt:lpstr>
      <vt:lpstr>1.概要　(1)妥当性確認とは</vt:lpstr>
      <vt:lpstr>1.概要　(1)妥当性確認とは</vt:lpstr>
      <vt:lpstr>1.概要　(1)妥当性確認とは</vt:lpstr>
      <vt:lpstr>1.概要　(2)機能安全マネジメント</vt:lpstr>
      <vt:lpstr>1.概要　(3)SIL/PL要求適合</vt:lpstr>
      <vt:lpstr>1.概要　(3)SIL/PL要求適合</vt:lpstr>
      <vt:lpstr>1.概要　 (3)SIL/PL要求適合</vt:lpstr>
      <vt:lpstr>1.概要　 (3)SIL/PL要求適合</vt:lpstr>
      <vt:lpstr>2.安全妥当性確認　(1)要求事項</vt:lpstr>
      <vt:lpstr>2.安全妥当性確認　(2)文書化</vt:lpstr>
      <vt:lpstr>3.安全関連システムの妥当性確認 　(1)要求事項</vt:lpstr>
      <vt:lpstr>3.安全関連システムの妥当性確認 　(1)要求事項</vt:lpstr>
      <vt:lpstr>3.安全関連システムの妥当性確認　(2)文書化</vt:lpstr>
      <vt:lpstr>3.安全関連システムの妥当性確認　(2)文書化</vt:lpstr>
      <vt:lpstr>４.ソフトウェア妥当性確認　(1)概要</vt:lpstr>
      <vt:lpstr>４.ソフトウェア妥当性確認 (2)要求事項</vt:lpstr>
      <vt:lpstr>４.ソフトウェア妥当性確認 (2)要求事項</vt:lpstr>
      <vt:lpstr>４.ソフトウェア妥当性確認 (2)要求事項</vt:lpstr>
      <vt:lpstr>４.ソフトウェア妥当性確認 (3)文書化</vt:lpstr>
      <vt:lpstr>４.ソフトウェア妥当性確認 (3)文書化</vt:lpstr>
    </vt:vector>
  </TitlesOfParts>
  <Company>中央労働災害防止協会</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中央労働災害防止協会</dc:creator>
  <cp:lastModifiedBy>厚生労働省ネットワークシステム</cp:lastModifiedBy>
  <cp:revision>100</cp:revision>
  <cp:lastPrinted>2018-01-31T02:01:29Z</cp:lastPrinted>
  <dcterms:created xsi:type="dcterms:W3CDTF">2017-06-06T06:13:32Z</dcterms:created>
  <dcterms:modified xsi:type="dcterms:W3CDTF">2018-03-15T05:27:31Z</dcterms:modified>
</cp:coreProperties>
</file>