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5"/>
  </p:notesMasterIdLst>
  <p:handoutMasterIdLst>
    <p:handoutMasterId r:id="rId6"/>
  </p:handoutMasterIdLst>
  <p:sldIdLst>
    <p:sldId id="542" r:id="rId2"/>
    <p:sldId id="543" r:id="rId3"/>
    <p:sldId id="541" r:id="rId4"/>
  </p:sldIdLst>
  <p:sldSz cx="9144000" cy="6858000" type="screen4x3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66CC"/>
    <a:srgbClr val="4F81BD"/>
    <a:srgbClr val="0033CC"/>
    <a:srgbClr val="FFFFFF"/>
    <a:srgbClr val="FF7C80"/>
    <a:srgbClr val="FFCCFF"/>
    <a:srgbClr val="FF5050"/>
    <a:srgbClr val="F83616"/>
    <a:srgbClr val="FFCCCC"/>
    <a:srgbClr val="FF99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95" autoAdjust="0"/>
    <p:restoredTop sz="95404" autoAdjust="0"/>
  </p:normalViewPr>
  <p:slideViewPr>
    <p:cSldViewPr>
      <p:cViewPr>
        <p:scale>
          <a:sx n="75" d="100"/>
          <a:sy n="75" d="100"/>
        </p:scale>
        <p:origin x="-948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5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6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7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8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2912170756537256"/>
          <c:y val="6.4976581481624468E-2"/>
          <c:w val="0.73688751136495034"/>
          <c:h val="0.73824061609196545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土砂崩壊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050"/>
                </a:pPr>
                <a:endParaRPr lang="ja-JP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Sheet1!$A$2:$A$11</c:f>
              <c:strCache>
                <c:ptCount val="10"/>
                <c:pt idx="0">
                  <c:v>17年</c:v>
                </c:pt>
                <c:pt idx="1">
                  <c:v>18年</c:v>
                </c:pt>
                <c:pt idx="2">
                  <c:v>19年</c:v>
                </c:pt>
                <c:pt idx="3">
                  <c:v>20年</c:v>
                </c:pt>
                <c:pt idx="4">
                  <c:v>21年</c:v>
                </c:pt>
                <c:pt idx="5">
                  <c:v>22年</c:v>
                </c:pt>
                <c:pt idx="6">
                  <c:v>23年</c:v>
                </c:pt>
                <c:pt idx="7">
                  <c:v>24年</c:v>
                </c:pt>
                <c:pt idx="8">
                  <c:v>25年</c:v>
                </c:pt>
                <c:pt idx="9">
                  <c:v>26年</c:v>
                </c:pt>
              </c:strCache>
            </c:strRef>
          </c:cat>
          <c:val>
            <c:numRef>
              <c:f>Sheet1!$B$2:$B$11</c:f>
              <c:numCache>
                <c:formatCode>General</c:formatCode>
                <c:ptCount val="10"/>
                <c:pt idx="0">
                  <c:v>14</c:v>
                </c:pt>
                <c:pt idx="1">
                  <c:v>20</c:v>
                </c:pt>
                <c:pt idx="2">
                  <c:v>19</c:v>
                </c:pt>
                <c:pt idx="3">
                  <c:v>21</c:v>
                </c:pt>
                <c:pt idx="4">
                  <c:v>11</c:v>
                </c:pt>
                <c:pt idx="5">
                  <c:v>13</c:v>
                </c:pt>
                <c:pt idx="6">
                  <c:v>9</c:v>
                </c:pt>
                <c:pt idx="7">
                  <c:v>8</c:v>
                </c:pt>
                <c:pt idx="8">
                  <c:v>20</c:v>
                </c:pt>
                <c:pt idx="9">
                  <c:v>14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20440704"/>
        <c:axId val="120439168"/>
      </c:barChart>
      <c:lineChart>
        <c:grouping val="standar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建設業</c:v>
                </c:pt>
              </c:strCache>
            </c:strRef>
          </c:tx>
          <c:marker>
            <c:symbol val="square"/>
            <c:size val="5"/>
          </c:marker>
          <c:dLbls>
            <c:txPr>
              <a:bodyPr/>
              <a:lstStyle/>
              <a:p>
                <a:pPr>
                  <a:defRPr sz="1050"/>
                </a:pPr>
                <a:endParaRPr lang="ja-JP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Sheet1!$A$2:$A$11</c:f>
              <c:strCache>
                <c:ptCount val="10"/>
                <c:pt idx="0">
                  <c:v>17年</c:v>
                </c:pt>
                <c:pt idx="1">
                  <c:v>18年</c:v>
                </c:pt>
                <c:pt idx="2">
                  <c:v>19年</c:v>
                </c:pt>
                <c:pt idx="3">
                  <c:v>20年</c:v>
                </c:pt>
                <c:pt idx="4">
                  <c:v>21年</c:v>
                </c:pt>
                <c:pt idx="5">
                  <c:v>22年</c:v>
                </c:pt>
                <c:pt idx="6">
                  <c:v>23年</c:v>
                </c:pt>
                <c:pt idx="7">
                  <c:v>24年</c:v>
                </c:pt>
                <c:pt idx="8">
                  <c:v>25年</c:v>
                </c:pt>
                <c:pt idx="9">
                  <c:v>26年</c:v>
                </c:pt>
              </c:strCache>
            </c:strRef>
          </c:cat>
          <c:val>
            <c:numRef>
              <c:f>Sheet1!$C$2:$C$11</c:f>
              <c:numCache>
                <c:formatCode>General</c:formatCode>
                <c:ptCount val="10"/>
                <c:pt idx="0">
                  <c:v>497</c:v>
                </c:pt>
                <c:pt idx="1">
                  <c:v>508</c:v>
                </c:pt>
                <c:pt idx="2">
                  <c:v>461</c:v>
                </c:pt>
                <c:pt idx="3">
                  <c:v>430</c:v>
                </c:pt>
                <c:pt idx="4">
                  <c:v>371</c:v>
                </c:pt>
                <c:pt idx="5">
                  <c:v>365</c:v>
                </c:pt>
                <c:pt idx="6">
                  <c:v>342</c:v>
                </c:pt>
                <c:pt idx="7">
                  <c:v>367</c:v>
                </c:pt>
                <c:pt idx="8">
                  <c:v>342</c:v>
                </c:pt>
                <c:pt idx="9">
                  <c:v>377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20435840"/>
        <c:axId val="120437376"/>
      </c:lineChart>
      <c:catAx>
        <c:axId val="120435840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 rot="0" vert="horz"/>
          <a:lstStyle/>
          <a:p>
            <a:pPr>
              <a:defRPr sz="1000" baseline="0"/>
            </a:pPr>
            <a:endParaRPr lang="ja-JP"/>
          </a:p>
        </c:txPr>
        <c:crossAx val="120437376"/>
        <c:crosses val="autoZero"/>
        <c:auto val="1"/>
        <c:lblAlgn val="ctr"/>
        <c:lblOffset val="100"/>
        <c:noMultiLvlLbl val="0"/>
      </c:catAx>
      <c:valAx>
        <c:axId val="120437376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ja-JP"/>
          </a:p>
        </c:txPr>
        <c:crossAx val="120435840"/>
        <c:crosses val="autoZero"/>
        <c:crossBetween val="between"/>
      </c:valAx>
      <c:valAx>
        <c:axId val="120439168"/>
        <c:scaling>
          <c:orientation val="minMax"/>
          <c:max val="60"/>
        </c:scaling>
        <c:delete val="0"/>
        <c:axPos val="r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ja-JP"/>
          </a:p>
        </c:txPr>
        <c:crossAx val="120440704"/>
        <c:crosses val="max"/>
        <c:crossBetween val="between"/>
        <c:majorUnit val="10"/>
      </c:valAx>
      <c:catAx>
        <c:axId val="120440704"/>
        <c:scaling>
          <c:orientation val="minMax"/>
        </c:scaling>
        <c:delete val="1"/>
        <c:axPos val="b"/>
        <c:majorTickMark val="out"/>
        <c:minorTickMark val="none"/>
        <c:tickLblPos val="nextTo"/>
        <c:crossAx val="120439168"/>
        <c:crosses val="autoZero"/>
        <c:auto val="1"/>
        <c:lblAlgn val="ctr"/>
        <c:lblOffset val="100"/>
        <c:noMultiLvlLbl val="0"/>
      </c:catAx>
    </c:plotArea>
    <c:plotVisOnly val="1"/>
    <c:dispBlanksAs val="gap"/>
    <c:showDLblsOverMax val="0"/>
  </c:chart>
  <c:txPr>
    <a:bodyPr/>
    <a:lstStyle/>
    <a:p>
      <a:pPr>
        <a:defRPr sz="1800"/>
      </a:pPr>
      <a:endParaRPr lang="ja-JP"/>
    </a:p>
  </c:txPr>
  <c:externalData r:id="rId1">
    <c:autoUpdate val="0"/>
  </c:externalData>
  <c:userShapes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209296472727521"/>
          <c:y val="7.8315361078559451E-2"/>
          <c:w val="0.8426059236048602"/>
          <c:h val="0.80119394385450171"/>
        </c:manualLayout>
      </c:layout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列1</c:v>
                </c:pt>
              </c:strCache>
            </c:strRef>
          </c:tx>
          <c:dPt>
            <c:idx val="0"/>
            <c:bubble3D val="0"/>
            <c:spPr>
              <a:scene3d>
                <a:camera prst="orthographicFront"/>
                <a:lightRig rig="threePt" dir="t"/>
              </a:scene3d>
            </c:spPr>
          </c:dPt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ja-JP" altLang="en-US" sz="900" dirty="0">
                        <a:latin typeface="+mn-ea"/>
                        <a:ea typeface="+mn-ea"/>
                      </a:rPr>
                      <a:t>道路</a:t>
                    </a:r>
                    <a:r>
                      <a:rPr lang="ja-JP" altLang="en-US" sz="900" dirty="0" smtClean="0">
                        <a:latin typeface="+mn-ea"/>
                        <a:ea typeface="+mn-ea"/>
                      </a:rPr>
                      <a:t>工事</a:t>
                    </a:r>
                    <a:r>
                      <a:rPr lang="en-US" altLang="ja-JP" sz="900" dirty="0" smtClean="0">
                        <a:latin typeface="+mn-ea"/>
                        <a:ea typeface="+mn-ea"/>
                      </a:rPr>
                      <a:t> 75</a:t>
                    </a:r>
                    <a:r>
                      <a:rPr lang="ja-JP" altLang="en-US" sz="900" dirty="0" smtClean="0">
                        <a:latin typeface="+mn-ea"/>
                        <a:ea typeface="+mn-ea"/>
                      </a:rPr>
                      <a:t>件</a:t>
                    </a:r>
                    <a:endParaRPr lang="en-US" altLang="ja-JP" dirty="0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ja-JP" altLang="en-US" sz="900" dirty="0">
                        <a:latin typeface="+mn-ea"/>
                        <a:ea typeface="+mn-ea"/>
                      </a:rPr>
                      <a:t>砂防</a:t>
                    </a:r>
                    <a:r>
                      <a:rPr lang="ja-JP" altLang="en-US" sz="900" dirty="0" smtClean="0">
                        <a:latin typeface="+mn-ea"/>
                        <a:ea typeface="+mn-ea"/>
                      </a:rPr>
                      <a:t>工事</a:t>
                    </a:r>
                    <a:r>
                      <a:rPr lang="en-US" altLang="ja-JP" sz="900" dirty="0" smtClean="0">
                        <a:latin typeface="+mn-ea"/>
                        <a:ea typeface="+mn-ea"/>
                      </a:rPr>
                      <a:t> 16</a:t>
                    </a:r>
                    <a:r>
                      <a:rPr lang="ja-JP" altLang="ja-JP" sz="900" b="0" i="0" u="none" strike="noStrike" baseline="0" dirty="0" smtClean="0">
                        <a:effectLst/>
                        <a:latin typeface="+mn-ea"/>
                        <a:ea typeface="+mn-ea"/>
                      </a:rPr>
                      <a:t>件</a:t>
                    </a:r>
                    <a:endParaRPr lang="en-US" altLang="ja-JP" dirty="0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2"/>
              <c:layout/>
              <c:tx>
                <c:rich>
                  <a:bodyPr/>
                  <a:lstStyle/>
                  <a:p>
                    <a:r>
                      <a:rPr lang="ja-JP" altLang="en-US" sz="900" dirty="0">
                        <a:latin typeface="+mn-ea"/>
                        <a:ea typeface="+mn-ea"/>
                      </a:rPr>
                      <a:t>河川</a:t>
                    </a:r>
                    <a:r>
                      <a:rPr lang="ja-JP" altLang="en-US" sz="900" dirty="0" smtClean="0">
                        <a:latin typeface="+mn-ea"/>
                        <a:ea typeface="+mn-ea"/>
                      </a:rPr>
                      <a:t>工事</a:t>
                    </a:r>
                    <a:r>
                      <a:rPr lang="en-US" altLang="ja-JP" sz="900" dirty="0" smtClean="0">
                        <a:latin typeface="+mn-ea"/>
                        <a:ea typeface="+mn-ea"/>
                      </a:rPr>
                      <a:t> 8</a:t>
                    </a:r>
                    <a:r>
                      <a:rPr lang="ja-JP" altLang="ja-JP" sz="900" b="0" i="0" u="none" strike="noStrike" baseline="0" dirty="0" smtClean="0">
                        <a:effectLst/>
                        <a:latin typeface="+mn-ea"/>
                        <a:ea typeface="+mn-ea"/>
                      </a:rPr>
                      <a:t>件</a:t>
                    </a:r>
                    <a:endParaRPr lang="en-US" altLang="ja-JP" dirty="0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3"/>
              <c:layout/>
              <c:tx>
                <c:rich>
                  <a:bodyPr/>
                  <a:lstStyle/>
                  <a:p>
                    <a:r>
                      <a:rPr lang="ja-JP" altLang="en-US" sz="900" dirty="0">
                        <a:latin typeface="+mn-ea"/>
                        <a:ea typeface="+mn-ea"/>
                      </a:rPr>
                      <a:t>造成</a:t>
                    </a:r>
                    <a:r>
                      <a:rPr lang="ja-JP" altLang="en-US" sz="900" dirty="0" smtClean="0">
                        <a:latin typeface="+mn-ea"/>
                        <a:ea typeface="+mn-ea"/>
                      </a:rPr>
                      <a:t>工事</a:t>
                    </a:r>
                    <a:r>
                      <a:rPr lang="en-US" altLang="ja-JP" sz="900" dirty="0" smtClean="0">
                        <a:latin typeface="+mn-ea"/>
                        <a:ea typeface="+mn-ea"/>
                      </a:rPr>
                      <a:t> 8</a:t>
                    </a:r>
                    <a:r>
                      <a:rPr lang="ja-JP" altLang="ja-JP" sz="900" b="0" i="0" u="none" strike="noStrike" baseline="0" dirty="0" smtClean="0">
                        <a:effectLst/>
                        <a:latin typeface="+mn-ea"/>
                        <a:ea typeface="+mn-ea"/>
                      </a:rPr>
                      <a:t>件</a:t>
                    </a:r>
                    <a:endParaRPr lang="en-US" altLang="ja-JP" dirty="0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-6.342435874471998E-2"/>
                  <c:y val="-2.8139166979038111E-2"/>
                </c:manualLayout>
              </c:layout>
              <c:tx>
                <c:rich>
                  <a:bodyPr/>
                  <a:lstStyle/>
                  <a:p>
                    <a:pPr>
                      <a:defRPr sz="70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defRPr>
                    </a:pPr>
                    <a:r>
                      <a:rPr lang="zh-TW" altLang="en-US" sz="700" dirty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rPr>
                      <a:t>急傾斜地崩壊対策</a:t>
                    </a:r>
                    <a:r>
                      <a:rPr lang="zh-TW" altLang="en-US" sz="700" dirty="0" smtClean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rPr>
                      <a:t>工事 </a:t>
                    </a:r>
                    <a:r>
                      <a:rPr lang="en-US" altLang="zh-TW" sz="700" dirty="0" smtClean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rPr>
                      <a:t> 5</a:t>
                    </a:r>
                    <a:r>
                      <a:rPr lang="ja-JP" altLang="en-US" sz="700" dirty="0" smtClean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rPr>
                      <a:t>件</a:t>
                    </a:r>
                    <a:endParaRPr lang="en-US" altLang="zh-TW" sz="700" dirty="0">
                      <a:latin typeface="ＭＳ Ｐゴシック" panose="020B0600070205080204" pitchFamily="50" charset="-128"/>
                      <a:ea typeface="ＭＳ Ｐゴシック" panose="020B0600070205080204" pitchFamily="50" charset="-128"/>
                    </a:endParaRPr>
                  </a:p>
                </c:rich>
              </c:tx>
              <c:spPr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7.9691604245509751E-2"/>
                  <c:y val="-6.9934603700931533E-2"/>
                </c:manualLayout>
              </c:layout>
              <c:tx>
                <c:rich>
                  <a:bodyPr/>
                  <a:lstStyle/>
                  <a:p>
                    <a:pPr>
                      <a:defRPr sz="800">
                        <a:latin typeface="+mn-ea"/>
                        <a:ea typeface="+mn-ea"/>
                      </a:defRPr>
                    </a:pPr>
                    <a:r>
                      <a:rPr lang="ja-JP" altLang="en-US" sz="700" dirty="0">
                        <a:latin typeface="+mn-ea"/>
                        <a:ea typeface="+mn-ea"/>
                      </a:rPr>
                      <a:t>ダム</a:t>
                    </a:r>
                    <a:r>
                      <a:rPr lang="ja-JP" altLang="en-US" sz="700" dirty="0" smtClean="0">
                        <a:latin typeface="+mn-ea"/>
                        <a:ea typeface="+mn-ea"/>
                      </a:rPr>
                      <a:t>工事</a:t>
                    </a:r>
                    <a:endParaRPr lang="en-US" altLang="ja-JP" sz="700" dirty="0" smtClean="0">
                      <a:latin typeface="+mn-ea"/>
                      <a:ea typeface="+mn-ea"/>
                    </a:endParaRPr>
                  </a:p>
                  <a:p>
                    <a:pPr>
                      <a:defRPr sz="800">
                        <a:latin typeface="+mn-ea"/>
                        <a:ea typeface="+mn-ea"/>
                      </a:defRPr>
                    </a:pPr>
                    <a:r>
                      <a:rPr lang="en-US" altLang="ja-JP" sz="700" dirty="0" smtClean="0">
                        <a:latin typeface="+mn-ea"/>
                        <a:ea typeface="+mn-ea"/>
                      </a:rPr>
                      <a:t> 2</a:t>
                    </a:r>
                    <a:r>
                      <a:rPr lang="ja-JP" altLang="en-US" sz="700" dirty="0" smtClean="0">
                        <a:latin typeface="+mn-ea"/>
                        <a:ea typeface="+mn-ea"/>
                      </a:rPr>
                      <a:t>件</a:t>
                    </a:r>
                    <a:endParaRPr lang="en-US" altLang="ja-JP" sz="800" dirty="0"/>
                  </a:p>
                </c:rich>
              </c:tx>
              <c:spPr/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0.11536983419075884"/>
                  <c:y val="0.13179791871368551"/>
                </c:manualLayout>
              </c:layout>
              <c:tx>
                <c:rich>
                  <a:bodyPr/>
                  <a:lstStyle/>
                  <a:p>
                    <a:r>
                      <a:rPr lang="ja-JP" altLang="en-US" sz="900" dirty="0">
                        <a:latin typeface="+mn-ea"/>
                        <a:ea typeface="+mn-ea"/>
                      </a:rPr>
                      <a:t>その他</a:t>
                    </a:r>
                    <a:r>
                      <a:rPr lang="ja-JP" altLang="en-US" sz="900" dirty="0" smtClean="0">
                        <a:latin typeface="+mn-ea"/>
                        <a:ea typeface="+mn-ea"/>
                      </a:rPr>
                      <a:t>工事</a:t>
                    </a:r>
                    <a:r>
                      <a:rPr lang="en-US" altLang="ja-JP" sz="900" dirty="0" smtClean="0">
                        <a:latin typeface="+mn-ea"/>
                        <a:ea typeface="+mn-ea"/>
                      </a:rPr>
                      <a:t>17</a:t>
                    </a:r>
                    <a:r>
                      <a:rPr lang="ja-JP" altLang="en-US" sz="900" dirty="0" smtClean="0">
                        <a:latin typeface="+mn-ea"/>
                        <a:ea typeface="+mn-ea"/>
                      </a:rPr>
                      <a:t>件</a:t>
                    </a:r>
                    <a:endParaRPr lang="ja-JP" altLang="en-US" sz="900" dirty="0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900">
                    <a:latin typeface="+mn-ea"/>
                    <a:ea typeface="+mn-ea"/>
                  </a:defRPr>
                </a:pPr>
                <a:endParaRPr lang="ja-JP"/>
              </a:p>
            </c:txPr>
            <c:showLegendKey val="0"/>
            <c:showVal val="1"/>
            <c:showCatName val="1"/>
            <c:showSerName val="0"/>
            <c:showPercent val="0"/>
            <c:showBubbleSize val="0"/>
            <c:showLeaderLines val="1"/>
          </c:dLbls>
          <c:cat>
            <c:strRef>
              <c:f>Sheet1!$A$2:$A$8</c:f>
              <c:strCache>
                <c:ptCount val="7"/>
                <c:pt idx="0">
                  <c:v>道路工事</c:v>
                </c:pt>
                <c:pt idx="1">
                  <c:v>砂防工事</c:v>
                </c:pt>
                <c:pt idx="2">
                  <c:v>河川工事</c:v>
                </c:pt>
                <c:pt idx="3">
                  <c:v>造成工事</c:v>
                </c:pt>
                <c:pt idx="4">
                  <c:v>急傾斜地崩壊対策工事</c:v>
                </c:pt>
                <c:pt idx="5">
                  <c:v>ダム工事</c:v>
                </c:pt>
                <c:pt idx="6">
                  <c:v>その他工事</c:v>
                </c:pt>
              </c:strCache>
            </c:strRef>
          </c:cat>
          <c:val>
            <c:numRef>
              <c:f>Sheet1!$B$2:$B$8</c:f>
              <c:numCache>
                <c:formatCode>General</c:formatCode>
                <c:ptCount val="7"/>
                <c:pt idx="0">
                  <c:v>75</c:v>
                </c:pt>
                <c:pt idx="1">
                  <c:v>16</c:v>
                </c:pt>
                <c:pt idx="2">
                  <c:v>8</c:v>
                </c:pt>
                <c:pt idx="3">
                  <c:v>8</c:v>
                </c:pt>
                <c:pt idx="4">
                  <c:v>5</c:v>
                </c:pt>
                <c:pt idx="5">
                  <c:v>2</c:v>
                </c:pt>
                <c:pt idx="6">
                  <c:v>17</c:v>
                </c:pt>
              </c:numCache>
            </c:numRef>
          </c:val>
        </c:ser>
        <c:ser>
          <c:idx val="1"/>
          <c:order val="1"/>
          <c:tx>
            <c:strRef>
              <c:f>Sheet1!#REF!</c:f>
              <c:strCache>
                <c:ptCount val="1"/>
                <c:pt idx="0">
                  <c:v>#REF!</c:v>
                </c:pt>
              </c:strCache>
            </c:strRef>
          </c:tx>
          <c:dLbls>
            <c:txPr>
              <a:bodyPr/>
              <a:lstStyle/>
              <a:p>
                <a:pPr>
                  <a:defRPr sz="1050"/>
                </a:pPr>
                <a:endParaRPr lang="ja-JP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Sheet1!$A$2:$A$8</c:f>
              <c:strCache>
                <c:ptCount val="7"/>
                <c:pt idx="0">
                  <c:v>道路工事</c:v>
                </c:pt>
                <c:pt idx="1">
                  <c:v>砂防工事</c:v>
                </c:pt>
                <c:pt idx="2">
                  <c:v>河川工事</c:v>
                </c:pt>
                <c:pt idx="3">
                  <c:v>造成工事</c:v>
                </c:pt>
                <c:pt idx="4">
                  <c:v>急傾斜地崩壊対策工事</c:v>
                </c:pt>
                <c:pt idx="5">
                  <c:v>ダム工事</c:v>
                </c:pt>
                <c:pt idx="6">
                  <c:v>その他工事</c:v>
                </c:pt>
              </c:strCache>
            </c:strRef>
          </c:cat>
          <c:val>
            <c:numRef>
              <c:f>Sheet1!#REF!</c:f>
              <c:numCache>
                <c:formatCode>General</c:formatCode>
                <c:ptCount val="1"/>
                <c:pt idx="0">
                  <c:v>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plotVisOnly val="1"/>
    <c:dispBlanksAs val="gap"/>
    <c:showDLblsOverMax val="0"/>
  </c:chart>
  <c:txPr>
    <a:bodyPr/>
    <a:lstStyle/>
    <a:p>
      <a:pPr>
        <a:defRPr sz="1800"/>
      </a:pPr>
      <a:endParaRPr lang="ja-JP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209296472727521"/>
          <c:y val="7.8315361078559451E-2"/>
          <c:w val="0.8426059236048602"/>
          <c:h val="0.80119394385450171"/>
        </c:manualLayout>
      </c:layout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列1</c:v>
                </c:pt>
              </c:strCache>
            </c:strRef>
          </c:tx>
          <c:dPt>
            <c:idx val="0"/>
            <c:bubble3D val="0"/>
            <c:spPr>
              <a:scene3d>
                <a:camera prst="orthographicFront"/>
                <a:lightRig rig="threePt" dir="t"/>
              </a:scene3d>
            </c:spPr>
          </c:dPt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ja-JP" altLang="en-US" dirty="0">
                        <a:latin typeface="+mn-ea"/>
                        <a:ea typeface="+mn-ea"/>
                      </a:rPr>
                      <a:t>～</a:t>
                    </a:r>
                    <a:r>
                      <a:rPr lang="en-US" altLang="ja-JP" dirty="0">
                        <a:latin typeface="+mn-ea"/>
                        <a:ea typeface="+mn-ea"/>
                      </a:rPr>
                      <a:t>2000</a:t>
                    </a:r>
                    <a:r>
                      <a:rPr lang="ja-JP" altLang="en-US" dirty="0">
                        <a:latin typeface="+mn-ea"/>
                        <a:ea typeface="+mn-ea"/>
                      </a:rPr>
                      <a:t>万</a:t>
                    </a:r>
                    <a:r>
                      <a:rPr lang="ja-JP" altLang="en-US" dirty="0" smtClean="0">
                        <a:latin typeface="+mn-ea"/>
                        <a:ea typeface="+mn-ea"/>
                      </a:rPr>
                      <a:t>円</a:t>
                    </a:r>
                    <a:r>
                      <a:rPr lang="en-US" altLang="ja-JP" dirty="0" smtClean="0">
                        <a:latin typeface="+mn-ea"/>
                        <a:ea typeface="+mn-ea"/>
                      </a:rPr>
                      <a:t> 39</a:t>
                    </a:r>
                    <a:r>
                      <a:rPr lang="ja-JP" altLang="ja-JP" sz="800" b="0" i="0" u="none" strike="noStrike" baseline="0" dirty="0" smtClean="0">
                        <a:effectLst/>
                        <a:latin typeface="+mn-ea"/>
                        <a:ea typeface="+mn-ea"/>
                      </a:rPr>
                      <a:t>件</a:t>
                    </a:r>
                    <a:endParaRPr lang="ja-JP" altLang="en-US" dirty="0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-0.18510951517786367"/>
                  <c:y val="-0.17801474346047896"/>
                </c:manualLayout>
              </c:layout>
              <c:tx>
                <c:rich>
                  <a:bodyPr/>
                  <a:lstStyle/>
                  <a:p>
                    <a:r>
                      <a:rPr lang="en-US" altLang="ja-JP" dirty="0">
                        <a:latin typeface="+mn-ea"/>
                        <a:ea typeface="+mn-ea"/>
                      </a:rPr>
                      <a:t>2000</a:t>
                    </a:r>
                    <a:r>
                      <a:rPr lang="ja-JP" altLang="en-US" dirty="0">
                        <a:latin typeface="+mn-ea"/>
                        <a:ea typeface="+mn-ea"/>
                      </a:rPr>
                      <a:t>万～</a:t>
                    </a:r>
                    <a:r>
                      <a:rPr lang="en-US" altLang="ja-JP" dirty="0">
                        <a:latin typeface="+mn-ea"/>
                        <a:ea typeface="+mn-ea"/>
                      </a:rPr>
                      <a:t>4000</a:t>
                    </a:r>
                    <a:r>
                      <a:rPr lang="ja-JP" altLang="en-US" dirty="0" smtClean="0">
                        <a:latin typeface="+mn-ea"/>
                        <a:ea typeface="+mn-ea"/>
                      </a:rPr>
                      <a:t>万</a:t>
                    </a:r>
                    <a:r>
                      <a:rPr lang="en-US" altLang="ja-JP" dirty="0" smtClean="0">
                        <a:latin typeface="+mn-ea"/>
                        <a:ea typeface="+mn-ea"/>
                      </a:rPr>
                      <a:t>  </a:t>
                    </a:r>
                    <a:r>
                      <a:rPr lang="en-US" altLang="ja-JP" dirty="0" smtClean="0">
                        <a:solidFill>
                          <a:schemeClr val="tx1"/>
                        </a:solidFill>
                        <a:latin typeface="+mn-ea"/>
                        <a:ea typeface="+mn-ea"/>
                      </a:rPr>
                      <a:t>19</a:t>
                    </a:r>
                    <a:r>
                      <a:rPr lang="ja-JP" altLang="en-US" dirty="0" smtClean="0">
                        <a:solidFill>
                          <a:schemeClr val="tx1"/>
                        </a:solidFill>
                        <a:latin typeface="+mn-ea"/>
                        <a:ea typeface="+mn-ea"/>
                      </a:rPr>
                      <a:t>件</a:t>
                    </a:r>
                    <a:endParaRPr lang="ja-JP" altLang="en-US" dirty="0">
                      <a:solidFill>
                        <a:schemeClr val="tx1"/>
                      </a:solidFill>
                    </a:endParaRPr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6.3352029984328387E-2"/>
                  <c:y val="-9.0225113424132249E-3"/>
                </c:manualLayout>
              </c:layout>
              <c:tx>
                <c:rich>
                  <a:bodyPr/>
                  <a:lstStyle/>
                  <a:p>
                    <a:r>
                      <a:rPr lang="en-US" altLang="ja-JP" dirty="0">
                        <a:latin typeface="+mn-ea"/>
                        <a:ea typeface="+mn-ea"/>
                      </a:rPr>
                      <a:t>4000</a:t>
                    </a:r>
                    <a:r>
                      <a:rPr lang="ja-JP" altLang="en-US" dirty="0">
                        <a:latin typeface="+mn-ea"/>
                        <a:ea typeface="+mn-ea"/>
                      </a:rPr>
                      <a:t>万～</a:t>
                    </a:r>
                    <a:r>
                      <a:rPr lang="en-US" altLang="ja-JP" dirty="0">
                        <a:latin typeface="+mn-ea"/>
                        <a:ea typeface="+mn-ea"/>
                      </a:rPr>
                      <a:t>6000</a:t>
                    </a:r>
                    <a:r>
                      <a:rPr lang="ja-JP" altLang="en-US" dirty="0" smtClean="0">
                        <a:latin typeface="+mn-ea"/>
                        <a:ea typeface="+mn-ea"/>
                      </a:rPr>
                      <a:t>万</a:t>
                    </a:r>
                    <a:r>
                      <a:rPr lang="en-US" altLang="ja-JP" dirty="0" smtClean="0">
                        <a:latin typeface="+mn-ea"/>
                        <a:ea typeface="+mn-ea"/>
                      </a:rPr>
                      <a:t> 11</a:t>
                    </a:r>
                    <a:r>
                      <a:rPr lang="ja-JP" altLang="ja-JP" sz="800" b="0" i="0" u="none" strike="noStrike" baseline="0" dirty="0" smtClean="0">
                        <a:effectLst/>
                        <a:latin typeface="+mn-ea"/>
                        <a:ea typeface="+mn-ea"/>
                      </a:rPr>
                      <a:t>件</a:t>
                    </a:r>
                    <a:endParaRPr lang="ja-JP" altLang="en-US" dirty="0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9.4712672623304059E-2"/>
                  <c:y val="-5.1316399562355217E-3"/>
                </c:manualLayout>
              </c:layout>
              <c:tx>
                <c:rich>
                  <a:bodyPr/>
                  <a:lstStyle/>
                  <a:p>
                    <a:r>
                      <a:rPr lang="en-US" altLang="ja-JP" dirty="0">
                        <a:latin typeface="+mn-ea"/>
                        <a:ea typeface="+mn-ea"/>
                      </a:rPr>
                      <a:t>6000</a:t>
                    </a:r>
                    <a:r>
                      <a:rPr lang="ja-JP" altLang="en-US" dirty="0">
                        <a:latin typeface="+mn-ea"/>
                        <a:ea typeface="+mn-ea"/>
                      </a:rPr>
                      <a:t>万～</a:t>
                    </a:r>
                    <a:r>
                      <a:rPr lang="en-US" altLang="ja-JP" dirty="0">
                        <a:latin typeface="+mn-ea"/>
                        <a:ea typeface="+mn-ea"/>
                      </a:rPr>
                      <a:t>8000</a:t>
                    </a:r>
                    <a:r>
                      <a:rPr lang="ja-JP" altLang="en-US" dirty="0" smtClean="0">
                        <a:latin typeface="+mn-ea"/>
                        <a:ea typeface="+mn-ea"/>
                      </a:rPr>
                      <a:t>万</a:t>
                    </a:r>
                    <a:r>
                      <a:rPr lang="en-US" altLang="ja-JP" dirty="0" smtClean="0">
                        <a:latin typeface="+mn-ea"/>
                        <a:ea typeface="+mn-ea"/>
                      </a:rPr>
                      <a:t> </a:t>
                    </a:r>
                  </a:p>
                  <a:p>
                    <a:r>
                      <a:rPr lang="en-US" altLang="ja-JP" dirty="0" smtClean="0">
                        <a:latin typeface="+mn-ea"/>
                        <a:ea typeface="+mn-ea"/>
                      </a:rPr>
                      <a:t>3</a:t>
                    </a:r>
                    <a:r>
                      <a:rPr lang="ja-JP" altLang="en-US" dirty="0" smtClean="0">
                        <a:latin typeface="+mn-ea"/>
                        <a:ea typeface="+mn-ea"/>
                      </a:rPr>
                      <a:t>件</a:t>
                    </a:r>
                    <a:endParaRPr lang="ja-JP" altLang="en-US" dirty="0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-0.15124925462843078"/>
                  <c:y val="2.9729262062394338E-3"/>
                </c:manualLayout>
              </c:layout>
              <c:tx>
                <c:rich>
                  <a:bodyPr/>
                  <a:lstStyle/>
                  <a:p>
                    <a:r>
                      <a:rPr lang="en-US" altLang="zh-TW" dirty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rPr>
                      <a:t>8000</a:t>
                    </a:r>
                    <a:r>
                      <a:rPr lang="zh-TW" altLang="en-US" dirty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rPr>
                      <a:t>万～</a:t>
                    </a:r>
                    <a:r>
                      <a:rPr lang="en-US" altLang="zh-TW" dirty="0" smtClean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rPr>
                      <a:t>1</a:t>
                    </a:r>
                    <a:r>
                      <a:rPr lang="zh-TW" altLang="en-US" dirty="0" smtClean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rPr>
                      <a:t>億</a:t>
                    </a:r>
                    <a:r>
                      <a:rPr lang="en-US" altLang="zh-TW" dirty="0" smtClean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rPr>
                      <a:t> 5</a:t>
                    </a:r>
                    <a:r>
                      <a:rPr lang="ja-JP" altLang="en-US" dirty="0" smtClean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rPr>
                      <a:t>件</a:t>
                    </a:r>
                    <a:endParaRPr lang="zh-TW" altLang="en-US" dirty="0">
                      <a:latin typeface="ＭＳ Ｐゴシック" panose="020B0600070205080204" pitchFamily="50" charset="-128"/>
                      <a:ea typeface="ＭＳ Ｐゴシック" panose="020B0600070205080204" pitchFamily="50" charset="-128"/>
                    </a:endParaRPr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5"/>
              <c:layout/>
              <c:tx>
                <c:rich>
                  <a:bodyPr/>
                  <a:lstStyle/>
                  <a:p>
                    <a:r>
                      <a:rPr lang="en-US" altLang="zh-TW" dirty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rPr>
                      <a:t>1</a:t>
                    </a:r>
                    <a:r>
                      <a:rPr lang="zh-TW" altLang="en-US" dirty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rPr>
                      <a:t>億～</a:t>
                    </a:r>
                    <a:r>
                      <a:rPr lang="en-US" altLang="zh-TW" dirty="0" smtClean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rPr>
                      <a:t>2</a:t>
                    </a:r>
                    <a:r>
                      <a:rPr lang="zh-TW" altLang="en-US" dirty="0" smtClean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rPr>
                      <a:t>億</a:t>
                    </a:r>
                    <a:endParaRPr lang="en-US" altLang="zh-TW" dirty="0" smtClean="0">
                      <a:latin typeface="ＭＳ Ｐゴシック" panose="020B0600070205080204" pitchFamily="50" charset="-128"/>
                      <a:ea typeface="ＭＳ Ｐゴシック" panose="020B0600070205080204" pitchFamily="50" charset="-128"/>
                    </a:endParaRPr>
                  </a:p>
                  <a:p>
                    <a:r>
                      <a:rPr lang="en-US" altLang="zh-TW" dirty="0" smtClean="0"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rPr>
                      <a:t> 6</a:t>
                    </a:r>
                    <a:r>
                      <a:rPr lang="ja-JP" altLang="ja-JP" sz="800" b="0" i="0" u="none" strike="noStrike" baseline="0" dirty="0" smtClean="0">
                        <a:effectLst/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rPr>
                      <a:t>件</a:t>
                    </a:r>
                    <a:endParaRPr lang="zh-TW" altLang="en-US" dirty="0">
                      <a:latin typeface="ＭＳ Ｐゴシック" panose="020B0600070205080204" pitchFamily="50" charset="-128"/>
                      <a:ea typeface="ＭＳ Ｐゴシック" panose="020B0600070205080204" pitchFamily="50" charset="-128"/>
                    </a:endParaRPr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-6.3253439003858908E-2"/>
                  <c:y val="-0.17404920239819327"/>
                </c:manualLayout>
              </c:layout>
              <c:tx>
                <c:rich>
                  <a:bodyPr/>
                  <a:lstStyle/>
                  <a:p>
                    <a:r>
                      <a:rPr lang="en-US" altLang="ja-JP" dirty="0">
                        <a:latin typeface="+mn-ea"/>
                        <a:ea typeface="+mn-ea"/>
                      </a:rPr>
                      <a:t>2</a:t>
                    </a:r>
                    <a:r>
                      <a:rPr lang="ja-JP" altLang="en-US" dirty="0">
                        <a:latin typeface="+mn-ea"/>
                        <a:ea typeface="+mn-ea"/>
                      </a:rPr>
                      <a:t>億</a:t>
                    </a:r>
                    <a:r>
                      <a:rPr lang="ja-JP" altLang="en-US" dirty="0" smtClean="0">
                        <a:latin typeface="+mn-ea"/>
                        <a:ea typeface="+mn-ea"/>
                      </a:rPr>
                      <a:t>～</a:t>
                    </a:r>
                    <a:endParaRPr lang="en-US" altLang="ja-JP" dirty="0" smtClean="0">
                      <a:latin typeface="+mn-ea"/>
                      <a:ea typeface="+mn-ea"/>
                    </a:endParaRPr>
                  </a:p>
                  <a:p>
                    <a:r>
                      <a:rPr lang="en-US" altLang="ja-JP" dirty="0" smtClean="0">
                        <a:latin typeface="+mn-ea"/>
                        <a:ea typeface="+mn-ea"/>
                      </a:rPr>
                      <a:t>3</a:t>
                    </a:r>
                    <a:r>
                      <a:rPr lang="ja-JP" altLang="ja-JP" sz="800" b="0" i="0" u="none" strike="noStrike" baseline="0" dirty="0" smtClean="0">
                        <a:effectLst/>
                        <a:latin typeface="+mn-ea"/>
                        <a:ea typeface="+mn-ea"/>
                      </a:rPr>
                      <a:t>件</a:t>
                    </a:r>
                    <a:endParaRPr lang="ja-JP" altLang="en-US" dirty="0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7"/>
              <c:layout/>
              <c:tx>
                <c:rich>
                  <a:bodyPr/>
                  <a:lstStyle/>
                  <a:p>
                    <a:r>
                      <a:rPr lang="ja-JP" altLang="en-US" dirty="0" smtClean="0">
                        <a:latin typeface="+mn-ea"/>
                        <a:ea typeface="+mn-ea"/>
                      </a:rPr>
                      <a:t>不明</a:t>
                    </a:r>
                    <a:endParaRPr lang="en-US" altLang="ja-JP" dirty="0" smtClean="0">
                      <a:latin typeface="+mn-ea"/>
                      <a:ea typeface="+mn-ea"/>
                    </a:endParaRPr>
                  </a:p>
                  <a:p>
                    <a:r>
                      <a:rPr lang="en-US" altLang="ja-JP" dirty="0" smtClean="0">
                        <a:latin typeface="+mn-ea"/>
                        <a:ea typeface="+mn-ea"/>
                      </a:rPr>
                      <a:t>45</a:t>
                    </a:r>
                    <a:r>
                      <a:rPr lang="ja-JP" altLang="ja-JP" sz="800" b="0" i="0" u="none" strike="noStrike" baseline="0" dirty="0" smtClean="0">
                        <a:effectLst/>
                        <a:latin typeface="+mn-ea"/>
                        <a:ea typeface="+mn-ea"/>
                      </a:rPr>
                      <a:t>件</a:t>
                    </a:r>
                    <a:endParaRPr lang="en-US" altLang="ja-JP" dirty="0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800">
                    <a:latin typeface="+mn-ea"/>
                    <a:ea typeface="+mn-ea"/>
                  </a:defRPr>
                </a:pPr>
                <a:endParaRPr lang="ja-JP"/>
              </a:p>
            </c:txPr>
            <c:showLegendKey val="0"/>
            <c:showVal val="1"/>
            <c:showCatName val="1"/>
            <c:showSerName val="0"/>
            <c:showPercent val="0"/>
            <c:showBubbleSize val="0"/>
            <c:showLeaderLines val="1"/>
            <c:leaderLines>
              <c:spPr>
                <a:ln>
                  <a:solidFill>
                    <a:schemeClr val="tx1"/>
                  </a:solidFill>
                </a:ln>
              </c:spPr>
            </c:leaderLines>
          </c:dLbls>
          <c:cat>
            <c:strRef>
              <c:f>Sheet1!$A$2:$A$9</c:f>
              <c:strCache>
                <c:ptCount val="8"/>
                <c:pt idx="0">
                  <c:v>～2000万円</c:v>
                </c:pt>
                <c:pt idx="1">
                  <c:v>2000万～4000万円</c:v>
                </c:pt>
                <c:pt idx="2">
                  <c:v>4000万～6000万円</c:v>
                </c:pt>
                <c:pt idx="3">
                  <c:v>6000万～8000万円</c:v>
                </c:pt>
                <c:pt idx="4">
                  <c:v>8000万～1億</c:v>
                </c:pt>
                <c:pt idx="5">
                  <c:v>1億～2億</c:v>
                </c:pt>
                <c:pt idx="6">
                  <c:v>2億～</c:v>
                </c:pt>
                <c:pt idx="7">
                  <c:v>不明</c:v>
                </c:pt>
              </c:strCache>
            </c:strRef>
          </c:cat>
          <c:val>
            <c:numRef>
              <c:f>Sheet1!$B$2:$B$9</c:f>
              <c:numCache>
                <c:formatCode>General</c:formatCode>
                <c:ptCount val="8"/>
                <c:pt idx="0">
                  <c:v>39</c:v>
                </c:pt>
                <c:pt idx="1">
                  <c:v>19</c:v>
                </c:pt>
                <c:pt idx="2">
                  <c:v>11</c:v>
                </c:pt>
                <c:pt idx="3">
                  <c:v>3</c:v>
                </c:pt>
                <c:pt idx="4">
                  <c:v>5</c:v>
                </c:pt>
                <c:pt idx="5">
                  <c:v>6</c:v>
                </c:pt>
                <c:pt idx="6">
                  <c:v>3</c:v>
                </c:pt>
                <c:pt idx="7">
                  <c:v>45</c:v>
                </c:pt>
              </c:numCache>
            </c:numRef>
          </c:val>
        </c:ser>
        <c:ser>
          <c:idx val="1"/>
          <c:order val="1"/>
          <c:tx>
            <c:strRef>
              <c:f>Sheet1!#REF!</c:f>
              <c:strCache>
                <c:ptCount val="1"/>
                <c:pt idx="0">
                  <c:v>#REF!</c:v>
                </c:pt>
              </c:strCache>
            </c:strRef>
          </c:tx>
          <c:dLbls>
            <c:txPr>
              <a:bodyPr/>
              <a:lstStyle/>
              <a:p>
                <a:pPr>
                  <a:defRPr sz="1050"/>
                </a:pPr>
                <a:endParaRPr lang="ja-JP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>
                  <a:solidFill>
                    <a:schemeClr val="tx1"/>
                  </a:solidFill>
                </a:ln>
              </c:spPr>
            </c:leaderLines>
          </c:dLbls>
          <c:cat>
            <c:strRef>
              <c:f>Sheet1!$A$2:$A$9</c:f>
              <c:strCache>
                <c:ptCount val="8"/>
                <c:pt idx="0">
                  <c:v>～2000万円</c:v>
                </c:pt>
                <c:pt idx="1">
                  <c:v>2000万～4000万円</c:v>
                </c:pt>
                <c:pt idx="2">
                  <c:v>4000万～6000万円</c:v>
                </c:pt>
                <c:pt idx="3">
                  <c:v>6000万～8000万円</c:v>
                </c:pt>
                <c:pt idx="4">
                  <c:v>8000万～1億</c:v>
                </c:pt>
                <c:pt idx="5">
                  <c:v>1億～2億</c:v>
                </c:pt>
                <c:pt idx="6">
                  <c:v>2億～</c:v>
                </c:pt>
                <c:pt idx="7">
                  <c:v>不明</c:v>
                </c:pt>
              </c:strCache>
            </c:strRef>
          </c:cat>
          <c:val>
            <c:numRef>
              <c:f>Sheet1!#REF!</c:f>
              <c:numCache>
                <c:formatCode>General</c:formatCode>
                <c:ptCount val="1"/>
                <c:pt idx="0">
                  <c:v>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plotVisOnly val="1"/>
    <c:dispBlanksAs val="gap"/>
    <c:showDLblsOverMax val="0"/>
  </c:chart>
  <c:txPr>
    <a:bodyPr/>
    <a:lstStyle/>
    <a:p>
      <a:pPr>
        <a:defRPr sz="1800"/>
      </a:pPr>
      <a:endParaRPr lang="ja-JP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9.4894218102750491E-2"/>
          <c:y val="4.6683879966292932E-2"/>
          <c:w val="0.8426059236048602"/>
          <c:h val="0.5909161100710256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列1</c:v>
                </c:pt>
              </c:strCache>
            </c:strRef>
          </c:tx>
          <c:invertIfNegative val="0"/>
          <c:dPt>
            <c:idx val="0"/>
            <c:invertIfNegative val="0"/>
            <c:bubble3D val="0"/>
            <c:spPr>
              <a:scene3d>
                <a:camera prst="orthographicFront"/>
                <a:lightRig rig="threePt" dir="t"/>
              </a:scene3d>
            </c:spPr>
          </c:dPt>
          <c:dLbls>
            <c:dLbl>
              <c:idx val="5"/>
              <c:layout/>
              <c:tx>
                <c:rich>
                  <a:bodyPr/>
                  <a:lstStyle/>
                  <a:p>
                    <a:r>
                      <a:rPr lang="en-US" altLang="en-US" sz="1050" dirty="0"/>
                      <a:t>20</a:t>
                    </a:r>
                    <a:endParaRPr lang="en-US" altLang="en-US" sz="700" dirty="0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layout/>
              <c:tx>
                <c:rich>
                  <a:bodyPr/>
                  <a:lstStyle/>
                  <a:p>
                    <a:r>
                      <a:rPr lang="en-US" altLang="en-US" sz="1050" dirty="0"/>
                      <a:t>10</a:t>
                    </a:r>
                    <a:endParaRPr lang="en-US" altLang="en-US" sz="700" dirty="0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050"/>
                </a:pPr>
                <a:endParaRPr lang="ja-JP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Sheet1!$A$2:$A$15</c:f>
              <c:strCache>
                <c:ptCount val="14"/>
                <c:pt idx="0">
                  <c:v>1ヶ月未満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  <c:pt idx="12">
                  <c:v>1年以上</c:v>
                </c:pt>
                <c:pt idx="13">
                  <c:v>不明</c:v>
                </c:pt>
              </c:strCache>
            </c:strRef>
          </c:cat>
          <c:val>
            <c:numRef>
              <c:f>Sheet1!$B$2:$B$15</c:f>
              <c:numCache>
                <c:formatCode>General</c:formatCode>
                <c:ptCount val="14"/>
                <c:pt idx="0">
                  <c:v>4</c:v>
                </c:pt>
                <c:pt idx="1">
                  <c:v>9</c:v>
                </c:pt>
                <c:pt idx="2">
                  <c:v>12</c:v>
                </c:pt>
                <c:pt idx="3">
                  <c:v>11</c:v>
                </c:pt>
                <c:pt idx="4">
                  <c:v>21</c:v>
                </c:pt>
                <c:pt idx="5">
                  <c:v>20</c:v>
                </c:pt>
                <c:pt idx="6">
                  <c:v>10</c:v>
                </c:pt>
                <c:pt idx="7">
                  <c:v>11</c:v>
                </c:pt>
                <c:pt idx="8">
                  <c:v>9</c:v>
                </c:pt>
                <c:pt idx="9">
                  <c:v>1</c:v>
                </c:pt>
                <c:pt idx="10">
                  <c:v>2</c:v>
                </c:pt>
                <c:pt idx="11">
                  <c:v>2</c:v>
                </c:pt>
                <c:pt idx="12">
                  <c:v>5</c:v>
                </c:pt>
                <c:pt idx="13">
                  <c:v>14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122890496"/>
        <c:axId val="122896384"/>
      </c:barChart>
      <c:catAx>
        <c:axId val="122890496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 rot="0" vert="wordArtVertRtl"/>
          <a:lstStyle/>
          <a:p>
            <a:pPr>
              <a:defRPr sz="1000"/>
            </a:pPr>
            <a:endParaRPr lang="ja-JP"/>
          </a:p>
        </c:txPr>
        <c:crossAx val="122896384"/>
        <c:crosses val="autoZero"/>
        <c:auto val="1"/>
        <c:lblAlgn val="ctr"/>
        <c:lblOffset val="100"/>
        <c:noMultiLvlLbl val="0"/>
      </c:catAx>
      <c:valAx>
        <c:axId val="122896384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050"/>
            </a:pPr>
            <a:endParaRPr lang="ja-JP"/>
          </a:p>
        </c:txPr>
        <c:crossAx val="12289049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ja-JP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9.4894218102750491E-2"/>
          <c:y val="4.6683879966292932E-2"/>
          <c:w val="0.8426059236048602"/>
          <c:h val="0.5909161100710256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列1</c:v>
                </c:pt>
              </c:strCache>
            </c:strRef>
          </c:tx>
          <c:invertIfNegative val="0"/>
          <c:dPt>
            <c:idx val="0"/>
            <c:invertIfNegative val="0"/>
            <c:bubble3D val="0"/>
            <c:spPr>
              <a:scene3d>
                <a:camera prst="orthographicFront"/>
                <a:lightRig rig="threePt" dir="t"/>
              </a:scene3d>
            </c:spPr>
          </c:dPt>
          <c:dLbls>
            <c:dLbl>
              <c:idx val="4"/>
              <c:spPr/>
              <c:txPr>
                <a:bodyPr/>
                <a:lstStyle/>
                <a:p>
                  <a:pPr>
                    <a:defRPr sz="800"/>
                  </a:pPr>
                  <a:endParaRPr lang="ja-JP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spPr/>
              <c:txPr>
                <a:bodyPr/>
                <a:lstStyle/>
                <a:p>
                  <a:pPr>
                    <a:defRPr sz="1000"/>
                  </a:pPr>
                  <a:endParaRPr lang="ja-JP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spPr/>
              <c:txPr>
                <a:bodyPr/>
                <a:lstStyle/>
                <a:p>
                  <a:pPr>
                    <a:defRPr sz="900"/>
                  </a:pPr>
                  <a:endParaRPr lang="ja-JP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050"/>
                </a:pPr>
                <a:endParaRPr lang="ja-JP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Sheet1!$A$2:$A$12</c:f>
              <c:strCache>
                <c:ptCount val="11"/>
                <c:pt idx="0">
                  <c:v>1～2</c:v>
                </c:pt>
                <c:pt idx="1">
                  <c:v>3～4</c:v>
                </c:pt>
                <c:pt idx="2">
                  <c:v>5～6</c:v>
                </c:pt>
                <c:pt idx="3">
                  <c:v>7～8</c:v>
                </c:pt>
                <c:pt idx="4">
                  <c:v>9～10</c:v>
                </c:pt>
                <c:pt idx="5">
                  <c:v>11～12</c:v>
                </c:pt>
                <c:pt idx="6">
                  <c:v>13～14</c:v>
                </c:pt>
                <c:pt idx="7">
                  <c:v>15～16</c:v>
                </c:pt>
                <c:pt idx="8">
                  <c:v>17～18</c:v>
                </c:pt>
                <c:pt idx="9">
                  <c:v>19～20</c:v>
                </c:pt>
                <c:pt idx="10">
                  <c:v>不明</c:v>
                </c:pt>
              </c:strCache>
            </c:strRef>
          </c:cat>
          <c:val>
            <c:numRef>
              <c:f>Sheet1!$B$2:$B$12</c:f>
              <c:numCache>
                <c:formatCode>General</c:formatCode>
                <c:ptCount val="11"/>
                <c:pt idx="0">
                  <c:v>14</c:v>
                </c:pt>
                <c:pt idx="1">
                  <c:v>33</c:v>
                </c:pt>
                <c:pt idx="2">
                  <c:v>37</c:v>
                </c:pt>
                <c:pt idx="3">
                  <c:v>26</c:v>
                </c:pt>
                <c:pt idx="4">
                  <c:v>8</c:v>
                </c:pt>
                <c:pt idx="5">
                  <c:v>7</c:v>
                </c:pt>
                <c:pt idx="6">
                  <c:v>1</c:v>
                </c:pt>
                <c:pt idx="7">
                  <c:v>3</c:v>
                </c:pt>
                <c:pt idx="8">
                  <c:v>0</c:v>
                </c:pt>
                <c:pt idx="9">
                  <c:v>1</c:v>
                </c:pt>
                <c:pt idx="10">
                  <c:v>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122999936"/>
        <c:axId val="123001472"/>
      </c:barChart>
      <c:catAx>
        <c:axId val="122999936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 rot="0" vert="wordArtVertRtl"/>
          <a:lstStyle/>
          <a:p>
            <a:pPr>
              <a:defRPr sz="900"/>
            </a:pPr>
            <a:endParaRPr lang="ja-JP"/>
          </a:p>
        </c:txPr>
        <c:crossAx val="123001472"/>
        <c:crosses val="autoZero"/>
        <c:auto val="1"/>
        <c:lblAlgn val="ctr"/>
        <c:lblOffset val="100"/>
        <c:noMultiLvlLbl val="0"/>
      </c:catAx>
      <c:valAx>
        <c:axId val="123001472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050"/>
            </a:pPr>
            <a:endParaRPr lang="ja-JP"/>
          </a:p>
        </c:txPr>
        <c:crossAx val="12299993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ja-JP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2912170756537256"/>
          <c:y val="6.4976581481624468E-2"/>
          <c:w val="0.73688751136495034"/>
          <c:h val="0.60644269737827994"/>
        </c:manualLayout>
      </c:layout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土砂崩壊</c:v>
                </c:pt>
              </c:strCache>
            </c:strRef>
          </c:tx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 altLang="en-US" dirty="0"/>
                      <a:t>0</a:t>
                    </a:r>
                    <a:r>
                      <a:rPr lang="en-US" altLang="en-US"/>
                      <a:t>～</a:t>
                    </a:r>
                    <a:r>
                      <a:rPr lang="en-US" altLang="en-US" smtClean="0"/>
                      <a:t>50m</a:t>
                    </a:r>
                    <a:r>
                      <a:rPr lang="en-US" altLang="en-US" baseline="30000" smtClean="0"/>
                      <a:t>3</a:t>
                    </a:r>
                  </a:p>
                  <a:p>
                    <a:r>
                      <a:rPr lang="en-US" altLang="en-US" smtClean="0"/>
                      <a:t> 60</a:t>
                    </a:r>
                    <a:r>
                      <a:rPr lang="ja-JP" altLang="en-US" smtClean="0"/>
                      <a:t>件</a:t>
                    </a:r>
                    <a:endParaRPr lang="en-US" altLang="ja-JP" dirty="0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-3.5820534931744796E-4"/>
                  <c:y val="-0.11738862119889187"/>
                </c:manualLayout>
              </c:layout>
              <c:tx>
                <c:rich>
                  <a:bodyPr/>
                  <a:lstStyle/>
                  <a:p>
                    <a:r>
                      <a:rPr lang="en-US" altLang="en-US" dirty="0"/>
                      <a:t>51</a:t>
                    </a:r>
                    <a:r>
                      <a:rPr lang="en-US" altLang="en-US"/>
                      <a:t>～</a:t>
                    </a:r>
                    <a:r>
                      <a:rPr lang="en-US" altLang="en-US" smtClean="0"/>
                      <a:t>100</a:t>
                    </a:r>
                    <a:r>
                      <a:rPr lang="en-US" altLang="ja-JP" sz="1050" b="0" i="0" u="none" strike="noStrike" baseline="0" smtClean="0">
                        <a:effectLst/>
                      </a:rPr>
                      <a:t>m</a:t>
                    </a:r>
                    <a:r>
                      <a:rPr lang="en-US" altLang="ja-JP" sz="1050" b="0" i="0" u="none" strike="noStrike" baseline="30000" smtClean="0">
                        <a:effectLst/>
                      </a:rPr>
                      <a:t>3</a:t>
                    </a:r>
                  </a:p>
                  <a:p>
                    <a:r>
                      <a:rPr lang="en-US" altLang="en-US" smtClean="0"/>
                      <a:t> 7</a:t>
                    </a:r>
                    <a:r>
                      <a:rPr lang="ja-JP" altLang="en-US" smtClean="0"/>
                      <a:t>件</a:t>
                    </a:r>
                    <a:endParaRPr lang="en-US" altLang="ja-JP" dirty="0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-7.6419198572292693E-2"/>
                  <c:y val="-5.4247647382207418E-3"/>
                </c:manualLayout>
              </c:layout>
              <c:tx>
                <c:rich>
                  <a:bodyPr/>
                  <a:lstStyle/>
                  <a:p>
                    <a:r>
                      <a:rPr lang="en-US" altLang="en-US"/>
                      <a:t>101～</a:t>
                    </a:r>
                    <a:r>
                      <a:rPr lang="en-US" altLang="en-US" smtClean="0"/>
                      <a:t>150</a:t>
                    </a:r>
                    <a:r>
                      <a:rPr lang="en-US" altLang="ja-JP" sz="1050" b="0" i="0" u="none" strike="noStrike" baseline="0" smtClean="0">
                        <a:effectLst/>
                      </a:rPr>
                      <a:t>m</a:t>
                    </a:r>
                    <a:r>
                      <a:rPr lang="en-US" altLang="ja-JP" sz="1050" b="0" i="0" u="none" strike="noStrike" baseline="30000" smtClean="0">
                        <a:effectLst/>
                      </a:rPr>
                      <a:t>3</a:t>
                    </a:r>
                  </a:p>
                  <a:p>
                    <a:r>
                      <a:rPr lang="en-US" altLang="en-US" smtClean="0"/>
                      <a:t>6</a:t>
                    </a:r>
                    <a:r>
                      <a:rPr lang="ja-JP" altLang="en-US" smtClean="0"/>
                      <a:t>件</a:t>
                    </a:r>
                    <a:endParaRPr lang="en-US" altLang="en-US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-0.11855957803630285"/>
                  <c:y val="-5.9150955599392041E-2"/>
                </c:manualLayout>
              </c:layout>
              <c:tx>
                <c:rich>
                  <a:bodyPr/>
                  <a:lstStyle/>
                  <a:p>
                    <a:r>
                      <a:rPr lang="en-US" altLang="en-US" dirty="0"/>
                      <a:t>150～</a:t>
                    </a:r>
                    <a:r>
                      <a:rPr lang="en-US" altLang="en-US" dirty="0" smtClean="0"/>
                      <a:t>200</a:t>
                    </a:r>
                    <a:r>
                      <a:rPr lang="en-US" altLang="ja-JP" sz="1050" b="0" i="0" u="none" strike="noStrike" baseline="0" dirty="0" smtClean="0">
                        <a:effectLst/>
                      </a:rPr>
                      <a:t>m</a:t>
                    </a:r>
                    <a:r>
                      <a:rPr lang="en-US" altLang="ja-JP" sz="1050" b="0" i="0" u="none" strike="noStrike" baseline="30000" dirty="0" smtClean="0">
                        <a:effectLst/>
                      </a:rPr>
                      <a:t>3</a:t>
                    </a:r>
                  </a:p>
                  <a:p>
                    <a:r>
                      <a:rPr lang="en-US" altLang="en-US" dirty="0" smtClean="0"/>
                      <a:t>6</a:t>
                    </a:r>
                    <a:r>
                      <a:rPr lang="ja-JP" altLang="en-US" dirty="0" smtClean="0"/>
                      <a:t>件</a:t>
                    </a:r>
                    <a:endParaRPr lang="en-US" altLang="en-US" dirty="0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-8.7638630981037385E-2"/>
                  <c:y val="-0.10522184134786398"/>
                </c:manualLayout>
              </c:layout>
              <c:tx>
                <c:rich>
                  <a:bodyPr/>
                  <a:lstStyle/>
                  <a:p>
                    <a:r>
                      <a:rPr lang="en-US" altLang="en-US" dirty="0"/>
                      <a:t>201～</a:t>
                    </a:r>
                    <a:r>
                      <a:rPr lang="en-US" altLang="en-US" dirty="0" smtClean="0"/>
                      <a:t>400</a:t>
                    </a:r>
                    <a:r>
                      <a:rPr lang="en-US" altLang="ja-JP" sz="1050" b="0" i="0" u="none" strike="noStrike" baseline="0" dirty="0" smtClean="0">
                        <a:effectLst/>
                      </a:rPr>
                      <a:t>m</a:t>
                    </a:r>
                    <a:r>
                      <a:rPr lang="en-US" altLang="ja-JP" sz="1050" b="0" i="0" u="none" strike="noStrike" baseline="30000" dirty="0" smtClean="0">
                        <a:effectLst/>
                      </a:rPr>
                      <a:t>3</a:t>
                    </a:r>
                  </a:p>
                  <a:p>
                    <a:r>
                      <a:rPr lang="en-US" altLang="en-US" dirty="0" smtClean="0"/>
                      <a:t>6</a:t>
                    </a:r>
                    <a:r>
                      <a:rPr lang="ja-JP" altLang="en-US" dirty="0" smtClean="0"/>
                      <a:t>件</a:t>
                    </a:r>
                    <a:endParaRPr lang="en-US" altLang="en-US" dirty="0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5"/>
              <c:layout/>
              <c:tx>
                <c:rich>
                  <a:bodyPr/>
                  <a:lstStyle/>
                  <a:p>
                    <a:r>
                      <a:rPr lang="en-US" altLang="en-US" smtClean="0"/>
                      <a:t>401</a:t>
                    </a:r>
                    <a:r>
                      <a:rPr lang="en-US" altLang="ja-JP" sz="1050" b="0" i="0" u="none" strike="noStrike" baseline="0" smtClean="0">
                        <a:effectLst/>
                      </a:rPr>
                      <a:t>m</a:t>
                    </a:r>
                    <a:r>
                      <a:rPr lang="en-US" altLang="ja-JP" sz="1050" b="0" i="0" u="none" strike="noStrike" baseline="30000" smtClean="0">
                        <a:effectLst/>
                      </a:rPr>
                      <a:t>3</a:t>
                    </a:r>
                    <a:r>
                      <a:rPr lang="en-US" altLang="en-US" smtClean="0"/>
                      <a:t>～</a:t>
                    </a:r>
                  </a:p>
                  <a:p>
                    <a:r>
                      <a:rPr lang="en-US" altLang="en-US" smtClean="0"/>
                      <a:t>22</a:t>
                    </a:r>
                    <a:r>
                      <a:rPr lang="ja-JP" altLang="en-US" smtClean="0"/>
                      <a:t>件</a:t>
                    </a:r>
                    <a:endParaRPr lang="en-US" altLang="en-US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6"/>
              <c:layout/>
              <c:tx>
                <c:rich>
                  <a:bodyPr/>
                  <a:lstStyle/>
                  <a:p>
                    <a:r>
                      <a:rPr lang="ja-JP" altLang="en-US" smtClean="0"/>
                      <a:t>崩壊土量不明</a:t>
                    </a:r>
                    <a:r>
                      <a:rPr lang="en-US" altLang="ja-JP" smtClean="0"/>
                      <a:t> 24</a:t>
                    </a:r>
                    <a:r>
                      <a:rPr lang="ja-JP" altLang="en-US" smtClean="0"/>
                      <a:t>件</a:t>
                    </a:r>
                    <a:endParaRPr lang="en-US" altLang="ja-JP" dirty="0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050"/>
                </a:pPr>
                <a:endParaRPr lang="ja-JP"/>
              </a:p>
            </c:txPr>
            <c:showLegendKey val="0"/>
            <c:showVal val="1"/>
            <c:showCatName val="1"/>
            <c:showSerName val="0"/>
            <c:showPercent val="0"/>
            <c:showBubbleSize val="0"/>
            <c:showLeaderLines val="1"/>
          </c:dLbls>
          <c:cat>
            <c:strRef>
              <c:f>Sheet1!$A$2:$A$8</c:f>
              <c:strCache>
                <c:ptCount val="7"/>
                <c:pt idx="0">
                  <c:v>0～50</c:v>
                </c:pt>
                <c:pt idx="1">
                  <c:v>51～100</c:v>
                </c:pt>
                <c:pt idx="2">
                  <c:v>101～150</c:v>
                </c:pt>
                <c:pt idx="3">
                  <c:v>150～200</c:v>
                </c:pt>
                <c:pt idx="4">
                  <c:v>201～400</c:v>
                </c:pt>
                <c:pt idx="5">
                  <c:v>401～</c:v>
                </c:pt>
                <c:pt idx="6">
                  <c:v>不明</c:v>
                </c:pt>
              </c:strCache>
            </c:strRef>
          </c:cat>
          <c:val>
            <c:numRef>
              <c:f>Sheet1!$B$2:$B$8</c:f>
              <c:numCache>
                <c:formatCode>General</c:formatCode>
                <c:ptCount val="7"/>
                <c:pt idx="0">
                  <c:v>60</c:v>
                </c:pt>
                <c:pt idx="1">
                  <c:v>7</c:v>
                </c:pt>
                <c:pt idx="2">
                  <c:v>6</c:v>
                </c:pt>
                <c:pt idx="3">
                  <c:v>6</c:v>
                </c:pt>
                <c:pt idx="4">
                  <c:v>6</c:v>
                </c:pt>
                <c:pt idx="5">
                  <c:v>22</c:v>
                </c:pt>
                <c:pt idx="6">
                  <c:v>24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plotVisOnly val="1"/>
    <c:dispBlanksAs val="gap"/>
    <c:showDLblsOverMax val="0"/>
  </c:chart>
  <c:txPr>
    <a:bodyPr/>
    <a:lstStyle/>
    <a:p>
      <a:pPr>
        <a:defRPr sz="1800"/>
      </a:pPr>
      <a:endParaRPr lang="ja-JP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9.4894218102750491E-2"/>
          <c:y val="4.6683879966292932E-2"/>
          <c:w val="0.8426059236048602"/>
          <c:h val="0.59091611007102562"/>
        </c:manualLayout>
      </c:layout>
      <c:barChart>
        <c:barDir val="col"/>
        <c:grouping val="clustered"/>
        <c:varyColors val="0"/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120603008"/>
        <c:axId val="120604544"/>
      </c:barChart>
      <c:catAx>
        <c:axId val="120603008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 rot="0" vert="wordArtVertRtl"/>
          <a:lstStyle/>
          <a:p>
            <a:pPr>
              <a:defRPr sz="1000"/>
            </a:pPr>
            <a:endParaRPr lang="ja-JP"/>
          </a:p>
        </c:txPr>
        <c:crossAx val="120604544"/>
        <c:crosses val="autoZero"/>
        <c:auto val="1"/>
        <c:lblAlgn val="ctr"/>
        <c:lblOffset val="100"/>
        <c:noMultiLvlLbl val="0"/>
      </c:catAx>
      <c:valAx>
        <c:axId val="120604544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050"/>
            </a:pPr>
            <a:endParaRPr lang="ja-JP"/>
          </a:p>
        </c:txPr>
        <c:crossAx val="120603008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ja-JP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5.8398227070377187E-2"/>
          <c:y val="0.10719630477041095"/>
          <c:w val="0.81445181801505262"/>
          <c:h val="0.80341054800032696"/>
        </c:manualLayout>
      </c:layout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列1</c:v>
                </c:pt>
              </c:strCache>
            </c:strRef>
          </c:tx>
          <c:dLbls>
            <c:dLbl>
              <c:idx val="0"/>
              <c:layout>
                <c:manualLayout>
                  <c:x val="-0.223816862725847"/>
                  <c:y val="-0.22045069631630626"/>
                </c:manualLayout>
              </c:layout>
              <c:tx>
                <c:rich>
                  <a:bodyPr/>
                  <a:lstStyle/>
                  <a:p>
                    <a:r>
                      <a:rPr lang="ja-JP" altLang="en-US" sz="1200" dirty="0" smtClean="0"/>
                      <a:t>擁壁工</a:t>
                    </a:r>
                    <a:r>
                      <a:rPr lang="en-US" altLang="ja-JP" sz="1200" dirty="0" smtClean="0"/>
                      <a:t> 95</a:t>
                    </a:r>
                    <a:r>
                      <a:rPr lang="ja-JP" altLang="en-US" sz="1200" dirty="0" smtClean="0"/>
                      <a:t>件</a:t>
                    </a:r>
                    <a:endParaRPr lang="ja-JP" altLang="en-US" sz="1200" dirty="0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7.7417754616412135E-2"/>
                  <c:y val="1.6746941921436484E-2"/>
                </c:manualLayout>
              </c:layout>
              <c:tx>
                <c:rich>
                  <a:bodyPr/>
                  <a:lstStyle/>
                  <a:p>
                    <a:r>
                      <a:rPr lang="ja-JP" altLang="en-US" dirty="0"/>
                      <a:t>法面保護工</a:t>
                    </a:r>
                    <a:r>
                      <a:rPr lang="en-US" altLang="ja-JP" dirty="0" smtClean="0"/>
                      <a:t>,  22</a:t>
                    </a:r>
                    <a:r>
                      <a:rPr lang="ja-JP" altLang="en-US" dirty="0" smtClean="0"/>
                      <a:t>件</a:t>
                    </a:r>
                    <a:endParaRPr lang="ja-JP" altLang="en-US" dirty="0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0.12118017248729469"/>
                  <c:y val="8.0702146804194991E-2"/>
                </c:manualLayout>
              </c:layout>
              <c:tx>
                <c:rich>
                  <a:bodyPr/>
                  <a:lstStyle/>
                  <a:p>
                    <a:r>
                      <a:rPr lang="ja-JP" altLang="en-US" dirty="0"/>
                      <a:t>その他</a:t>
                    </a:r>
                    <a:r>
                      <a:rPr lang="en-US" altLang="ja-JP" dirty="0"/>
                      <a:t>, </a:t>
                    </a:r>
                    <a:r>
                      <a:rPr lang="en-US" altLang="ja-JP" dirty="0" smtClean="0"/>
                      <a:t>18</a:t>
                    </a:r>
                    <a:r>
                      <a:rPr lang="ja-JP" altLang="en-US" dirty="0" smtClean="0"/>
                      <a:t>件</a:t>
                    </a:r>
                    <a:endParaRPr lang="en-US" altLang="ja-JP" dirty="0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200"/>
                </a:pPr>
                <a:endParaRPr lang="ja-JP"/>
              </a:p>
            </c:txPr>
            <c:showLegendKey val="0"/>
            <c:showVal val="1"/>
            <c:showCatName val="1"/>
            <c:showSerName val="0"/>
            <c:showPercent val="0"/>
            <c:showBubbleSize val="0"/>
            <c:showLeaderLines val="1"/>
          </c:dLbls>
          <c:cat>
            <c:strRef>
              <c:f>Sheet1!$A$2:$A$4</c:f>
              <c:strCache>
                <c:ptCount val="3"/>
                <c:pt idx="0">
                  <c:v>擁壁工</c:v>
                </c:pt>
                <c:pt idx="1">
                  <c:v>法面保護工</c:v>
                </c:pt>
                <c:pt idx="2">
                  <c:v>その他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95</c:v>
                </c:pt>
                <c:pt idx="1">
                  <c:v>22</c:v>
                </c:pt>
                <c:pt idx="2">
                  <c:v>18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plotVisOnly val="1"/>
    <c:dispBlanksAs val="gap"/>
    <c:showDLblsOverMax val="0"/>
  </c:chart>
  <c:txPr>
    <a:bodyPr/>
    <a:lstStyle/>
    <a:p>
      <a:pPr>
        <a:defRPr sz="1800"/>
      </a:pPr>
      <a:endParaRPr lang="ja-JP"/>
    </a:p>
  </c:txPr>
  <c:externalData r:id="rId1">
    <c:autoUpdate val="0"/>
  </c:externalData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0.66277</cdr:x>
      <cdr:y>0.10326</cdr:y>
    </cdr:from>
    <cdr:to>
      <cdr:x>0.80823</cdr:x>
      <cdr:y>0.19293</cdr:y>
    </cdr:to>
    <cdr:sp macro="" textlink="">
      <cdr:nvSpPr>
        <cdr:cNvPr id="2" name="テキスト ボックス 1"/>
        <cdr:cNvSpPr txBox="1"/>
      </cdr:nvSpPr>
      <cdr:spPr>
        <a:xfrm xmlns:a="http://schemas.openxmlformats.org/drawingml/2006/main">
          <a:off x="2624870" y="248751"/>
          <a:ext cx="576085" cy="216015"/>
        </a:xfrm>
        <a:prstGeom xmlns:a="http://schemas.openxmlformats.org/drawingml/2006/main" prst="rect">
          <a:avLst/>
        </a:prstGeom>
        <a:solidFill xmlns:a="http://schemas.openxmlformats.org/drawingml/2006/main">
          <a:schemeClr val="lt1"/>
        </a:solidFill>
        <a:ln xmlns:a="http://schemas.openxmlformats.org/drawingml/2006/main">
          <a:solidFill>
            <a:schemeClr val="tx1"/>
          </a:solidFill>
        </a:ln>
      </cdr:spPr>
      <cdr:txBody>
        <a:bodyPr xmlns:a="http://schemas.openxmlformats.org/drawingml/2006/main" vertOverflow="clip" wrap="square" rtlCol="0" anchor="ctr"/>
        <a:lstStyle xmlns:a="http://schemas.openxmlformats.org/drawingml/2006/main"/>
        <a:p xmlns:a="http://schemas.openxmlformats.org/drawingml/2006/main">
          <a:pPr algn="ctr"/>
          <a:r>
            <a:rPr lang="ja-JP" altLang="en-US" sz="900" dirty="0"/>
            <a:t>建設業</a:t>
          </a:r>
        </a:p>
      </cdr:txBody>
    </cdr:sp>
  </cdr:relSizeAnchor>
  <cdr:relSizeAnchor xmlns:cdr="http://schemas.openxmlformats.org/drawingml/2006/chartDrawing">
    <cdr:from>
      <cdr:x>0.54995</cdr:x>
      <cdr:y>0.44437</cdr:y>
    </cdr:from>
    <cdr:to>
      <cdr:x>0.71819</cdr:x>
      <cdr:y>0.53404</cdr:y>
    </cdr:to>
    <cdr:sp macro="" textlink="">
      <cdr:nvSpPr>
        <cdr:cNvPr id="3" name="テキスト ボックス 1"/>
        <cdr:cNvSpPr txBox="1"/>
      </cdr:nvSpPr>
      <cdr:spPr>
        <a:xfrm xmlns:a="http://schemas.openxmlformats.org/drawingml/2006/main">
          <a:off x="2178031" y="1070495"/>
          <a:ext cx="666305" cy="216014"/>
        </a:xfrm>
        <a:prstGeom xmlns:a="http://schemas.openxmlformats.org/drawingml/2006/main" prst="rect">
          <a:avLst/>
        </a:prstGeom>
        <a:solidFill xmlns:a="http://schemas.openxmlformats.org/drawingml/2006/main">
          <a:schemeClr val="lt1"/>
        </a:solidFill>
        <a:ln xmlns:a="http://schemas.openxmlformats.org/drawingml/2006/main">
          <a:solidFill>
            <a:schemeClr val="tx1"/>
          </a:solidFill>
        </a:ln>
      </cdr:spPr>
      <cdr:txBody>
        <a:bodyPr xmlns:a="http://schemas.openxmlformats.org/drawingml/2006/main" wrap="square" rtlCol="0" anchor="ctr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ja-JP" altLang="en-US" sz="900" dirty="0" smtClean="0"/>
            <a:t>斜面崩壊</a:t>
          </a:r>
          <a:endParaRPr lang="ja-JP" altLang="en-US" sz="900" dirty="0"/>
        </a:p>
      </cdr:txBody>
    </cdr:sp>
  </cdr:relSizeAnchor>
  <cdr:relSizeAnchor xmlns:cdr="http://schemas.openxmlformats.org/drawingml/2006/chartDrawing">
    <cdr:from>
      <cdr:x>0.01923</cdr:x>
      <cdr:y>0.82065</cdr:y>
    </cdr:from>
    <cdr:to>
      <cdr:x>0.0594</cdr:x>
      <cdr:y>0.89349</cdr:y>
    </cdr:to>
    <cdr:sp macro="" textlink="">
      <cdr:nvSpPr>
        <cdr:cNvPr id="4" name="テキスト ボックス 3"/>
        <cdr:cNvSpPr txBox="1"/>
      </cdr:nvSpPr>
      <cdr:spPr>
        <a:xfrm xmlns:a="http://schemas.openxmlformats.org/drawingml/2006/main">
          <a:off x="76162" y="1976943"/>
          <a:ext cx="159093" cy="17545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ja-JP" altLang="en-US" sz="1100" dirty="0"/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56038" y="0"/>
            <a:ext cx="294957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FB8A9B9-20D8-4A8B-B6D7-806074CD828C}" type="datetimeFigureOut">
              <a:rPr kumimoji="1" lang="ja-JP" altLang="en-US" smtClean="0"/>
              <a:t>2017/1/23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440863"/>
            <a:ext cx="294957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56038" y="9440863"/>
            <a:ext cx="294957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5566330-CB00-44B6-B7AF-FD99AA95004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8524841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55838" y="0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2AA3BD-C82A-416E-BFFD-93E4D3C744CC}" type="datetimeFigureOut">
              <a:rPr kumimoji="1" lang="ja-JP" altLang="en-US" smtClean="0"/>
              <a:pPr/>
              <a:t>2017/1/23</a:t>
            </a:fld>
            <a:endParaRPr kumimoji="1"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920750" y="746125"/>
            <a:ext cx="4965700" cy="3725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80720" y="4721186"/>
            <a:ext cx="5445760" cy="44727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9440646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55838" y="9440646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9303138-3F82-4E56-B117-2E246FC0913D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399400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5FB065-2D10-41A8-95A3-B626A32B8DCA}" type="slidenum">
              <a:rPr kumimoji="1" lang="ja-JP" altLang="en-US" smtClean="0"/>
              <a:t>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180700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 サブタイトルの書式設定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803DF-9985-4248-BC64-D98451EB4C0D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2017/1/23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F735A-FE6F-4BEB-A9BF-2FAEF823CE33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17068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803DF-9985-4248-BC64-D98451EB4C0D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2017/1/23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F735A-FE6F-4BEB-A9BF-2FAEF823CE33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15606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803DF-9985-4248-BC64-D98451EB4C0D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2017/1/23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F735A-FE6F-4BEB-A9BF-2FAEF823CE33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86125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803DF-9985-4248-BC64-D98451EB4C0D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2017/1/23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F735A-FE6F-4BEB-A9BF-2FAEF823CE33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023695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803DF-9985-4248-BC64-D98451EB4C0D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2017/1/23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F735A-FE6F-4BEB-A9BF-2FAEF823CE33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03525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803DF-9985-4248-BC64-D98451EB4C0D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2017/1/23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F735A-FE6F-4BEB-A9BF-2FAEF823CE33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22138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803DF-9985-4248-BC64-D98451EB4C0D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2017/1/23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F735A-FE6F-4BEB-A9BF-2FAEF823CE33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82953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803DF-9985-4248-BC64-D98451EB4C0D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2017/1/23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F735A-FE6F-4BEB-A9BF-2FAEF823CE33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55570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803DF-9985-4248-BC64-D98451EB4C0D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2017/1/23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F735A-FE6F-4BEB-A9BF-2FAEF823CE33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673857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803DF-9985-4248-BC64-D98451EB4C0D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2017/1/23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F735A-FE6F-4BEB-A9BF-2FAEF823CE33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51285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803DF-9985-4248-BC64-D98451EB4C0D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2017/1/23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F735A-FE6F-4BEB-A9BF-2FAEF823CE33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726137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B803DF-9985-4248-BC64-D98451EB4C0D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2017/1/23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0F735A-FE6F-4BEB-A9BF-2FAEF823CE33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801084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Relationship Id="rId6" Type="http://schemas.openxmlformats.org/officeDocument/2006/relationships/chart" Target="../charts/chart5.xml"/><Relationship Id="rId5" Type="http://schemas.openxmlformats.org/officeDocument/2006/relationships/chart" Target="../charts/chart4.xml"/><Relationship Id="rId4" Type="http://schemas.openxmlformats.org/officeDocument/2006/relationships/chart" Target="../charts/char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-3770"/>
            <a:ext cx="8229600" cy="418058"/>
          </a:xfrm>
        </p:spPr>
        <p:txBody>
          <a:bodyPr>
            <a:noAutofit/>
          </a:bodyPr>
          <a:lstStyle/>
          <a:p>
            <a:r>
              <a:rPr kumimoji="1" lang="ja-JP" altLang="en-US" sz="2000" b="1" dirty="0" smtClean="0"/>
              <a:t>斜面崩壊による労働災害の防止対策に関するガイドラインの背景</a:t>
            </a:r>
            <a:endParaRPr kumimoji="1" lang="ja-JP" altLang="en-US" sz="2000" b="1" dirty="0"/>
          </a:p>
        </p:txBody>
      </p:sp>
      <p:grpSp>
        <p:nvGrpSpPr>
          <p:cNvPr id="16" name="グループ化 15"/>
          <p:cNvGrpSpPr/>
          <p:nvPr/>
        </p:nvGrpSpPr>
        <p:grpSpPr>
          <a:xfrm>
            <a:off x="395536" y="620688"/>
            <a:ext cx="4071876" cy="2800469"/>
            <a:chOff x="251520" y="548680"/>
            <a:chExt cx="3849774" cy="2800469"/>
          </a:xfrm>
        </p:grpSpPr>
        <p:grpSp>
          <p:nvGrpSpPr>
            <p:cNvPr id="9" name="グループ化 8"/>
            <p:cNvGrpSpPr/>
            <p:nvPr/>
          </p:nvGrpSpPr>
          <p:grpSpPr>
            <a:xfrm>
              <a:off x="251520" y="548680"/>
              <a:ext cx="3849774" cy="2736304"/>
              <a:chOff x="323528" y="788850"/>
              <a:chExt cx="3849774" cy="3026298"/>
            </a:xfrm>
          </p:grpSpPr>
          <p:graphicFrame>
            <p:nvGraphicFramePr>
              <p:cNvPr id="4" name="グラフ 3" title="斜面崩壊による死亡災害の発生状況"/>
              <p:cNvGraphicFramePr/>
              <p:nvPr>
                <p:extLst>
                  <p:ext uri="{D42A27DB-BD31-4B8C-83A1-F6EECF244321}">
                    <p14:modId xmlns:p14="http://schemas.microsoft.com/office/powerpoint/2010/main" val="2794900212"/>
                  </p:ext>
                </p:extLst>
              </p:nvPr>
            </p:nvGraphicFramePr>
            <p:xfrm>
              <a:off x="323528" y="1150852"/>
              <a:ext cx="3744416" cy="2664296"/>
            </p:xfrm>
            <a:graphic>
              <a:graphicData uri="http://schemas.openxmlformats.org/drawingml/2006/chart">
                <c:chart xmlns:c="http://schemas.openxmlformats.org/drawingml/2006/chart" xmlns:r="http://schemas.openxmlformats.org/officeDocument/2006/relationships" r:id="rId2"/>
              </a:graphicData>
            </a:graphic>
          </p:graphicFrame>
          <p:sp>
            <p:nvSpPr>
              <p:cNvPr id="6" name="テキスト ボックス 5"/>
              <p:cNvSpPr txBox="1"/>
              <p:nvPr/>
            </p:nvSpPr>
            <p:spPr>
              <a:xfrm>
                <a:off x="3669246" y="1014814"/>
                <a:ext cx="504056" cy="2308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kumimoji="1" lang="en-US" altLang="ja-JP" sz="900" dirty="0" smtClean="0"/>
                  <a:t>(</a:t>
                </a:r>
                <a:r>
                  <a:rPr kumimoji="1" lang="ja-JP" altLang="en-US" sz="900" dirty="0" smtClean="0"/>
                  <a:t>人</a:t>
                </a:r>
                <a:r>
                  <a:rPr kumimoji="1" lang="en-US" altLang="ja-JP" sz="900" dirty="0" smtClean="0"/>
                  <a:t>)</a:t>
                </a:r>
                <a:endParaRPr kumimoji="1" lang="ja-JP" altLang="en-US" sz="900" dirty="0"/>
              </a:p>
            </p:txBody>
          </p:sp>
          <p:sp>
            <p:nvSpPr>
              <p:cNvPr id="7" name="テキスト ボックス 6"/>
              <p:cNvSpPr txBox="1"/>
              <p:nvPr/>
            </p:nvSpPr>
            <p:spPr>
              <a:xfrm>
                <a:off x="545951" y="1014814"/>
                <a:ext cx="504056" cy="2308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kumimoji="1" lang="en-US" altLang="ja-JP" sz="900" dirty="0" smtClean="0"/>
                  <a:t>(</a:t>
                </a:r>
                <a:r>
                  <a:rPr kumimoji="1" lang="ja-JP" altLang="en-US" sz="900" dirty="0" smtClean="0"/>
                  <a:t>人</a:t>
                </a:r>
                <a:r>
                  <a:rPr kumimoji="1" lang="en-US" altLang="ja-JP" sz="900" dirty="0" smtClean="0"/>
                  <a:t>)</a:t>
                </a:r>
                <a:endParaRPr kumimoji="1" lang="ja-JP" altLang="en-US" sz="900" dirty="0"/>
              </a:p>
            </p:txBody>
          </p:sp>
          <p:sp>
            <p:nvSpPr>
              <p:cNvPr id="8" name="テキスト ボックス 7"/>
              <p:cNvSpPr txBox="1"/>
              <p:nvPr/>
            </p:nvSpPr>
            <p:spPr>
              <a:xfrm>
                <a:off x="395536" y="788850"/>
                <a:ext cx="3525738" cy="225964"/>
              </a:xfrm>
              <a:prstGeom prst="roundRect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wrap="square" lIns="0" tIns="0" rIns="0" bIns="0" rtlCol="0" anchor="ctr" anchorCtr="0">
                <a:spAutoFit/>
              </a:bodyPr>
              <a:lstStyle/>
              <a:p>
                <a:pPr algn="ctr"/>
                <a:r>
                  <a:rPr lang="ja-JP" altLang="en-US" sz="1200" dirty="0" smtClean="0"/>
                  <a:t>建設業における斜面崩壊による死亡災害の発生状況</a:t>
                </a:r>
                <a:endParaRPr kumimoji="1" lang="ja-JP" altLang="en-US" sz="1200" dirty="0"/>
              </a:p>
            </p:txBody>
          </p:sp>
        </p:grpSp>
        <p:sp>
          <p:nvSpPr>
            <p:cNvPr id="15" name="テキスト ボックス 14"/>
            <p:cNvSpPr txBox="1"/>
            <p:nvPr/>
          </p:nvSpPr>
          <p:spPr>
            <a:xfrm>
              <a:off x="323528" y="3102928"/>
              <a:ext cx="3600400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1000" dirty="0" smtClean="0"/>
                <a:t>（資料出所：厚生労働省死亡災害報告）</a:t>
              </a:r>
              <a:endParaRPr kumimoji="1" lang="ja-JP" altLang="en-US" sz="1000" dirty="0"/>
            </a:p>
          </p:txBody>
        </p:sp>
      </p:grpSp>
      <p:graphicFrame>
        <p:nvGraphicFramePr>
          <p:cNvPr id="11" name="グラフ 10" title="斜面崩壊による死亡災害の発生状況"/>
          <p:cNvGraphicFramePr/>
          <p:nvPr>
            <p:extLst>
              <p:ext uri="{D42A27DB-BD31-4B8C-83A1-F6EECF244321}">
                <p14:modId xmlns:p14="http://schemas.microsoft.com/office/powerpoint/2010/main" val="2362813278"/>
              </p:ext>
            </p:extLst>
          </p:nvPr>
        </p:nvGraphicFramePr>
        <p:xfrm>
          <a:off x="35496" y="4155798"/>
          <a:ext cx="2525586" cy="223651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4" name="テキスト ボックス 13"/>
          <p:cNvSpPr txBox="1"/>
          <p:nvPr/>
        </p:nvSpPr>
        <p:spPr>
          <a:xfrm>
            <a:off x="630791" y="3857488"/>
            <a:ext cx="1466408" cy="216000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lIns="0" tIns="0" rIns="0" bIns="0" rtlCol="0" anchor="ctr" anchorCtr="0">
            <a:spAutoFit/>
          </a:bodyPr>
          <a:lstStyle/>
          <a:p>
            <a:pPr algn="ctr"/>
            <a:r>
              <a:rPr kumimoji="1" lang="ja-JP" altLang="en-US" sz="1050" dirty="0" smtClean="0"/>
              <a:t>工事種別災害発生割合</a:t>
            </a:r>
            <a:endParaRPr kumimoji="1" lang="ja-JP" altLang="en-US" sz="1050" dirty="0"/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87039" y="6606877"/>
            <a:ext cx="678921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 dirty="0" smtClean="0"/>
              <a:t>（資料出所：独立行政</a:t>
            </a:r>
            <a:r>
              <a:rPr lang="ja-JP" altLang="en-US" sz="1000" dirty="0"/>
              <a:t>法人労働安全</a:t>
            </a:r>
            <a:r>
              <a:rPr kumimoji="1" lang="ja-JP" altLang="en-US" sz="1000" dirty="0" smtClean="0"/>
              <a:t>衛生総合研究所「斜面崩壊による労働災害の防止対策に関する調査研究会」報告書）</a:t>
            </a:r>
            <a:endParaRPr kumimoji="1" lang="ja-JP" altLang="en-US" sz="1000" dirty="0"/>
          </a:p>
        </p:txBody>
      </p:sp>
      <p:graphicFrame>
        <p:nvGraphicFramePr>
          <p:cNvPr id="22" name="グラフ 21" title="斜面崩壊による死亡災害の発生状況"/>
          <p:cNvGraphicFramePr/>
          <p:nvPr>
            <p:extLst>
              <p:ext uri="{D42A27DB-BD31-4B8C-83A1-F6EECF244321}">
                <p14:modId xmlns:p14="http://schemas.microsoft.com/office/powerpoint/2010/main" val="126470544"/>
              </p:ext>
            </p:extLst>
          </p:nvPr>
        </p:nvGraphicFramePr>
        <p:xfrm>
          <a:off x="2339752" y="4157263"/>
          <a:ext cx="2525586" cy="223651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23" name="テキスト ボックス 22"/>
          <p:cNvSpPr txBox="1"/>
          <p:nvPr/>
        </p:nvSpPr>
        <p:spPr>
          <a:xfrm>
            <a:off x="2906720" y="3857488"/>
            <a:ext cx="1665280" cy="216000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lIns="0" tIns="0" rIns="0" bIns="0" rtlCol="0" anchor="ctr" anchorCtr="0">
            <a:spAutoFit/>
          </a:bodyPr>
          <a:lstStyle/>
          <a:p>
            <a:pPr algn="ctr"/>
            <a:r>
              <a:rPr kumimoji="1" lang="ja-JP" altLang="en-US" sz="1000" dirty="0" smtClean="0"/>
              <a:t>請負金額種別災害発生割合</a:t>
            </a:r>
            <a:endParaRPr kumimoji="1" lang="ja-JP" altLang="en-US" sz="1000" dirty="0"/>
          </a:p>
        </p:txBody>
      </p:sp>
      <p:graphicFrame>
        <p:nvGraphicFramePr>
          <p:cNvPr id="27" name="グラフ 26" title="斜面崩壊による死亡災害の発生状況"/>
          <p:cNvGraphicFramePr/>
          <p:nvPr>
            <p:extLst>
              <p:ext uri="{D42A27DB-BD31-4B8C-83A1-F6EECF244321}">
                <p14:modId xmlns:p14="http://schemas.microsoft.com/office/powerpoint/2010/main" val="2776682447"/>
              </p:ext>
            </p:extLst>
          </p:nvPr>
        </p:nvGraphicFramePr>
        <p:xfrm>
          <a:off x="4788024" y="4193583"/>
          <a:ext cx="2448272" cy="245487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28" name="テキスト ボックス 27"/>
          <p:cNvSpPr txBox="1"/>
          <p:nvPr/>
        </p:nvSpPr>
        <p:spPr>
          <a:xfrm>
            <a:off x="5337636" y="3857488"/>
            <a:ext cx="1423995" cy="216000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lIns="0" tIns="0" rIns="0" bIns="0" rtlCol="0" anchor="ctr" anchorCtr="0">
            <a:spAutoFit/>
          </a:bodyPr>
          <a:lstStyle/>
          <a:p>
            <a:pPr algn="ctr"/>
            <a:r>
              <a:rPr kumimoji="1" lang="ja-JP" altLang="en-US" sz="1050" dirty="0" smtClean="0"/>
              <a:t>工期別災害発生状況</a:t>
            </a:r>
            <a:endParaRPr kumimoji="1" lang="ja-JP" altLang="en-US" sz="1050" dirty="0"/>
          </a:p>
        </p:txBody>
      </p:sp>
      <p:sp>
        <p:nvSpPr>
          <p:cNvPr id="29" name="テキスト ボックス 28"/>
          <p:cNvSpPr txBox="1"/>
          <p:nvPr/>
        </p:nvSpPr>
        <p:spPr>
          <a:xfrm>
            <a:off x="4904458" y="4053710"/>
            <a:ext cx="433178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900" dirty="0" smtClean="0"/>
              <a:t>(</a:t>
            </a:r>
            <a:r>
              <a:rPr kumimoji="1" lang="ja-JP" altLang="en-US" sz="900" dirty="0" smtClean="0"/>
              <a:t>件</a:t>
            </a:r>
            <a:r>
              <a:rPr kumimoji="1" lang="en-US" altLang="ja-JP" sz="900" dirty="0" smtClean="0"/>
              <a:t>)</a:t>
            </a:r>
            <a:endParaRPr kumimoji="1" lang="ja-JP" altLang="en-US" sz="900" dirty="0"/>
          </a:p>
        </p:txBody>
      </p:sp>
      <p:sp>
        <p:nvSpPr>
          <p:cNvPr id="30" name="角丸四角形 29"/>
          <p:cNvSpPr/>
          <p:nvPr/>
        </p:nvSpPr>
        <p:spPr>
          <a:xfrm>
            <a:off x="4572000" y="628531"/>
            <a:ext cx="4248472" cy="2800469"/>
          </a:xfrm>
          <a:prstGeom prst="roundRect">
            <a:avLst>
              <a:gd name="adj" fmla="val 8844"/>
            </a:avLst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180000" rIns="180000" rtlCol="0" anchor="t"/>
          <a:lstStyle/>
          <a:p>
            <a:pPr marL="285750" indent="-285750">
              <a:lnSpc>
                <a:spcPts val="1800"/>
              </a:lnSpc>
              <a:buFont typeface="Wingdings" panose="05000000000000000000" pitchFamily="2" charset="2"/>
              <a:buChar char="p"/>
            </a:pPr>
            <a:r>
              <a:rPr lang="ja-JP" altLang="en-US" sz="1200" dirty="0" smtClean="0">
                <a:latin typeface="+mj-ea"/>
                <a:ea typeface="+mj-ea"/>
              </a:rPr>
              <a:t>斜面</a:t>
            </a:r>
            <a:r>
              <a:rPr lang="ja-JP" altLang="en-US" sz="1200" dirty="0">
                <a:latin typeface="+mj-ea"/>
                <a:ea typeface="+mj-ea"/>
              </a:rPr>
              <a:t>崩壊により毎年</a:t>
            </a:r>
            <a:r>
              <a:rPr lang="en-US" altLang="ja-JP" sz="1200" dirty="0">
                <a:latin typeface="+mj-ea"/>
                <a:ea typeface="+mj-ea"/>
              </a:rPr>
              <a:t>10</a:t>
            </a:r>
            <a:r>
              <a:rPr lang="ja-JP" altLang="en-US" sz="1200" dirty="0">
                <a:latin typeface="+mj-ea"/>
                <a:ea typeface="+mj-ea"/>
              </a:rPr>
              <a:t>人から</a:t>
            </a:r>
            <a:r>
              <a:rPr lang="en-US" altLang="ja-JP" sz="1200" dirty="0">
                <a:latin typeface="+mj-ea"/>
                <a:ea typeface="+mj-ea"/>
              </a:rPr>
              <a:t>20</a:t>
            </a:r>
            <a:r>
              <a:rPr lang="ja-JP" altLang="en-US" sz="1200" dirty="0">
                <a:latin typeface="+mj-ea"/>
                <a:ea typeface="+mj-ea"/>
              </a:rPr>
              <a:t>人の死亡災害が</a:t>
            </a:r>
            <a:r>
              <a:rPr lang="ja-JP" altLang="en-US" sz="1200" dirty="0" smtClean="0">
                <a:latin typeface="+mj-ea"/>
                <a:ea typeface="+mj-ea"/>
              </a:rPr>
              <a:t>発生</a:t>
            </a:r>
            <a:endParaRPr lang="en-US" altLang="ja-JP" sz="1200" dirty="0" smtClean="0">
              <a:latin typeface="+mj-ea"/>
              <a:ea typeface="+mj-ea"/>
            </a:endParaRPr>
          </a:p>
          <a:p>
            <a:pPr marL="285750" indent="-285750">
              <a:lnSpc>
                <a:spcPts val="1800"/>
              </a:lnSpc>
              <a:buFont typeface="Wingdings" panose="05000000000000000000" pitchFamily="2" charset="2"/>
              <a:buChar char="p"/>
            </a:pPr>
            <a:r>
              <a:rPr lang="ja-JP" altLang="en-US" sz="1200" dirty="0" smtClean="0">
                <a:latin typeface="+mj-ea"/>
                <a:ea typeface="+mj-ea"/>
              </a:rPr>
              <a:t>平成元年から平成</a:t>
            </a:r>
            <a:r>
              <a:rPr lang="en-US" altLang="ja-JP" sz="1200" dirty="0" smtClean="0">
                <a:latin typeface="+mj-ea"/>
                <a:ea typeface="+mj-ea"/>
              </a:rPr>
              <a:t>14</a:t>
            </a:r>
            <a:r>
              <a:rPr lang="ja-JP" altLang="en-US" sz="1200" dirty="0" smtClean="0">
                <a:latin typeface="+mj-ea"/>
                <a:ea typeface="+mj-ea"/>
              </a:rPr>
              <a:t>年の斜面崩壊による死亡災害</a:t>
            </a:r>
            <a:r>
              <a:rPr lang="en-US" altLang="ja-JP" sz="1200" dirty="0" smtClean="0">
                <a:latin typeface="+mj-ea"/>
                <a:ea typeface="+mj-ea"/>
              </a:rPr>
              <a:t>129</a:t>
            </a:r>
            <a:r>
              <a:rPr lang="ja-JP" altLang="en-US" sz="1200" dirty="0" smtClean="0">
                <a:latin typeface="+mj-ea"/>
                <a:ea typeface="+mj-ea"/>
              </a:rPr>
              <a:t>件、重大災害</a:t>
            </a:r>
            <a:r>
              <a:rPr lang="en-US" altLang="ja-JP" sz="1200" dirty="0" smtClean="0">
                <a:latin typeface="+mj-ea"/>
                <a:ea typeface="+mj-ea"/>
              </a:rPr>
              <a:t>20</a:t>
            </a:r>
            <a:r>
              <a:rPr lang="ja-JP" altLang="en-US" sz="1200" dirty="0" smtClean="0">
                <a:latin typeface="+mj-ea"/>
                <a:ea typeface="+mj-ea"/>
              </a:rPr>
              <a:t>件のうち、災害発生状況が詳細に把握できた</a:t>
            </a:r>
            <a:r>
              <a:rPr lang="en-US" altLang="ja-JP" sz="1200" dirty="0" smtClean="0">
                <a:latin typeface="+mj-ea"/>
                <a:ea typeface="+mj-ea"/>
              </a:rPr>
              <a:t>131</a:t>
            </a:r>
            <a:r>
              <a:rPr lang="ja-JP" altLang="en-US" sz="1200" dirty="0" smtClean="0">
                <a:latin typeface="+mj-ea"/>
                <a:ea typeface="+mj-ea"/>
              </a:rPr>
              <a:t>件の分析結果</a:t>
            </a:r>
            <a:endParaRPr lang="en-US" altLang="ja-JP" sz="1200" dirty="0" smtClean="0">
              <a:latin typeface="+mj-ea"/>
              <a:ea typeface="+mj-ea"/>
            </a:endParaRPr>
          </a:p>
          <a:p>
            <a:pPr marL="742950" lvl="1" indent="-285750">
              <a:lnSpc>
                <a:spcPts val="1800"/>
              </a:lnSpc>
              <a:buFont typeface="Arial" panose="020B0604020202020204" pitchFamily="34" charset="0"/>
              <a:buChar char="•"/>
            </a:pPr>
            <a:r>
              <a:rPr lang="ja-JP" altLang="en-US" sz="1200" dirty="0" smtClean="0">
                <a:latin typeface="+mj-ea"/>
                <a:ea typeface="+mj-ea"/>
              </a:rPr>
              <a:t>道路工事中の災害　５７</a:t>
            </a:r>
            <a:r>
              <a:rPr lang="ja-JP" altLang="en-US" sz="1200" dirty="0" smtClean="0">
                <a:latin typeface="+mj-ea"/>
              </a:rPr>
              <a:t>％</a:t>
            </a:r>
            <a:endParaRPr lang="en-US" altLang="ja-JP" sz="1200" dirty="0" smtClean="0">
              <a:latin typeface="+mj-ea"/>
              <a:ea typeface="+mj-ea"/>
            </a:endParaRPr>
          </a:p>
          <a:p>
            <a:pPr marL="742950" lvl="1" indent="-285750">
              <a:lnSpc>
                <a:spcPts val="1800"/>
              </a:lnSpc>
              <a:buFont typeface="Arial" panose="020B0604020202020204" pitchFamily="34" charset="0"/>
              <a:buChar char="•"/>
            </a:pPr>
            <a:r>
              <a:rPr lang="ja-JP" altLang="en-US" sz="1200" dirty="0">
                <a:latin typeface="+mj-ea"/>
              </a:rPr>
              <a:t>請負</a:t>
            </a:r>
            <a:r>
              <a:rPr lang="ja-JP" altLang="en-US" sz="1200" dirty="0" smtClean="0">
                <a:latin typeface="+mj-ea"/>
              </a:rPr>
              <a:t>金額</a:t>
            </a:r>
            <a:r>
              <a:rPr lang="en-US" altLang="ja-JP" sz="1200" dirty="0" smtClean="0">
                <a:latin typeface="+mj-ea"/>
                <a:ea typeface="+mj-ea"/>
              </a:rPr>
              <a:t>2000</a:t>
            </a:r>
            <a:r>
              <a:rPr lang="ja-JP" altLang="en-US" sz="1200" dirty="0">
                <a:latin typeface="+mj-ea"/>
                <a:ea typeface="+mj-ea"/>
              </a:rPr>
              <a:t>万</a:t>
            </a:r>
            <a:r>
              <a:rPr lang="ja-JP" altLang="en-US" sz="1200" dirty="0" smtClean="0">
                <a:latin typeface="+mj-ea"/>
                <a:ea typeface="+mj-ea"/>
              </a:rPr>
              <a:t>円</a:t>
            </a:r>
            <a:r>
              <a:rPr lang="ja-JP" altLang="en-US" sz="1200" dirty="0">
                <a:latin typeface="+mj-ea"/>
                <a:ea typeface="+mj-ea"/>
              </a:rPr>
              <a:t>未満</a:t>
            </a:r>
            <a:r>
              <a:rPr lang="ja-JP" altLang="en-US" sz="1200" dirty="0" smtClean="0">
                <a:latin typeface="+mj-ea"/>
                <a:ea typeface="+mj-ea"/>
              </a:rPr>
              <a:t>の工事　３０</a:t>
            </a:r>
            <a:r>
              <a:rPr lang="ja-JP" altLang="en-US" sz="1200" dirty="0" smtClean="0">
                <a:latin typeface="+mj-ea"/>
              </a:rPr>
              <a:t>％</a:t>
            </a:r>
            <a:endParaRPr lang="en-US" altLang="ja-JP" sz="1200" dirty="0" smtClean="0">
              <a:latin typeface="+mj-ea"/>
              <a:ea typeface="+mj-ea"/>
            </a:endParaRPr>
          </a:p>
          <a:p>
            <a:pPr lvl="1">
              <a:lnSpc>
                <a:spcPts val="1800"/>
              </a:lnSpc>
            </a:pPr>
            <a:r>
              <a:rPr lang="ja-JP" altLang="en-US" sz="1200" dirty="0">
                <a:latin typeface="+mj-ea"/>
                <a:ea typeface="+mj-ea"/>
              </a:rPr>
              <a:t>　</a:t>
            </a:r>
            <a:r>
              <a:rPr lang="ja-JP" altLang="en-US" sz="1200" dirty="0" smtClean="0">
                <a:latin typeface="+mj-ea"/>
                <a:ea typeface="+mj-ea"/>
              </a:rPr>
              <a:t>　　</a:t>
            </a:r>
            <a:r>
              <a:rPr lang="en-US" altLang="ja-JP" sz="1200" dirty="0" smtClean="0">
                <a:latin typeface="+mj-ea"/>
                <a:ea typeface="+mj-ea"/>
              </a:rPr>
              <a:t>4000</a:t>
            </a:r>
            <a:r>
              <a:rPr lang="ja-JP" altLang="en-US" sz="1200" dirty="0" smtClean="0">
                <a:latin typeface="+mj-ea"/>
                <a:ea typeface="+mj-ea"/>
              </a:rPr>
              <a:t>万円未満の工事　４４</a:t>
            </a:r>
            <a:r>
              <a:rPr lang="ja-JP" altLang="en-US" sz="1200" dirty="0" smtClean="0">
                <a:latin typeface="+mj-ea"/>
              </a:rPr>
              <a:t>％</a:t>
            </a:r>
            <a:endParaRPr lang="en-US" altLang="ja-JP" sz="1200" dirty="0" smtClean="0">
              <a:latin typeface="+mj-ea"/>
              <a:ea typeface="+mj-ea"/>
            </a:endParaRPr>
          </a:p>
          <a:p>
            <a:pPr marL="742950" lvl="1" indent="-285750">
              <a:lnSpc>
                <a:spcPts val="1800"/>
              </a:lnSpc>
              <a:buFont typeface="Arial" panose="020B0604020202020204" pitchFamily="34" charset="0"/>
              <a:buChar char="•"/>
            </a:pPr>
            <a:r>
              <a:rPr lang="ja-JP" altLang="en-US" sz="1200" dirty="0" smtClean="0">
                <a:latin typeface="+mj-ea"/>
                <a:ea typeface="+mj-ea"/>
              </a:rPr>
              <a:t>工期が</a:t>
            </a:r>
            <a:r>
              <a:rPr lang="ja-JP" altLang="en-US" sz="1200" dirty="0">
                <a:latin typeface="+mj-ea"/>
              </a:rPr>
              <a:t>半年以内</a:t>
            </a:r>
            <a:r>
              <a:rPr lang="ja-JP" altLang="en-US" sz="1200" dirty="0" smtClean="0">
                <a:latin typeface="+mj-ea"/>
              </a:rPr>
              <a:t>の工事　６５</a:t>
            </a:r>
            <a:r>
              <a:rPr lang="ja-JP" altLang="en-US" sz="1200" dirty="0" smtClean="0">
                <a:latin typeface="+mj-ea"/>
                <a:ea typeface="+mj-ea"/>
              </a:rPr>
              <a:t>％</a:t>
            </a:r>
            <a:endParaRPr lang="en-US" altLang="ja-JP" sz="1200" dirty="0" smtClean="0">
              <a:latin typeface="+mj-ea"/>
              <a:ea typeface="+mj-ea"/>
            </a:endParaRPr>
          </a:p>
          <a:p>
            <a:pPr marL="742950" lvl="1" indent="-285750">
              <a:lnSpc>
                <a:spcPts val="1800"/>
              </a:lnSpc>
              <a:buFont typeface="Arial" panose="020B0604020202020204" pitchFamily="34" charset="0"/>
              <a:buChar char="•"/>
            </a:pPr>
            <a:r>
              <a:rPr lang="ja-JP" altLang="en-US" sz="1200" dirty="0" smtClean="0">
                <a:latin typeface="+mj-ea"/>
                <a:ea typeface="+mj-ea"/>
              </a:rPr>
              <a:t>災害</a:t>
            </a:r>
            <a:r>
              <a:rPr lang="ja-JP" altLang="en-US" sz="1200" dirty="0">
                <a:latin typeface="+mj-ea"/>
                <a:ea typeface="+mj-ea"/>
              </a:rPr>
              <a:t>時の</a:t>
            </a:r>
            <a:r>
              <a:rPr lang="ja-JP" altLang="en-US" sz="1200" dirty="0" smtClean="0">
                <a:latin typeface="+mj-ea"/>
                <a:ea typeface="+mj-ea"/>
              </a:rPr>
              <a:t>作業人数が</a:t>
            </a:r>
            <a:r>
              <a:rPr lang="en-US" altLang="ja-JP" sz="1200" dirty="0" smtClean="0">
                <a:latin typeface="+mj-ea"/>
                <a:ea typeface="+mj-ea"/>
              </a:rPr>
              <a:t>10</a:t>
            </a:r>
            <a:r>
              <a:rPr lang="ja-JP" altLang="en-US" sz="1200" dirty="0" smtClean="0">
                <a:latin typeface="+mj-ea"/>
                <a:ea typeface="+mj-ea"/>
              </a:rPr>
              <a:t>人以下のところ　９０％</a:t>
            </a:r>
            <a:endParaRPr lang="en-US" altLang="ja-JP" sz="1200" dirty="0" smtClean="0">
              <a:latin typeface="+mj-ea"/>
              <a:ea typeface="+mj-ea"/>
            </a:endParaRPr>
          </a:p>
          <a:p>
            <a:pPr marL="742950" lvl="1" indent="-285750">
              <a:lnSpc>
                <a:spcPts val="1500"/>
              </a:lnSpc>
              <a:buFont typeface="Arial" panose="020B0604020202020204" pitchFamily="34" charset="0"/>
              <a:buChar char="•"/>
            </a:pPr>
            <a:endParaRPr lang="en-US" altLang="ja-JP" sz="1200" dirty="0" smtClean="0">
              <a:latin typeface="+mj-ea"/>
              <a:ea typeface="+mj-ea"/>
            </a:endParaRPr>
          </a:p>
          <a:p>
            <a:pPr algn="ctr">
              <a:lnSpc>
                <a:spcPts val="1000"/>
              </a:lnSpc>
            </a:pPr>
            <a:endParaRPr lang="en-US" altLang="ja-JP" sz="1200" dirty="0" smtClean="0">
              <a:latin typeface="+mj-ea"/>
              <a:ea typeface="+mj-ea"/>
            </a:endParaRPr>
          </a:p>
          <a:p>
            <a:pPr algn="ctr">
              <a:lnSpc>
                <a:spcPts val="1500"/>
              </a:lnSpc>
            </a:pPr>
            <a:r>
              <a:rPr lang="ja-JP" altLang="en-US" sz="1200" b="1" dirty="0" smtClean="0">
                <a:solidFill>
                  <a:srgbClr val="FF0000"/>
                </a:solidFill>
                <a:latin typeface="+mj-ea"/>
                <a:ea typeface="+mj-ea"/>
              </a:rPr>
              <a:t>中小規模施工者を中心に対策を講じることが効果的</a:t>
            </a:r>
            <a:endParaRPr lang="ja-JP" altLang="en-US" sz="1200" b="1" dirty="0">
              <a:solidFill>
                <a:srgbClr val="FF0000"/>
              </a:solidFill>
              <a:latin typeface="+mj-ea"/>
              <a:ea typeface="+mj-ea"/>
            </a:endParaRPr>
          </a:p>
          <a:p>
            <a:pPr algn="ctr">
              <a:lnSpc>
                <a:spcPts val="1500"/>
              </a:lnSpc>
            </a:pPr>
            <a:endParaRPr kumimoji="1" lang="ja-JP" altLang="en-US" sz="1200" dirty="0">
              <a:latin typeface="+mj-ea"/>
              <a:ea typeface="+mj-ea"/>
            </a:endParaRPr>
          </a:p>
        </p:txBody>
      </p:sp>
      <p:graphicFrame>
        <p:nvGraphicFramePr>
          <p:cNvPr id="24" name="グラフ 23" title="斜面崩壊による死亡災害の発生状況"/>
          <p:cNvGraphicFramePr/>
          <p:nvPr>
            <p:extLst>
              <p:ext uri="{D42A27DB-BD31-4B8C-83A1-F6EECF244321}">
                <p14:modId xmlns:p14="http://schemas.microsoft.com/office/powerpoint/2010/main" val="840699274"/>
              </p:ext>
            </p:extLst>
          </p:nvPr>
        </p:nvGraphicFramePr>
        <p:xfrm>
          <a:off x="7092280" y="4201921"/>
          <a:ext cx="2195736" cy="245487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sp>
        <p:nvSpPr>
          <p:cNvPr id="26" name="テキスト ボックス 25"/>
          <p:cNvSpPr txBox="1"/>
          <p:nvPr/>
        </p:nvSpPr>
        <p:spPr>
          <a:xfrm>
            <a:off x="7236296" y="3857488"/>
            <a:ext cx="1872207" cy="216000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lIns="0" tIns="0" rIns="0" bIns="0" rtlCol="0" anchor="ctr" anchorCtr="0">
            <a:spAutoFit/>
          </a:bodyPr>
          <a:lstStyle/>
          <a:p>
            <a:pPr algn="ctr"/>
            <a:r>
              <a:rPr lang="ja-JP" altLang="en-US" sz="900" dirty="0"/>
              <a:t>災害時</a:t>
            </a:r>
            <a:r>
              <a:rPr lang="ja-JP" altLang="en-US" sz="900" dirty="0" smtClean="0"/>
              <a:t>の作業人数別災害発生状況</a:t>
            </a:r>
            <a:endParaRPr kumimoji="1" lang="ja-JP" altLang="en-US" sz="900" dirty="0"/>
          </a:p>
        </p:txBody>
      </p:sp>
      <p:sp>
        <p:nvSpPr>
          <p:cNvPr id="5" name="下矢印 4"/>
          <p:cNvSpPr/>
          <p:nvPr/>
        </p:nvSpPr>
        <p:spPr>
          <a:xfrm>
            <a:off x="6005547" y="2852936"/>
            <a:ext cx="1512168" cy="196949"/>
          </a:xfrm>
          <a:prstGeom prst="downArrow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" name="テキスト ボックス 2"/>
          <p:cNvSpPr txBox="1"/>
          <p:nvPr/>
        </p:nvSpPr>
        <p:spPr>
          <a:xfrm>
            <a:off x="611560" y="2934469"/>
            <a:ext cx="504056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900" dirty="0" smtClean="0"/>
              <a:t>平成</a:t>
            </a:r>
            <a:endParaRPr kumimoji="1" lang="ja-JP" altLang="en-US" sz="900" dirty="0"/>
          </a:p>
        </p:txBody>
      </p:sp>
    </p:spTree>
    <p:extLst>
      <p:ext uri="{BB962C8B-B14F-4D97-AF65-F5344CB8AC3E}">
        <p14:creationId xmlns:p14="http://schemas.microsoft.com/office/powerpoint/2010/main" val="3937202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グラフ 3" title="斜面崩壊による死亡災害の発生状況"/>
          <p:cNvGraphicFramePr/>
          <p:nvPr>
            <p:extLst>
              <p:ext uri="{D42A27DB-BD31-4B8C-83A1-F6EECF244321}">
                <p14:modId xmlns:p14="http://schemas.microsoft.com/office/powerpoint/2010/main" val="3888823699"/>
              </p:ext>
            </p:extLst>
          </p:nvPr>
        </p:nvGraphicFramePr>
        <p:xfrm>
          <a:off x="-235483" y="893617"/>
          <a:ext cx="4536504" cy="37107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テキスト ボックス 7"/>
          <p:cNvSpPr txBox="1"/>
          <p:nvPr/>
        </p:nvSpPr>
        <p:spPr>
          <a:xfrm>
            <a:off x="789683" y="791462"/>
            <a:ext cx="2486171" cy="204311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lIns="0" tIns="0" rIns="0" bIns="0" rtlCol="0" anchor="ctr" anchorCtr="0">
            <a:spAutoFit/>
          </a:bodyPr>
          <a:lstStyle/>
          <a:p>
            <a:pPr algn="ctr"/>
            <a:r>
              <a:rPr kumimoji="1" lang="ja-JP" altLang="en-US" sz="1200" dirty="0" smtClean="0"/>
              <a:t>斜面の崩壊規模別災害発生状況</a:t>
            </a:r>
            <a:endParaRPr kumimoji="1" lang="en-US" altLang="ja-JP" sz="1200" dirty="0" smtClean="0"/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-36512" y="6597352"/>
            <a:ext cx="691276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 dirty="0" smtClean="0"/>
              <a:t>（資料出所：独立行政法人労働安全衛生総合研究所「斜面崩壊による労働災害の防止対策に関する調査研究会」報告書）</a:t>
            </a:r>
            <a:endParaRPr kumimoji="1" lang="ja-JP" altLang="en-US" sz="1000" dirty="0"/>
          </a:p>
        </p:txBody>
      </p:sp>
      <p:graphicFrame>
        <p:nvGraphicFramePr>
          <p:cNvPr id="27" name="グラフ 26" title="斜面崩壊による死亡災害の発生状況"/>
          <p:cNvGraphicFramePr/>
          <p:nvPr>
            <p:extLst>
              <p:ext uri="{D42A27DB-BD31-4B8C-83A1-F6EECF244321}">
                <p14:modId xmlns:p14="http://schemas.microsoft.com/office/powerpoint/2010/main" val="2714344460"/>
              </p:ext>
            </p:extLst>
          </p:nvPr>
        </p:nvGraphicFramePr>
        <p:xfrm>
          <a:off x="4788024" y="4193583"/>
          <a:ext cx="2448272" cy="245487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0" name="角丸四角形 29"/>
          <p:cNvSpPr/>
          <p:nvPr/>
        </p:nvSpPr>
        <p:spPr>
          <a:xfrm>
            <a:off x="3982963" y="791462"/>
            <a:ext cx="4896544" cy="2291315"/>
          </a:xfrm>
          <a:prstGeom prst="roundRect">
            <a:avLst>
              <a:gd name="adj" fmla="val 10885"/>
            </a:avLst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t"/>
          <a:lstStyle/>
          <a:p>
            <a:pPr marL="447675" lvl="1" indent="-285750">
              <a:lnSpc>
                <a:spcPts val="2200"/>
              </a:lnSpc>
              <a:buFont typeface="Wingdings" panose="05000000000000000000" pitchFamily="2" charset="2"/>
              <a:buChar char="p"/>
            </a:pPr>
            <a:r>
              <a:rPr lang="ja-JP" altLang="en-US" sz="1200" dirty="0" smtClean="0">
                <a:latin typeface="+mj-ea"/>
                <a:ea typeface="+mj-ea"/>
              </a:rPr>
              <a:t>斜面崩壊災害における崩壊土量</a:t>
            </a:r>
            <a:r>
              <a:rPr lang="en-US" altLang="ja-JP" sz="1200" dirty="0" smtClean="0">
                <a:latin typeface="+mj-ea"/>
                <a:ea typeface="+mj-ea"/>
              </a:rPr>
              <a:t>50m</a:t>
            </a:r>
            <a:r>
              <a:rPr lang="en-US" altLang="ja-JP" sz="1200" baseline="30000" dirty="0" smtClean="0">
                <a:latin typeface="+mj-ea"/>
                <a:ea typeface="+mj-ea"/>
              </a:rPr>
              <a:t>3</a:t>
            </a:r>
            <a:r>
              <a:rPr lang="ja-JP" altLang="en-US" sz="1200" dirty="0" smtClean="0">
                <a:latin typeface="+mj-ea"/>
                <a:ea typeface="+mj-ea"/>
              </a:rPr>
              <a:t>以下　４６％で最多</a:t>
            </a:r>
            <a:endParaRPr lang="en-US" altLang="ja-JP" sz="1200" dirty="0" smtClean="0">
              <a:latin typeface="+mj-ea"/>
              <a:ea typeface="+mj-ea"/>
            </a:endParaRPr>
          </a:p>
          <a:p>
            <a:pPr marL="447675" lvl="1" indent="-285750">
              <a:lnSpc>
                <a:spcPts val="2200"/>
              </a:lnSpc>
              <a:buFont typeface="Wingdings" panose="05000000000000000000" pitchFamily="2" charset="2"/>
              <a:buChar char="p"/>
            </a:pPr>
            <a:r>
              <a:rPr lang="ja-JP" altLang="en-US" sz="1200" dirty="0" smtClean="0">
                <a:latin typeface="+mj-ea"/>
                <a:ea typeface="+mj-ea"/>
              </a:rPr>
              <a:t>崩壊した地山を高さ・勾配別にみると以下のとおり</a:t>
            </a:r>
            <a:endParaRPr lang="en-US" altLang="ja-JP" sz="1200" dirty="0" smtClean="0">
              <a:latin typeface="+mj-ea"/>
              <a:ea typeface="+mj-ea"/>
            </a:endParaRPr>
          </a:p>
          <a:p>
            <a:pPr marL="895350" lvl="2" indent="-285750">
              <a:lnSpc>
                <a:spcPts val="2200"/>
              </a:lnSpc>
              <a:buFont typeface="Arial" panose="020B0604020202020204" pitchFamily="34" charset="0"/>
              <a:buChar char="•"/>
            </a:pPr>
            <a:r>
              <a:rPr lang="ja-JP" altLang="en-US" sz="1200" dirty="0" smtClean="0">
                <a:latin typeface="+mj-ea"/>
                <a:ea typeface="+mj-ea"/>
              </a:rPr>
              <a:t>勾配が</a:t>
            </a:r>
            <a:r>
              <a:rPr lang="en-US" altLang="ja-JP" sz="1200" dirty="0" smtClean="0">
                <a:latin typeface="+mj-ea"/>
                <a:ea typeface="+mj-ea"/>
              </a:rPr>
              <a:t>60</a:t>
            </a:r>
            <a:r>
              <a:rPr lang="ja-JP" altLang="en-US" sz="1200" dirty="0">
                <a:latin typeface="+mj-ea"/>
              </a:rPr>
              <a:t>度</a:t>
            </a:r>
            <a:r>
              <a:rPr lang="ja-JP" altLang="en-US" sz="1200" dirty="0" smtClean="0">
                <a:latin typeface="+mj-ea"/>
                <a:ea typeface="+mj-ea"/>
              </a:rPr>
              <a:t>以上</a:t>
            </a:r>
            <a:r>
              <a:rPr lang="en-US" altLang="ja-JP" sz="1200" dirty="0" smtClean="0">
                <a:latin typeface="+mj-ea"/>
                <a:ea typeface="+mj-ea"/>
              </a:rPr>
              <a:t>75</a:t>
            </a:r>
            <a:r>
              <a:rPr lang="ja-JP" altLang="en-US" sz="1200" dirty="0" smtClean="0">
                <a:latin typeface="+mj-ea"/>
                <a:ea typeface="+mj-ea"/>
              </a:rPr>
              <a:t>度未満の斜面　４６％で最多</a:t>
            </a:r>
            <a:endParaRPr lang="en-US" altLang="ja-JP" sz="1200" dirty="0" smtClean="0">
              <a:latin typeface="+mj-ea"/>
              <a:ea typeface="+mj-ea"/>
            </a:endParaRPr>
          </a:p>
          <a:p>
            <a:pPr marL="895350" lvl="2" indent="-285750">
              <a:lnSpc>
                <a:spcPts val="2200"/>
              </a:lnSpc>
            </a:pPr>
            <a:r>
              <a:rPr lang="ja-JP" altLang="en-US" sz="1200" dirty="0" smtClean="0">
                <a:latin typeface="+mj-ea"/>
                <a:ea typeface="+mj-ea"/>
              </a:rPr>
              <a:t>　　　　←崖崩れは</a:t>
            </a:r>
            <a:r>
              <a:rPr lang="en-US" altLang="ja-JP" sz="1200" dirty="0" smtClean="0">
                <a:latin typeface="+mj-ea"/>
                <a:ea typeface="+mj-ea"/>
              </a:rPr>
              <a:t>40</a:t>
            </a:r>
            <a:r>
              <a:rPr lang="ja-JP" altLang="en-US" sz="1200" dirty="0" smtClean="0">
                <a:latin typeface="+mj-ea"/>
                <a:ea typeface="+mj-ea"/>
              </a:rPr>
              <a:t>度から</a:t>
            </a:r>
            <a:r>
              <a:rPr lang="en-US" altLang="ja-JP" sz="1200" dirty="0" smtClean="0">
                <a:latin typeface="+mj-ea"/>
                <a:ea typeface="+mj-ea"/>
              </a:rPr>
              <a:t>49</a:t>
            </a:r>
            <a:r>
              <a:rPr lang="ja-JP" altLang="en-US" sz="1200" dirty="0" smtClean="0">
                <a:latin typeface="+mj-ea"/>
                <a:ea typeface="+mj-ea"/>
              </a:rPr>
              <a:t>度で最も頻度が高いため、</a:t>
            </a:r>
            <a:endParaRPr lang="en-US" altLang="ja-JP" sz="1200" dirty="0" smtClean="0">
              <a:latin typeface="+mj-ea"/>
              <a:ea typeface="+mj-ea"/>
            </a:endParaRPr>
          </a:p>
          <a:p>
            <a:pPr marL="895350" lvl="2" indent="-285750">
              <a:lnSpc>
                <a:spcPts val="2200"/>
              </a:lnSpc>
            </a:pPr>
            <a:r>
              <a:rPr lang="ja-JP" altLang="en-US" sz="1200" dirty="0" smtClean="0">
                <a:latin typeface="+mj-ea"/>
                <a:ea typeface="+mj-ea"/>
              </a:rPr>
              <a:t>　　　　　　自然斜面の崩壊に比べて急勾配</a:t>
            </a:r>
            <a:endParaRPr lang="en-US" altLang="ja-JP" sz="1200" dirty="0" smtClean="0">
              <a:latin typeface="+mj-ea"/>
              <a:ea typeface="+mj-ea"/>
            </a:endParaRPr>
          </a:p>
          <a:p>
            <a:pPr marL="895350" lvl="2" indent="-285750">
              <a:lnSpc>
                <a:spcPts val="2200"/>
              </a:lnSpc>
              <a:buFont typeface="Arial" panose="020B0604020202020204" pitchFamily="34" charset="0"/>
              <a:buChar char="•"/>
            </a:pPr>
            <a:r>
              <a:rPr lang="ja-JP" altLang="en-US" sz="1200" dirty="0" smtClean="0">
                <a:latin typeface="+mj-ea"/>
                <a:ea typeface="+mj-ea"/>
              </a:rPr>
              <a:t>労働</a:t>
            </a:r>
            <a:r>
              <a:rPr lang="ja-JP" altLang="en-US" sz="1200" dirty="0">
                <a:latin typeface="+mj-ea"/>
                <a:ea typeface="+mj-ea"/>
              </a:rPr>
              <a:t>安全衛生</a:t>
            </a:r>
            <a:r>
              <a:rPr lang="ja-JP" altLang="en-US" sz="1200" dirty="0" smtClean="0">
                <a:latin typeface="+mj-ea"/>
                <a:ea typeface="+mj-ea"/>
              </a:rPr>
              <a:t>規則第</a:t>
            </a:r>
            <a:r>
              <a:rPr lang="en-US" altLang="ja-JP" sz="1200" dirty="0" smtClean="0">
                <a:latin typeface="+mj-ea"/>
                <a:ea typeface="+mj-ea"/>
              </a:rPr>
              <a:t>356</a:t>
            </a:r>
            <a:r>
              <a:rPr lang="ja-JP" altLang="en-US" sz="1200" dirty="0" smtClean="0">
                <a:latin typeface="+mj-ea"/>
                <a:ea typeface="+mj-ea"/>
              </a:rPr>
              <a:t>条のその他の地山の場合に法違反となる斜面高さ・勾配での掘削　４０％</a:t>
            </a:r>
            <a:r>
              <a:rPr lang="en-US" altLang="ja-JP" sz="1200" dirty="0" smtClean="0">
                <a:latin typeface="+mj-ea"/>
                <a:ea typeface="+mj-ea"/>
              </a:rPr>
              <a:t/>
            </a:r>
            <a:br>
              <a:rPr lang="en-US" altLang="ja-JP" sz="1200" dirty="0" smtClean="0">
                <a:latin typeface="+mj-ea"/>
                <a:ea typeface="+mj-ea"/>
              </a:rPr>
            </a:br>
            <a:endParaRPr lang="en-US" altLang="ja-JP" sz="1200" dirty="0" smtClean="0">
              <a:latin typeface="+mj-ea"/>
              <a:ea typeface="+mj-ea"/>
            </a:endParaRPr>
          </a:p>
        </p:txBody>
      </p:sp>
      <p:graphicFrame>
        <p:nvGraphicFramePr>
          <p:cNvPr id="10" name="表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47539831"/>
              </p:ext>
            </p:extLst>
          </p:nvPr>
        </p:nvGraphicFramePr>
        <p:xfrm>
          <a:off x="3923332" y="3854242"/>
          <a:ext cx="4969148" cy="2214319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80716"/>
                <a:gridCol w="600663"/>
                <a:gridCol w="705607"/>
                <a:gridCol w="670174"/>
                <a:gridCol w="603156"/>
                <a:gridCol w="588752"/>
                <a:gridCol w="720080"/>
              </a:tblGrid>
              <a:tr h="351151">
                <a:tc>
                  <a:txBody>
                    <a:bodyPr/>
                    <a:lstStyle/>
                    <a:p>
                      <a:endParaRPr kumimoji="1" lang="ja-JP" alt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900" dirty="0" smtClean="0"/>
                        <a:t>60°</a:t>
                      </a:r>
                      <a:r>
                        <a:rPr kumimoji="1" lang="ja-JP" altLang="en-US" sz="900" dirty="0" smtClean="0"/>
                        <a:t>未満</a:t>
                      </a:r>
                      <a:endParaRPr kumimoji="1" lang="ja-JP" alt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900" dirty="0" smtClean="0"/>
                        <a:t>60°</a:t>
                      </a:r>
                      <a:r>
                        <a:rPr kumimoji="1" lang="ja-JP" altLang="en-US" sz="900" dirty="0" smtClean="0"/>
                        <a:t>以上</a:t>
                      </a:r>
                      <a:endParaRPr kumimoji="1" lang="en-US" altLang="ja-JP" sz="900" dirty="0" smtClean="0"/>
                    </a:p>
                    <a:p>
                      <a:pPr algn="ctr"/>
                      <a:r>
                        <a:rPr kumimoji="1" lang="en-US" altLang="ja-JP" sz="900" dirty="0" smtClean="0"/>
                        <a:t>75°</a:t>
                      </a:r>
                      <a:r>
                        <a:rPr kumimoji="1" lang="ja-JP" altLang="en-US" sz="900" dirty="0" smtClean="0"/>
                        <a:t>未満</a:t>
                      </a:r>
                      <a:endParaRPr kumimoji="1" lang="ja-JP" alt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900" dirty="0" smtClean="0"/>
                        <a:t>75°</a:t>
                      </a:r>
                      <a:r>
                        <a:rPr kumimoji="1" lang="ja-JP" altLang="en-US" sz="900" dirty="0" smtClean="0"/>
                        <a:t>以上</a:t>
                      </a:r>
                      <a:endParaRPr kumimoji="1" lang="en-US" altLang="ja-JP" sz="900" dirty="0" smtClean="0"/>
                    </a:p>
                    <a:p>
                      <a:pPr algn="ctr"/>
                      <a:r>
                        <a:rPr kumimoji="1" lang="en-US" altLang="ja-JP" sz="900" dirty="0" smtClean="0"/>
                        <a:t>90°</a:t>
                      </a:r>
                      <a:r>
                        <a:rPr kumimoji="1" lang="ja-JP" altLang="en-US" sz="900" dirty="0" smtClean="0"/>
                        <a:t>未満</a:t>
                      </a:r>
                      <a:endParaRPr kumimoji="1" lang="ja-JP" alt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900" dirty="0" smtClean="0"/>
                        <a:t>90°</a:t>
                      </a:r>
                      <a:endParaRPr kumimoji="1" lang="en-US" altLang="ja-JP" sz="900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dirty="0" smtClean="0"/>
                        <a:t>不明</a:t>
                      </a:r>
                      <a:endParaRPr kumimoji="1" lang="ja-JP" alt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dirty="0" smtClean="0"/>
                        <a:t>計</a:t>
                      </a:r>
                      <a:endParaRPr kumimoji="1" lang="ja-JP" alt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210304">
                <a:tc>
                  <a:txBody>
                    <a:bodyPr/>
                    <a:lstStyle/>
                    <a:p>
                      <a:r>
                        <a:rPr kumimoji="1" lang="en-US" altLang="ja-JP" sz="900" dirty="0" smtClean="0"/>
                        <a:t>2m</a:t>
                      </a:r>
                      <a:r>
                        <a:rPr kumimoji="1" lang="ja-JP" altLang="en-US" sz="900" dirty="0" smtClean="0"/>
                        <a:t>未満</a:t>
                      </a:r>
                      <a:endParaRPr kumimoji="1" lang="ja-JP" alt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900" dirty="0" smtClean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900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kumimoji="1" lang="ja-JP" alt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900" dirty="0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kumimoji="1" lang="ja-JP" alt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900" dirty="0" smtClean="0">
                          <a:solidFill>
                            <a:schemeClr val="tx1"/>
                          </a:solidFill>
                        </a:rPr>
                        <a:t>4</a:t>
                      </a:r>
                      <a:endParaRPr kumimoji="1" lang="ja-JP" alt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</a:tr>
              <a:tr h="201503">
                <a:tc>
                  <a:txBody>
                    <a:bodyPr/>
                    <a:lstStyle/>
                    <a:p>
                      <a:r>
                        <a:rPr kumimoji="1" lang="en-US" altLang="ja-JP" sz="900" dirty="0" smtClean="0"/>
                        <a:t>2m</a:t>
                      </a:r>
                      <a:r>
                        <a:rPr kumimoji="1" lang="ja-JP" altLang="en-US" sz="900" dirty="0" smtClean="0"/>
                        <a:t>以上</a:t>
                      </a:r>
                      <a:r>
                        <a:rPr kumimoji="1" lang="en-US" altLang="ja-JP" sz="900" dirty="0" smtClean="0"/>
                        <a:t>5m</a:t>
                      </a:r>
                      <a:r>
                        <a:rPr kumimoji="1" lang="ja-JP" altLang="en-US" sz="900" dirty="0" smtClean="0"/>
                        <a:t>未満</a:t>
                      </a:r>
                      <a:endParaRPr kumimoji="1" lang="ja-JP" alt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900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kumimoji="1" lang="ja-JP" alt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900" dirty="0" smtClean="0">
                          <a:solidFill>
                            <a:schemeClr val="tx1"/>
                          </a:solidFill>
                        </a:rPr>
                        <a:t>15</a:t>
                      </a:r>
                      <a:endParaRPr kumimoji="1" lang="ja-JP" alt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900" dirty="0" smtClean="0">
                          <a:solidFill>
                            <a:schemeClr val="tx1"/>
                          </a:solidFill>
                        </a:rPr>
                        <a:t>8</a:t>
                      </a:r>
                      <a:endParaRPr kumimoji="1" lang="ja-JP" alt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B w="19050" cap="flat" cmpd="sng" algn="ctr">
                      <a:solidFill>
                        <a:schemeClr val="accent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900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kumimoji="1" lang="ja-JP" alt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B w="19050" cap="flat" cmpd="sng" algn="ctr">
                      <a:solidFill>
                        <a:schemeClr val="accent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900" dirty="0" smtClean="0">
                          <a:solidFill>
                            <a:schemeClr val="tx1"/>
                          </a:solidFill>
                        </a:rPr>
                        <a:t>25</a:t>
                      </a:r>
                      <a:endParaRPr kumimoji="1" lang="ja-JP" alt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</a:tr>
              <a:tr h="188927">
                <a:tc>
                  <a:txBody>
                    <a:bodyPr/>
                    <a:lstStyle/>
                    <a:p>
                      <a:r>
                        <a:rPr kumimoji="1" lang="en-US" altLang="ja-JP" sz="900" dirty="0" smtClean="0">
                          <a:solidFill>
                            <a:schemeClr val="tx1"/>
                          </a:solidFill>
                        </a:rPr>
                        <a:t>5m</a:t>
                      </a:r>
                      <a:r>
                        <a:rPr kumimoji="1" lang="ja-JP" altLang="en-US" sz="900" dirty="0" smtClean="0">
                          <a:solidFill>
                            <a:schemeClr val="tx1"/>
                          </a:solidFill>
                        </a:rPr>
                        <a:t>以上</a:t>
                      </a:r>
                      <a:r>
                        <a:rPr kumimoji="1" lang="en-US" altLang="ja-JP" sz="900" dirty="0" smtClean="0">
                          <a:solidFill>
                            <a:schemeClr val="tx1"/>
                          </a:solidFill>
                        </a:rPr>
                        <a:t>10m</a:t>
                      </a:r>
                      <a:r>
                        <a:rPr kumimoji="1" lang="ja-JP" altLang="en-US" sz="900" dirty="0" smtClean="0">
                          <a:solidFill>
                            <a:schemeClr val="tx1"/>
                          </a:solidFill>
                        </a:rPr>
                        <a:t>未満</a:t>
                      </a:r>
                      <a:endParaRPr kumimoji="1" lang="ja-JP" alt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900" dirty="0" smtClean="0">
                          <a:solidFill>
                            <a:schemeClr val="tx1"/>
                          </a:solidFill>
                        </a:rPr>
                        <a:t>8</a:t>
                      </a:r>
                      <a:endParaRPr kumimoji="1" lang="ja-JP" alt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900" dirty="0" smtClean="0">
                          <a:solidFill>
                            <a:schemeClr val="tx1"/>
                          </a:solidFill>
                        </a:rPr>
                        <a:t>12</a:t>
                      </a:r>
                      <a:endParaRPr kumimoji="1" lang="ja-JP" alt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R w="19050" cap="flat" cmpd="sng" algn="ctr">
                      <a:solidFill>
                        <a:schemeClr val="accent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900" dirty="0" smtClean="0">
                          <a:solidFill>
                            <a:schemeClr val="tx1"/>
                          </a:solidFill>
                        </a:rPr>
                        <a:t>3</a:t>
                      </a:r>
                      <a:endParaRPr kumimoji="1" lang="ja-JP" alt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accent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T w="19050" cap="flat" cmpd="sng" algn="ctr">
                      <a:solidFill>
                        <a:schemeClr val="accent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900" dirty="0" smtClean="0">
                          <a:solidFill>
                            <a:schemeClr val="tx1"/>
                          </a:solidFill>
                        </a:rPr>
                        <a:t>3</a:t>
                      </a:r>
                      <a:endParaRPr kumimoji="1" lang="ja-JP" alt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R w="19050" cap="flat" cmpd="sng" algn="ctr">
                      <a:solidFill>
                        <a:schemeClr val="accent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900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kumimoji="1" lang="ja-JP" alt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accent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900" dirty="0" smtClean="0">
                          <a:solidFill>
                            <a:schemeClr val="tx1"/>
                          </a:solidFill>
                        </a:rPr>
                        <a:t>27</a:t>
                      </a:r>
                      <a:endParaRPr kumimoji="1" lang="ja-JP" alt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</a:tr>
              <a:tr h="248359">
                <a:tc>
                  <a:txBody>
                    <a:bodyPr/>
                    <a:lstStyle/>
                    <a:p>
                      <a:r>
                        <a:rPr kumimoji="1" lang="en-US" altLang="ja-JP" sz="900" dirty="0" smtClean="0">
                          <a:solidFill>
                            <a:schemeClr val="tx1"/>
                          </a:solidFill>
                        </a:rPr>
                        <a:t>10m</a:t>
                      </a:r>
                      <a:r>
                        <a:rPr kumimoji="1" lang="ja-JP" altLang="en-US" sz="900" dirty="0" smtClean="0">
                          <a:solidFill>
                            <a:schemeClr val="tx1"/>
                          </a:solidFill>
                        </a:rPr>
                        <a:t>以上</a:t>
                      </a:r>
                      <a:r>
                        <a:rPr kumimoji="1" lang="en-US" altLang="ja-JP" sz="900" dirty="0" smtClean="0">
                          <a:solidFill>
                            <a:schemeClr val="tx1"/>
                          </a:solidFill>
                        </a:rPr>
                        <a:t>30m</a:t>
                      </a:r>
                      <a:r>
                        <a:rPr kumimoji="1" lang="ja-JP" altLang="en-US" sz="900" dirty="0" smtClean="0">
                          <a:solidFill>
                            <a:schemeClr val="tx1"/>
                          </a:solidFill>
                        </a:rPr>
                        <a:t>未満</a:t>
                      </a:r>
                      <a:endParaRPr kumimoji="1" lang="ja-JP" alt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900" dirty="0" smtClean="0">
                          <a:solidFill>
                            <a:schemeClr val="tx1"/>
                          </a:solidFill>
                        </a:rPr>
                        <a:t>10</a:t>
                      </a:r>
                      <a:endParaRPr kumimoji="1" lang="ja-JP" alt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900" dirty="0" smtClean="0">
                          <a:solidFill>
                            <a:schemeClr val="tx1"/>
                          </a:solidFill>
                        </a:rPr>
                        <a:t>16</a:t>
                      </a:r>
                      <a:endParaRPr kumimoji="1" lang="ja-JP" alt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R w="19050" cap="flat" cmpd="sng" algn="ctr">
                      <a:solidFill>
                        <a:schemeClr val="accent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900" dirty="0" smtClean="0">
                          <a:solidFill>
                            <a:schemeClr val="tx1"/>
                          </a:solidFill>
                        </a:rPr>
                        <a:t>5</a:t>
                      </a:r>
                      <a:endParaRPr kumimoji="1" lang="ja-JP" alt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accent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900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kumimoji="1" lang="ja-JP" alt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R w="19050" cap="flat" cmpd="sng" algn="ctr">
                      <a:solidFill>
                        <a:schemeClr val="accent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900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kumimoji="1" lang="ja-JP" alt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accent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900" dirty="0" smtClean="0">
                          <a:solidFill>
                            <a:schemeClr val="tx1"/>
                          </a:solidFill>
                        </a:rPr>
                        <a:t>33</a:t>
                      </a:r>
                      <a:endParaRPr kumimoji="1" lang="ja-JP" alt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</a:tr>
              <a:tr h="14401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900" dirty="0" smtClean="0">
                          <a:solidFill>
                            <a:schemeClr val="tx1"/>
                          </a:solidFill>
                        </a:rPr>
                        <a:t>30m</a:t>
                      </a:r>
                      <a:r>
                        <a:rPr kumimoji="1" lang="ja-JP" altLang="en-US" sz="900" dirty="0" smtClean="0">
                          <a:solidFill>
                            <a:schemeClr val="tx1"/>
                          </a:solidFill>
                        </a:rPr>
                        <a:t>以上</a:t>
                      </a:r>
                      <a:r>
                        <a:rPr kumimoji="1" lang="en-US" altLang="ja-JP" sz="900" dirty="0" smtClean="0">
                          <a:solidFill>
                            <a:schemeClr val="tx1"/>
                          </a:solidFill>
                        </a:rPr>
                        <a:t>50m</a:t>
                      </a:r>
                      <a:r>
                        <a:rPr kumimoji="1" lang="ja-JP" altLang="en-US" sz="900" dirty="0" smtClean="0">
                          <a:solidFill>
                            <a:schemeClr val="tx1"/>
                          </a:solidFill>
                        </a:rPr>
                        <a:t>未満</a:t>
                      </a:r>
                      <a:endParaRPr kumimoji="1" lang="ja-JP" alt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900" dirty="0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kumimoji="1" lang="ja-JP" alt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900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kumimoji="1" lang="ja-JP" alt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R w="19050" cap="flat" cmpd="sng" algn="ctr">
                      <a:solidFill>
                        <a:schemeClr val="accent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accent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R w="19050" cap="flat" cmpd="sng" algn="ctr">
                      <a:solidFill>
                        <a:schemeClr val="accent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900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kumimoji="1" lang="ja-JP" alt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accent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900" dirty="0" smtClean="0">
                          <a:solidFill>
                            <a:schemeClr val="tx1"/>
                          </a:solidFill>
                        </a:rPr>
                        <a:t>4</a:t>
                      </a:r>
                      <a:endParaRPr kumimoji="1" lang="ja-JP" alt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</a:tr>
              <a:tr h="131440">
                <a:tc>
                  <a:txBody>
                    <a:bodyPr/>
                    <a:lstStyle/>
                    <a:p>
                      <a:r>
                        <a:rPr kumimoji="1" lang="en-US" altLang="ja-JP" sz="900" dirty="0" smtClean="0">
                          <a:solidFill>
                            <a:schemeClr val="tx1"/>
                          </a:solidFill>
                        </a:rPr>
                        <a:t>50m</a:t>
                      </a:r>
                      <a:r>
                        <a:rPr kumimoji="1" lang="ja-JP" altLang="en-US" sz="900" dirty="0" smtClean="0">
                          <a:solidFill>
                            <a:schemeClr val="tx1"/>
                          </a:solidFill>
                        </a:rPr>
                        <a:t>以上</a:t>
                      </a:r>
                      <a:endParaRPr kumimoji="1" lang="ja-JP" alt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900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kumimoji="1" lang="ja-JP" alt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900" dirty="0" smtClean="0">
                          <a:solidFill>
                            <a:schemeClr val="tx1"/>
                          </a:solidFill>
                        </a:rPr>
                        <a:t>3</a:t>
                      </a:r>
                      <a:endParaRPr kumimoji="1" lang="ja-JP" alt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R w="19050" cap="flat" cmpd="sng" algn="ctr">
                      <a:solidFill>
                        <a:schemeClr val="accent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accent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B w="19050" cap="flat" cmpd="sng" algn="ctr">
                      <a:solidFill>
                        <a:schemeClr val="accent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R w="19050" cap="flat" cmpd="sng" algn="ctr">
                      <a:solidFill>
                        <a:schemeClr val="accent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B w="19050" cap="flat" cmpd="sng" algn="ctr">
                      <a:solidFill>
                        <a:schemeClr val="accent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accent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900" dirty="0" smtClean="0">
                          <a:solidFill>
                            <a:schemeClr val="tx1"/>
                          </a:solidFill>
                        </a:rPr>
                        <a:t>4</a:t>
                      </a:r>
                      <a:endParaRPr kumimoji="1" lang="ja-JP" alt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</a:tr>
              <a:tr h="118864"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solidFill>
                            <a:schemeClr val="tx1"/>
                          </a:solidFill>
                        </a:rPr>
                        <a:t>不明</a:t>
                      </a:r>
                      <a:endParaRPr kumimoji="1" lang="ja-JP" alt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900" dirty="0" smtClean="0">
                          <a:solidFill>
                            <a:schemeClr val="tx1"/>
                          </a:solidFill>
                        </a:rPr>
                        <a:t>8</a:t>
                      </a:r>
                      <a:endParaRPr kumimoji="1" lang="ja-JP" alt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900" dirty="0" smtClean="0">
                          <a:solidFill>
                            <a:schemeClr val="tx1"/>
                          </a:solidFill>
                        </a:rPr>
                        <a:t>12</a:t>
                      </a:r>
                      <a:endParaRPr kumimoji="1" lang="ja-JP" alt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900" dirty="0" smtClean="0">
                          <a:solidFill>
                            <a:schemeClr val="tx1"/>
                          </a:solidFill>
                        </a:rPr>
                        <a:t>4</a:t>
                      </a:r>
                      <a:endParaRPr kumimoji="1" lang="ja-JP" alt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T w="19050" cap="flat" cmpd="sng" algn="ctr">
                      <a:solidFill>
                        <a:schemeClr val="accent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900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kumimoji="1" lang="ja-JP" alt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2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900" dirty="0" smtClean="0">
                          <a:solidFill>
                            <a:schemeClr val="tx1"/>
                          </a:solidFill>
                        </a:rPr>
                        <a:t>9</a:t>
                      </a:r>
                      <a:endParaRPr kumimoji="1" lang="ja-JP" alt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900" dirty="0" smtClean="0">
                          <a:solidFill>
                            <a:schemeClr val="tx1"/>
                          </a:solidFill>
                        </a:rPr>
                        <a:t>34</a:t>
                      </a:r>
                      <a:endParaRPr kumimoji="1" lang="ja-JP" alt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</a:tr>
              <a:tr h="219469">
                <a:tc>
                  <a:txBody>
                    <a:bodyPr/>
                    <a:lstStyle/>
                    <a:p>
                      <a:r>
                        <a:rPr kumimoji="1" lang="ja-JP" altLang="en-US" sz="900" dirty="0" smtClean="0">
                          <a:solidFill>
                            <a:schemeClr val="tx1"/>
                          </a:solidFill>
                        </a:rPr>
                        <a:t>計</a:t>
                      </a:r>
                      <a:endParaRPr kumimoji="1" lang="ja-JP" alt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900" dirty="0" smtClean="0">
                          <a:solidFill>
                            <a:schemeClr val="tx1"/>
                          </a:solidFill>
                        </a:rPr>
                        <a:t>30</a:t>
                      </a:r>
                      <a:endParaRPr kumimoji="1" lang="ja-JP" alt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900" dirty="0" smtClean="0">
                          <a:solidFill>
                            <a:schemeClr val="tx1"/>
                          </a:solidFill>
                        </a:rPr>
                        <a:t>60</a:t>
                      </a:r>
                      <a:endParaRPr kumimoji="1" lang="ja-JP" alt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900" dirty="0" smtClean="0">
                          <a:solidFill>
                            <a:schemeClr val="tx1"/>
                          </a:solidFill>
                        </a:rPr>
                        <a:t>21</a:t>
                      </a:r>
                      <a:endParaRPr kumimoji="1" lang="ja-JP" alt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900" dirty="0" smtClean="0">
                          <a:solidFill>
                            <a:schemeClr val="tx1"/>
                          </a:solidFill>
                        </a:rPr>
                        <a:t>8</a:t>
                      </a:r>
                      <a:endParaRPr kumimoji="1" lang="ja-JP" alt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900" dirty="0" smtClean="0">
                          <a:solidFill>
                            <a:schemeClr val="tx1"/>
                          </a:solidFill>
                        </a:rPr>
                        <a:t>12</a:t>
                      </a:r>
                      <a:endParaRPr kumimoji="1" lang="ja-JP" alt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900" dirty="0" smtClean="0">
                          <a:solidFill>
                            <a:schemeClr val="tx1"/>
                          </a:solidFill>
                        </a:rPr>
                        <a:t>131</a:t>
                      </a:r>
                      <a:endParaRPr kumimoji="1" lang="ja-JP" altLang="en-US" sz="9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25" name="テキスト ボックス 24"/>
          <p:cNvSpPr txBox="1"/>
          <p:nvPr/>
        </p:nvSpPr>
        <p:spPr>
          <a:xfrm>
            <a:off x="4928299" y="3584729"/>
            <a:ext cx="3139321" cy="204311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kumimoji="1" lang="ja-JP" altLang="en-US" sz="1200" dirty="0" smtClean="0"/>
              <a:t>崩壊斜面の高さ・勾配別災害発生状況</a:t>
            </a:r>
            <a:endParaRPr kumimoji="1" lang="en-US" altLang="ja-JP" sz="1200" dirty="0" smtClean="0"/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3851920" y="6089521"/>
            <a:ext cx="5292080" cy="507831"/>
          </a:xfrm>
          <a:prstGeom prst="rect">
            <a:avLst/>
          </a:prstGeom>
          <a:noFill/>
          <a:ln w="3175">
            <a:noFill/>
          </a:ln>
        </p:spPr>
        <p:txBody>
          <a:bodyPr wrap="square" rtlCol="0">
            <a:spAutoFit/>
          </a:bodyPr>
          <a:lstStyle/>
          <a:p>
            <a:pPr marL="179388" indent="-358775"/>
            <a:r>
              <a:rPr kumimoji="1" lang="ja-JP" altLang="en-US" sz="900" dirty="0" smtClean="0"/>
              <a:t>＊点線部分は、労働安全衛生規則第</a:t>
            </a:r>
            <a:r>
              <a:rPr kumimoji="1" lang="en-US" altLang="ja-JP" sz="900" dirty="0" smtClean="0"/>
              <a:t>356</a:t>
            </a:r>
            <a:r>
              <a:rPr kumimoji="1" lang="ja-JP" altLang="en-US" sz="900" dirty="0" smtClean="0"/>
              <a:t>条の岩盤又は堅い粘土からなる地山の掘削において法違反</a:t>
            </a:r>
            <a:endParaRPr kumimoji="1" lang="en-US" altLang="ja-JP" sz="900" dirty="0" smtClean="0"/>
          </a:p>
          <a:p>
            <a:pPr marL="179388" indent="-358775"/>
            <a:r>
              <a:rPr lang="ja-JP" altLang="en-US" sz="900" dirty="0"/>
              <a:t>　</a:t>
            </a:r>
            <a:r>
              <a:rPr lang="ja-JP" altLang="en-US" sz="900" dirty="0" smtClean="0"/>
              <a:t>　</a:t>
            </a:r>
            <a:r>
              <a:rPr kumimoji="1" lang="ja-JP" altLang="en-US" sz="900" dirty="0" smtClean="0"/>
              <a:t>となる斜面高さ・勾配</a:t>
            </a:r>
            <a:endParaRPr kumimoji="1" lang="en-US" altLang="ja-JP" sz="900" dirty="0" smtClean="0"/>
          </a:p>
          <a:p>
            <a:pPr marL="179388" indent="-358775"/>
            <a:r>
              <a:rPr kumimoji="1" lang="ja-JP" altLang="en-US" sz="900" dirty="0" smtClean="0"/>
              <a:t>＊網掛け部分は労働安全衛生規則第</a:t>
            </a:r>
            <a:r>
              <a:rPr kumimoji="1" lang="en-US" altLang="ja-JP" sz="900" dirty="0" smtClean="0"/>
              <a:t>356</a:t>
            </a:r>
            <a:r>
              <a:rPr kumimoji="1" lang="ja-JP" altLang="en-US" sz="900" dirty="0" smtClean="0"/>
              <a:t>条のその他の地山において法違反となる斜面高さ・勾配</a:t>
            </a:r>
            <a:endParaRPr kumimoji="1" lang="ja-JP" altLang="en-US" sz="900" dirty="0"/>
          </a:p>
        </p:txBody>
      </p:sp>
      <p:grpSp>
        <p:nvGrpSpPr>
          <p:cNvPr id="5" name="グループ化 4"/>
          <p:cNvGrpSpPr/>
          <p:nvPr/>
        </p:nvGrpSpPr>
        <p:grpSpPr>
          <a:xfrm>
            <a:off x="611560" y="3937954"/>
            <a:ext cx="3243039" cy="2773694"/>
            <a:chOff x="6230863" y="3756577"/>
            <a:chExt cx="3240360" cy="2773694"/>
          </a:xfrm>
        </p:grpSpPr>
        <p:sp>
          <p:nvSpPr>
            <p:cNvPr id="14" name="テキスト ボックス 13"/>
            <p:cNvSpPr txBox="1"/>
            <p:nvPr/>
          </p:nvSpPr>
          <p:spPr>
            <a:xfrm>
              <a:off x="6406309" y="3756577"/>
              <a:ext cx="2486171" cy="204311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lIns="0" tIns="0" rIns="0" bIns="0" rtlCol="0" anchor="ctr" anchorCtr="0">
              <a:spAutoFit/>
            </a:bodyPr>
            <a:lstStyle/>
            <a:p>
              <a:pPr algn="ctr"/>
              <a:r>
                <a:rPr kumimoji="1" lang="ja-JP" altLang="en-US" sz="1200" dirty="0" smtClean="0"/>
                <a:t>斜面安定化対策工法別災害発生状況</a:t>
              </a:r>
              <a:endParaRPr kumimoji="1" lang="en-US" altLang="ja-JP" sz="1200" dirty="0" smtClean="0"/>
            </a:p>
          </p:txBody>
        </p:sp>
        <p:graphicFrame>
          <p:nvGraphicFramePr>
            <p:cNvPr id="6" name="グラフ 5"/>
            <p:cNvGraphicFramePr/>
            <p:nvPr>
              <p:extLst>
                <p:ext uri="{D42A27DB-BD31-4B8C-83A1-F6EECF244321}">
                  <p14:modId xmlns:p14="http://schemas.microsoft.com/office/powerpoint/2010/main" val="357814318"/>
                </p:ext>
              </p:extLst>
            </p:nvPr>
          </p:nvGraphicFramePr>
          <p:xfrm>
            <a:off x="6230863" y="3858732"/>
            <a:ext cx="3240360" cy="2671539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4"/>
            </a:graphicData>
          </a:graphic>
        </p:graphicFrame>
      </p:grpSp>
      <p:sp>
        <p:nvSpPr>
          <p:cNvPr id="15" name="タイトル 1"/>
          <p:cNvSpPr txBox="1">
            <a:spLocks/>
          </p:cNvSpPr>
          <p:nvPr/>
        </p:nvSpPr>
        <p:spPr>
          <a:xfrm>
            <a:off x="899592" y="63674"/>
            <a:ext cx="7344816" cy="63165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ja-JP" altLang="en-US" sz="2000" b="1" dirty="0" smtClean="0"/>
              <a:t>斜面崩壊による労働災害の防止対策に関するガイドラインの背景</a:t>
            </a:r>
            <a:endParaRPr lang="en-US" altLang="ja-JP" sz="2000" b="1" dirty="0" smtClean="0"/>
          </a:p>
          <a:p>
            <a:pPr algn="l"/>
            <a:r>
              <a:rPr lang="ja-JP" altLang="en-US" sz="2000" b="1" dirty="0" smtClean="0"/>
              <a:t>（分析結果の続き）</a:t>
            </a:r>
            <a:endParaRPr lang="ja-JP" altLang="en-US" sz="2000" b="1" dirty="0"/>
          </a:p>
        </p:txBody>
      </p:sp>
    </p:spTree>
    <p:extLst>
      <p:ext uri="{BB962C8B-B14F-4D97-AF65-F5344CB8AC3E}">
        <p14:creationId xmlns:p14="http://schemas.microsoft.com/office/powerpoint/2010/main" val="41398712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タイトル 1"/>
          <p:cNvSpPr txBox="1">
            <a:spLocks/>
          </p:cNvSpPr>
          <p:nvPr/>
        </p:nvSpPr>
        <p:spPr>
          <a:xfrm>
            <a:off x="457200" y="-1984"/>
            <a:ext cx="8229600" cy="3346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1600" b="1" dirty="0" smtClean="0"/>
              <a:t>斜面崩壊による労働災害の防止対策に関するガイドラインの概要</a:t>
            </a:r>
            <a:endParaRPr lang="ja-JP" altLang="en-US" sz="1600" b="1" dirty="0"/>
          </a:p>
        </p:txBody>
      </p:sp>
      <p:sp>
        <p:nvSpPr>
          <p:cNvPr id="9" name="角丸四角形 8"/>
          <p:cNvSpPr/>
          <p:nvPr/>
        </p:nvSpPr>
        <p:spPr>
          <a:xfrm>
            <a:off x="179513" y="304946"/>
            <a:ext cx="8784974" cy="963814"/>
          </a:xfrm>
          <a:prstGeom prst="roundRect">
            <a:avLst>
              <a:gd name="adj" fmla="val 12993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72000" tIns="36000" rIns="36000" bIns="36000" rtlCol="0" anchor="t" anchorCtr="0"/>
          <a:lstStyle/>
          <a:p>
            <a:pPr algn="ctr"/>
            <a:r>
              <a:rPr kumimoji="1" lang="ja-JP" altLang="en-US" sz="1200" b="1" dirty="0" smtClean="0"/>
              <a:t>＜趣旨・目的＞</a:t>
            </a:r>
            <a:endParaRPr kumimoji="1" lang="en-US" altLang="ja-JP" sz="1200" b="1" dirty="0" smtClean="0"/>
          </a:p>
          <a:p>
            <a:r>
              <a:rPr lang="ja-JP" altLang="en-US" sz="1100" dirty="0" smtClean="0"/>
              <a:t>①中小規模の道路工事、砂防工事等の地山の掘削作業では、</a:t>
            </a:r>
            <a:r>
              <a:rPr lang="ja-JP" altLang="en-US" sz="1100" u="sng" dirty="0" smtClean="0"/>
              <a:t>十分な地質調査がなされておらず</a:t>
            </a:r>
            <a:r>
              <a:rPr lang="ja-JP" altLang="en-US" sz="1100" dirty="0" smtClean="0"/>
              <a:t>、</a:t>
            </a:r>
            <a:r>
              <a:rPr lang="ja-JP" altLang="en-US" sz="1100" u="sng" dirty="0"/>
              <a:t>施工</a:t>
            </a:r>
            <a:r>
              <a:rPr lang="ja-JP" altLang="en-US" sz="1100" u="sng" dirty="0" smtClean="0"/>
              <a:t>開始後に設計図書が地質状況を反映して</a:t>
            </a:r>
            <a:r>
              <a:rPr lang="ja-JP" altLang="en-US" sz="1100" u="sng" dirty="0" err="1" smtClean="0"/>
              <a:t>い</a:t>
            </a:r>
            <a:endParaRPr lang="en-US" altLang="ja-JP" sz="1100" u="sng" dirty="0" smtClean="0"/>
          </a:p>
          <a:p>
            <a:r>
              <a:rPr lang="ja-JP" altLang="en-US" sz="1100" dirty="0"/>
              <a:t>　</a:t>
            </a:r>
            <a:r>
              <a:rPr lang="ja-JP" altLang="en-US" sz="1100" u="sng" dirty="0" smtClean="0"/>
              <a:t>ないことが判明</a:t>
            </a:r>
            <a:r>
              <a:rPr lang="ja-JP" altLang="en-US" sz="1100" dirty="0" smtClean="0"/>
              <a:t>する場合がある。</a:t>
            </a:r>
            <a:endParaRPr lang="en-US" altLang="ja-JP" sz="1100" dirty="0" smtClean="0"/>
          </a:p>
          <a:p>
            <a:r>
              <a:rPr lang="ja-JP" altLang="en-US" sz="1100" dirty="0" smtClean="0"/>
              <a:t>②</a:t>
            </a:r>
            <a:r>
              <a:rPr lang="ja-JP" altLang="en-US" sz="1100" u="sng" dirty="0" smtClean="0"/>
              <a:t>掘削中の斜面は、降雨、湧水等により日々変化</a:t>
            </a:r>
            <a:r>
              <a:rPr lang="ja-JP" altLang="en-US" sz="1100" dirty="0" smtClean="0"/>
              <a:t>し、それらの変化が斜面崩壊につながる場合がある。</a:t>
            </a:r>
            <a:endParaRPr lang="en-US" altLang="ja-JP" sz="1100" dirty="0" smtClean="0"/>
          </a:p>
          <a:p>
            <a:r>
              <a:rPr kumimoji="1" lang="ja-JP" altLang="en-US" sz="1100" dirty="0" smtClean="0"/>
              <a:t>③</a:t>
            </a:r>
            <a:r>
              <a:rPr kumimoji="1" lang="ja-JP" altLang="en-US" sz="1100" u="sng" dirty="0" smtClean="0"/>
              <a:t>点検により斜面の状態を的確に把握</a:t>
            </a:r>
            <a:r>
              <a:rPr kumimoji="1" lang="ja-JP" altLang="en-US" sz="1100" dirty="0" smtClean="0"/>
              <a:t>すること、工事関係者が点検結果に基づいた</a:t>
            </a:r>
            <a:r>
              <a:rPr kumimoji="1" lang="ja-JP" altLang="en-US" sz="1100" u="sng" dirty="0" smtClean="0"/>
              <a:t>斜面崩壊の危険性を共有することが重要</a:t>
            </a:r>
            <a:r>
              <a:rPr kumimoji="1" lang="ja-JP" altLang="en-US" sz="1100" dirty="0" smtClean="0"/>
              <a:t>。</a:t>
            </a:r>
            <a:endParaRPr kumimoji="1" lang="en-US" altLang="ja-JP" sz="1100" dirty="0" smtClean="0"/>
          </a:p>
          <a:p>
            <a:pPr marL="171450" indent="-171450">
              <a:buFont typeface="Wingdings" panose="05000000000000000000" pitchFamily="2" charset="2"/>
              <a:buChar char="p"/>
            </a:pPr>
            <a:endParaRPr kumimoji="1" lang="ja-JP" altLang="en-US" sz="1100" dirty="0"/>
          </a:p>
        </p:txBody>
      </p:sp>
      <p:sp>
        <p:nvSpPr>
          <p:cNvPr id="24" name="角丸四角形 23"/>
          <p:cNvSpPr/>
          <p:nvPr/>
        </p:nvSpPr>
        <p:spPr>
          <a:xfrm>
            <a:off x="179512" y="1408743"/>
            <a:ext cx="3020519" cy="1710000"/>
          </a:xfrm>
          <a:prstGeom prst="roundRect">
            <a:avLst>
              <a:gd name="adj" fmla="val 10264"/>
            </a:avLst>
          </a:prstGeom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tIns="0" rIns="36000" bIns="0" rtlCol="0" anchor="t"/>
          <a:lstStyle/>
          <a:p>
            <a:pPr algn="ctr"/>
            <a:r>
              <a:rPr kumimoji="1" lang="ja-JP" altLang="en-US" sz="1200" b="1" dirty="0" smtClean="0"/>
              <a:t>＜適用範囲＞</a:t>
            </a:r>
            <a:endParaRPr kumimoji="1" lang="en-US" altLang="ja-JP" sz="1200" b="1" dirty="0" smtClean="0"/>
          </a:p>
          <a:p>
            <a:r>
              <a:rPr lang="ja-JP" altLang="en-US" sz="1100" dirty="0" smtClean="0"/>
              <a:t>中小規模（掘削高さが概ね１．５から１０メートル）の斜面掘削工事における以下の作業</a:t>
            </a:r>
            <a:endParaRPr lang="en-US" altLang="ja-JP" sz="1100" dirty="0" smtClean="0"/>
          </a:p>
          <a:p>
            <a:r>
              <a:rPr lang="ja-JP" altLang="en-US" sz="1100" dirty="0"/>
              <a:t>　</a:t>
            </a:r>
            <a:r>
              <a:rPr lang="ja-JP" altLang="en-US" sz="1100" dirty="0" smtClean="0"/>
              <a:t>　設計者：斜面の設計作業</a:t>
            </a:r>
            <a:endParaRPr lang="en-US" altLang="ja-JP" sz="1100" dirty="0"/>
          </a:p>
          <a:p>
            <a:r>
              <a:rPr lang="ja-JP" altLang="en-US" sz="1100" dirty="0" smtClean="0"/>
              <a:t>　　施工者：手</a:t>
            </a:r>
            <a:r>
              <a:rPr lang="ja-JP" altLang="en-US" sz="1100" dirty="0"/>
              <a:t>堀り又は機械掘りに</a:t>
            </a:r>
            <a:r>
              <a:rPr lang="ja-JP" altLang="en-US" sz="1100" dirty="0" smtClean="0"/>
              <a:t>よる斜面の</a:t>
            </a:r>
            <a:endParaRPr lang="en-US" altLang="ja-JP" sz="1100" dirty="0" smtClean="0"/>
          </a:p>
          <a:p>
            <a:r>
              <a:rPr lang="ja-JP" altLang="en-US" sz="1100" dirty="0"/>
              <a:t>　</a:t>
            </a:r>
            <a:r>
              <a:rPr lang="ja-JP" altLang="en-US" sz="1100" dirty="0" smtClean="0"/>
              <a:t>　　　　　　掘削</a:t>
            </a:r>
            <a:r>
              <a:rPr lang="ja-JP" altLang="en-US" sz="1100" dirty="0"/>
              <a:t>作業、擁壁工事等に</a:t>
            </a:r>
            <a:r>
              <a:rPr lang="ja-JP" altLang="en-US" sz="1100" dirty="0" smtClean="0"/>
              <a:t>伴う床堀型</a:t>
            </a:r>
            <a:endParaRPr lang="en-US" altLang="ja-JP" sz="1100" dirty="0" smtClean="0"/>
          </a:p>
          <a:p>
            <a:r>
              <a:rPr lang="ja-JP" altLang="en-US" sz="1100" dirty="0"/>
              <a:t>　</a:t>
            </a:r>
            <a:r>
              <a:rPr lang="ja-JP" altLang="en-US" sz="1100" dirty="0" smtClean="0"/>
              <a:t>　　　　　　枠</a:t>
            </a:r>
            <a:r>
              <a:rPr lang="ja-JP" altLang="en-US" sz="1100" dirty="0"/>
              <a:t>の組立・解体、床均し</a:t>
            </a:r>
            <a:r>
              <a:rPr lang="ja-JP" altLang="en-US" sz="1100" dirty="0" smtClean="0"/>
              <a:t>、丁張り</a:t>
            </a:r>
            <a:r>
              <a:rPr lang="ja-JP" altLang="en-US" sz="1100" dirty="0"/>
              <a:t>、</a:t>
            </a:r>
            <a:r>
              <a:rPr lang="ja-JP" altLang="en-US" sz="1100" dirty="0" smtClean="0"/>
              <a:t>ブ</a:t>
            </a:r>
            <a:endParaRPr lang="en-US" altLang="ja-JP" sz="1100" dirty="0" smtClean="0"/>
          </a:p>
          <a:p>
            <a:r>
              <a:rPr lang="ja-JP" altLang="en-US" sz="1100" dirty="0"/>
              <a:t>　</a:t>
            </a:r>
            <a:r>
              <a:rPr lang="ja-JP" altLang="en-US" sz="1100" dirty="0" smtClean="0"/>
              <a:t>　　　　　　ロック</a:t>
            </a:r>
            <a:r>
              <a:rPr lang="ja-JP" altLang="en-US" sz="1100" dirty="0"/>
              <a:t>積み、</a:t>
            </a:r>
            <a:r>
              <a:rPr lang="ja-JP" altLang="en-US" sz="1100" dirty="0" smtClean="0"/>
              <a:t>コンクリート打設の作業</a:t>
            </a:r>
            <a:endParaRPr lang="en-US" altLang="ja-JP" sz="1100" dirty="0" smtClean="0"/>
          </a:p>
          <a:p>
            <a:r>
              <a:rPr lang="ja-JP" altLang="en-US" sz="1100" dirty="0"/>
              <a:t>　</a:t>
            </a:r>
            <a:r>
              <a:rPr lang="ja-JP" altLang="en-US" sz="1100" dirty="0" smtClean="0"/>
              <a:t>　　　　　　等及び</a:t>
            </a:r>
            <a:r>
              <a:rPr lang="ja-JP" altLang="en-US" sz="1100" dirty="0"/>
              <a:t>その</a:t>
            </a:r>
            <a:r>
              <a:rPr lang="ja-JP" altLang="en-US" sz="1100" dirty="0" smtClean="0"/>
              <a:t>施工管理　　　　</a:t>
            </a:r>
            <a:r>
              <a:rPr lang="ja-JP" altLang="en-US" sz="900" dirty="0" smtClean="0"/>
              <a:t>　　　　　　　　　　　　　　　　　         　　</a:t>
            </a:r>
            <a:r>
              <a:rPr lang="ja-JP" altLang="en-US" sz="800" dirty="0" smtClean="0">
                <a:solidFill>
                  <a:schemeClr val="accent6">
                    <a:lumMod val="75000"/>
                  </a:schemeClr>
                </a:solidFill>
              </a:rPr>
              <a:t>　</a:t>
            </a:r>
            <a:endParaRPr lang="en-US" altLang="ja-JP" sz="800" dirty="0" smtClean="0"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ja-JP" altLang="en-US" sz="1100" dirty="0"/>
              <a:t>　　</a:t>
            </a:r>
            <a:r>
              <a:rPr lang="ja-JP" altLang="en-US" sz="900" dirty="0"/>
              <a:t>　　　　　　           　　　　　　　　　　</a:t>
            </a:r>
            <a:r>
              <a:rPr lang="ja-JP" altLang="en-US" sz="900" dirty="0" smtClean="0"/>
              <a:t>　　　　　　　　　　　　　　　　　　　　　</a:t>
            </a:r>
            <a:endParaRPr lang="en-US" altLang="ja-JP" sz="900" dirty="0" smtClean="0"/>
          </a:p>
          <a:p>
            <a:r>
              <a:rPr lang="ja-JP" altLang="en-US" sz="900" dirty="0" smtClean="0">
                <a:solidFill>
                  <a:schemeClr val="accent6">
                    <a:lumMod val="75000"/>
                  </a:schemeClr>
                </a:solidFill>
              </a:rPr>
              <a:t>　　　　　　</a:t>
            </a:r>
            <a:r>
              <a:rPr lang="ja-JP" altLang="en-US" sz="900" dirty="0">
                <a:solidFill>
                  <a:schemeClr val="accent6">
                    <a:lumMod val="75000"/>
                  </a:schemeClr>
                </a:solidFill>
              </a:rPr>
              <a:t>　</a:t>
            </a:r>
            <a:r>
              <a:rPr lang="ja-JP" altLang="en-US" sz="900" dirty="0" smtClean="0">
                <a:solidFill>
                  <a:schemeClr val="accent6">
                    <a:lumMod val="75000"/>
                  </a:schemeClr>
                </a:solidFill>
              </a:rPr>
              <a:t>　　　　　　　　　　　　　　　　　　　　　　　　　　　　　　　　</a:t>
            </a:r>
            <a:endParaRPr lang="en-US" altLang="ja-JP" sz="1100" dirty="0"/>
          </a:p>
          <a:p>
            <a:pPr algn="ctr"/>
            <a:endParaRPr lang="ja-JP" altLang="en-US" sz="1100" dirty="0"/>
          </a:p>
          <a:p>
            <a:pPr algn="ctr"/>
            <a:endParaRPr kumimoji="1" lang="ja-JP" altLang="en-US" sz="1100" dirty="0"/>
          </a:p>
        </p:txBody>
      </p:sp>
      <p:sp>
        <p:nvSpPr>
          <p:cNvPr id="13" name="角丸四角形 12"/>
          <p:cNvSpPr/>
          <p:nvPr/>
        </p:nvSpPr>
        <p:spPr>
          <a:xfrm>
            <a:off x="3389332" y="1408743"/>
            <a:ext cx="5575156" cy="1703612"/>
          </a:xfrm>
          <a:prstGeom prst="roundRect">
            <a:avLst>
              <a:gd name="adj" fmla="val 8811"/>
            </a:avLst>
          </a:prstGeom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36000" tIns="36000" rIns="36000" bIns="36000" rtlCol="0" anchor="t" anchorCtr="0"/>
          <a:lstStyle/>
          <a:p>
            <a:pPr algn="ctr"/>
            <a:r>
              <a:rPr lang="ja-JP" altLang="en-US" sz="1200" b="1" dirty="0" smtClean="0"/>
              <a:t>＜斜面</a:t>
            </a:r>
            <a:r>
              <a:rPr lang="ja-JP" altLang="en-US" sz="1200" b="1" dirty="0"/>
              <a:t>掘削工事における</a:t>
            </a:r>
            <a:r>
              <a:rPr lang="ja-JP" altLang="en-US" sz="1200" b="1" dirty="0" smtClean="0"/>
              <a:t>点検等の種類と実施時期＞</a:t>
            </a:r>
            <a:endParaRPr lang="en-US" altLang="ja-JP" sz="1200" dirty="0" smtClean="0"/>
          </a:p>
          <a:p>
            <a:endParaRPr lang="en-US" altLang="ja-JP" sz="400" dirty="0" smtClean="0"/>
          </a:p>
          <a:p>
            <a:endParaRPr lang="en-US" altLang="ja-JP" sz="400" dirty="0"/>
          </a:p>
        </p:txBody>
      </p:sp>
      <p:sp>
        <p:nvSpPr>
          <p:cNvPr id="47" name="角丸四角形 46"/>
          <p:cNvSpPr/>
          <p:nvPr/>
        </p:nvSpPr>
        <p:spPr>
          <a:xfrm>
            <a:off x="180000" y="3212977"/>
            <a:ext cx="8784975" cy="3600400"/>
          </a:xfrm>
          <a:prstGeom prst="roundRect">
            <a:avLst>
              <a:gd name="adj" fmla="val 9722"/>
            </a:avLst>
          </a:prstGeom>
          <a:ln>
            <a:solidFill>
              <a:srgbClr val="92D050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tIns="0" bIns="36000" rtlCol="0" anchor="t"/>
          <a:lstStyle/>
          <a:p>
            <a:pPr algn="ctr"/>
            <a:r>
              <a:rPr lang="ja-JP" altLang="en-US" sz="1200" b="1" dirty="0">
                <a:solidFill>
                  <a:schemeClr val="tx1"/>
                </a:solidFill>
              </a:rPr>
              <a:t>＜</a:t>
            </a:r>
            <a:r>
              <a:rPr lang="ja-JP" altLang="en-US" sz="1200" b="1" dirty="0" smtClean="0">
                <a:solidFill>
                  <a:schemeClr val="tx1"/>
                </a:solidFill>
              </a:rPr>
              <a:t>設計者 </a:t>
            </a:r>
            <a:r>
              <a:rPr lang="ja-JP" altLang="en-US" sz="1200" b="1" dirty="0">
                <a:solidFill>
                  <a:schemeClr val="tx1"/>
                </a:solidFill>
              </a:rPr>
              <a:t>、</a:t>
            </a:r>
            <a:r>
              <a:rPr kumimoji="1" lang="ja-JP" altLang="en-US" sz="1200" b="1" dirty="0" smtClean="0">
                <a:solidFill>
                  <a:schemeClr val="tx1"/>
                </a:solidFill>
              </a:rPr>
              <a:t>元方事業者、関係請負人の点検、安全性検討関係者会議等に関する主な実施事項＞</a:t>
            </a:r>
            <a:endParaRPr kumimoji="1" lang="en-US" altLang="ja-JP" sz="1200" b="1" dirty="0" smtClean="0">
              <a:solidFill>
                <a:schemeClr val="tx1"/>
              </a:solidFill>
            </a:endParaRPr>
          </a:p>
          <a:p>
            <a:pPr algn="just"/>
            <a:r>
              <a:rPr lang="ja-JP" altLang="en-US" sz="1200" dirty="0" smtClean="0">
                <a:solidFill>
                  <a:schemeClr val="tx2"/>
                </a:solidFill>
              </a:rPr>
              <a:t>　　　　　　　　　　　</a:t>
            </a:r>
            <a:endParaRPr lang="ja-JP" altLang="en-US" sz="900" dirty="0">
              <a:solidFill>
                <a:schemeClr val="tx2"/>
              </a:solidFill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kumimoji="1" lang="ja-JP" altLang="en-US" sz="1200" dirty="0" smtClean="0">
                <a:solidFill>
                  <a:schemeClr val="tx2"/>
                </a:solidFill>
              </a:rPr>
              <a:t>Ｈは発言メモ</a:t>
            </a:r>
            <a:endParaRPr kumimoji="1" lang="ja-JP" altLang="en-US" sz="1200" dirty="0">
              <a:solidFill>
                <a:schemeClr val="tx2"/>
              </a:solidFill>
            </a:endParaRPr>
          </a:p>
        </p:txBody>
      </p:sp>
      <p:sp>
        <p:nvSpPr>
          <p:cNvPr id="44" name="角丸四角形 43"/>
          <p:cNvSpPr/>
          <p:nvPr/>
        </p:nvSpPr>
        <p:spPr>
          <a:xfrm>
            <a:off x="290672" y="3539310"/>
            <a:ext cx="1833056" cy="2075580"/>
          </a:xfrm>
          <a:prstGeom prst="roundRect">
            <a:avLst>
              <a:gd name="adj" fmla="val 9722"/>
            </a:avLst>
          </a:prstGeom>
          <a:ln>
            <a:solidFill>
              <a:srgbClr val="00B050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tIns="0" bIns="0" rtlCol="0" anchor="t"/>
          <a:lstStyle/>
          <a:p>
            <a:pPr algn="ctr"/>
            <a:r>
              <a:rPr kumimoji="1" lang="ja-JP" altLang="en-US" sz="1100" b="1" dirty="0" smtClean="0"/>
              <a:t>＜設計者＞</a:t>
            </a:r>
            <a:endParaRPr kumimoji="1" lang="en-US" altLang="ja-JP" sz="1100" b="1" dirty="0" smtClean="0"/>
          </a:p>
          <a:p>
            <a:r>
              <a:rPr lang="ja-JP" altLang="en-US" sz="1100" dirty="0" smtClean="0"/>
              <a:t>①事前調査の実施</a:t>
            </a:r>
            <a:endParaRPr lang="en-US" altLang="ja-JP" sz="1100" dirty="0" smtClean="0"/>
          </a:p>
          <a:p>
            <a:pPr algn="just"/>
            <a:r>
              <a:rPr lang="ja-JP" altLang="en-US" sz="1100" dirty="0" smtClean="0"/>
              <a:t>②点検者による設計時点</a:t>
            </a:r>
            <a:endParaRPr lang="en-US" altLang="ja-JP" sz="1100" dirty="0" smtClean="0"/>
          </a:p>
          <a:p>
            <a:pPr algn="just"/>
            <a:r>
              <a:rPr lang="ja-JP" altLang="en-US" sz="1100" dirty="0" smtClean="0"/>
              <a:t>　検・確認者による確認</a:t>
            </a:r>
            <a:endParaRPr lang="en-US" altLang="ja-JP" sz="1100" dirty="0" smtClean="0"/>
          </a:p>
          <a:p>
            <a:pPr algn="just"/>
            <a:r>
              <a:rPr lang="ja-JP" altLang="en-US" sz="1100" dirty="0" smtClean="0"/>
              <a:t>③①②を踏まえた詳細設</a:t>
            </a:r>
            <a:endParaRPr lang="en-US" altLang="ja-JP" sz="1100" dirty="0" smtClean="0"/>
          </a:p>
          <a:p>
            <a:pPr algn="just"/>
            <a:r>
              <a:rPr lang="ja-JP" altLang="en-US" sz="1100" dirty="0"/>
              <a:t>　</a:t>
            </a:r>
            <a:r>
              <a:rPr lang="ja-JP" altLang="en-US" sz="1100" dirty="0" smtClean="0"/>
              <a:t>計</a:t>
            </a:r>
            <a:endParaRPr lang="en-US" altLang="ja-JP" sz="1100" dirty="0" smtClean="0"/>
          </a:p>
          <a:p>
            <a:pPr algn="just"/>
            <a:r>
              <a:rPr lang="ja-JP" altLang="en-US" sz="1100" dirty="0" smtClean="0"/>
              <a:t>④発注者からの参加要請　</a:t>
            </a:r>
            <a:endParaRPr lang="en-US" altLang="ja-JP" sz="1100" dirty="0" smtClean="0"/>
          </a:p>
          <a:p>
            <a:pPr algn="just"/>
            <a:r>
              <a:rPr lang="ja-JP" altLang="en-US" sz="1100" dirty="0"/>
              <a:t>　</a:t>
            </a:r>
            <a:r>
              <a:rPr lang="ja-JP" altLang="en-US" sz="1100" dirty="0" smtClean="0"/>
              <a:t>を受けた場合の安全性</a:t>
            </a:r>
            <a:endParaRPr lang="en-US" altLang="ja-JP" sz="1100" dirty="0" smtClean="0"/>
          </a:p>
          <a:p>
            <a:pPr algn="just"/>
            <a:r>
              <a:rPr lang="ja-JP" altLang="en-US" sz="1100" dirty="0"/>
              <a:t>　</a:t>
            </a:r>
            <a:r>
              <a:rPr lang="ja-JP" altLang="en-US" sz="1100" dirty="0" smtClean="0"/>
              <a:t>検討者会議への参加　　　　　　　　　　</a:t>
            </a:r>
            <a:endParaRPr lang="ja-JP" altLang="en-US" sz="800" dirty="0">
              <a:solidFill>
                <a:schemeClr val="accent6">
                  <a:lumMod val="75000"/>
                </a:schemeClr>
              </a:solidFill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kumimoji="1" lang="ja-JP" altLang="en-US" sz="1100" dirty="0"/>
          </a:p>
        </p:txBody>
      </p:sp>
      <p:sp>
        <p:nvSpPr>
          <p:cNvPr id="46" name="角丸四角形 45"/>
          <p:cNvSpPr/>
          <p:nvPr/>
        </p:nvSpPr>
        <p:spPr>
          <a:xfrm>
            <a:off x="7578027" y="3564156"/>
            <a:ext cx="1287234" cy="2039526"/>
          </a:xfrm>
          <a:prstGeom prst="roundRect">
            <a:avLst>
              <a:gd name="adj" fmla="val 11519"/>
            </a:avLst>
          </a:prstGeom>
          <a:ln>
            <a:solidFill>
              <a:srgbClr val="00B050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tIns="0" bIns="0" rtlCol="0" anchor="t"/>
          <a:lstStyle/>
          <a:p>
            <a:pPr algn="ctr"/>
            <a:r>
              <a:rPr kumimoji="1" lang="ja-JP" altLang="en-US" sz="1100" b="1" dirty="0" smtClean="0"/>
              <a:t>＜関係請負人＞</a:t>
            </a:r>
            <a:endParaRPr kumimoji="1" lang="en-US" altLang="ja-JP" sz="1100" b="1" dirty="0" smtClean="0"/>
          </a:p>
          <a:p>
            <a:r>
              <a:rPr lang="ja-JP" altLang="en-US" sz="1100" dirty="0" smtClean="0"/>
              <a:t>元方事業者と連携し、元方事業者に準じた実施事項の実施</a:t>
            </a:r>
            <a:endParaRPr lang="en-US" altLang="ja-JP" sz="1100" dirty="0" smtClean="0"/>
          </a:p>
        </p:txBody>
      </p:sp>
      <p:sp>
        <p:nvSpPr>
          <p:cNvPr id="2" name="角丸四角形 1"/>
          <p:cNvSpPr/>
          <p:nvPr/>
        </p:nvSpPr>
        <p:spPr>
          <a:xfrm>
            <a:off x="3494006" y="2122831"/>
            <a:ext cx="1224000" cy="9144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100" dirty="0" smtClean="0">
                <a:solidFill>
                  <a:schemeClr val="tx1"/>
                </a:solidFill>
              </a:rPr>
              <a:t>設計時、施行計画時、丁張設置時、掘削作業前、掘削作業終了時</a:t>
            </a:r>
            <a:endParaRPr kumimoji="1" lang="ja-JP" altLang="en-US" sz="1100" dirty="0">
              <a:solidFill>
                <a:schemeClr val="tx1"/>
              </a:solidFill>
            </a:endParaRPr>
          </a:p>
        </p:txBody>
      </p:sp>
      <p:sp>
        <p:nvSpPr>
          <p:cNvPr id="49" name="角丸四角形 48"/>
          <p:cNvSpPr/>
          <p:nvPr/>
        </p:nvSpPr>
        <p:spPr>
          <a:xfrm>
            <a:off x="4858260" y="2109305"/>
            <a:ext cx="1224000" cy="9144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100" dirty="0" smtClean="0">
                <a:solidFill>
                  <a:schemeClr val="tx1"/>
                </a:solidFill>
              </a:rPr>
              <a:t>毎日の作業開始前、毎日の作業終了時、大雨時、震度４以上の地震の後等</a:t>
            </a:r>
            <a:endParaRPr kumimoji="1" lang="ja-JP" altLang="en-US" sz="1100" dirty="0">
              <a:solidFill>
                <a:schemeClr val="tx1"/>
              </a:solidFill>
            </a:endParaRPr>
          </a:p>
        </p:txBody>
      </p:sp>
      <p:sp>
        <p:nvSpPr>
          <p:cNvPr id="50" name="角丸四角形 49"/>
          <p:cNvSpPr/>
          <p:nvPr/>
        </p:nvSpPr>
        <p:spPr>
          <a:xfrm>
            <a:off x="6240060" y="2116068"/>
            <a:ext cx="1224000" cy="9144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100" dirty="0" smtClean="0">
                <a:solidFill>
                  <a:schemeClr val="tx1"/>
                </a:solidFill>
              </a:rPr>
              <a:t>日常点検表で変状を確認した場合</a:t>
            </a:r>
            <a:endParaRPr kumimoji="1" lang="ja-JP" altLang="en-US" sz="1100" dirty="0">
              <a:solidFill>
                <a:schemeClr val="tx1"/>
              </a:solidFill>
            </a:endParaRPr>
          </a:p>
        </p:txBody>
      </p:sp>
      <p:sp>
        <p:nvSpPr>
          <p:cNvPr id="51" name="角丸四角形 50"/>
          <p:cNvSpPr/>
          <p:nvPr/>
        </p:nvSpPr>
        <p:spPr>
          <a:xfrm>
            <a:off x="7569158" y="2116068"/>
            <a:ext cx="1224000" cy="9144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100" dirty="0" smtClean="0">
                <a:solidFill>
                  <a:schemeClr val="tx1"/>
                </a:solidFill>
              </a:rPr>
              <a:t>変状時点検表により変状の進行を確認した場合</a:t>
            </a:r>
            <a:endParaRPr kumimoji="1" lang="ja-JP" altLang="en-US" sz="1100" dirty="0">
              <a:solidFill>
                <a:schemeClr val="tx1"/>
              </a:solidFill>
            </a:endParaRPr>
          </a:p>
        </p:txBody>
      </p:sp>
      <p:sp>
        <p:nvSpPr>
          <p:cNvPr id="52" name="角丸四角形 51"/>
          <p:cNvSpPr/>
          <p:nvPr/>
        </p:nvSpPr>
        <p:spPr>
          <a:xfrm>
            <a:off x="2251252" y="3564156"/>
            <a:ext cx="5243856" cy="2025889"/>
          </a:xfrm>
          <a:prstGeom prst="roundRect">
            <a:avLst>
              <a:gd name="adj" fmla="val 9902"/>
            </a:avLst>
          </a:prstGeom>
          <a:ln>
            <a:solidFill>
              <a:srgbClr val="00B050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tIns="0" bIns="0" numCol="1" spcCol="180000" rtlCol="0" anchor="t"/>
          <a:lstStyle/>
          <a:p>
            <a:pPr algn="ctr"/>
            <a:r>
              <a:rPr lang="ja-JP" altLang="en-US" sz="1100" b="1" dirty="0" smtClean="0"/>
              <a:t>＜元方事業者＞</a:t>
            </a:r>
            <a:endParaRPr lang="en-US" altLang="ja-JP" sz="1100" b="1" dirty="0" smtClean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2251253" y="3768082"/>
            <a:ext cx="5243856" cy="1785104"/>
          </a:xfrm>
          <a:prstGeom prst="rect">
            <a:avLst/>
          </a:prstGeom>
          <a:noFill/>
        </p:spPr>
        <p:txBody>
          <a:bodyPr wrap="square" numCol="2" spcCol="108000" rtlCol="0">
            <a:spAutoFit/>
          </a:bodyPr>
          <a:lstStyle/>
          <a:p>
            <a:pPr algn="just"/>
            <a:r>
              <a:rPr lang="ja-JP" altLang="en-US" sz="1100" b="1" dirty="0"/>
              <a:t>①掘削作業箇所の調査</a:t>
            </a:r>
            <a:endParaRPr lang="en-US" altLang="ja-JP" sz="1100" b="1" dirty="0"/>
          </a:p>
          <a:p>
            <a:pPr algn="just"/>
            <a:r>
              <a:rPr lang="ja-JP" altLang="en-US" sz="1100" b="1" dirty="0"/>
              <a:t>②点検者による日常点検・確認者に</a:t>
            </a:r>
            <a:r>
              <a:rPr lang="ja-JP" altLang="en-US" sz="1100" b="1" dirty="0" smtClean="0"/>
              <a:t>よる</a:t>
            </a:r>
            <a:endParaRPr lang="en-US" altLang="ja-JP" sz="1100" b="1" dirty="0" smtClean="0"/>
          </a:p>
          <a:p>
            <a:pPr algn="just"/>
            <a:r>
              <a:rPr lang="ja-JP" altLang="en-US" sz="1100" b="1" dirty="0" smtClean="0"/>
              <a:t>　確認</a:t>
            </a:r>
            <a:endParaRPr lang="en-US" altLang="ja-JP" sz="1100" b="1" dirty="0"/>
          </a:p>
          <a:p>
            <a:pPr algn="just"/>
            <a:r>
              <a:rPr lang="ja-JP" altLang="en-US" sz="1100" b="1" dirty="0"/>
              <a:t>③点検を踏まえた危険防止措置の</a:t>
            </a:r>
            <a:r>
              <a:rPr lang="ja-JP" altLang="en-US" sz="1100" b="1" dirty="0" smtClean="0"/>
              <a:t>実施</a:t>
            </a:r>
            <a:endParaRPr lang="en-US" altLang="ja-JP" sz="1100" b="1" dirty="0" smtClean="0"/>
          </a:p>
          <a:p>
            <a:pPr algn="just"/>
            <a:r>
              <a:rPr lang="ja-JP" altLang="en-US" sz="1100" dirty="0" smtClean="0"/>
              <a:t>④</a:t>
            </a:r>
            <a:r>
              <a:rPr lang="ja-JP" altLang="en-US" sz="1100" dirty="0"/>
              <a:t>施工計画書の作成・発注者への提出</a:t>
            </a:r>
            <a:endParaRPr lang="en-US" altLang="ja-JP" sz="1100" dirty="0"/>
          </a:p>
          <a:p>
            <a:pPr algn="just"/>
            <a:r>
              <a:rPr lang="ja-JP" altLang="en-US" sz="1100" dirty="0"/>
              <a:t>⑤点検者による施工段階別点検・変状</a:t>
            </a:r>
            <a:r>
              <a:rPr lang="ja-JP" altLang="en-US" sz="1100" dirty="0" smtClean="0"/>
              <a:t>時</a:t>
            </a:r>
            <a:endParaRPr lang="en-US" altLang="ja-JP" sz="1100" dirty="0" smtClean="0"/>
          </a:p>
          <a:p>
            <a:pPr algn="just"/>
            <a:r>
              <a:rPr lang="ja-JP" altLang="en-US" sz="1100" dirty="0"/>
              <a:t>　</a:t>
            </a:r>
            <a:r>
              <a:rPr lang="ja-JP" altLang="en-US" sz="1100" dirty="0" smtClean="0"/>
              <a:t>点検</a:t>
            </a:r>
            <a:r>
              <a:rPr lang="ja-JP" altLang="en-US" sz="1100" dirty="0"/>
              <a:t>・確認者による</a:t>
            </a:r>
            <a:r>
              <a:rPr lang="ja-JP" altLang="en-US" sz="1100" dirty="0" smtClean="0"/>
              <a:t>確認</a:t>
            </a:r>
            <a:endParaRPr lang="en-US" altLang="ja-JP" sz="1100" dirty="0" smtClean="0"/>
          </a:p>
          <a:p>
            <a:pPr algn="just"/>
            <a:r>
              <a:rPr lang="ja-JP" altLang="en-US" sz="1100" dirty="0" smtClean="0"/>
              <a:t>⑥</a:t>
            </a:r>
            <a:r>
              <a:rPr lang="ja-JP" altLang="en-US" sz="1100" dirty="0"/>
              <a:t>⑤を踏まえた斜面の状況に応じた</a:t>
            </a:r>
            <a:r>
              <a:rPr lang="ja-JP" altLang="en-US" sz="1100" dirty="0" smtClean="0"/>
              <a:t>措置</a:t>
            </a:r>
            <a:endParaRPr lang="en-US" altLang="ja-JP" sz="1100" dirty="0" smtClean="0"/>
          </a:p>
          <a:p>
            <a:pPr algn="just"/>
            <a:r>
              <a:rPr lang="ja-JP" altLang="en-US" sz="1100" dirty="0"/>
              <a:t>　</a:t>
            </a:r>
            <a:r>
              <a:rPr lang="ja-JP" altLang="en-US" sz="1100" dirty="0" smtClean="0"/>
              <a:t>の実施</a:t>
            </a:r>
            <a:endParaRPr lang="en-US" altLang="ja-JP" sz="1100" dirty="0" smtClean="0"/>
          </a:p>
          <a:p>
            <a:pPr algn="just"/>
            <a:r>
              <a:rPr lang="ja-JP" altLang="en-US" sz="1100" dirty="0" smtClean="0"/>
              <a:t>⑦異常時対応シートの作成と発注者への　</a:t>
            </a:r>
            <a:endParaRPr lang="en-US" altLang="ja-JP" sz="1100" dirty="0" smtClean="0"/>
          </a:p>
          <a:p>
            <a:pPr algn="just"/>
            <a:r>
              <a:rPr lang="ja-JP" altLang="en-US" sz="1100" dirty="0"/>
              <a:t>　</a:t>
            </a:r>
            <a:r>
              <a:rPr lang="ja-JP" altLang="en-US" sz="1100" dirty="0" smtClean="0"/>
              <a:t>報告</a:t>
            </a:r>
            <a:endParaRPr lang="en-US" altLang="ja-JP" sz="1100" dirty="0" smtClean="0"/>
          </a:p>
          <a:p>
            <a:pPr algn="just"/>
            <a:r>
              <a:rPr lang="ja-JP" altLang="en-US" sz="1100" dirty="0" smtClean="0"/>
              <a:t>⑧⑦の場合の安全性検討関係者会議の</a:t>
            </a:r>
            <a:endParaRPr lang="en-US" altLang="ja-JP" sz="1100" dirty="0" smtClean="0"/>
          </a:p>
          <a:p>
            <a:pPr algn="just"/>
            <a:r>
              <a:rPr lang="ja-JP" altLang="en-US" sz="1100" dirty="0"/>
              <a:t>　</a:t>
            </a:r>
            <a:r>
              <a:rPr lang="ja-JP" altLang="en-US" sz="1100" dirty="0" smtClean="0"/>
              <a:t>開催・発注者への参加要請</a:t>
            </a:r>
            <a:endParaRPr lang="en-US" altLang="ja-JP" sz="1100" dirty="0" smtClean="0"/>
          </a:p>
          <a:p>
            <a:pPr algn="just"/>
            <a:r>
              <a:rPr lang="ja-JP" altLang="en-US" sz="1100" dirty="0" smtClean="0"/>
              <a:t>⑨⑧の安全性検討関係者会議における斜</a:t>
            </a:r>
            <a:endParaRPr lang="en-US" altLang="ja-JP" sz="1100" dirty="0" smtClean="0"/>
          </a:p>
          <a:p>
            <a:pPr algn="just"/>
            <a:r>
              <a:rPr lang="ja-JP" altLang="en-US" sz="1100" dirty="0"/>
              <a:t>　</a:t>
            </a:r>
            <a:r>
              <a:rPr lang="ja-JP" altLang="en-US" sz="1100" dirty="0" smtClean="0"/>
              <a:t>面の状況に対応するためのハード対策</a:t>
            </a:r>
            <a:endParaRPr lang="en-US" altLang="ja-JP" sz="1100" dirty="0" smtClean="0"/>
          </a:p>
          <a:p>
            <a:pPr algn="just"/>
            <a:r>
              <a:rPr lang="ja-JP" altLang="en-US" sz="1100" dirty="0"/>
              <a:t>　</a:t>
            </a:r>
            <a:r>
              <a:rPr lang="ja-JP" altLang="en-US" sz="1100" dirty="0" smtClean="0"/>
              <a:t>等の検討</a:t>
            </a:r>
            <a:endParaRPr lang="en-US" altLang="ja-JP" sz="1100" dirty="0" smtClean="0"/>
          </a:p>
          <a:p>
            <a:pPr algn="just"/>
            <a:r>
              <a:rPr lang="ja-JP" altLang="en-US" sz="1100" dirty="0" smtClean="0"/>
              <a:t>⑩⑨でハード対策が決定された場合の施</a:t>
            </a:r>
            <a:endParaRPr lang="en-US" altLang="ja-JP" sz="1100" dirty="0" smtClean="0"/>
          </a:p>
          <a:p>
            <a:pPr algn="just"/>
            <a:r>
              <a:rPr lang="ja-JP" altLang="en-US" sz="1100" dirty="0"/>
              <a:t>　</a:t>
            </a:r>
            <a:r>
              <a:rPr lang="ja-JP" altLang="en-US" sz="1100" dirty="0" smtClean="0"/>
              <a:t>工計画書の変更・それに基づく工事の実</a:t>
            </a:r>
            <a:endParaRPr lang="en-US" altLang="ja-JP" sz="1100" dirty="0" smtClean="0"/>
          </a:p>
          <a:p>
            <a:pPr algn="just"/>
            <a:r>
              <a:rPr lang="ja-JP" altLang="en-US" sz="1100" dirty="0"/>
              <a:t>　</a:t>
            </a:r>
            <a:r>
              <a:rPr lang="ja-JP" altLang="en-US" sz="1100" dirty="0" smtClean="0"/>
              <a:t>施</a:t>
            </a:r>
            <a:endParaRPr lang="en-US" altLang="ja-JP" sz="1100" dirty="0" smtClean="0"/>
          </a:p>
          <a:p>
            <a:pPr algn="just"/>
            <a:r>
              <a:rPr lang="ja-JP" altLang="en-US" sz="800" dirty="0" smtClean="0"/>
              <a:t>　　　　　　　　　　　　　　　　　　　　　</a:t>
            </a:r>
            <a:r>
              <a:rPr lang="ja-JP" altLang="en-US" sz="900" dirty="0" smtClean="0"/>
              <a:t>＊太字は法定事項</a:t>
            </a:r>
            <a:endParaRPr lang="en-US" altLang="ja-JP" sz="900" dirty="0"/>
          </a:p>
        </p:txBody>
      </p:sp>
      <p:sp>
        <p:nvSpPr>
          <p:cNvPr id="3" name="正方形/長方形 2"/>
          <p:cNvSpPr/>
          <p:nvPr/>
        </p:nvSpPr>
        <p:spPr>
          <a:xfrm>
            <a:off x="4397099" y="5683055"/>
            <a:ext cx="748175" cy="28803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400" b="1" dirty="0" smtClean="0">
                <a:solidFill>
                  <a:schemeClr val="tx2"/>
                </a:solidFill>
              </a:rPr>
              <a:t>発注者</a:t>
            </a:r>
            <a:endParaRPr kumimoji="1" lang="ja-JP" altLang="en-US" sz="1400" b="1" dirty="0">
              <a:solidFill>
                <a:schemeClr val="tx2"/>
              </a:solidFill>
            </a:endParaRPr>
          </a:p>
        </p:txBody>
      </p:sp>
      <p:sp>
        <p:nvSpPr>
          <p:cNvPr id="43" name="正方形/長方形 42"/>
          <p:cNvSpPr/>
          <p:nvPr/>
        </p:nvSpPr>
        <p:spPr>
          <a:xfrm>
            <a:off x="1979712" y="6355754"/>
            <a:ext cx="748175" cy="28803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400" b="1" dirty="0" smtClean="0">
                <a:solidFill>
                  <a:schemeClr val="tx2"/>
                </a:solidFill>
              </a:rPr>
              <a:t>設計者</a:t>
            </a:r>
            <a:endParaRPr kumimoji="1" lang="ja-JP" altLang="en-US" sz="1400" b="1" dirty="0">
              <a:solidFill>
                <a:schemeClr val="tx2"/>
              </a:solidFill>
            </a:endParaRPr>
          </a:p>
        </p:txBody>
      </p:sp>
      <p:sp>
        <p:nvSpPr>
          <p:cNvPr id="45" name="正方形/長方形 44"/>
          <p:cNvSpPr/>
          <p:nvPr/>
        </p:nvSpPr>
        <p:spPr>
          <a:xfrm>
            <a:off x="6867804" y="6165304"/>
            <a:ext cx="1818997" cy="50405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400" b="1" dirty="0" smtClean="0">
                <a:solidFill>
                  <a:schemeClr val="tx2"/>
                </a:solidFill>
              </a:rPr>
              <a:t>施工者</a:t>
            </a:r>
            <a:r>
              <a:rPr lang="ja-JP" altLang="en-US" sz="1400" b="1" dirty="0" smtClean="0">
                <a:solidFill>
                  <a:schemeClr val="tx2"/>
                </a:solidFill>
              </a:rPr>
              <a:t>（</a:t>
            </a:r>
            <a:r>
              <a:rPr lang="ja-JP" altLang="en-US" sz="1400" b="1" dirty="0">
                <a:solidFill>
                  <a:schemeClr val="tx2"/>
                </a:solidFill>
              </a:rPr>
              <a:t>元方事業者・関係</a:t>
            </a:r>
            <a:r>
              <a:rPr lang="ja-JP" altLang="en-US" sz="1400" b="1" dirty="0" smtClean="0">
                <a:solidFill>
                  <a:schemeClr val="tx2"/>
                </a:solidFill>
              </a:rPr>
              <a:t>請負人</a:t>
            </a:r>
            <a:r>
              <a:rPr lang="ja-JP" altLang="en-US" sz="1400" b="1" dirty="0">
                <a:solidFill>
                  <a:schemeClr val="tx2"/>
                </a:solidFill>
              </a:rPr>
              <a:t>）</a:t>
            </a:r>
            <a:endParaRPr kumimoji="1" lang="ja-JP" altLang="en-US" sz="1400" b="1" dirty="0">
              <a:solidFill>
                <a:schemeClr val="tx2"/>
              </a:solidFill>
            </a:endParaRPr>
          </a:p>
        </p:txBody>
      </p:sp>
      <p:sp>
        <p:nvSpPr>
          <p:cNvPr id="8" name="曲折矢印 7"/>
          <p:cNvSpPr/>
          <p:nvPr/>
        </p:nvSpPr>
        <p:spPr>
          <a:xfrm rot="16200000">
            <a:off x="3024220" y="4976302"/>
            <a:ext cx="533251" cy="2079187"/>
          </a:xfrm>
          <a:prstGeom prst="bentArrow">
            <a:avLst>
              <a:gd name="adj1" fmla="val 19160"/>
              <a:gd name="adj2" fmla="val 17132"/>
              <a:gd name="adj3" fmla="val 26907"/>
              <a:gd name="adj4" fmla="val 43750"/>
            </a:avLst>
          </a:prstGeom>
          <a:solidFill>
            <a:srgbClr val="3366CC"/>
          </a:solidFill>
          <a:ln>
            <a:noFill/>
          </a:ln>
          <a:scene3d>
            <a:camera prst="orthographicFront">
              <a:rot lat="0" lon="10800000" rev="0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53" name="曲折矢印 52"/>
          <p:cNvSpPr/>
          <p:nvPr/>
        </p:nvSpPr>
        <p:spPr>
          <a:xfrm>
            <a:off x="5177160" y="5709081"/>
            <a:ext cx="2555482" cy="408216"/>
          </a:xfrm>
          <a:prstGeom prst="bentArrow">
            <a:avLst>
              <a:gd name="adj1" fmla="val 24930"/>
              <a:gd name="adj2" fmla="val 25299"/>
              <a:gd name="adj3" fmla="val 47907"/>
              <a:gd name="adj4" fmla="val 43750"/>
            </a:avLst>
          </a:prstGeom>
          <a:solidFill>
            <a:srgbClr val="3366CC"/>
          </a:solidFill>
          <a:ln>
            <a:noFill/>
          </a:ln>
          <a:scene3d>
            <a:camera prst="orthographicFront">
              <a:rot lat="0" lon="10800000" rev="0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10" name="角丸四角形 9"/>
          <p:cNvSpPr/>
          <p:nvPr/>
        </p:nvSpPr>
        <p:spPr>
          <a:xfrm>
            <a:off x="3462002" y="6352231"/>
            <a:ext cx="2620258" cy="313184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400" b="1" dirty="0" smtClean="0">
                <a:solidFill>
                  <a:schemeClr val="tx2"/>
                </a:solidFill>
              </a:rPr>
              <a:t>安全性検討関係者会議</a:t>
            </a:r>
            <a:endParaRPr kumimoji="1" lang="ja-JP" altLang="en-US" sz="1400" b="1" dirty="0">
              <a:solidFill>
                <a:schemeClr val="tx2"/>
              </a:solidFill>
            </a:endParaRPr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362680" y="5711594"/>
            <a:ext cx="15450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b="1" dirty="0" smtClean="0"/>
              <a:t>上記実施事項の３者による連携と安全性検討関係者会議</a:t>
            </a:r>
            <a:endParaRPr kumimoji="1" lang="ja-JP" altLang="en-US" sz="1200" b="1" dirty="0"/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2550101" y="5827071"/>
            <a:ext cx="46679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100" dirty="0" smtClean="0"/>
              <a:t>設④</a:t>
            </a:r>
            <a:endParaRPr kumimoji="1" lang="ja-JP" altLang="en-US" sz="1100" dirty="0"/>
          </a:p>
        </p:txBody>
      </p:sp>
      <p:sp>
        <p:nvSpPr>
          <p:cNvPr id="15" name="右矢印 14"/>
          <p:cNvSpPr/>
          <p:nvPr/>
        </p:nvSpPr>
        <p:spPr>
          <a:xfrm>
            <a:off x="2783498" y="6401102"/>
            <a:ext cx="605834" cy="232545"/>
          </a:xfrm>
          <a:prstGeom prst="rightArrow">
            <a:avLst/>
          </a:prstGeom>
          <a:solidFill>
            <a:srgbClr val="3366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4" name="右矢印 53"/>
          <p:cNvSpPr/>
          <p:nvPr/>
        </p:nvSpPr>
        <p:spPr>
          <a:xfrm rot="10800000">
            <a:off x="6198267" y="6383497"/>
            <a:ext cx="605834" cy="232545"/>
          </a:xfrm>
          <a:prstGeom prst="rightArrow">
            <a:avLst/>
          </a:prstGeom>
          <a:solidFill>
            <a:srgbClr val="3366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5" name="テキスト ボックス 54"/>
          <p:cNvSpPr txBox="1"/>
          <p:nvPr/>
        </p:nvSpPr>
        <p:spPr>
          <a:xfrm>
            <a:off x="2853018" y="6221426"/>
            <a:ext cx="46679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100" dirty="0" smtClean="0"/>
              <a:t>設④</a:t>
            </a:r>
            <a:endParaRPr kumimoji="1" lang="ja-JP" altLang="en-US" sz="1100" dirty="0"/>
          </a:p>
        </p:txBody>
      </p:sp>
      <p:sp>
        <p:nvSpPr>
          <p:cNvPr id="56" name="右矢印 55"/>
          <p:cNvSpPr/>
          <p:nvPr/>
        </p:nvSpPr>
        <p:spPr>
          <a:xfrm rot="5400000">
            <a:off x="4688950" y="6059122"/>
            <a:ext cx="288854" cy="232545"/>
          </a:xfrm>
          <a:prstGeom prst="rightArrow">
            <a:avLst/>
          </a:prstGeom>
          <a:solidFill>
            <a:srgbClr val="3366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600"/>
          </a:p>
        </p:txBody>
      </p:sp>
      <p:sp>
        <p:nvSpPr>
          <p:cNvPr id="57" name="テキスト ボックス 56"/>
          <p:cNvSpPr txBox="1"/>
          <p:nvPr/>
        </p:nvSpPr>
        <p:spPr>
          <a:xfrm>
            <a:off x="6279143" y="6221426"/>
            <a:ext cx="46679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100" dirty="0" smtClean="0"/>
              <a:t>元⑧</a:t>
            </a:r>
            <a:endParaRPr kumimoji="1" lang="ja-JP" altLang="en-US" sz="1100" dirty="0"/>
          </a:p>
        </p:txBody>
      </p:sp>
      <p:sp>
        <p:nvSpPr>
          <p:cNvPr id="58" name="テキスト ボックス 57"/>
          <p:cNvSpPr txBox="1"/>
          <p:nvPr/>
        </p:nvSpPr>
        <p:spPr>
          <a:xfrm>
            <a:off x="5569132" y="5840282"/>
            <a:ext cx="934871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100" dirty="0" smtClean="0"/>
              <a:t>元④、⑦、⑧</a:t>
            </a:r>
            <a:endParaRPr kumimoji="1" lang="ja-JP" altLang="en-US" sz="1100" dirty="0"/>
          </a:p>
        </p:txBody>
      </p:sp>
      <p:sp>
        <p:nvSpPr>
          <p:cNvPr id="59" name="テキスト ボックス 58"/>
          <p:cNvSpPr txBox="1"/>
          <p:nvPr/>
        </p:nvSpPr>
        <p:spPr>
          <a:xfrm>
            <a:off x="5524763" y="6373826"/>
            <a:ext cx="46679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100" dirty="0" smtClean="0"/>
              <a:t>元⑨</a:t>
            </a:r>
            <a:endParaRPr kumimoji="1" lang="ja-JP" altLang="en-US" sz="1100" dirty="0"/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2689353" y="6015895"/>
            <a:ext cx="2116285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100" dirty="0" smtClean="0"/>
              <a:t>元方事業者の要請を受けて参加</a:t>
            </a:r>
            <a:endParaRPr kumimoji="1" lang="ja-JP" altLang="en-US" sz="1100" dirty="0"/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457200" y="6284268"/>
            <a:ext cx="1444121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900" dirty="0" smtClean="0"/>
              <a:t>凡例</a:t>
            </a:r>
            <a:endParaRPr kumimoji="1" lang="en-US" altLang="ja-JP" sz="900" dirty="0" smtClean="0"/>
          </a:p>
          <a:p>
            <a:r>
              <a:rPr kumimoji="1" lang="ja-JP" altLang="en-US" sz="900" dirty="0" smtClean="0"/>
              <a:t>設④：設計者の実施事項　</a:t>
            </a:r>
            <a:endParaRPr kumimoji="1" lang="en-US" altLang="ja-JP" sz="900" dirty="0" smtClean="0"/>
          </a:p>
          <a:p>
            <a:r>
              <a:rPr lang="ja-JP" altLang="en-US" sz="900" dirty="0"/>
              <a:t>　</a:t>
            </a:r>
            <a:r>
              <a:rPr lang="ja-JP" altLang="en-US" sz="900" dirty="0" smtClean="0"/>
              <a:t>　　</a:t>
            </a:r>
            <a:r>
              <a:rPr kumimoji="1" lang="ja-JP" altLang="en-US" sz="900" dirty="0" smtClean="0"/>
              <a:t>の④</a:t>
            </a:r>
            <a:endParaRPr kumimoji="1" lang="ja-JP" altLang="en-US" sz="900" dirty="0"/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3504660" y="1693806"/>
            <a:ext cx="121334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dirty="0" smtClean="0"/>
              <a:t>設計・施行段階の点検</a:t>
            </a:r>
            <a:endParaRPr kumimoji="1" lang="ja-JP" altLang="en-US" sz="1200" dirty="0"/>
          </a:p>
        </p:txBody>
      </p:sp>
      <p:sp>
        <p:nvSpPr>
          <p:cNvPr id="60" name="テキスト ボックス 59"/>
          <p:cNvSpPr txBox="1"/>
          <p:nvPr/>
        </p:nvSpPr>
        <p:spPr>
          <a:xfrm>
            <a:off x="5054136" y="1786138"/>
            <a:ext cx="83224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dirty="0" smtClean="0"/>
              <a:t>日常点検</a:t>
            </a:r>
            <a:endParaRPr kumimoji="1" lang="ja-JP" altLang="en-US" sz="1200" dirty="0"/>
          </a:p>
        </p:txBody>
      </p:sp>
      <p:sp>
        <p:nvSpPr>
          <p:cNvPr id="61" name="テキスト ボックス 60"/>
          <p:cNvSpPr txBox="1"/>
          <p:nvPr/>
        </p:nvSpPr>
        <p:spPr>
          <a:xfrm>
            <a:off x="6303763" y="1780952"/>
            <a:ext cx="112808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dirty="0" smtClean="0"/>
              <a:t>変状時の点検</a:t>
            </a:r>
            <a:endParaRPr kumimoji="1" lang="ja-JP" altLang="en-US" sz="1200" dirty="0"/>
          </a:p>
        </p:txBody>
      </p:sp>
      <p:sp>
        <p:nvSpPr>
          <p:cNvPr id="62" name="テキスト ボックス 61"/>
          <p:cNvSpPr txBox="1"/>
          <p:nvPr/>
        </p:nvSpPr>
        <p:spPr>
          <a:xfrm>
            <a:off x="7675957" y="1688620"/>
            <a:ext cx="108240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dirty="0" smtClean="0"/>
              <a:t>異常時対応シート</a:t>
            </a:r>
            <a:endParaRPr kumimoji="1" lang="ja-JP" altLang="en-US" sz="1200" dirty="0"/>
          </a:p>
        </p:txBody>
      </p:sp>
      <p:sp>
        <p:nvSpPr>
          <p:cNvPr id="19" name="テキスト ボックス 18"/>
          <p:cNvSpPr txBox="1"/>
          <p:nvPr/>
        </p:nvSpPr>
        <p:spPr>
          <a:xfrm>
            <a:off x="373936" y="5111724"/>
            <a:ext cx="1749792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900" dirty="0" smtClean="0"/>
              <a:t>＊設計者とは、設計業務を外注</a:t>
            </a:r>
            <a:endParaRPr kumimoji="1" lang="en-US" altLang="ja-JP" sz="900" dirty="0" smtClean="0"/>
          </a:p>
          <a:p>
            <a:r>
              <a:rPr kumimoji="1" lang="ja-JP" altLang="en-US" sz="900" dirty="0" smtClean="0"/>
              <a:t>　した場合、当該設計業務を行う</a:t>
            </a:r>
            <a:endParaRPr kumimoji="1" lang="en-US" altLang="ja-JP" sz="900" dirty="0" smtClean="0"/>
          </a:p>
          <a:p>
            <a:r>
              <a:rPr lang="ja-JP" altLang="en-US" sz="900" dirty="0"/>
              <a:t>　</a:t>
            </a:r>
            <a:r>
              <a:rPr kumimoji="1" lang="ja-JP" altLang="en-US" sz="900" dirty="0" smtClean="0"/>
              <a:t>建設関連業者をいう。</a:t>
            </a:r>
            <a:endParaRPr kumimoji="1" lang="ja-JP" altLang="en-US" sz="900" dirty="0"/>
          </a:p>
        </p:txBody>
      </p:sp>
    </p:spTree>
    <p:extLst>
      <p:ext uri="{BB962C8B-B14F-4D97-AF65-F5344CB8AC3E}">
        <p14:creationId xmlns:p14="http://schemas.microsoft.com/office/powerpoint/2010/main" val="27526397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16406</TotalTime>
  <Words>793</Words>
  <Application>Microsoft Office PowerPoint</Application>
  <PresentationFormat>画面に合わせる (4:3)</PresentationFormat>
  <Paragraphs>214</Paragraphs>
  <Slides>3</Slides>
  <Notes>1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3</vt:i4>
      </vt:variant>
    </vt:vector>
  </HeadingPairs>
  <TitlesOfParts>
    <vt:vector size="4" baseType="lpstr">
      <vt:lpstr>1_Office テーマ</vt:lpstr>
      <vt:lpstr>斜面崩壊による労働災害の防止対策に関するガイドラインの背景</vt:lpstr>
      <vt:lpstr>PowerPoint プレゼンテーション</vt:lpstr>
      <vt:lpstr>PowerPoint プレゼンテーション</vt:lpstr>
    </vt:vector>
  </TitlesOfParts>
  <Company>厚生労働省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労働災害発生状況</dc:title>
  <dc:creator>厚生労働省ネットワークシステム</dc:creator>
  <cp:lastModifiedBy>厚生労働省建設安全対策室</cp:lastModifiedBy>
  <cp:revision>1035</cp:revision>
  <cp:lastPrinted>2015-07-09T02:42:32Z</cp:lastPrinted>
  <dcterms:created xsi:type="dcterms:W3CDTF">2012-03-09T06:09:53Z</dcterms:created>
  <dcterms:modified xsi:type="dcterms:W3CDTF">2017-01-23T10:10:37Z</dcterms:modified>
</cp:coreProperties>
</file>