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8" r:id="rId3"/>
    <p:sldId id="274" r:id="rId4"/>
    <p:sldId id="277" r:id="rId5"/>
    <p:sldId id="271" r:id="rId6"/>
    <p:sldId id="259" r:id="rId7"/>
    <p:sldId id="260" r:id="rId8"/>
    <p:sldId id="261" r:id="rId9"/>
    <p:sldId id="263" r:id="rId10"/>
    <p:sldId id="272" r:id="rId11"/>
    <p:sldId id="264" r:id="rId12"/>
    <p:sldId id="275" r:id="rId13"/>
    <p:sldId id="262" r:id="rId14"/>
    <p:sldId id="273" r:id="rId15"/>
  </p:sldIdLst>
  <p:sldSz cx="12192000" cy="6858000"/>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10" d="100"/>
          <a:sy n="110" d="100"/>
        </p:scale>
        <p:origin x="5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D43BCE34-8005-48E7-9E23-CD631DCA59D6}" type="datetimeFigureOut">
              <a:rPr kumimoji="1" lang="ja-JP" altLang="en-US" smtClean="0"/>
              <a:t>2018/2/21</a:t>
            </a:fld>
            <a:endParaRPr kumimoji="1" lang="ja-JP" altLang="en-US"/>
          </a:p>
        </p:txBody>
      </p:sp>
      <p:sp>
        <p:nvSpPr>
          <p:cNvPr id="4" name="スライド イメージ プレースホルダー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ja-JP" altLang="en-US"/>
          </a:p>
        </p:txBody>
      </p:sp>
      <p:sp>
        <p:nvSpPr>
          <p:cNvPr id="5" name="ノート プレースホルダー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957A4B0F-B00A-4315-B57D-B0AA4CCB1F22}" type="slidenum">
              <a:rPr kumimoji="1" lang="ja-JP" altLang="en-US" smtClean="0"/>
              <a:t>‹#›</a:t>
            </a:fld>
            <a:endParaRPr kumimoji="1" lang="ja-JP" altLang="en-US"/>
          </a:p>
        </p:txBody>
      </p:sp>
    </p:spTree>
    <p:extLst>
      <p:ext uri="{BB962C8B-B14F-4D97-AF65-F5344CB8AC3E}">
        <p14:creationId xmlns:p14="http://schemas.microsoft.com/office/powerpoint/2010/main" val="30737554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本日は、現在全国油症治療研究班が進めている死因調査についてご説明申し上げます。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57A4B0F-B00A-4315-B57D-B0AA4CCB1F22}" type="slidenum">
              <a:rPr kumimoji="1" lang="ja-JP" altLang="en-US" smtClean="0"/>
              <a:t>1</a:t>
            </a:fld>
            <a:endParaRPr kumimoji="1" lang="ja-JP" altLang="en-US"/>
          </a:p>
        </p:txBody>
      </p:sp>
    </p:spTree>
    <p:extLst>
      <p:ext uri="{BB962C8B-B14F-4D97-AF65-F5344CB8AC3E}">
        <p14:creationId xmlns:p14="http://schemas.microsoft.com/office/powerpoint/2010/main" val="844502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進捗状況です。</a:t>
            </a:r>
            <a:endParaRPr kumimoji="1" lang="en-US" altLang="ja-JP" dirty="0" smtClean="0"/>
          </a:p>
          <a:p>
            <a:r>
              <a:rPr kumimoji="1" lang="ja-JP" altLang="en-US" dirty="0" smtClean="0"/>
              <a:t>油症健診・健康実態調査による判定業務及び個人情報開示請求文書作成に関しましては、開始時期はまだ決めておりません</a:t>
            </a:r>
            <a:endParaRPr kumimoji="1" lang="en-US" altLang="ja-JP" dirty="0" smtClean="0"/>
          </a:p>
          <a:p>
            <a:r>
              <a:rPr kumimoji="1" lang="ja-JP" altLang="en-US" dirty="0" smtClean="0"/>
              <a:t>開始時期等に関しましてはもう少しお時間を戴きたいと思います。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957A4B0F-B00A-4315-B57D-B0AA4CCB1F22}" type="slidenum">
              <a:rPr kumimoji="1" lang="ja-JP" altLang="en-US" smtClean="0"/>
              <a:t>10</a:t>
            </a:fld>
            <a:endParaRPr kumimoji="1" lang="ja-JP" altLang="en-US"/>
          </a:p>
        </p:txBody>
      </p:sp>
    </p:spTree>
    <p:extLst>
      <p:ext uri="{BB962C8B-B14F-4D97-AF65-F5344CB8AC3E}">
        <p14:creationId xmlns:p14="http://schemas.microsoft.com/office/powerpoint/2010/main" val="20531710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情報統合の問題点です。</a:t>
            </a:r>
            <a:endParaRPr kumimoji="1" lang="en-US" altLang="ja-JP" dirty="0" smtClean="0"/>
          </a:p>
          <a:p>
            <a:r>
              <a:rPr kumimoji="1" lang="ja-JP" altLang="en-US" dirty="0" smtClean="0"/>
              <a:t>次の通りです。</a:t>
            </a:r>
            <a:endParaRPr kumimoji="1" lang="ja-JP" altLang="en-US" dirty="0"/>
          </a:p>
        </p:txBody>
      </p:sp>
      <p:sp>
        <p:nvSpPr>
          <p:cNvPr id="4" name="スライド番号プレースホルダー 3"/>
          <p:cNvSpPr>
            <a:spLocks noGrp="1"/>
          </p:cNvSpPr>
          <p:nvPr>
            <p:ph type="sldNum" sz="quarter" idx="10"/>
          </p:nvPr>
        </p:nvSpPr>
        <p:spPr/>
        <p:txBody>
          <a:bodyPr/>
          <a:lstStyle/>
          <a:p>
            <a:fld id="{957A4B0F-B00A-4315-B57D-B0AA4CCB1F22}" type="slidenum">
              <a:rPr kumimoji="1" lang="ja-JP" altLang="en-US" smtClean="0"/>
              <a:t>11</a:t>
            </a:fld>
            <a:endParaRPr kumimoji="1" lang="ja-JP" altLang="en-US"/>
          </a:p>
        </p:txBody>
      </p:sp>
    </p:spTree>
    <p:extLst>
      <p:ext uri="{BB962C8B-B14F-4D97-AF65-F5344CB8AC3E}">
        <p14:creationId xmlns:p14="http://schemas.microsoft.com/office/powerpoint/2010/main" val="1573685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次に、生存者の個人情報開示請求対象者及び個人情報開示請求対象外の判定を表に示します。</a:t>
            </a:r>
            <a:endParaRPr kumimoji="1" lang="en-US" altLang="ja-JP" dirty="0" smtClean="0"/>
          </a:p>
          <a:p>
            <a:r>
              <a:rPr kumimoji="1" lang="ja-JP" altLang="en-US" dirty="0" smtClean="0"/>
              <a:t>次の通りとなります。</a:t>
            </a:r>
            <a:endParaRPr kumimoji="1" lang="en-US" altLang="ja-JP" dirty="0" smtClean="0"/>
          </a:p>
          <a:p>
            <a:r>
              <a:rPr kumimoji="1" lang="ja-JP" altLang="en-US" dirty="0" smtClean="0"/>
              <a:t>ここでは、</a:t>
            </a:r>
            <a:r>
              <a:rPr kumimoji="1" lang="en-US" altLang="ja-JP" dirty="0" smtClean="0"/>
              <a:t>2017</a:t>
            </a:r>
            <a:r>
              <a:rPr kumimoji="1" lang="ja-JP" altLang="en-US" dirty="0" smtClean="0"/>
              <a:t>年度の健診を受診した方は対象外となり</a:t>
            </a:r>
            <a:r>
              <a:rPr kumimoji="1" lang="en-US" altLang="ja-JP" dirty="0" smtClean="0"/>
              <a:t>2017</a:t>
            </a:r>
            <a:r>
              <a:rPr kumimoji="1" lang="ja-JP" altLang="en-US" dirty="0" smtClean="0"/>
              <a:t>年度の健診を受診していない方は対象となります。</a:t>
            </a:r>
            <a:endParaRPr kumimoji="1" lang="en-US" altLang="ja-JP" dirty="0" smtClean="0"/>
          </a:p>
          <a:p>
            <a:r>
              <a:rPr kumimoji="1" lang="ja-JP" altLang="en-US" dirty="0" smtClean="0"/>
              <a:t>しかし、生存確認が行われている方に関しましては、確認方法等を示していただき個人情報開示請求対象外とします。</a:t>
            </a:r>
            <a:endParaRPr kumimoji="1" lang="ja-JP" altLang="en-US" dirty="0"/>
          </a:p>
        </p:txBody>
      </p:sp>
      <p:sp>
        <p:nvSpPr>
          <p:cNvPr id="4" name="スライド番号プレースホルダー 3"/>
          <p:cNvSpPr>
            <a:spLocks noGrp="1"/>
          </p:cNvSpPr>
          <p:nvPr>
            <p:ph type="sldNum" sz="quarter" idx="10"/>
          </p:nvPr>
        </p:nvSpPr>
        <p:spPr/>
        <p:txBody>
          <a:bodyPr/>
          <a:lstStyle/>
          <a:p>
            <a:fld id="{957A4B0F-B00A-4315-B57D-B0AA4CCB1F22}" type="slidenum">
              <a:rPr kumimoji="1" lang="ja-JP" altLang="en-US" smtClean="0"/>
              <a:t>12</a:t>
            </a:fld>
            <a:endParaRPr kumimoji="1" lang="ja-JP" altLang="en-US"/>
          </a:p>
        </p:txBody>
      </p:sp>
    </p:spTree>
    <p:extLst>
      <p:ext uri="{BB962C8B-B14F-4D97-AF65-F5344CB8AC3E}">
        <p14:creationId xmlns:p14="http://schemas.microsoft.com/office/powerpoint/2010/main" val="3404798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次は、個人情報開示請求の死亡者についてです。</a:t>
            </a:r>
            <a:endParaRPr kumimoji="1" lang="en-US" altLang="ja-JP" dirty="0" smtClean="0"/>
          </a:p>
          <a:p>
            <a:r>
              <a:rPr kumimoji="1" lang="ja-JP" altLang="en-US" dirty="0" smtClean="0"/>
              <a:t>死亡者については、必要項目（生年月日・死亡年月日・死亡届を提出した市町村名）が不明な方で生前の居住地の確認がとれている方とします。</a:t>
            </a:r>
            <a:endParaRPr kumimoji="1" lang="en-US" altLang="ja-JP" dirty="0" smtClean="0"/>
          </a:p>
          <a:p>
            <a:r>
              <a:rPr kumimoji="1" lang="ja-JP" altLang="en-US" dirty="0" smtClean="0"/>
              <a:t>対象者は</a:t>
            </a:r>
            <a:r>
              <a:rPr kumimoji="1" lang="en-US" altLang="ja-JP" dirty="0" smtClean="0"/>
              <a:t>2008</a:t>
            </a:r>
            <a:r>
              <a:rPr kumimoji="1" lang="ja-JP" altLang="en-US" dirty="0" smtClean="0"/>
              <a:t>年～</a:t>
            </a:r>
            <a:r>
              <a:rPr kumimoji="1" lang="en-US" altLang="ja-JP" dirty="0" smtClean="0"/>
              <a:t>2017</a:t>
            </a:r>
            <a:r>
              <a:rPr kumimoji="1" lang="ja-JP" altLang="en-US" dirty="0" smtClean="0"/>
              <a:t>年までの死亡者を対象とします。</a:t>
            </a:r>
            <a:endParaRPr kumimoji="1" lang="ja-JP" altLang="en-US" dirty="0"/>
          </a:p>
        </p:txBody>
      </p:sp>
      <p:sp>
        <p:nvSpPr>
          <p:cNvPr id="4" name="スライド番号プレースホルダー 3"/>
          <p:cNvSpPr>
            <a:spLocks noGrp="1"/>
          </p:cNvSpPr>
          <p:nvPr>
            <p:ph type="sldNum" sz="quarter" idx="10"/>
          </p:nvPr>
        </p:nvSpPr>
        <p:spPr/>
        <p:txBody>
          <a:bodyPr/>
          <a:lstStyle/>
          <a:p>
            <a:fld id="{957A4B0F-B00A-4315-B57D-B0AA4CCB1F22}" type="slidenum">
              <a:rPr kumimoji="1" lang="ja-JP" altLang="en-US" smtClean="0"/>
              <a:t>13</a:t>
            </a:fld>
            <a:endParaRPr kumimoji="1" lang="ja-JP" altLang="en-US"/>
          </a:p>
        </p:txBody>
      </p:sp>
    </p:spTree>
    <p:extLst>
      <p:ext uri="{BB962C8B-B14F-4D97-AF65-F5344CB8AC3E}">
        <p14:creationId xmlns:p14="http://schemas.microsoft.com/office/powerpoint/2010/main" val="3959909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今後の死因調査についてです。</a:t>
            </a:r>
            <a:endParaRPr kumimoji="1" lang="en-US" altLang="ja-JP" dirty="0" smtClean="0"/>
          </a:p>
          <a:p>
            <a:r>
              <a:rPr kumimoji="1" lang="ja-JP" altLang="en-US" dirty="0" smtClean="0"/>
              <a:t>ご静聴ありがとうございました。</a:t>
            </a:r>
            <a:endParaRPr kumimoji="1" lang="ja-JP" altLang="en-US" dirty="0"/>
          </a:p>
        </p:txBody>
      </p:sp>
      <p:sp>
        <p:nvSpPr>
          <p:cNvPr id="4" name="スライド番号プレースホルダー 3"/>
          <p:cNvSpPr>
            <a:spLocks noGrp="1"/>
          </p:cNvSpPr>
          <p:nvPr>
            <p:ph type="sldNum" sz="quarter" idx="10"/>
          </p:nvPr>
        </p:nvSpPr>
        <p:spPr/>
        <p:txBody>
          <a:bodyPr/>
          <a:lstStyle/>
          <a:p>
            <a:fld id="{957A4B0F-B00A-4315-B57D-B0AA4CCB1F22}" type="slidenum">
              <a:rPr kumimoji="1" lang="ja-JP" altLang="en-US" smtClean="0"/>
              <a:t>14</a:t>
            </a:fld>
            <a:endParaRPr kumimoji="1" lang="ja-JP" altLang="en-US"/>
          </a:p>
        </p:txBody>
      </p:sp>
    </p:spTree>
    <p:extLst>
      <p:ext uri="{BB962C8B-B14F-4D97-AF65-F5344CB8AC3E}">
        <p14:creationId xmlns:p14="http://schemas.microsoft.com/office/powerpoint/2010/main" val="3735713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死因調査の背景ですが、油症発生から</a:t>
            </a:r>
            <a:r>
              <a:rPr kumimoji="1" lang="en-US" altLang="ja-JP" dirty="0" smtClean="0"/>
              <a:t>50</a:t>
            </a:r>
            <a:r>
              <a:rPr kumimoji="1" lang="ja-JP" altLang="en-US" dirty="0" smtClean="0"/>
              <a:t>年が経過し患者の高齢化が進んでおり、今後死亡情報の増加が予想されます。また油症コホートの最後の評価から</a:t>
            </a:r>
            <a:r>
              <a:rPr kumimoji="1" lang="en-US" altLang="ja-JP" dirty="0" smtClean="0"/>
              <a:t>10</a:t>
            </a:r>
            <a:r>
              <a:rPr kumimoji="1" lang="ja-JP" altLang="en-US" dirty="0" smtClean="0"/>
              <a:t>年が経過しているという点から死因調査を開始しました。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957A4B0F-B00A-4315-B57D-B0AA4CCB1F22}" type="slidenum">
              <a:rPr kumimoji="1" lang="ja-JP" altLang="en-US" smtClean="0"/>
              <a:t>2</a:t>
            </a:fld>
            <a:endParaRPr kumimoji="1" lang="ja-JP" altLang="en-US"/>
          </a:p>
        </p:txBody>
      </p:sp>
    </p:spTree>
    <p:extLst>
      <p:ext uri="{BB962C8B-B14F-4D97-AF65-F5344CB8AC3E}">
        <p14:creationId xmlns:p14="http://schemas.microsoft.com/office/powerpoint/2010/main" val="834386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死因調査情報統合の流れです。</a:t>
            </a:r>
            <a:endParaRPr kumimoji="1" lang="en-US" altLang="ja-JP" dirty="0" smtClean="0"/>
          </a:p>
          <a:p>
            <a:r>
              <a:rPr kumimoji="1" lang="ja-JP" altLang="en-US" dirty="0" smtClean="0"/>
              <a:t>まず、都道府県別に認定患者の総数を算出します。そこから生存者を抽出します。抽出方法ですが②に示している通りとなります。次に総数から生存者を引いた残りを生存者以外とし、</a:t>
            </a:r>
            <a:endParaRPr kumimoji="1" lang="en-US" altLang="ja-JP" dirty="0" smtClean="0"/>
          </a:p>
          <a:p>
            <a:r>
              <a:rPr kumimoji="1" lang="ja-JP" altLang="en-US" dirty="0" smtClean="0"/>
              <a:t>次に生存者以外から死亡者を抽出します。抽出方法ついては③に示した通りとなります。次に生存者以外から死亡者を抽出した残りを不明者として分類します。生存者の中で居住地が不明な方も不明者として分類可能とします。</a:t>
            </a:r>
            <a:endParaRPr kumimoji="1" lang="en-US" altLang="ja-JP" dirty="0" smtClean="0"/>
          </a:p>
          <a:p>
            <a:r>
              <a:rPr kumimoji="1" lang="ja-JP" altLang="en-US" dirty="0" smtClean="0"/>
              <a:t>次に生存者については、</a:t>
            </a:r>
            <a:r>
              <a:rPr kumimoji="1" lang="en-US" altLang="ja-JP" dirty="0" smtClean="0"/>
              <a:t>2017</a:t>
            </a:r>
            <a:r>
              <a:rPr kumimoji="1" lang="ja-JP" altLang="en-US" dirty="0" smtClean="0"/>
              <a:t>年油症健診・</a:t>
            </a:r>
            <a:r>
              <a:rPr kumimoji="1" lang="en-US" altLang="ja-JP" dirty="0" smtClean="0"/>
              <a:t>2017</a:t>
            </a:r>
            <a:r>
              <a:rPr kumimoji="1" lang="ja-JP" altLang="en-US" dirty="0" smtClean="0"/>
              <a:t>年健康実態調査で照合し個人情報開示請求者及び個人情報開示請求対象外に分類します。</a:t>
            </a:r>
            <a:endParaRPr kumimoji="1" lang="en-US" altLang="ja-JP" dirty="0" smtClean="0"/>
          </a:p>
          <a:p>
            <a:r>
              <a:rPr kumimoji="1" lang="ja-JP" altLang="en-US" dirty="0" smtClean="0"/>
              <a:t>死亡者についても油症健診及び健康実態調査の最終受診日を調査し照合作業を行います。</a:t>
            </a:r>
            <a:endParaRPr kumimoji="1" lang="ja-JP" altLang="en-US" dirty="0"/>
          </a:p>
        </p:txBody>
      </p:sp>
      <p:sp>
        <p:nvSpPr>
          <p:cNvPr id="4" name="スライド番号プレースホルダー 3"/>
          <p:cNvSpPr>
            <a:spLocks noGrp="1"/>
          </p:cNvSpPr>
          <p:nvPr>
            <p:ph type="sldNum" sz="quarter" idx="10"/>
          </p:nvPr>
        </p:nvSpPr>
        <p:spPr/>
        <p:txBody>
          <a:bodyPr/>
          <a:lstStyle/>
          <a:p>
            <a:fld id="{957A4B0F-B00A-4315-B57D-B0AA4CCB1F22}" type="slidenum">
              <a:rPr kumimoji="1" lang="ja-JP" altLang="en-US" smtClean="0"/>
              <a:t>3</a:t>
            </a:fld>
            <a:endParaRPr kumimoji="1" lang="ja-JP" altLang="en-US"/>
          </a:p>
        </p:txBody>
      </p:sp>
    </p:spTree>
    <p:extLst>
      <p:ext uri="{BB962C8B-B14F-4D97-AF65-F5344CB8AC3E}">
        <p14:creationId xmlns:p14="http://schemas.microsoft.com/office/powerpoint/2010/main" val="1229936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死因調査で必要な調査項目は生年月日・死亡年月日・死亡届を提出した市町村名です。</a:t>
            </a:r>
            <a:endParaRPr kumimoji="1" lang="en-US" altLang="ja-JP" dirty="0" smtClean="0"/>
          </a:p>
          <a:p>
            <a:r>
              <a:rPr kumimoji="1" lang="ja-JP" altLang="en-US" dirty="0" smtClean="0"/>
              <a:t>この</a:t>
            </a:r>
            <a:r>
              <a:rPr kumimoji="1" lang="en-US" altLang="ja-JP" dirty="0" smtClean="0"/>
              <a:t>3</a:t>
            </a:r>
            <a:r>
              <a:rPr kumimoji="1" lang="ja-JP" altLang="en-US" dirty="0" smtClean="0"/>
              <a:t>項目で現在、死因調査を行っております。</a:t>
            </a:r>
            <a:endParaRPr kumimoji="1" lang="ja-JP" altLang="en-US" dirty="0"/>
          </a:p>
        </p:txBody>
      </p:sp>
      <p:sp>
        <p:nvSpPr>
          <p:cNvPr id="4" name="スライド番号プレースホルダー 3"/>
          <p:cNvSpPr>
            <a:spLocks noGrp="1"/>
          </p:cNvSpPr>
          <p:nvPr>
            <p:ph type="sldNum" sz="quarter" idx="10"/>
          </p:nvPr>
        </p:nvSpPr>
        <p:spPr/>
        <p:txBody>
          <a:bodyPr/>
          <a:lstStyle/>
          <a:p>
            <a:fld id="{957A4B0F-B00A-4315-B57D-B0AA4CCB1F22}" type="slidenum">
              <a:rPr kumimoji="1" lang="ja-JP" altLang="en-US" smtClean="0"/>
              <a:t>4</a:t>
            </a:fld>
            <a:endParaRPr kumimoji="1" lang="ja-JP" altLang="en-US"/>
          </a:p>
        </p:txBody>
      </p:sp>
    </p:spTree>
    <p:extLst>
      <p:ext uri="{BB962C8B-B14F-4D97-AF65-F5344CB8AC3E}">
        <p14:creationId xmlns:p14="http://schemas.microsoft.com/office/powerpoint/2010/main" val="687179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認定患者情報について。</a:t>
            </a:r>
            <a:endParaRPr kumimoji="1" lang="en-US" altLang="ja-JP" dirty="0" smtClean="0"/>
          </a:p>
          <a:p>
            <a:r>
              <a:rPr kumimoji="1" lang="ja-JP" altLang="en-US" dirty="0" smtClean="0"/>
              <a:t>現在進めている、死因調査の調査情報は油症相談員・相談支援員が配置されている自治体の情報・九州大学病院　油症ダイオキシン研究診療センター・カネミ倉庫の情報を元に死因調査を行っております。</a:t>
            </a:r>
            <a:endParaRPr kumimoji="1" lang="ja-JP" altLang="en-US" dirty="0"/>
          </a:p>
        </p:txBody>
      </p:sp>
      <p:sp>
        <p:nvSpPr>
          <p:cNvPr id="4" name="スライド番号プレースホルダー 3"/>
          <p:cNvSpPr>
            <a:spLocks noGrp="1"/>
          </p:cNvSpPr>
          <p:nvPr>
            <p:ph type="sldNum" sz="quarter" idx="10"/>
          </p:nvPr>
        </p:nvSpPr>
        <p:spPr/>
        <p:txBody>
          <a:bodyPr/>
          <a:lstStyle/>
          <a:p>
            <a:fld id="{957A4B0F-B00A-4315-B57D-B0AA4CCB1F22}" type="slidenum">
              <a:rPr kumimoji="1" lang="ja-JP" altLang="en-US" smtClean="0"/>
              <a:t>5</a:t>
            </a:fld>
            <a:endParaRPr kumimoji="1" lang="ja-JP" altLang="en-US"/>
          </a:p>
        </p:txBody>
      </p:sp>
    </p:spTree>
    <p:extLst>
      <p:ext uri="{BB962C8B-B14F-4D97-AF65-F5344CB8AC3E}">
        <p14:creationId xmlns:p14="http://schemas.microsoft.com/office/powerpoint/2010/main" val="3392281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生存者情報の統合に関しましては、認定患者総数から生存者を抽出します。</a:t>
            </a:r>
            <a:endParaRPr kumimoji="1" lang="en-US" altLang="ja-JP" dirty="0" smtClean="0"/>
          </a:p>
          <a:p>
            <a:r>
              <a:rPr kumimoji="1" lang="ja-JP" altLang="en-US" dirty="0" smtClean="0"/>
              <a:t>抽出方法は、自治体・油症センター・カネミ倉庫の情報を元に抽出を行い、次に</a:t>
            </a:r>
            <a:r>
              <a:rPr kumimoji="1" lang="en-US" altLang="ja-JP" dirty="0" smtClean="0"/>
              <a:t>2017</a:t>
            </a:r>
            <a:r>
              <a:rPr kumimoji="1" lang="ja-JP" altLang="en-US" dirty="0" smtClean="0"/>
              <a:t>年の油症健診・健康実態調査で照合を行います。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57A4B0F-B00A-4315-B57D-B0AA4CCB1F22}" type="slidenum">
              <a:rPr kumimoji="1" lang="ja-JP" altLang="en-US" smtClean="0"/>
              <a:t>6</a:t>
            </a:fld>
            <a:endParaRPr kumimoji="1" lang="ja-JP" altLang="en-US"/>
          </a:p>
        </p:txBody>
      </p:sp>
    </p:spTree>
    <p:extLst>
      <p:ext uri="{BB962C8B-B14F-4D97-AF65-F5344CB8AC3E}">
        <p14:creationId xmlns:p14="http://schemas.microsoft.com/office/powerpoint/2010/main" val="25861948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次に、死亡者情報の統合ですが総数から生存者を引いた残りを生存者以外として分類します。</a:t>
            </a:r>
            <a:endParaRPr kumimoji="1" lang="en-US" altLang="ja-JP" dirty="0" smtClean="0"/>
          </a:p>
          <a:p>
            <a:r>
              <a:rPr kumimoji="1" lang="ja-JP" altLang="en-US" dirty="0" smtClean="0"/>
              <a:t>生存者以外から死亡者を抽出します。</a:t>
            </a:r>
            <a:endParaRPr kumimoji="1" lang="en-US" altLang="ja-JP" dirty="0" smtClean="0"/>
          </a:p>
          <a:p>
            <a:r>
              <a:rPr kumimoji="1" lang="ja-JP" altLang="en-US" dirty="0" smtClean="0"/>
              <a:t>抽出方法ですが、自治体・油症センター・カネミ倉庫の情報を元に抽出を行います。死亡者についても油症健診・健康実態調査の最終受診日を調査し照合を行います</a:t>
            </a:r>
            <a:endParaRPr kumimoji="1" lang="ja-JP" altLang="en-US" dirty="0"/>
          </a:p>
        </p:txBody>
      </p:sp>
      <p:sp>
        <p:nvSpPr>
          <p:cNvPr id="4" name="スライド番号プレースホルダー 3"/>
          <p:cNvSpPr>
            <a:spLocks noGrp="1"/>
          </p:cNvSpPr>
          <p:nvPr>
            <p:ph type="sldNum" sz="quarter" idx="10"/>
          </p:nvPr>
        </p:nvSpPr>
        <p:spPr/>
        <p:txBody>
          <a:bodyPr/>
          <a:lstStyle/>
          <a:p>
            <a:fld id="{957A4B0F-B00A-4315-B57D-B0AA4CCB1F22}" type="slidenum">
              <a:rPr kumimoji="1" lang="ja-JP" altLang="en-US" smtClean="0"/>
              <a:t>7</a:t>
            </a:fld>
            <a:endParaRPr kumimoji="1" lang="ja-JP" altLang="en-US"/>
          </a:p>
        </p:txBody>
      </p:sp>
    </p:spTree>
    <p:extLst>
      <p:ext uri="{BB962C8B-B14F-4D97-AF65-F5344CB8AC3E}">
        <p14:creationId xmlns:p14="http://schemas.microsoft.com/office/powerpoint/2010/main" val="2262665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不明者の情報の統合ですが、生存者以外から死亡者を引いた残りを不明者として分類します。</a:t>
            </a:r>
            <a:endParaRPr kumimoji="1" lang="en-US" altLang="ja-JP" dirty="0" smtClean="0"/>
          </a:p>
          <a:p>
            <a:r>
              <a:rPr kumimoji="1" lang="ja-JP" altLang="en-US" dirty="0" smtClean="0"/>
              <a:t>生存者についても居住地が不明な方については不明者に分類します。</a:t>
            </a:r>
            <a:endParaRPr kumimoji="1" lang="ja-JP" altLang="en-US" dirty="0"/>
          </a:p>
        </p:txBody>
      </p:sp>
      <p:sp>
        <p:nvSpPr>
          <p:cNvPr id="4" name="スライド番号プレースホルダー 3"/>
          <p:cNvSpPr>
            <a:spLocks noGrp="1"/>
          </p:cNvSpPr>
          <p:nvPr>
            <p:ph type="sldNum" sz="quarter" idx="10"/>
          </p:nvPr>
        </p:nvSpPr>
        <p:spPr/>
        <p:txBody>
          <a:bodyPr/>
          <a:lstStyle/>
          <a:p>
            <a:fld id="{957A4B0F-B00A-4315-B57D-B0AA4CCB1F22}" type="slidenum">
              <a:rPr kumimoji="1" lang="ja-JP" altLang="en-US" smtClean="0"/>
              <a:t>8</a:t>
            </a:fld>
            <a:endParaRPr kumimoji="1" lang="ja-JP" altLang="en-US"/>
          </a:p>
        </p:txBody>
      </p:sp>
    </p:spTree>
    <p:extLst>
      <p:ext uri="{BB962C8B-B14F-4D97-AF65-F5344CB8AC3E}">
        <p14:creationId xmlns:p14="http://schemas.microsoft.com/office/powerpoint/2010/main" val="2629562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クロスチェックについては示した通りとなります。</a:t>
            </a:r>
            <a:endParaRPr kumimoji="1" lang="en-US" altLang="ja-JP" dirty="0" smtClean="0"/>
          </a:p>
          <a:p>
            <a:r>
              <a:rPr kumimoji="1" lang="ja-JP" altLang="en-US" dirty="0" smtClean="0"/>
              <a:t>ここでは、情報の正確性を確認するために自治体・油症センター・カネミ倉庫の生存者及び死亡者の情報を掛け合わせ食い違いが無いか確認しております。</a:t>
            </a:r>
            <a:endParaRPr kumimoji="1" lang="ja-JP" altLang="en-US" dirty="0"/>
          </a:p>
        </p:txBody>
      </p:sp>
      <p:sp>
        <p:nvSpPr>
          <p:cNvPr id="4" name="スライド番号プレースホルダー 3"/>
          <p:cNvSpPr>
            <a:spLocks noGrp="1"/>
          </p:cNvSpPr>
          <p:nvPr>
            <p:ph type="sldNum" sz="quarter" idx="10"/>
          </p:nvPr>
        </p:nvSpPr>
        <p:spPr/>
        <p:txBody>
          <a:bodyPr/>
          <a:lstStyle/>
          <a:p>
            <a:fld id="{957A4B0F-B00A-4315-B57D-B0AA4CCB1F22}" type="slidenum">
              <a:rPr kumimoji="1" lang="ja-JP" altLang="en-US" smtClean="0"/>
              <a:t>9</a:t>
            </a:fld>
            <a:endParaRPr kumimoji="1" lang="ja-JP" altLang="en-US"/>
          </a:p>
        </p:txBody>
      </p:sp>
    </p:spTree>
    <p:extLst>
      <p:ext uri="{BB962C8B-B14F-4D97-AF65-F5344CB8AC3E}">
        <p14:creationId xmlns:p14="http://schemas.microsoft.com/office/powerpoint/2010/main" val="4127232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117B750-9243-4905-ADB9-73F34462B144}"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3C74C9-86A9-4C48-A30C-125DDE254BBA}" type="slidenum">
              <a:rPr kumimoji="1" lang="ja-JP" altLang="en-US" smtClean="0"/>
              <a:t>‹#›</a:t>
            </a:fld>
            <a:endParaRPr kumimoji="1" lang="ja-JP" altLang="en-US"/>
          </a:p>
        </p:txBody>
      </p:sp>
    </p:spTree>
    <p:extLst>
      <p:ext uri="{BB962C8B-B14F-4D97-AF65-F5344CB8AC3E}">
        <p14:creationId xmlns:p14="http://schemas.microsoft.com/office/powerpoint/2010/main" val="905974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117B750-9243-4905-ADB9-73F34462B144}"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3C74C9-86A9-4C48-A30C-125DDE254BBA}" type="slidenum">
              <a:rPr kumimoji="1" lang="ja-JP" altLang="en-US" smtClean="0"/>
              <a:t>‹#›</a:t>
            </a:fld>
            <a:endParaRPr kumimoji="1" lang="ja-JP" altLang="en-US"/>
          </a:p>
        </p:txBody>
      </p:sp>
    </p:spTree>
    <p:extLst>
      <p:ext uri="{BB962C8B-B14F-4D97-AF65-F5344CB8AC3E}">
        <p14:creationId xmlns:p14="http://schemas.microsoft.com/office/powerpoint/2010/main" val="3810754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117B750-9243-4905-ADB9-73F34462B144}"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3C74C9-86A9-4C48-A30C-125DDE254BBA}" type="slidenum">
              <a:rPr kumimoji="1" lang="ja-JP" altLang="en-US" smtClean="0"/>
              <a:t>‹#›</a:t>
            </a:fld>
            <a:endParaRPr kumimoji="1" lang="ja-JP" altLang="en-US"/>
          </a:p>
        </p:txBody>
      </p:sp>
    </p:spTree>
    <p:extLst>
      <p:ext uri="{BB962C8B-B14F-4D97-AF65-F5344CB8AC3E}">
        <p14:creationId xmlns:p14="http://schemas.microsoft.com/office/powerpoint/2010/main" val="2218016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117B750-9243-4905-ADB9-73F34462B144}"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3C74C9-86A9-4C48-A30C-125DDE254BBA}" type="slidenum">
              <a:rPr kumimoji="1" lang="ja-JP" altLang="en-US" smtClean="0"/>
              <a:t>‹#›</a:t>
            </a:fld>
            <a:endParaRPr kumimoji="1" lang="ja-JP" altLang="en-US"/>
          </a:p>
        </p:txBody>
      </p:sp>
    </p:spTree>
    <p:extLst>
      <p:ext uri="{BB962C8B-B14F-4D97-AF65-F5344CB8AC3E}">
        <p14:creationId xmlns:p14="http://schemas.microsoft.com/office/powerpoint/2010/main" val="1383739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117B750-9243-4905-ADB9-73F34462B144}"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3C74C9-86A9-4C48-A30C-125DDE254BBA}" type="slidenum">
              <a:rPr kumimoji="1" lang="ja-JP" altLang="en-US" smtClean="0"/>
              <a:t>‹#›</a:t>
            </a:fld>
            <a:endParaRPr kumimoji="1" lang="ja-JP" altLang="en-US"/>
          </a:p>
        </p:txBody>
      </p:sp>
    </p:spTree>
    <p:extLst>
      <p:ext uri="{BB962C8B-B14F-4D97-AF65-F5344CB8AC3E}">
        <p14:creationId xmlns:p14="http://schemas.microsoft.com/office/powerpoint/2010/main" val="2792629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117B750-9243-4905-ADB9-73F34462B144}"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3C74C9-86A9-4C48-A30C-125DDE254BBA}" type="slidenum">
              <a:rPr kumimoji="1" lang="ja-JP" altLang="en-US" smtClean="0"/>
              <a:t>‹#›</a:t>
            </a:fld>
            <a:endParaRPr kumimoji="1" lang="ja-JP" altLang="en-US"/>
          </a:p>
        </p:txBody>
      </p:sp>
    </p:spTree>
    <p:extLst>
      <p:ext uri="{BB962C8B-B14F-4D97-AF65-F5344CB8AC3E}">
        <p14:creationId xmlns:p14="http://schemas.microsoft.com/office/powerpoint/2010/main" val="1454225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117B750-9243-4905-ADB9-73F34462B144}" type="datetimeFigureOut">
              <a:rPr kumimoji="1" lang="ja-JP" altLang="en-US" smtClean="0"/>
              <a:t>2018/2/21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E3C74C9-86A9-4C48-A30C-125DDE254BBA}" type="slidenum">
              <a:rPr kumimoji="1" lang="ja-JP" altLang="en-US" smtClean="0"/>
              <a:t>‹#›</a:t>
            </a:fld>
            <a:endParaRPr kumimoji="1" lang="ja-JP" altLang="en-US"/>
          </a:p>
        </p:txBody>
      </p:sp>
    </p:spTree>
    <p:extLst>
      <p:ext uri="{BB962C8B-B14F-4D97-AF65-F5344CB8AC3E}">
        <p14:creationId xmlns:p14="http://schemas.microsoft.com/office/powerpoint/2010/main" val="3233904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117B750-9243-4905-ADB9-73F34462B144}" type="datetimeFigureOut">
              <a:rPr kumimoji="1" lang="ja-JP" altLang="en-US" smtClean="0"/>
              <a:t>2018/2/21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E3C74C9-86A9-4C48-A30C-125DDE254BBA}" type="slidenum">
              <a:rPr kumimoji="1" lang="ja-JP" altLang="en-US" smtClean="0"/>
              <a:t>‹#›</a:t>
            </a:fld>
            <a:endParaRPr kumimoji="1" lang="ja-JP" altLang="en-US"/>
          </a:p>
        </p:txBody>
      </p:sp>
    </p:spTree>
    <p:extLst>
      <p:ext uri="{BB962C8B-B14F-4D97-AF65-F5344CB8AC3E}">
        <p14:creationId xmlns:p14="http://schemas.microsoft.com/office/powerpoint/2010/main" val="3093719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117B750-9243-4905-ADB9-73F34462B144}" type="datetimeFigureOut">
              <a:rPr kumimoji="1" lang="ja-JP" altLang="en-US" smtClean="0"/>
              <a:t>2018/2/21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E3C74C9-86A9-4C48-A30C-125DDE254BBA}" type="slidenum">
              <a:rPr kumimoji="1" lang="ja-JP" altLang="en-US" smtClean="0"/>
              <a:t>‹#›</a:t>
            </a:fld>
            <a:endParaRPr kumimoji="1" lang="ja-JP" altLang="en-US"/>
          </a:p>
        </p:txBody>
      </p:sp>
    </p:spTree>
    <p:extLst>
      <p:ext uri="{BB962C8B-B14F-4D97-AF65-F5344CB8AC3E}">
        <p14:creationId xmlns:p14="http://schemas.microsoft.com/office/powerpoint/2010/main" val="4291020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117B750-9243-4905-ADB9-73F34462B144}"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3C74C9-86A9-4C48-A30C-125DDE254BBA}" type="slidenum">
              <a:rPr kumimoji="1" lang="ja-JP" altLang="en-US" smtClean="0"/>
              <a:t>‹#›</a:t>
            </a:fld>
            <a:endParaRPr kumimoji="1" lang="ja-JP" altLang="en-US"/>
          </a:p>
        </p:txBody>
      </p:sp>
    </p:spTree>
    <p:extLst>
      <p:ext uri="{BB962C8B-B14F-4D97-AF65-F5344CB8AC3E}">
        <p14:creationId xmlns:p14="http://schemas.microsoft.com/office/powerpoint/2010/main" val="4283847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117B750-9243-4905-ADB9-73F34462B144}"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3C74C9-86A9-4C48-A30C-125DDE254BBA}" type="slidenum">
              <a:rPr kumimoji="1" lang="ja-JP" altLang="en-US" smtClean="0"/>
              <a:t>‹#›</a:t>
            </a:fld>
            <a:endParaRPr kumimoji="1" lang="ja-JP" altLang="en-US"/>
          </a:p>
        </p:txBody>
      </p:sp>
    </p:spTree>
    <p:extLst>
      <p:ext uri="{BB962C8B-B14F-4D97-AF65-F5344CB8AC3E}">
        <p14:creationId xmlns:p14="http://schemas.microsoft.com/office/powerpoint/2010/main" val="5337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7B750-9243-4905-ADB9-73F34462B144}" type="datetimeFigureOut">
              <a:rPr kumimoji="1" lang="ja-JP" altLang="en-US" smtClean="0"/>
              <a:t>2018/2/21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C74C9-86A9-4C48-A30C-125DDE254BBA}" type="slidenum">
              <a:rPr kumimoji="1" lang="ja-JP" altLang="en-US" smtClean="0"/>
              <a:t>‹#›</a:t>
            </a:fld>
            <a:endParaRPr kumimoji="1" lang="ja-JP" altLang="en-US"/>
          </a:p>
        </p:txBody>
      </p:sp>
    </p:spTree>
    <p:extLst>
      <p:ext uri="{BB962C8B-B14F-4D97-AF65-F5344CB8AC3E}">
        <p14:creationId xmlns:p14="http://schemas.microsoft.com/office/powerpoint/2010/main" val="3073281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死因調査に関しまして</a:t>
            </a:r>
            <a:endParaRPr kumimoji="1" lang="ja-JP" altLang="en-US" dirty="0"/>
          </a:p>
        </p:txBody>
      </p:sp>
      <p:sp>
        <p:nvSpPr>
          <p:cNvPr id="3" name="サブタイトル 2"/>
          <p:cNvSpPr>
            <a:spLocks noGrp="1"/>
          </p:cNvSpPr>
          <p:nvPr>
            <p:ph type="subTitle" idx="1"/>
          </p:nvPr>
        </p:nvSpPr>
        <p:spPr>
          <a:xfrm>
            <a:off x="2934790" y="5817326"/>
            <a:ext cx="9144000" cy="766354"/>
          </a:xfrm>
        </p:spPr>
        <p:txBody>
          <a:bodyPr>
            <a:normAutofit/>
          </a:bodyPr>
          <a:lstStyle/>
          <a:p>
            <a:pPr algn="r"/>
            <a:r>
              <a:rPr kumimoji="1" lang="ja-JP" altLang="en-US" sz="1800" dirty="0" smtClean="0"/>
              <a:t>九州大学病院　相談</a:t>
            </a:r>
            <a:r>
              <a:rPr kumimoji="1" lang="ja-JP" altLang="en-US" sz="1800" dirty="0" smtClean="0"/>
              <a:t>支援員統括</a:t>
            </a:r>
            <a:r>
              <a:rPr kumimoji="1" lang="ja-JP" altLang="en-US" sz="1800" dirty="0" smtClean="0"/>
              <a:t>　川上　義仁</a:t>
            </a:r>
            <a:endParaRPr kumimoji="1" lang="en-US" altLang="ja-JP" sz="1800" dirty="0" smtClean="0"/>
          </a:p>
          <a:p>
            <a:pPr algn="r"/>
            <a:r>
              <a:rPr kumimoji="1" lang="ja-JP" altLang="en-US" sz="1800" dirty="0" smtClean="0"/>
              <a:t>全国油症治療研究班　班長　古江　増隆</a:t>
            </a:r>
            <a:endParaRPr kumimoji="1" lang="en-US" altLang="ja-JP" sz="1800" dirty="0" smtClean="0"/>
          </a:p>
          <a:p>
            <a:pPr algn="r"/>
            <a:endParaRPr kumimoji="1" lang="ja-JP" altLang="en-US" dirty="0"/>
          </a:p>
        </p:txBody>
      </p:sp>
    </p:spTree>
    <p:extLst>
      <p:ext uri="{BB962C8B-B14F-4D97-AF65-F5344CB8AC3E}">
        <p14:creationId xmlns:p14="http://schemas.microsoft.com/office/powerpoint/2010/main" val="1856170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9921" y="279886"/>
            <a:ext cx="10515600" cy="566692"/>
          </a:xfrm>
        </p:spPr>
        <p:txBody>
          <a:bodyPr>
            <a:normAutofit fontScale="90000"/>
          </a:bodyPr>
          <a:lstStyle/>
          <a:p>
            <a:r>
              <a:rPr kumimoji="1" lang="ja-JP" altLang="en-US" dirty="0" smtClean="0"/>
              <a:t>進捗状況</a:t>
            </a:r>
            <a:r>
              <a:rPr kumimoji="1" lang="en-US" altLang="ja-JP" sz="3200" dirty="0" smtClean="0"/>
              <a:t/>
            </a:r>
            <a:br>
              <a:rPr kumimoji="1" lang="en-US" altLang="ja-JP" sz="3200" dirty="0" smtClean="0"/>
            </a:br>
            <a:endParaRPr kumimoji="1" lang="ja-JP" altLang="en-US" sz="32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50824363"/>
              </p:ext>
            </p:extLst>
          </p:nvPr>
        </p:nvGraphicFramePr>
        <p:xfrm>
          <a:off x="1898469" y="1183810"/>
          <a:ext cx="8757052" cy="2771612"/>
        </p:xfrm>
        <a:graphic>
          <a:graphicData uri="http://schemas.openxmlformats.org/drawingml/2006/table">
            <a:tbl>
              <a:tblPr/>
              <a:tblGrid>
                <a:gridCol w="3963776"/>
                <a:gridCol w="1581058"/>
                <a:gridCol w="1558788"/>
                <a:gridCol w="1653430"/>
              </a:tblGrid>
              <a:tr h="398944">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生存者</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死亡者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不明者</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797888">
                <a:tc>
                  <a:txBody>
                    <a:bodyPr/>
                    <a:lstStyle/>
                    <a:p>
                      <a:pPr algn="l" fontAlgn="ctr"/>
                      <a:r>
                        <a:rPr lang="ja-JP" altLang="en-US" sz="14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①情報の統合（</a:t>
                      </a: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油症センター・自治体・カネミ倉庫）</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進行中</a:t>
                      </a:r>
                      <a:endParaRPr lang="ja-JP" altLang="en-US" sz="20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進行中</a:t>
                      </a:r>
                      <a:endParaRPr lang="ja-JP" altLang="en-US" sz="20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進行中</a:t>
                      </a:r>
                      <a:endParaRPr lang="ja-JP" altLang="en-US" sz="20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8944">
                <a:tc>
                  <a:txBody>
                    <a:bodyPr/>
                    <a:lstStyle/>
                    <a:p>
                      <a:pPr algn="l" fontAlgn="ct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②クロスチェック業務</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進行中</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進行中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進行中</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76892">
                <a:tc>
                  <a:txBody>
                    <a:bodyPr/>
                    <a:lstStyle/>
                    <a:p>
                      <a:pPr algn="l" fontAlgn="ct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③判定</a:t>
                      </a:r>
                      <a:r>
                        <a:rPr lang="ja-JP" altLang="en-US" sz="14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業務（</a:t>
                      </a:r>
                      <a:r>
                        <a:rPr lang="ja-JP" altLang="en-US" sz="14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油症検診</a:t>
                      </a:r>
                      <a:r>
                        <a:rPr lang="ja-JP" altLang="en-US" sz="14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健康実態</a:t>
                      </a:r>
                      <a:r>
                        <a:rPr lang="ja-JP" altLang="en-US" sz="14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調査）</a:t>
                      </a:r>
                      <a:endPar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8944">
                <a:tc>
                  <a:txBody>
                    <a:bodyPr/>
                    <a:lstStyle/>
                    <a:p>
                      <a:pPr algn="l" fontAlgn="ct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④個人情報開示</a:t>
                      </a:r>
                      <a:r>
                        <a:rPr lang="ja-JP" altLang="en-US" sz="14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請求文書の作成</a:t>
                      </a:r>
                      <a:endPar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テキスト ボックス 4"/>
          <p:cNvSpPr txBox="1"/>
          <p:nvPr/>
        </p:nvSpPr>
        <p:spPr>
          <a:xfrm>
            <a:off x="5702941" y="4208511"/>
            <a:ext cx="393056" cy="369332"/>
          </a:xfrm>
          <a:prstGeom prst="rect">
            <a:avLst/>
          </a:prstGeom>
          <a:noFill/>
        </p:spPr>
        <p:txBody>
          <a:bodyPr wrap="none" rtlCol="0">
            <a:spAutoFit/>
          </a:bodyPr>
          <a:lstStyle/>
          <a:p>
            <a:r>
              <a:rPr kumimoji="1" lang="ja-JP" altLang="en-US" b="1" dirty="0" smtClean="0"/>
              <a:t>↓</a:t>
            </a:r>
            <a:endParaRPr kumimoji="1" lang="ja-JP" altLang="en-US" b="1" dirty="0"/>
          </a:p>
        </p:txBody>
      </p:sp>
      <p:sp>
        <p:nvSpPr>
          <p:cNvPr id="6" name="テキスト ボックス 5"/>
          <p:cNvSpPr txBox="1"/>
          <p:nvPr/>
        </p:nvSpPr>
        <p:spPr>
          <a:xfrm>
            <a:off x="3122105" y="4756044"/>
            <a:ext cx="5554726" cy="369332"/>
          </a:xfrm>
          <a:prstGeom prst="rect">
            <a:avLst/>
          </a:prstGeom>
          <a:noFill/>
        </p:spPr>
        <p:txBody>
          <a:bodyPr wrap="none" rtlCol="0">
            <a:spAutoFit/>
          </a:bodyPr>
          <a:lstStyle/>
          <a:p>
            <a:r>
              <a:rPr kumimoji="1" lang="ja-JP" altLang="en-US" dirty="0" smtClean="0"/>
              <a:t>自治体から各市区町村に個人情報開示請求業務開始</a:t>
            </a:r>
            <a:endParaRPr kumimoji="1" lang="ja-JP" altLang="en-US" dirty="0"/>
          </a:p>
        </p:txBody>
      </p:sp>
      <p:sp>
        <p:nvSpPr>
          <p:cNvPr id="7" name="テキスト ボックス 6"/>
          <p:cNvSpPr txBox="1"/>
          <p:nvPr/>
        </p:nvSpPr>
        <p:spPr>
          <a:xfrm>
            <a:off x="5702941" y="5341021"/>
            <a:ext cx="393056" cy="369332"/>
          </a:xfrm>
          <a:prstGeom prst="rect">
            <a:avLst/>
          </a:prstGeom>
          <a:noFill/>
        </p:spPr>
        <p:txBody>
          <a:bodyPr wrap="none" rtlCol="0">
            <a:spAutoFit/>
          </a:bodyPr>
          <a:lstStyle/>
          <a:p>
            <a:r>
              <a:rPr kumimoji="1" lang="ja-JP" altLang="en-US" b="1" dirty="0" smtClean="0"/>
              <a:t>↓</a:t>
            </a:r>
            <a:endParaRPr kumimoji="1" lang="ja-JP" altLang="en-US" b="1" dirty="0"/>
          </a:p>
        </p:txBody>
      </p:sp>
      <p:sp>
        <p:nvSpPr>
          <p:cNvPr id="8" name="テキスト ボックス 7"/>
          <p:cNvSpPr txBox="1"/>
          <p:nvPr/>
        </p:nvSpPr>
        <p:spPr>
          <a:xfrm>
            <a:off x="4999221" y="5925998"/>
            <a:ext cx="1800493" cy="369332"/>
          </a:xfrm>
          <a:prstGeom prst="rect">
            <a:avLst/>
          </a:prstGeom>
          <a:noFill/>
        </p:spPr>
        <p:txBody>
          <a:bodyPr wrap="none" rtlCol="0">
            <a:spAutoFit/>
          </a:bodyPr>
          <a:lstStyle/>
          <a:p>
            <a:r>
              <a:rPr kumimoji="1" lang="ja-JP" altLang="en-US" dirty="0" smtClean="0"/>
              <a:t>個人情報の入手</a:t>
            </a:r>
            <a:endParaRPr kumimoji="1" lang="ja-JP" altLang="en-US" dirty="0"/>
          </a:p>
        </p:txBody>
      </p:sp>
    </p:spTree>
    <p:extLst>
      <p:ext uri="{BB962C8B-B14F-4D97-AF65-F5344CB8AC3E}">
        <p14:creationId xmlns:p14="http://schemas.microsoft.com/office/powerpoint/2010/main" val="1356921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8932" y="-92006"/>
            <a:ext cx="10515600" cy="1325563"/>
          </a:xfrm>
        </p:spPr>
        <p:txBody>
          <a:bodyPr>
            <a:normAutofit/>
          </a:bodyPr>
          <a:lstStyle/>
          <a:p>
            <a:r>
              <a:rPr kumimoji="1" lang="ja-JP" altLang="en-US" dirty="0" smtClean="0"/>
              <a:t>情報統合の問題点</a:t>
            </a:r>
            <a:endParaRPr kumimoji="1" lang="ja-JP" altLang="en-US" dirty="0"/>
          </a:p>
        </p:txBody>
      </p:sp>
      <p:sp>
        <p:nvSpPr>
          <p:cNvPr id="3" name="コンテンツ プレースホルダー 2"/>
          <p:cNvSpPr>
            <a:spLocks noGrp="1"/>
          </p:cNvSpPr>
          <p:nvPr>
            <p:ph idx="1"/>
          </p:nvPr>
        </p:nvSpPr>
        <p:spPr>
          <a:xfrm>
            <a:off x="838200" y="1425146"/>
            <a:ext cx="10515600" cy="5115697"/>
          </a:xfrm>
        </p:spPr>
        <p:txBody>
          <a:bodyPr>
            <a:normAutofit/>
          </a:bodyPr>
          <a:lstStyle/>
          <a:p>
            <a:pPr marL="0" indent="0">
              <a:buNone/>
            </a:pPr>
            <a:r>
              <a:rPr kumimoji="1" lang="ja-JP" altLang="en-US" sz="3200" dirty="0" smtClean="0"/>
              <a:t>＊死因調査で必要な項目（</a:t>
            </a:r>
            <a:r>
              <a:rPr kumimoji="1" lang="ja-JP" altLang="en-US" sz="3200" dirty="0" smtClean="0">
                <a:solidFill>
                  <a:srgbClr val="FF0000"/>
                </a:solidFill>
              </a:rPr>
              <a:t>生年月日</a:t>
            </a:r>
            <a:r>
              <a:rPr kumimoji="1" lang="ja-JP" altLang="en-US" sz="3200" dirty="0" smtClean="0"/>
              <a:t>・</a:t>
            </a:r>
            <a:r>
              <a:rPr kumimoji="1" lang="ja-JP" altLang="en-US" sz="3200" dirty="0" smtClean="0">
                <a:solidFill>
                  <a:srgbClr val="FF0000"/>
                </a:solidFill>
              </a:rPr>
              <a:t>死亡年月日</a:t>
            </a:r>
            <a:r>
              <a:rPr kumimoji="1" lang="ja-JP" altLang="en-US" sz="3200" dirty="0" smtClean="0"/>
              <a:t>・</a:t>
            </a:r>
            <a:r>
              <a:rPr kumimoji="1" lang="ja-JP" altLang="en-US" sz="3200" dirty="0" smtClean="0">
                <a:solidFill>
                  <a:srgbClr val="FF0000"/>
                </a:solidFill>
              </a:rPr>
              <a:t>死亡届を提出した市町村名</a:t>
            </a:r>
            <a:r>
              <a:rPr kumimoji="1" lang="ja-JP" altLang="en-US" sz="3200" dirty="0" smtClean="0"/>
              <a:t>）が抜けている方が多数存在することを確認</a:t>
            </a:r>
            <a:endParaRPr kumimoji="1" lang="en-US" altLang="ja-JP" sz="3200" dirty="0" smtClean="0"/>
          </a:p>
          <a:p>
            <a:pPr marL="0" indent="0">
              <a:buNone/>
            </a:pPr>
            <a:endParaRPr kumimoji="1" lang="en-US" altLang="ja-JP" dirty="0" smtClean="0"/>
          </a:p>
          <a:p>
            <a:pPr marL="0" indent="0">
              <a:buNone/>
            </a:pPr>
            <a:endParaRPr kumimoji="1" lang="en-US" altLang="ja-JP" dirty="0" smtClean="0"/>
          </a:p>
          <a:p>
            <a:pPr marL="0" indent="0">
              <a:buNone/>
            </a:pPr>
            <a:r>
              <a:rPr kumimoji="1" lang="ja-JP" altLang="en-US" sz="3200" dirty="0" smtClean="0"/>
              <a:t>＊各データが一致しない方も確認</a:t>
            </a:r>
            <a:endParaRPr kumimoji="1" lang="en-US" altLang="ja-JP" sz="3200" dirty="0" smtClean="0"/>
          </a:p>
          <a:p>
            <a:pPr marL="0" indent="0">
              <a:buNone/>
            </a:pPr>
            <a:endParaRPr lang="en-US" altLang="ja-JP" dirty="0"/>
          </a:p>
          <a:p>
            <a:pPr marL="0" indent="0">
              <a:buNone/>
            </a:pPr>
            <a:endParaRPr kumimoji="1" lang="en-US" altLang="ja-JP" dirty="0" smtClean="0"/>
          </a:p>
          <a:p>
            <a:pPr marL="0" indent="0">
              <a:buNone/>
            </a:pPr>
            <a:endParaRPr kumimoji="1" lang="en-US" altLang="ja-JP" dirty="0" smtClean="0"/>
          </a:p>
          <a:p>
            <a:pPr marL="0" indent="0">
              <a:buNone/>
            </a:pPr>
            <a:r>
              <a:rPr kumimoji="1" lang="ja-JP" altLang="en-US" sz="3200" dirty="0" smtClean="0"/>
              <a:t>＊現時点で個人情報開示請求対象者は多数</a:t>
            </a:r>
            <a:endParaRPr kumimoji="1" lang="en-US" altLang="ja-JP" sz="3200" dirty="0" smtClean="0"/>
          </a:p>
          <a:p>
            <a:pPr marL="0" indent="0">
              <a:buNone/>
            </a:pPr>
            <a:endParaRPr kumimoji="1" lang="en-US" altLang="ja-JP" dirty="0" smtClean="0"/>
          </a:p>
        </p:txBody>
      </p:sp>
    </p:spTree>
    <p:extLst>
      <p:ext uri="{BB962C8B-B14F-4D97-AF65-F5344CB8AC3E}">
        <p14:creationId xmlns:p14="http://schemas.microsoft.com/office/powerpoint/2010/main" val="18643543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1107" y="121285"/>
            <a:ext cx="10515600" cy="906326"/>
          </a:xfrm>
        </p:spPr>
        <p:txBody>
          <a:bodyPr>
            <a:normAutofit/>
          </a:bodyPr>
          <a:lstStyle/>
          <a:p>
            <a:r>
              <a:rPr kumimoji="1" lang="ja-JP" altLang="en-US" sz="3600" dirty="0" smtClean="0"/>
              <a:t>個人情報開示請求について</a:t>
            </a:r>
            <a:r>
              <a:rPr kumimoji="1" lang="en-US" altLang="ja-JP" sz="3600" dirty="0" smtClean="0"/>
              <a:t>(</a:t>
            </a:r>
            <a:r>
              <a:rPr kumimoji="1" lang="ja-JP" altLang="en-US" sz="3600" dirty="0" smtClean="0">
                <a:solidFill>
                  <a:srgbClr val="FF0000"/>
                </a:solidFill>
              </a:rPr>
              <a:t>生存者</a:t>
            </a:r>
            <a:r>
              <a:rPr kumimoji="1" lang="en-US" altLang="ja-JP" sz="3600" dirty="0" smtClean="0"/>
              <a:t>)</a:t>
            </a:r>
            <a:endParaRPr kumimoji="1" lang="ja-JP" altLang="en-US" sz="36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715635980"/>
              </p:ext>
            </p:extLst>
          </p:nvPr>
        </p:nvGraphicFramePr>
        <p:xfrm>
          <a:off x="1314995" y="1690687"/>
          <a:ext cx="9718764" cy="4814615"/>
        </p:xfrm>
        <a:graphic>
          <a:graphicData uri="http://schemas.openxmlformats.org/drawingml/2006/table">
            <a:tbl>
              <a:tblPr/>
              <a:tblGrid>
                <a:gridCol w="3966382"/>
                <a:gridCol w="2456453"/>
                <a:gridCol w="3295929"/>
              </a:tblGrid>
              <a:tr h="962923">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zh-TW" sz="2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2017</a:t>
                      </a:r>
                      <a:r>
                        <a:rPr lang="zh-TW" altLang="en-US" sz="2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年度</a:t>
                      </a:r>
                      <a:r>
                        <a:rPr lang="ja-JP" altLang="en-US" sz="2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油症検</a:t>
                      </a:r>
                      <a:r>
                        <a:rPr lang="zh-TW" altLang="en-US" sz="2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診</a:t>
                      </a:r>
                      <a:endParaRPr lang="zh-TW"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zh-TW" sz="2000" b="1" i="0" u="none" strike="noStrike" dirty="0">
                          <a:solidFill>
                            <a:srgbClr val="000000"/>
                          </a:solidFill>
                          <a:effectLst/>
                          <a:latin typeface="ＭＳ Ｐゴシック" panose="020B0600070205080204" pitchFamily="50" charset="-128"/>
                          <a:ea typeface="ＭＳ Ｐゴシック" panose="020B0600070205080204" pitchFamily="50" charset="-128"/>
                        </a:rPr>
                        <a:t>2017</a:t>
                      </a:r>
                      <a:r>
                        <a:rPr lang="zh-TW"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年度健康実態</a:t>
                      </a:r>
                      <a:r>
                        <a:rPr lang="zh-TW" altLang="en-US" sz="20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調査</a:t>
                      </a:r>
                      <a:endParaRPr lang="zh-TW"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962923">
                <a:tc>
                  <a:txBody>
                    <a:bodyPr/>
                    <a:lstStyle/>
                    <a:p>
                      <a:pPr algn="ctr" fontAlgn="ctr"/>
                      <a:r>
                        <a:rPr lang="en-US" altLang="zh-TW" sz="2000" b="1" i="0" u="none" strike="noStrike" dirty="0" smtClean="0">
                          <a:solidFill>
                            <a:srgbClr val="FF0000"/>
                          </a:solidFill>
                          <a:effectLst/>
                          <a:latin typeface="ＭＳ Ｐゴシック" panose="020B0600070205080204" pitchFamily="50" charset="-128"/>
                          <a:ea typeface="ＭＳ Ｐゴシック" panose="020B0600070205080204" pitchFamily="50" charset="-128"/>
                        </a:rPr>
                        <a:t>A </a:t>
                      </a:r>
                      <a:r>
                        <a:rPr lang="zh-TW" altLang="en-US" sz="2000" b="1" i="0" u="none" strike="noStrike" dirty="0" smtClean="0">
                          <a:solidFill>
                            <a:srgbClr val="FF0000"/>
                          </a:solidFill>
                          <a:effectLst/>
                          <a:latin typeface="ＭＳ Ｐゴシック" panose="020B0600070205080204" pitchFamily="50" charset="-128"/>
                          <a:ea typeface="ＭＳ Ｐゴシック" panose="020B0600070205080204" pitchFamily="50" charset="-128"/>
                        </a:rPr>
                        <a:t>個人情報</a:t>
                      </a:r>
                      <a:r>
                        <a:rPr lang="ja-JP" altLang="en-US" sz="2000" b="1" i="0" u="none" strike="noStrike" dirty="0" smtClean="0">
                          <a:solidFill>
                            <a:srgbClr val="FF0000"/>
                          </a:solidFill>
                          <a:effectLst/>
                          <a:latin typeface="ＭＳ Ｐゴシック" panose="020B0600070205080204" pitchFamily="50" charset="-128"/>
                          <a:ea typeface="ＭＳ Ｐゴシック" panose="020B0600070205080204" pitchFamily="50" charset="-128"/>
                        </a:rPr>
                        <a:t>開示</a:t>
                      </a:r>
                      <a:r>
                        <a:rPr lang="zh-TW" altLang="en-US" sz="2000" b="1" i="0" u="none" strike="noStrike" dirty="0" smtClean="0">
                          <a:solidFill>
                            <a:srgbClr val="FF0000"/>
                          </a:solidFill>
                          <a:effectLst/>
                          <a:latin typeface="ＭＳ Ｐゴシック" panose="020B0600070205080204" pitchFamily="50" charset="-128"/>
                          <a:ea typeface="ＭＳ Ｐゴシック" panose="020B0600070205080204" pitchFamily="50" charset="-128"/>
                        </a:rPr>
                        <a:t>請求対象外</a:t>
                      </a:r>
                      <a:r>
                        <a:rPr lang="en-US" altLang="zh-TW" sz="2000" b="1" i="0" u="none" strike="noStrike" baseline="0" dirty="0" smtClean="0">
                          <a:solidFill>
                            <a:srgbClr val="FF0000"/>
                          </a:solidFill>
                          <a:effectLst/>
                          <a:latin typeface="ＭＳ Ｐゴシック" panose="020B0600070205080204" pitchFamily="50" charset="-128"/>
                          <a:ea typeface="ＭＳ Ｐゴシック" panose="020B0600070205080204" pitchFamily="50" charset="-128"/>
                        </a:rPr>
                        <a:t> </a:t>
                      </a:r>
                      <a:endParaRPr lang="zh-TW" altLang="en-US" sz="2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62923">
                <a:tc>
                  <a:txBody>
                    <a:bodyPr/>
                    <a:lstStyle/>
                    <a:p>
                      <a:pPr algn="ctr" fontAlgn="ctr"/>
                      <a:r>
                        <a:rPr lang="en-US" altLang="zh-TW" sz="2000" b="1" i="0" u="none" strike="noStrike" dirty="0" smtClean="0">
                          <a:solidFill>
                            <a:srgbClr val="FF0000"/>
                          </a:solidFill>
                          <a:effectLst/>
                          <a:latin typeface="ＭＳ Ｐゴシック" panose="020B0600070205080204" pitchFamily="50" charset="-128"/>
                          <a:ea typeface="ＭＳ Ｐゴシック" panose="020B0600070205080204" pitchFamily="50" charset="-128"/>
                        </a:rPr>
                        <a:t>a</a:t>
                      </a:r>
                      <a:r>
                        <a:rPr lang="en-US" altLang="zh-TW" sz="2000" b="1" i="0" u="none" strike="noStrike" baseline="0" dirty="0" smtClean="0">
                          <a:solidFill>
                            <a:srgbClr val="FF0000"/>
                          </a:solidFill>
                          <a:effectLst/>
                          <a:latin typeface="ＭＳ Ｐゴシック" panose="020B0600070205080204" pitchFamily="50" charset="-128"/>
                          <a:ea typeface="ＭＳ Ｐゴシック" panose="020B0600070205080204" pitchFamily="50" charset="-128"/>
                        </a:rPr>
                        <a:t> </a:t>
                      </a:r>
                      <a:r>
                        <a:rPr lang="zh-TW" altLang="en-US" sz="2000" b="1" i="0" u="none" strike="noStrike" dirty="0" smtClean="0">
                          <a:solidFill>
                            <a:srgbClr val="FF0000"/>
                          </a:solidFill>
                          <a:effectLst/>
                          <a:latin typeface="ＭＳ Ｐゴシック" panose="020B0600070205080204" pitchFamily="50" charset="-128"/>
                          <a:ea typeface="ＭＳ Ｐゴシック" panose="020B0600070205080204" pitchFamily="50" charset="-128"/>
                        </a:rPr>
                        <a:t>個人情報</a:t>
                      </a:r>
                      <a:r>
                        <a:rPr lang="ja-JP" altLang="en-US" sz="2000" b="1" i="0" u="none" strike="noStrike" dirty="0" smtClean="0">
                          <a:solidFill>
                            <a:srgbClr val="FF0000"/>
                          </a:solidFill>
                          <a:effectLst/>
                          <a:latin typeface="ＭＳ Ｐゴシック" panose="020B0600070205080204" pitchFamily="50" charset="-128"/>
                          <a:ea typeface="ＭＳ Ｐゴシック" panose="020B0600070205080204" pitchFamily="50" charset="-128"/>
                        </a:rPr>
                        <a:t>開示</a:t>
                      </a:r>
                      <a:r>
                        <a:rPr lang="zh-TW" altLang="en-US" sz="2000" b="1" i="0" u="none" strike="noStrike" dirty="0" smtClean="0">
                          <a:solidFill>
                            <a:srgbClr val="FF0000"/>
                          </a:solidFill>
                          <a:effectLst/>
                          <a:latin typeface="ＭＳ Ｐゴシック" panose="020B0600070205080204" pitchFamily="50" charset="-128"/>
                          <a:ea typeface="ＭＳ Ｐゴシック" panose="020B0600070205080204" pitchFamily="50" charset="-128"/>
                        </a:rPr>
                        <a:t>請求対象外 </a:t>
                      </a:r>
                      <a:endParaRPr lang="zh-TW" altLang="en-US" sz="2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962923">
                <a:tc>
                  <a:txBody>
                    <a:bodyPr/>
                    <a:lstStyle/>
                    <a:p>
                      <a:pPr algn="ctr" fontAlgn="ctr"/>
                      <a:r>
                        <a:rPr lang="en-US" altLang="zh-TW" sz="2000" b="1" i="0" u="none" strike="noStrike" dirty="0" smtClean="0">
                          <a:solidFill>
                            <a:srgbClr val="00B0F0"/>
                          </a:solidFill>
                          <a:effectLst/>
                          <a:latin typeface="ＭＳ Ｐゴシック" panose="020B0600070205080204" pitchFamily="50" charset="-128"/>
                          <a:ea typeface="ＭＳ Ｐゴシック" panose="020B0600070205080204" pitchFamily="50" charset="-128"/>
                        </a:rPr>
                        <a:t>B </a:t>
                      </a:r>
                      <a:r>
                        <a:rPr lang="zh-TW" altLang="en-US" sz="2000" b="1" i="0" u="none" strike="noStrike" dirty="0" smtClean="0">
                          <a:solidFill>
                            <a:srgbClr val="00B0F0"/>
                          </a:solidFill>
                          <a:effectLst/>
                          <a:latin typeface="ＭＳ Ｐゴシック" panose="020B0600070205080204" pitchFamily="50" charset="-128"/>
                          <a:ea typeface="ＭＳ Ｐゴシック" panose="020B0600070205080204" pitchFamily="50" charset="-128"/>
                        </a:rPr>
                        <a:t>個人情報</a:t>
                      </a:r>
                      <a:r>
                        <a:rPr lang="ja-JP" altLang="en-US" sz="2000" b="1" i="0" u="none" strike="noStrike" dirty="0" smtClean="0">
                          <a:solidFill>
                            <a:srgbClr val="00B0F0"/>
                          </a:solidFill>
                          <a:effectLst/>
                          <a:latin typeface="ＭＳ Ｐゴシック" panose="020B0600070205080204" pitchFamily="50" charset="-128"/>
                          <a:ea typeface="ＭＳ Ｐゴシック" panose="020B0600070205080204" pitchFamily="50" charset="-128"/>
                        </a:rPr>
                        <a:t>開示</a:t>
                      </a:r>
                      <a:r>
                        <a:rPr lang="zh-TW" altLang="en-US" sz="2000" b="1" i="0" u="none" strike="noStrike" dirty="0" smtClean="0">
                          <a:solidFill>
                            <a:srgbClr val="00B0F0"/>
                          </a:solidFill>
                          <a:effectLst/>
                          <a:latin typeface="ＭＳ Ｐゴシック" panose="020B0600070205080204" pitchFamily="50" charset="-128"/>
                          <a:ea typeface="ＭＳ Ｐゴシック" panose="020B0600070205080204" pitchFamily="50" charset="-128"/>
                        </a:rPr>
                        <a:t>請求対象者 </a:t>
                      </a:r>
                      <a:endParaRPr lang="zh-TW" altLang="en-US" sz="2000" b="1" i="0" u="none" strike="noStrike" dirty="0">
                        <a:solidFill>
                          <a:srgbClr val="00B0F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000" b="1"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62923">
                <a:tc>
                  <a:txBody>
                    <a:bodyPr/>
                    <a:lstStyle/>
                    <a:p>
                      <a:pPr algn="ctr" fontAlgn="ctr"/>
                      <a:r>
                        <a:rPr lang="en-US" altLang="zh-TW" sz="2000" b="1" i="0" u="none" strike="noStrike" dirty="0" smtClean="0">
                          <a:solidFill>
                            <a:srgbClr val="00B0F0"/>
                          </a:solidFill>
                          <a:effectLst/>
                          <a:latin typeface="ＭＳ Ｐゴシック" panose="020B0600070205080204" pitchFamily="50" charset="-128"/>
                          <a:ea typeface="ＭＳ Ｐゴシック" panose="020B0600070205080204" pitchFamily="50" charset="-128"/>
                        </a:rPr>
                        <a:t>b</a:t>
                      </a:r>
                      <a:r>
                        <a:rPr lang="en-US" altLang="zh-TW" sz="2000" b="1" i="0" u="none" strike="noStrike" baseline="0" dirty="0" smtClean="0">
                          <a:solidFill>
                            <a:srgbClr val="00B0F0"/>
                          </a:solidFill>
                          <a:effectLst/>
                          <a:latin typeface="ＭＳ Ｐゴシック" panose="020B0600070205080204" pitchFamily="50" charset="-128"/>
                          <a:ea typeface="ＭＳ Ｐゴシック" panose="020B0600070205080204" pitchFamily="50" charset="-128"/>
                        </a:rPr>
                        <a:t> </a:t>
                      </a:r>
                      <a:r>
                        <a:rPr lang="zh-TW" altLang="en-US" sz="2000" b="1" i="0" u="none" strike="noStrike" dirty="0" smtClean="0">
                          <a:solidFill>
                            <a:srgbClr val="00B0F0"/>
                          </a:solidFill>
                          <a:effectLst/>
                          <a:latin typeface="ＭＳ Ｐゴシック" panose="020B0600070205080204" pitchFamily="50" charset="-128"/>
                          <a:ea typeface="ＭＳ Ｐゴシック" panose="020B0600070205080204" pitchFamily="50" charset="-128"/>
                        </a:rPr>
                        <a:t>個人情報</a:t>
                      </a:r>
                      <a:r>
                        <a:rPr lang="ja-JP" altLang="en-US" sz="2000" b="1" i="0" u="none" strike="noStrike" dirty="0" smtClean="0">
                          <a:solidFill>
                            <a:srgbClr val="00B0F0"/>
                          </a:solidFill>
                          <a:effectLst/>
                          <a:latin typeface="ＭＳ Ｐゴシック" panose="020B0600070205080204" pitchFamily="50" charset="-128"/>
                          <a:ea typeface="ＭＳ Ｐゴシック" panose="020B0600070205080204" pitchFamily="50" charset="-128"/>
                        </a:rPr>
                        <a:t>開示</a:t>
                      </a:r>
                      <a:r>
                        <a:rPr lang="zh-TW" altLang="en-US" sz="2000" b="1" i="0" u="none" strike="noStrike" dirty="0" smtClean="0">
                          <a:solidFill>
                            <a:srgbClr val="00B0F0"/>
                          </a:solidFill>
                          <a:effectLst/>
                          <a:latin typeface="ＭＳ Ｐゴシック" panose="020B0600070205080204" pitchFamily="50" charset="-128"/>
                          <a:ea typeface="ＭＳ Ｐゴシック" panose="020B0600070205080204" pitchFamily="50" charset="-128"/>
                        </a:rPr>
                        <a:t>請求対象者 </a:t>
                      </a:r>
                      <a:endParaRPr lang="zh-TW" altLang="en-US" sz="2000" b="1" i="0" u="none" strike="noStrike" dirty="0">
                        <a:solidFill>
                          <a:srgbClr val="00B0F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6694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0222" y="452212"/>
            <a:ext cx="10515600" cy="615178"/>
          </a:xfrm>
        </p:spPr>
        <p:txBody>
          <a:bodyPr>
            <a:normAutofit/>
          </a:bodyPr>
          <a:lstStyle/>
          <a:p>
            <a:r>
              <a:rPr kumimoji="1" lang="ja-JP" altLang="en-US" sz="3600" dirty="0" smtClean="0"/>
              <a:t>個人情報開示請求について</a:t>
            </a:r>
            <a:r>
              <a:rPr kumimoji="1" lang="en-US" altLang="ja-JP" sz="3600" dirty="0" smtClean="0"/>
              <a:t>(</a:t>
            </a:r>
            <a:r>
              <a:rPr kumimoji="1" lang="ja-JP" altLang="en-US" sz="3600" dirty="0" smtClean="0">
                <a:solidFill>
                  <a:srgbClr val="FF0000"/>
                </a:solidFill>
              </a:rPr>
              <a:t>死亡者</a:t>
            </a:r>
            <a:r>
              <a:rPr kumimoji="1" lang="en-US" altLang="ja-JP" sz="3600" dirty="0" smtClean="0"/>
              <a:t>)</a:t>
            </a:r>
            <a:endParaRPr kumimoji="1" lang="ja-JP" altLang="en-US" sz="3600" dirty="0"/>
          </a:p>
        </p:txBody>
      </p:sp>
      <p:sp>
        <p:nvSpPr>
          <p:cNvPr id="3" name="コンテンツ プレースホルダー 2"/>
          <p:cNvSpPr>
            <a:spLocks noGrp="1"/>
          </p:cNvSpPr>
          <p:nvPr>
            <p:ph idx="1"/>
          </p:nvPr>
        </p:nvSpPr>
        <p:spPr>
          <a:xfrm>
            <a:off x="838200" y="980304"/>
            <a:ext cx="10515600" cy="5196659"/>
          </a:xfrm>
        </p:spPr>
        <p:txBody>
          <a:bodyPr/>
          <a:lstStyle/>
          <a:p>
            <a:pPr marL="0" indent="0">
              <a:buNone/>
            </a:pPr>
            <a:endParaRPr kumimoji="1" lang="en-US" altLang="ja-JP" dirty="0" smtClean="0"/>
          </a:p>
          <a:p>
            <a:pPr marL="0" indent="0">
              <a:buNone/>
            </a:pPr>
            <a:endParaRPr kumimoji="1" lang="en-US" altLang="ja-JP" dirty="0" smtClean="0"/>
          </a:p>
          <a:p>
            <a:pPr marL="0" indent="0">
              <a:buNone/>
            </a:pPr>
            <a:endParaRPr kumimoji="1" lang="en-US" altLang="ja-JP" dirty="0" smtClean="0"/>
          </a:p>
          <a:p>
            <a:pPr marL="0" indent="0">
              <a:buNone/>
            </a:pPr>
            <a:r>
              <a:rPr kumimoji="1" lang="ja-JP" altLang="en-US" dirty="0" smtClean="0"/>
              <a:t>＊生年月日・死亡年月日・死亡届を提出した市町村名が不明な方で</a:t>
            </a:r>
            <a:endParaRPr kumimoji="1" lang="en-US" altLang="ja-JP" dirty="0" smtClean="0"/>
          </a:p>
          <a:p>
            <a:pPr marL="0" indent="0">
              <a:buNone/>
            </a:pPr>
            <a:r>
              <a:rPr kumimoji="1" lang="ja-JP" altLang="en-US" dirty="0" smtClean="0"/>
              <a:t>生前の居住地の確認がとれている方</a:t>
            </a:r>
            <a:endParaRPr kumimoji="1" lang="en-US" altLang="ja-JP" dirty="0" smtClean="0"/>
          </a:p>
          <a:p>
            <a:pPr marL="0" indent="0">
              <a:buNone/>
            </a:pPr>
            <a:endParaRPr lang="en-US" altLang="ja-JP" dirty="0"/>
          </a:p>
          <a:p>
            <a:pPr marL="0" indent="0">
              <a:buNone/>
            </a:pPr>
            <a:endParaRPr kumimoji="1" lang="en-US" altLang="ja-JP" dirty="0" smtClean="0"/>
          </a:p>
          <a:p>
            <a:pPr marL="0" indent="0">
              <a:buNone/>
            </a:pPr>
            <a:r>
              <a:rPr kumimoji="1" lang="ja-JP" altLang="en-US" dirty="0" smtClean="0"/>
              <a:t>＊対象者は</a:t>
            </a:r>
            <a:r>
              <a:rPr kumimoji="1" lang="en-US" altLang="ja-JP" dirty="0" smtClean="0"/>
              <a:t>2008</a:t>
            </a:r>
            <a:r>
              <a:rPr kumimoji="1" lang="ja-JP" altLang="en-US" dirty="0" smtClean="0"/>
              <a:t>年～</a:t>
            </a:r>
            <a:r>
              <a:rPr kumimoji="1" lang="en-US" altLang="ja-JP" dirty="0" smtClean="0"/>
              <a:t>2017</a:t>
            </a:r>
            <a:r>
              <a:rPr kumimoji="1" lang="ja-JP" altLang="en-US" dirty="0" smtClean="0"/>
              <a:t>年までの方を対象</a:t>
            </a: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p:txBody>
      </p:sp>
    </p:spTree>
    <p:extLst>
      <p:ext uri="{BB962C8B-B14F-4D97-AF65-F5344CB8AC3E}">
        <p14:creationId xmlns:p14="http://schemas.microsoft.com/office/powerpoint/2010/main" val="3961395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3183"/>
            <a:ext cx="10515600" cy="1325563"/>
          </a:xfrm>
        </p:spPr>
        <p:txBody>
          <a:bodyPr/>
          <a:lstStyle/>
          <a:p>
            <a:r>
              <a:rPr kumimoji="1" lang="ja-JP" altLang="en-US" dirty="0" smtClean="0"/>
              <a:t>今後の死因調査</a:t>
            </a:r>
            <a:endParaRPr kumimoji="1" lang="ja-JP" altLang="en-US" dirty="0"/>
          </a:p>
        </p:txBody>
      </p:sp>
      <p:sp>
        <p:nvSpPr>
          <p:cNvPr id="3" name="コンテンツ プレースホルダー 2"/>
          <p:cNvSpPr>
            <a:spLocks noGrp="1"/>
          </p:cNvSpPr>
          <p:nvPr>
            <p:ph idx="1"/>
          </p:nvPr>
        </p:nvSpPr>
        <p:spPr>
          <a:xfrm>
            <a:off x="627017" y="1219200"/>
            <a:ext cx="10726783" cy="5329646"/>
          </a:xfrm>
        </p:spPr>
        <p:txBody>
          <a:bodyPr>
            <a:normAutofit lnSpcReduction="10000"/>
          </a:bodyPr>
          <a:lstStyle/>
          <a:p>
            <a:pPr marL="514350" indent="-514350">
              <a:buAutoNum type="arabicPeriod"/>
            </a:pPr>
            <a:r>
              <a:rPr lang="ja-JP" altLang="en-US" sz="3000" dirty="0" smtClean="0"/>
              <a:t>クロスチェックの完成</a:t>
            </a:r>
            <a:endParaRPr lang="en-US" altLang="ja-JP" sz="3000" dirty="0" smtClean="0"/>
          </a:p>
          <a:p>
            <a:pPr marL="514350" indent="-514350">
              <a:buAutoNum type="arabicPeriod"/>
            </a:pPr>
            <a:endParaRPr lang="en-US" altLang="ja-JP" sz="3000" dirty="0"/>
          </a:p>
          <a:p>
            <a:pPr marL="514350" indent="-514350">
              <a:buAutoNum type="arabicPeriod"/>
            </a:pPr>
            <a:endParaRPr lang="en-US" altLang="ja-JP" sz="3000" dirty="0" smtClean="0"/>
          </a:p>
          <a:p>
            <a:pPr marL="0" indent="0">
              <a:buNone/>
            </a:pPr>
            <a:r>
              <a:rPr lang="en-US" altLang="ja-JP" sz="3000" dirty="0" smtClean="0"/>
              <a:t>2.</a:t>
            </a:r>
            <a:r>
              <a:rPr lang="ja-JP" altLang="en-US" sz="3000" dirty="0" smtClean="0"/>
              <a:t>　生存者</a:t>
            </a:r>
            <a:r>
              <a:rPr lang="ja-JP" altLang="en-US" sz="3000" dirty="0"/>
              <a:t>・死亡者・不明者の</a:t>
            </a:r>
            <a:r>
              <a:rPr lang="ja-JP" altLang="en-US" sz="3000" dirty="0" smtClean="0"/>
              <a:t>各情報統合の確認</a:t>
            </a:r>
            <a:endParaRPr lang="en-US" altLang="ja-JP" sz="3000" dirty="0"/>
          </a:p>
          <a:p>
            <a:pPr marL="0" indent="0">
              <a:buNone/>
            </a:pPr>
            <a:endParaRPr lang="en-US" altLang="ja-JP" sz="3000" dirty="0" smtClean="0"/>
          </a:p>
          <a:p>
            <a:pPr marL="0" indent="0">
              <a:buNone/>
            </a:pPr>
            <a:endParaRPr lang="en-US" altLang="ja-JP" sz="3000" dirty="0" smtClean="0"/>
          </a:p>
          <a:p>
            <a:pPr marL="0" indent="0">
              <a:buNone/>
            </a:pPr>
            <a:r>
              <a:rPr lang="en-US" altLang="ja-JP" sz="3000" dirty="0" smtClean="0"/>
              <a:t>3.   </a:t>
            </a:r>
            <a:r>
              <a:rPr lang="ja-JP" altLang="en-US" sz="3000" dirty="0" smtClean="0"/>
              <a:t>油症検診</a:t>
            </a:r>
            <a:r>
              <a:rPr lang="ja-JP" altLang="en-US" sz="3000" dirty="0" smtClean="0"/>
              <a:t>及び健康実態調査を元に照合</a:t>
            </a:r>
            <a:endParaRPr lang="en-US" altLang="ja-JP" sz="3000" dirty="0" smtClean="0"/>
          </a:p>
          <a:p>
            <a:pPr marL="0" indent="0">
              <a:buNone/>
            </a:pPr>
            <a:endParaRPr lang="en-US" altLang="ja-JP" sz="3000" dirty="0" smtClean="0"/>
          </a:p>
          <a:p>
            <a:pPr marL="514350" indent="-514350">
              <a:buAutoNum type="arabicPeriod" startAt="2"/>
            </a:pPr>
            <a:endParaRPr lang="en-US" altLang="ja-JP" sz="3000" dirty="0"/>
          </a:p>
          <a:p>
            <a:pPr marL="0" indent="0">
              <a:buNone/>
            </a:pPr>
            <a:r>
              <a:rPr lang="en-US" altLang="ja-JP" sz="3000" dirty="0" smtClean="0"/>
              <a:t>4.   </a:t>
            </a:r>
            <a:r>
              <a:rPr lang="ja-JP" altLang="en-US" sz="3000" dirty="0" smtClean="0"/>
              <a:t>個人情報開示請求手続き</a:t>
            </a:r>
            <a:endParaRPr lang="en-US" altLang="ja-JP" sz="3000" dirty="0" smtClean="0"/>
          </a:p>
          <a:p>
            <a:pPr marL="0" indent="0">
              <a:buNone/>
            </a:pPr>
            <a:endParaRPr lang="en-US" altLang="ja-JP" sz="3000" dirty="0" smtClean="0"/>
          </a:p>
          <a:p>
            <a:pPr marL="514350" indent="-514350">
              <a:buAutoNum type="arabicPeriod"/>
            </a:pPr>
            <a:endParaRPr lang="en-US" altLang="ja-JP" dirty="0"/>
          </a:p>
          <a:p>
            <a:pPr marL="514350" indent="-514350">
              <a:buAutoNum type="arabicPeriod"/>
            </a:pPr>
            <a:endParaRPr lang="en-US" altLang="ja-JP" dirty="0"/>
          </a:p>
          <a:p>
            <a:pPr marL="514350" indent="-514350">
              <a:buAutoNum type="arabicPeriod"/>
            </a:pPr>
            <a:endParaRPr lang="en-US" altLang="ja-JP" dirty="0" smtClean="0"/>
          </a:p>
        </p:txBody>
      </p:sp>
    </p:spTree>
    <p:extLst>
      <p:ext uri="{BB962C8B-B14F-4D97-AF65-F5344CB8AC3E}">
        <p14:creationId xmlns:p14="http://schemas.microsoft.com/office/powerpoint/2010/main" val="165222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4726" y="129994"/>
            <a:ext cx="10515600" cy="1325563"/>
          </a:xfrm>
        </p:spPr>
        <p:txBody>
          <a:bodyPr/>
          <a:lstStyle/>
          <a:p>
            <a:r>
              <a:rPr kumimoji="1" lang="ja-JP" altLang="en-US" dirty="0" smtClean="0"/>
              <a:t>背景</a:t>
            </a:r>
            <a:endParaRPr kumimoji="1" lang="ja-JP" altLang="en-US" dirty="0"/>
          </a:p>
        </p:txBody>
      </p:sp>
      <p:sp>
        <p:nvSpPr>
          <p:cNvPr id="3" name="コンテンツ プレースホルダー 2"/>
          <p:cNvSpPr>
            <a:spLocks noGrp="1"/>
          </p:cNvSpPr>
          <p:nvPr>
            <p:ph idx="1"/>
          </p:nvPr>
        </p:nvSpPr>
        <p:spPr>
          <a:xfrm>
            <a:off x="759823" y="2143488"/>
            <a:ext cx="10515600" cy="4714512"/>
          </a:xfrm>
        </p:spPr>
        <p:txBody>
          <a:bodyPr/>
          <a:lstStyle/>
          <a:p>
            <a:pPr marL="0" indent="0">
              <a:buNone/>
            </a:pPr>
            <a:r>
              <a:rPr kumimoji="1" lang="ja-JP" altLang="en-US" sz="3600" dirty="0" smtClean="0"/>
              <a:t>・油症発生から</a:t>
            </a:r>
            <a:r>
              <a:rPr kumimoji="1" lang="en-US" altLang="ja-JP" sz="3600" dirty="0" smtClean="0"/>
              <a:t>50</a:t>
            </a:r>
            <a:r>
              <a:rPr kumimoji="1" lang="ja-JP" altLang="en-US" sz="3600" dirty="0" smtClean="0"/>
              <a:t>年が経過し患者の高齢化</a:t>
            </a:r>
            <a:endParaRPr kumimoji="1" lang="en-US" altLang="ja-JP" sz="3600" dirty="0" smtClean="0"/>
          </a:p>
          <a:p>
            <a:pPr marL="0" indent="0">
              <a:buNone/>
            </a:pPr>
            <a:endParaRPr lang="en-US" altLang="ja-JP" dirty="0"/>
          </a:p>
          <a:p>
            <a:pPr marL="0" indent="0">
              <a:buNone/>
            </a:pPr>
            <a:endParaRPr kumimoji="1" lang="en-US" altLang="ja-JP" dirty="0" smtClean="0"/>
          </a:p>
          <a:p>
            <a:pPr marL="0" indent="0">
              <a:buNone/>
            </a:pPr>
            <a:r>
              <a:rPr kumimoji="1" lang="ja-JP" altLang="en-US" sz="3600" dirty="0" smtClean="0"/>
              <a:t>・今後死亡情報の増加が予想されるので定期的に情報の更新</a:t>
            </a:r>
            <a:endParaRPr kumimoji="1" lang="en-US" altLang="ja-JP" sz="3600" dirty="0" smtClean="0"/>
          </a:p>
          <a:p>
            <a:pPr marL="0" indent="0">
              <a:buNone/>
            </a:pPr>
            <a:endParaRPr lang="en-US" altLang="ja-JP" sz="3600" dirty="0"/>
          </a:p>
          <a:p>
            <a:pPr marL="0" indent="0">
              <a:buNone/>
            </a:pPr>
            <a:r>
              <a:rPr kumimoji="1" lang="ja-JP" altLang="en-US" sz="3600" dirty="0" smtClean="0"/>
              <a:t>・油症コホートの最後の評価から</a:t>
            </a:r>
            <a:r>
              <a:rPr kumimoji="1" lang="en-US" altLang="ja-JP" sz="3600" dirty="0" smtClean="0"/>
              <a:t>10</a:t>
            </a:r>
            <a:r>
              <a:rPr kumimoji="1" lang="ja-JP" altLang="en-US" sz="3600" dirty="0" smtClean="0"/>
              <a:t>年が経過</a:t>
            </a:r>
            <a:endParaRPr kumimoji="1" lang="en-US" altLang="ja-JP" sz="3600" dirty="0" smtClean="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2967044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79390" y="256015"/>
            <a:ext cx="10515600" cy="227999"/>
          </a:xfrm>
        </p:spPr>
        <p:txBody>
          <a:bodyPr>
            <a:noAutofit/>
          </a:bodyPr>
          <a:lstStyle/>
          <a:p>
            <a:r>
              <a:rPr kumimoji="1" lang="en-US" altLang="ja-JP" sz="2000" dirty="0" smtClean="0"/>
              <a:t/>
            </a:r>
            <a:br>
              <a:rPr kumimoji="1" lang="en-US" altLang="ja-JP" sz="2000" dirty="0" smtClean="0"/>
            </a:br>
            <a:endParaRPr kumimoji="1" lang="ja-JP" altLang="en-US" sz="2000" dirty="0"/>
          </a:p>
        </p:txBody>
      </p:sp>
      <p:sp>
        <p:nvSpPr>
          <p:cNvPr id="16" name="テキスト ボックス 15"/>
          <p:cNvSpPr txBox="1"/>
          <p:nvPr/>
        </p:nvSpPr>
        <p:spPr>
          <a:xfrm>
            <a:off x="5533807" y="893189"/>
            <a:ext cx="992579" cy="253916"/>
          </a:xfrm>
          <a:prstGeom prst="rect">
            <a:avLst/>
          </a:prstGeom>
          <a:noFill/>
        </p:spPr>
        <p:txBody>
          <a:bodyPr wrap="none" rtlCol="0">
            <a:spAutoFit/>
          </a:bodyPr>
          <a:lstStyle/>
          <a:p>
            <a:r>
              <a:rPr kumimoji="1" lang="ja-JP" altLang="en-US" sz="1050" b="1" dirty="0" smtClean="0"/>
              <a:t>認定患者総数</a:t>
            </a:r>
            <a:endParaRPr kumimoji="1" lang="ja-JP" altLang="en-US" sz="1050" b="1" dirty="0"/>
          </a:p>
        </p:txBody>
      </p:sp>
      <p:sp>
        <p:nvSpPr>
          <p:cNvPr id="19" name="正方形/長方形 18"/>
          <p:cNvSpPr/>
          <p:nvPr/>
        </p:nvSpPr>
        <p:spPr>
          <a:xfrm>
            <a:off x="5214551" y="635768"/>
            <a:ext cx="1631092" cy="79761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矢印コネクタ 20"/>
          <p:cNvCxnSpPr>
            <a:stCxn id="19" idx="1"/>
          </p:cNvCxnSpPr>
          <p:nvPr/>
        </p:nvCxnSpPr>
        <p:spPr>
          <a:xfrm flipH="1">
            <a:off x="4366054" y="1034576"/>
            <a:ext cx="848497" cy="56356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19" idx="3"/>
          </p:cNvCxnSpPr>
          <p:nvPr/>
        </p:nvCxnSpPr>
        <p:spPr>
          <a:xfrm>
            <a:off x="6845643" y="1034576"/>
            <a:ext cx="848497" cy="56356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1961" y="1561923"/>
            <a:ext cx="1260389" cy="553998"/>
          </a:xfrm>
          <a:prstGeom prst="rect">
            <a:avLst/>
          </a:prstGeom>
          <a:noFill/>
        </p:spPr>
        <p:txBody>
          <a:bodyPr wrap="square" rtlCol="0">
            <a:spAutoFit/>
          </a:bodyPr>
          <a:lstStyle/>
          <a:p>
            <a:r>
              <a:rPr kumimoji="1" lang="ja-JP" altLang="en-US" sz="1000" b="1" dirty="0" smtClean="0"/>
              <a:t>総数から都道府県別に生存者・生存者以外を抽出</a:t>
            </a:r>
            <a:endParaRPr kumimoji="1" lang="ja-JP" altLang="en-US" sz="1000" b="1" dirty="0"/>
          </a:p>
        </p:txBody>
      </p:sp>
      <p:sp>
        <p:nvSpPr>
          <p:cNvPr id="26" name="テキスト ボックス 25"/>
          <p:cNvSpPr txBox="1"/>
          <p:nvPr/>
        </p:nvSpPr>
        <p:spPr>
          <a:xfrm>
            <a:off x="3871515" y="1820230"/>
            <a:ext cx="569387" cy="246221"/>
          </a:xfrm>
          <a:prstGeom prst="rect">
            <a:avLst/>
          </a:prstGeom>
          <a:noFill/>
        </p:spPr>
        <p:txBody>
          <a:bodyPr wrap="none" rtlCol="0">
            <a:spAutoFit/>
          </a:bodyPr>
          <a:lstStyle/>
          <a:p>
            <a:r>
              <a:rPr kumimoji="1" lang="ja-JP" altLang="en-US" sz="1000" b="1" dirty="0" smtClean="0"/>
              <a:t>生存者</a:t>
            </a:r>
            <a:endParaRPr kumimoji="1" lang="ja-JP" altLang="en-US" sz="1000" b="1" dirty="0"/>
          </a:p>
        </p:txBody>
      </p:sp>
      <p:sp>
        <p:nvSpPr>
          <p:cNvPr id="28" name="テキスト ボックス 27"/>
          <p:cNvSpPr txBox="1"/>
          <p:nvPr/>
        </p:nvSpPr>
        <p:spPr>
          <a:xfrm>
            <a:off x="7586006" y="1818476"/>
            <a:ext cx="825867" cy="246221"/>
          </a:xfrm>
          <a:prstGeom prst="rect">
            <a:avLst/>
          </a:prstGeom>
          <a:noFill/>
        </p:spPr>
        <p:txBody>
          <a:bodyPr wrap="none" rtlCol="0">
            <a:spAutoFit/>
          </a:bodyPr>
          <a:lstStyle/>
          <a:p>
            <a:r>
              <a:rPr kumimoji="1" lang="ja-JP" altLang="en-US" sz="1000" b="1" dirty="0" smtClean="0"/>
              <a:t>生存者以外</a:t>
            </a:r>
            <a:endParaRPr kumimoji="1" lang="ja-JP" altLang="en-US" sz="1000" b="1" dirty="0"/>
          </a:p>
        </p:txBody>
      </p:sp>
      <p:sp>
        <p:nvSpPr>
          <p:cNvPr id="33" name="正方形/長方形 32"/>
          <p:cNvSpPr/>
          <p:nvPr/>
        </p:nvSpPr>
        <p:spPr>
          <a:xfrm>
            <a:off x="3772930" y="1598140"/>
            <a:ext cx="766119" cy="70845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7381103" y="1598140"/>
            <a:ext cx="1235675" cy="70722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5" name="直線コネクタ 44"/>
          <p:cNvCxnSpPr/>
          <p:nvPr/>
        </p:nvCxnSpPr>
        <p:spPr>
          <a:xfrm>
            <a:off x="0" y="2560951"/>
            <a:ext cx="12192000" cy="295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1923798" y="1561923"/>
            <a:ext cx="1577025" cy="861774"/>
          </a:xfrm>
          <a:prstGeom prst="rect">
            <a:avLst/>
          </a:prstGeom>
          <a:noFill/>
          <a:ln w="28575">
            <a:solidFill>
              <a:schemeClr val="tx1"/>
            </a:solidFill>
          </a:ln>
        </p:spPr>
        <p:txBody>
          <a:bodyPr wrap="square" rtlCol="0">
            <a:spAutoFit/>
          </a:bodyPr>
          <a:lstStyle/>
          <a:p>
            <a:r>
              <a:rPr kumimoji="1" lang="ja-JP" altLang="en-US" sz="1000" b="1" dirty="0" smtClean="0"/>
              <a:t>*油症センター情報</a:t>
            </a:r>
            <a:endParaRPr kumimoji="1" lang="en-US" altLang="ja-JP" sz="1000" b="1" dirty="0" smtClean="0"/>
          </a:p>
          <a:p>
            <a:r>
              <a:rPr kumimoji="1" lang="ja-JP" altLang="en-US" sz="1000" b="1" dirty="0" smtClean="0"/>
              <a:t>*自治体情報</a:t>
            </a:r>
            <a:endParaRPr kumimoji="1" lang="en-US" altLang="ja-JP" sz="1000" b="1" dirty="0" smtClean="0"/>
          </a:p>
          <a:p>
            <a:r>
              <a:rPr kumimoji="1" lang="ja-JP" altLang="en-US" sz="1000" b="1" dirty="0" smtClean="0"/>
              <a:t>*カネミ倉庫情報</a:t>
            </a:r>
            <a:endParaRPr kumimoji="1" lang="en-US" altLang="ja-JP" sz="1000" b="1" dirty="0" smtClean="0"/>
          </a:p>
          <a:p>
            <a:r>
              <a:rPr kumimoji="1" lang="ja-JP" altLang="en-US" sz="1000" b="1" dirty="0" smtClean="0"/>
              <a:t>より生存者・生存者以外を抽出</a:t>
            </a:r>
            <a:endParaRPr kumimoji="1" lang="ja-JP" altLang="en-US" sz="1000" b="1" dirty="0"/>
          </a:p>
        </p:txBody>
      </p:sp>
      <p:cxnSp>
        <p:nvCxnSpPr>
          <p:cNvPr id="49" name="直線矢印コネクタ 48"/>
          <p:cNvCxnSpPr>
            <a:stCxn id="41" idx="2"/>
          </p:cNvCxnSpPr>
          <p:nvPr/>
        </p:nvCxnSpPr>
        <p:spPr>
          <a:xfrm flipH="1">
            <a:off x="7998940" y="2305369"/>
            <a:ext cx="1" cy="75086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7714245" y="3178282"/>
            <a:ext cx="569387" cy="246221"/>
          </a:xfrm>
          <a:prstGeom prst="rect">
            <a:avLst/>
          </a:prstGeom>
          <a:noFill/>
        </p:spPr>
        <p:txBody>
          <a:bodyPr wrap="none" rtlCol="0">
            <a:spAutoFit/>
          </a:bodyPr>
          <a:lstStyle/>
          <a:p>
            <a:r>
              <a:rPr kumimoji="1" lang="ja-JP" altLang="en-US" sz="1000" b="1" dirty="0" smtClean="0">
                <a:solidFill>
                  <a:srgbClr val="0070C0"/>
                </a:solidFill>
              </a:rPr>
              <a:t>死亡者</a:t>
            </a:r>
            <a:endParaRPr kumimoji="1" lang="ja-JP" altLang="en-US" sz="1000" b="1" dirty="0">
              <a:solidFill>
                <a:srgbClr val="0070C0"/>
              </a:solidFill>
            </a:endParaRPr>
          </a:p>
        </p:txBody>
      </p:sp>
      <p:sp>
        <p:nvSpPr>
          <p:cNvPr id="54" name="正方形/長方形 53"/>
          <p:cNvSpPr/>
          <p:nvPr/>
        </p:nvSpPr>
        <p:spPr>
          <a:xfrm>
            <a:off x="7381103" y="3038876"/>
            <a:ext cx="1334529" cy="52810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4" name="図 63"/>
          <p:cNvPicPr>
            <a:picLocks noChangeAspect="1"/>
          </p:cNvPicPr>
          <p:nvPr/>
        </p:nvPicPr>
        <p:blipFill>
          <a:blip r:embed="rId3"/>
          <a:stretch>
            <a:fillRect/>
          </a:stretch>
        </p:blipFill>
        <p:spPr>
          <a:xfrm>
            <a:off x="7917646" y="3564532"/>
            <a:ext cx="188992" cy="847417"/>
          </a:xfrm>
          <a:prstGeom prst="rect">
            <a:avLst/>
          </a:prstGeom>
        </p:spPr>
      </p:pic>
      <p:sp>
        <p:nvSpPr>
          <p:cNvPr id="69" name="テキスト ボックス 68"/>
          <p:cNvSpPr txBox="1"/>
          <p:nvPr/>
        </p:nvSpPr>
        <p:spPr>
          <a:xfrm>
            <a:off x="7648260" y="4507148"/>
            <a:ext cx="800219" cy="338554"/>
          </a:xfrm>
          <a:prstGeom prst="rect">
            <a:avLst/>
          </a:prstGeom>
          <a:noFill/>
        </p:spPr>
        <p:txBody>
          <a:bodyPr wrap="none" rtlCol="0">
            <a:spAutoFit/>
          </a:bodyPr>
          <a:lstStyle/>
          <a:p>
            <a:pPr algn="ctr"/>
            <a:r>
              <a:rPr kumimoji="1" lang="ja-JP" altLang="en-US" sz="800" b="1" dirty="0" smtClean="0">
                <a:solidFill>
                  <a:srgbClr val="FF0000"/>
                </a:solidFill>
              </a:rPr>
              <a:t>＊不明者</a:t>
            </a:r>
            <a:endParaRPr kumimoji="1" lang="en-US" altLang="ja-JP" sz="800" b="1" dirty="0" smtClean="0">
              <a:solidFill>
                <a:srgbClr val="FF0000"/>
              </a:solidFill>
            </a:endParaRPr>
          </a:p>
          <a:p>
            <a:pPr algn="ctr"/>
            <a:r>
              <a:rPr kumimoji="1" lang="ja-JP" altLang="en-US" sz="800" b="1" dirty="0" smtClean="0">
                <a:solidFill>
                  <a:srgbClr val="FF0000"/>
                </a:solidFill>
              </a:rPr>
              <a:t>（居住地不明）</a:t>
            </a:r>
            <a:endParaRPr kumimoji="1" lang="ja-JP" altLang="en-US" sz="800" b="1" dirty="0">
              <a:solidFill>
                <a:srgbClr val="FF0000"/>
              </a:solidFill>
            </a:endParaRPr>
          </a:p>
        </p:txBody>
      </p:sp>
      <p:sp>
        <p:nvSpPr>
          <p:cNvPr id="70" name="正方形/長方形 69"/>
          <p:cNvSpPr/>
          <p:nvPr/>
        </p:nvSpPr>
        <p:spPr>
          <a:xfrm>
            <a:off x="7381103" y="4291914"/>
            <a:ext cx="1334529" cy="75788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 name="直線コネクタ 71"/>
          <p:cNvCxnSpPr/>
          <p:nvPr/>
        </p:nvCxnSpPr>
        <p:spPr>
          <a:xfrm flipV="1">
            <a:off x="0" y="5135061"/>
            <a:ext cx="12192000" cy="265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テキスト ボックス 72"/>
          <p:cNvSpPr txBox="1"/>
          <p:nvPr/>
        </p:nvSpPr>
        <p:spPr>
          <a:xfrm>
            <a:off x="128987" y="3408208"/>
            <a:ext cx="2063385" cy="1015663"/>
          </a:xfrm>
          <a:prstGeom prst="rect">
            <a:avLst/>
          </a:prstGeom>
          <a:noFill/>
        </p:spPr>
        <p:txBody>
          <a:bodyPr wrap="none" rtlCol="0">
            <a:spAutoFit/>
          </a:bodyPr>
          <a:lstStyle/>
          <a:p>
            <a:r>
              <a:rPr kumimoji="1" lang="ja-JP" altLang="en-US" sz="1000" b="1" dirty="0" smtClean="0"/>
              <a:t>生存者以外の中から死亡者を抽出</a:t>
            </a:r>
            <a:endParaRPr kumimoji="1" lang="en-US" altLang="ja-JP" sz="1000" b="1" dirty="0" smtClean="0"/>
          </a:p>
          <a:p>
            <a:r>
              <a:rPr kumimoji="1" lang="ja-JP" altLang="en-US" sz="1000" b="1" dirty="0" smtClean="0"/>
              <a:t>*油症センター情報</a:t>
            </a:r>
            <a:endParaRPr kumimoji="1" lang="en-US" altLang="ja-JP" sz="1000" b="1" dirty="0" smtClean="0"/>
          </a:p>
          <a:p>
            <a:r>
              <a:rPr kumimoji="1" lang="ja-JP" altLang="en-US" sz="1000" b="1" dirty="0" smtClean="0"/>
              <a:t>*自治体情報</a:t>
            </a:r>
            <a:endParaRPr kumimoji="1" lang="en-US" altLang="ja-JP" sz="1000" b="1" dirty="0" smtClean="0"/>
          </a:p>
          <a:p>
            <a:r>
              <a:rPr kumimoji="1" lang="ja-JP" altLang="en-US" sz="1000" b="1" dirty="0" smtClean="0"/>
              <a:t>*カネミ倉庫情報</a:t>
            </a:r>
            <a:endParaRPr kumimoji="1" lang="en-US" altLang="ja-JP" sz="1000" b="1" dirty="0" smtClean="0"/>
          </a:p>
          <a:p>
            <a:r>
              <a:rPr kumimoji="1" lang="ja-JP" altLang="en-US" sz="1000" b="1" dirty="0" smtClean="0"/>
              <a:t>より死亡者を抽出</a:t>
            </a:r>
            <a:endParaRPr kumimoji="1" lang="en-US" altLang="ja-JP" sz="1000" b="1" dirty="0" smtClean="0"/>
          </a:p>
          <a:p>
            <a:r>
              <a:rPr kumimoji="1" lang="ja-JP" altLang="en-US" sz="1000" b="1" dirty="0" smtClean="0"/>
              <a:t>残りが不明者（居住地不明）</a:t>
            </a:r>
            <a:endParaRPr kumimoji="1" lang="ja-JP" altLang="en-US" sz="1000" b="1" dirty="0"/>
          </a:p>
        </p:txBody>
      </p:sp>
      <p:sp>
        <p:nvSpPr>
          <p:cNvPr id="74" name="正方形/長方形 73"/>
          <p:cNvSpPr/>
          <p:nvPr/>
        </p:nvSpPr>
        <p:spPr>
          <a:xfrm>
            <a:off x="65903" y="3408242"/>
            <a:ext cx="2126469" cy="97528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 name="直線矢印コネクタ 76"/>
          <p:cNvCxnSpPr/>
          <p:nvPr/>
        </p:nvCxnSpPr>
        <p:spPr>
          <a:xfrm flipH="1">
            <a:off x="3937310" y="2298832"/>
            <a:ext cx="1" cy="303152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2" name="テキスト ボックス 81"/>
          <p:cNvSpPr txBox="1"/>
          <p:nvPr/>
        </p:nvSpPr>
        <p:spPr>
          <a:xfrm>
            <a:off x="3175024" y="5378633"/>
            <a:ext cx="1274708" cy="246221"/>
          </a:xfrm>
          <a:prstGeom prst="rect">
            <a:avLst/>
          </a:prstGeom>
          <a:noFill/>
        </p:spPr>
        <p:txBody>
          <a:bodyPr wrap="none" rtlCol="0">
            <a:spAutoFit/>
          </a:bodyPr>
          <a:lstStyle/>
          <a:p>
            <a:r>
              <a:rPr kumimoji="1" lang="ja-JP" altLang="en-US" sz="1000" b="1" dirty="0" smtClean="0"/>
              <a:t>検診</a:t>
            </a:r>
            <a:r>
              <a:rPr kumimoji="1" lang="ja-JP" altLang="en-US" sz="1000" b="1" dirty="0" smtClean="0"/>
              <a:t>・健康実態調査</a:t>
            </a:r>
            <a:endParaRPr kumimoji="1" lang="ja-JP" altLang="en-US" sz="1000" b="1" dirty="0"/>
          </a:p>
        </p:txBody>
      </p:sp>
      <p:sp>
        <p:nvSpPr>
          <p:cNvPr id="83" name="テキスト ボックス 82"/>
          <p:cNvSpPr txBox="1"/>
          <p:nvPr/>
        </p:nvSpPr>
        <p:spPr>
          <a:xfrm>
            <a:off x="3172055" y="5721411"/>
            <a:ext cx="697627" cy="246221"/>
          </a:xfrm>
          <a:prstGeom prst="rect">
            <a:avLst/>
          </a:prstGeom>
          <a:noFill/>
        </p:spPr>
        <p:txBody>
          <a:bodyPr wrap="none" rtlCol="0">
            <a:spAutoFit/>
          </a:bodyPr>
          <a:lstStyle/>
          <a:p>
            <a:r>
              <a:rPr kumimoji="1" lang="ja-JP" altLang="en-US" sz="1000" b="1" dirty="0" smtClean="0"/>
              <a:t>検診</a:t>
            </a:r>
            <a:r>
              <a:rPr kumimoji="1" lang="ja-JP" altLang="en-US" sz="1000" b="1" dirty="0" smtClean="0"/>
              <a:t>のみ</a:t>
            </a:r>
            <a:endParaRPr kumimoji="1" lang="ja-JP" altLang="en-US" sz="1000" b="1" dirty="0"/>
          </a:p>
        </p:txBody>
      </p:sp>
      <p:sp>
        <p:nvSpPr>
          <p:cNvPr id="84" name="テキスト ボックス 83"/>
          <p:cNvSpPr txBox="1"/>
          <p:nvPr/>
        </p:nvSpPr>
        <p:spPr>
          <a:xfrm>
            <a:off x="3172055" y="6020946"/>
            <a:ext cx="1210588" cy="246221"/>
          </a:xfrm>
          <a:prstGeom prst="rect">
            <a:avLst/>
          </a:prstGeom>
          <a:noFill/>
        </p:spPr>
        <p:txBody>
          <a:bodyPr wrap="none" rtlCol="0">
            <a:spAutoFit/>
          </a:bodyPr>
          <a:lstStyle/>
          <a:p>
            <a:r>
              <a:rPr kumimoji="1" lang="ja-JP" altLang="en-US" sz="1000" b="1" dirty="0" smtClean="0"/>
              <a:t>健康実態調査のみ</a:t>
            </a:r>
            <a:endParaRPr kumimoji="1" lang="ja-JP" altLang="en-US" sz="1000" b="1" dirty="0"/>
          </a:p>
        </p:txBody>
      </p:sp>
      <p:sp>
        <p:nvSpPr>
          <p:cNvPr id="85" name="テキスト ボックス 84"/>
          <p:cNvSpPr txBox="1"/>
          <p:nvPr/>
        </p:nvSpPr>
        <p:spPr>
          <a:xfrm>
            <a:off x="3172055" y="6334679"/>
            <a:ext cx="755335" cy="246221"/>
          </a:xfrm>
          <a:prstGeom prst="rect">
            <a:avLst/>
          </a:prstGeom>
          <a:noFill/>
        </p:spPr>
        <p:txBody>
          <a:bodyPr wrap="none" rtlCol="0">
            <a:spAutoFit/>
          </a:bodyPr>
          <a:lstStyle/>
          <a:p>
            <a:r>
              <a:rPr kumimoji="1" lang="ja-JP" altLang="en-US" sz="1000" b="1" dirty="0" smtClean="0"/>
              <a:t>データ無し</a:t>
            </a:r>
            <a:endParaRPr kumimoji="1" lang="ja-JP" altLang="en-US" sz="1000" b="1" dirty="0"/>
          </a:p>
        </p:txBody>
      </p:sp>
      <p:sp>
        <p:nvSpPr>
          <p:cNvPr id="86" name="正方形/長方形 85"/>
          <p:cNvSpPr/>
          <p:nvPr/>
        </p:nvSpPr>
        <p:spPr>
          <a:xfrm>
            <a:off x="3039762" y="5378634"/>
            <a:ext cx="1539296" cy="24622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p:cNvSpPr/>
          <p:nvPr/>
        </p:nvSpPr>
        <p:spPr>
          <a:xfrm>
            <a:off x="3039762" y="5721412"/>
            <a:ext cx="962215" cy="24622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p:cNvSpPr/>
          <p:nvPr/>
        </p:nvSpPr>
        <p:spPr>
          <a:xfrm>
            <a:off x="3039762" y="6006297"/>
            <a:ext cx="1423836" cy="24622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3039762" y="6334679"/>
            <a:ext cx="962215" cy="24622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90"/>
          <p:cNvSpPr txBox="1"/>
          <p:nvPr/>
        </p:nvSpPr>
        <p:spPr>
          <a:xfrm>
            <a:off x="230013" y="5717890"/>
            <a:ext cx="1298753" cy="553998"/>
          </a:xfrm>
          <a:prstGeom prst="rect">
            <a:avLst/>
          </a:prstGeom>
          <a:noFill/>
        </p:spPr>
        <p:txBody>
          <a:bodyPr wrap="none" rtlCol="0">
            <a:spAutoFit/>
          </a:bodyPr>
          <a:lstStyle/>
          <a:p>
            <a:r>
              <a:rPr kumimoji="1" lang="ja-JP" altLang="en-US" sz="1000" b="1" dirty="0" smtClean="0"/>
              <a:t>検診</a:t>
            </a:r>
            <a:r>
              <a:rPr kumimoji="1" lang="ja-JP" altLang="en-US" sz="1000" b="1" dirty="0" smtClean="0"/>
              <a:t>データ</a:t>
            </a:r>
            <a:endParaRPr kumimoji="1" lang="en-US" altLang="ja-JP" sz="1000" b="1" dirty="0" smtClean="0"/>
          </a:p>
          <a:p>
            <a:r>
              <a:rPr kumimoji="1" lang="ja-JP" altLang="en-US" sz="1000" b="1" dirty="0" smtClean="0"/>
              <a:t>健康実態調査データ</a:t>
            </a:r>
            <a:endParaRPr kumimoji="1" lang="en-US" altLang="ja-JP" sz="1000" b="1" dirty="0" smtClean="0"/>
          </a:p>
          <a:p>
            <a:r>
              <a:rPr kumimoji="1" lang="ja-JP" altLang="en-US" sz="1000" b="1" dirty="0" smtClean="0"/>
              <a:t>で照合</a:t>
            </a:r>
            <a:endParaRPr kumimoji="1" lang="ja-JP" altLang="en-US" sz="1000" b="1" dirty="0"/>
          </a:p>
        </p:txBody>
      </p:sp>
      <p:sp>
        <p:nvSpPr>
          <p:cNvPr id="92" name="正方形/長方形 91"/>
          <p:cNvSpPr/>
          <p:nvPr/>
        </p:nvSpPr>
        <p:spPr>
          <a:xfrm>
            <a:off x="65903" y="5477021"/>
            <a:ext cx="1696994" cy="9884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テキスト ボックス 92"/>
          <p:cNvSpPr txBox="1"/>
          <p:nvPr/>
        </p:nvSpPr>
        <p:spPr>
          <a:xfrm>
            <a:off x="4579058" y="5378634"/>
            <a:ext cx="312906" cy="246221"/>
          </a:xfrm>
          <a:prstGeom prst="rect">
            <a:avLst/>
          </a:prstGeom>
          <a:noFill/>
        </p:spPr>
        <p:txBody>
          <a:bodyPr wrap="none" rtlCol="0">
            <a:spAutoFit/>
          </a:bodyPr>
          <a:lstStyle/>
          <a:p>
            <a:r>
              <a:rPr kumimoji="1" lang="en-US" altLang="ja-JP" sz="1000" b="1" i="1" dirty="0" smtClean="0">
                <a:solidFill>
                  <a:srgbClr val="FF0000"/>
                </a:solidFill>
              </a:rPr>
              <a:t>ok</a:t>
            </a:r>
            <a:endParaRPr kumimoji="1" lang="ja-JP" altLang="en-US" sz="1000" b="1" i="1" dirty="0">
              <a:solidFill>
                <a:srgbClr val="FF0000"/>
              </a:solidFill>
            </a:endParaRPr>
          </a:p>
        </p:txBody>
      </p:sp>
      <p:sp>
        <p:nvSpPr>
          <p:cNvPr id="94" name="テキスト ボックス 93"/>
          <p:cNvSpPr txBox="1"/>
          <p:nvPr/>
        </p:nvSpPr>
        <p:spPr>
          <a:xfrm>
            <a:off x="3965103" y="5721411"/>
            <a:ext cx="312906" cy="246221"/>
          </a:xfrm>
          <a:prstGeom prst="rect">
            <a:avLst/>
          </a:prstGeom>
          <a:noFill/>
        </p:spPr>
        <p:txBody>
          <a:bodyPr wrap="none" rtlCol="0">
            <a:spAutoFit/>
          </a:bodyPr>
          <a:lstStyle/>
          <a:p>
            <a:r>
              <a:rPr kumimoji="1" lang="en-US" altLang="ja-JP" sz="1000" b="1" i="1" dirty="0" smtClean="0">
                <a:solidFill>
                  <a:srgbClr val="FF0000"/>
                </a:solidFill>
              </a:rPr>
              <a:t>ok</a:t>
            </a:r>
            <a:endParaRPr kumimoji="1" lang="ja-JP" altLang="en-US" sz="1000" b="1" i="1" dirty="0">
              <a:solidFill>
                <a:srgbClr val="FF0000"/>
              </a:solidFill>
            </a:endParaRPr>
          </a:p>
        </p:txBody>
      </p:sp>
      <p:sp>
        <p:nvSpPr>
          <p:cNvPr id="95" name="テキスト ボックス 94"/>
          <p:cNvSpPr txBox="1"/>
          <p:nvPr/>
        </p:nvSpPr>
        <p:spPr>
          <a:xfrm>
            <a:off x="4450001" y="6014097"/>
            <a:ext cx="335348" cy="246221"/>
          </a:xfrm>
          <a:prstGeom prst="rect">
            <a:avLst/>
          </a:prstGeom>
          <a:noFill/>
        </p:spPr>
        <p:txBody>
          <a:bodyPr wrap="none" rtlCol="0">
            <a:spAutoFit/>
          </a:bodyPr>
          <a:lstStyle/>
          <a:p>
            <a:r>
              <a:rPr lang="en-US" altLang="ja-JP" sz="1000" b="1" i="1" dirty="0" smtClean="0">
                <a:solidFill>
                  <a:srgbClr val="FF0000"/>
                </a:solidFill>
              </a:rPr>
              <a:t>No</a:t>
            </a:r>
            <a:endParaRPr kumimoji="1" lang="ja-JP" altLang="en-US" sz="1000" b="1" i="1" dirty="0">
              <a:solidFill>
                <a:srgbClr val="FF0000"/>
              </a:solidFill>
            </a:endParaRPr>
          </a:p>
        </p:txBody>
      </p:sp>
      <p:sp>
        <p:nvSpPr>
          <p:cNvPr id="96" name="テキスト ボックス 95"/>
          <p:cNvSpPr txBox="1"/>
          <p:nvPr/>
        </p:nvSpPr>
        <p:spPr>
          <a:xfrm>
            <a:off x="3988315" y="6334679"/>
            <a:ext cx="335348" cy="246221"/>
          </a:xfrm>
          <a:prstGeom prst="rect">
            <a:avLst/>
          </a:prstGeom>
          <a:noFill/>
        </p:spPr>
        <p:txBody>
          <a:bodyPr wrap="none" rtlCol="0">
            <a:spAutoFit/>
          </a:bodyPr>
          <a:lstStyle/>
          <a:p>
            <a:r>
              <a:rPr kumimoji="1" lang="en-US" altLang="ja-JP" sz="1000" b="1" i="1" dirty="0" smtClean="0">
                <a:solidFill>
                  <a:srgbClr val="FF0000"/>
                </a:solidFill>
              </a:rPr>
              <a:t>No</a:t>
            </a:r>
            <a:endParaRPr kumimoji="1" lang="ja-JP" altLang="en-US" sz="1000" b="1" i="1" dirty="0">
              <a:solidFill>
                <a:srgbClr val="FF0000"/>
              </a:solidFill>
            </a:endParaRPr>
          </a:p>
        </p:txBody>
      </p:sp>
      <p:sp>
        <p:nvSpPr>
          <p:cNvPr id="97" name="テキスト ボックス 96"/>
          <p:cNvSpPr txBox="1"/>
          <p:nvPr/>
        </p:nvSpPr>
        <p:spPr>
          <a:xfrm>
            <a:off x="8825867" y="3110330"/>
            <a:ext cx="1370888" cy="400110"/>
          </a:xfrm>
          <a:prstGeom prst="rect">
            <a:avLst/>
          </a:prstGeom>
          <a:noFill/>
        </p:spPr>
        <p:txBody>
          <a:bodyPr wrap="none" rtlCol="0">
            <a:spAutoFit/>
          </a:bodyPr>
          <a:lstStyle/>
          <a:p>
            <a:r>
              <a:rPr kumimoji="1" lang="ja-JP" altLang="en-US" sz="1000" b="1" dirty="0" smtClean="0">
                <a:solidFill>
                  <a:srgbClr val="0070C0"/>
                </a:solidFill>
              </a:rPr>
              <a:t>死亡者に関しましては</a:t>
            </a:r>
            <a:endParaRPr kumimoji="1" lang="en-US" altLang="ja-JP" sz="1000" b="1" dirty="0" smtClean="0">
              <a:solidFill>
                <a:srgbClr val="0070C0"/>
              </a:solidFill>
            </a:endParaRPr>
          </a:p>
          <a:p>
            <a:r>
              <a:rPr lang="en-US" altLang="ja-JP" sz="1000" b="1" dirty="0" smtClean="0">
                <a:solidFill>
                  <a:srgbClr val="0070C0"/>
                </a:solidFill>
              </a:rPr>
              <a:t>2008</a:t>
            </a:r>
            <a:r>
              <a:rPr lang="ja-JP" altLang="en-US" sz="1000" b="1" dirty="0" smtClean="0">
                <a:solidFill>
                  <a:srgbClr val="0070C0"/>
                </a:solidFill>
              </a:rPr>
              <a:t>～</a:t>
            </a:r>
            <a:r>
              <a:rPr lang="en-US" altLang="ja-JP" sz="1000" b="1" dirty="0" smtClean="0">
                <a:solidFill>
                  <a:srgbClr val="0070C0"/>
                </a:solidFill>
              </a:rPr>
              <a:t>2017</a:t>
            </a:r>
            <a:r>
              <a:rPr lang="ja-JP" altLang="en-US" sz="1000" b="1" dirty="0" smtClean="0">
                <a:solidFill>
                  <a:srgbClr val="0070C0"/>
                </a:solidFill>
              </a:rPr>
              <a:t>年度のみ</a:t>
            </a:r>
            <a:endParaRPr kumimoji="1" lang="ja-JP" altLang="en-US" sz="1000" b="1" dirty="0">
              <a:solidFill>
                <a:srgbClr val="0070C0"/>
              </a:solidFill>
            </a:endParaRPr>
          </a:p>
        </p:txBody>
      </p:sp>
      <p:sp>
        <p:nvSpPr>
          <p:cNvPr id="98" name="テキスト ボックス 97"/>
          <p:cNvSpPr txBox="1"/>
          <p:nvPr/>
        </p:nvSpPr>
        <p:spPr>
          <a:xfrm>
            <a:off x="7266162" y="5616617"/>
            <a:ext cx="2467342" cy="553998"/>
          </a:xfrm>
          <a:prstGeom prst="rect">
            <a:avLst/>
          </a:prstGeom>
          <a:noFill/>
        </p:spPr>
        <p:txBody>
          <a:bodyPr wrap="none" rtlCol="0">
            <a:spAutoFit/>
          </a:bodyPr>
          <a:lstStyle/>
          <a:p>
            <a:r>
              <a:rPr kumimoji="1" lang="ja-JP" altLang="en-US" sz="1000" b="1" dirty="0" smtClean="0">
                <a:solidFill>
                  <a:srgbClr val="0070C0"/>
                </a:solidFill>
              </a:rPr>
              <a:t>死亡者に関して</a:t>
            </a:r>
            <a:r>
              <a:rPr kumimoji="1" lang="ja-JP" altLang="en-US" sz="1000" b="1" dirty="0" smtClean="0">
                <a:solidFill>
                  <a:srgbClr val="0070C0"/>
                </a:solidFill>
              </a:rPr>
              <a:t>も検診</a:t>
            </a:r>
            <a:r>
              <a:rPr kumimoji="1" lang="ja-JP" altLang="en-US" sz="1000" b="1" dirty="0" smtClean="0">
                <a:solidFill>
                  <a:srgbClr val="0070C0"/>
                </a:solidFill>
              </a:rPr>
              <a:t>・健康実態調査</a:t>
            </a:r>
            <a:endParaRPr kumimoji="1" lang="en-US" altLang="ja-JP" sz="1000" b="1" dirty="0" smtClean="0">
              <a:solidFill>
                <a:srgbClr val="0070C0"/>
              </a:solidFill>
            </a:endParaRPr>
          </a:p>
          <a:p>
            <a:r>
              <a:rPr kumimoji="1" lang="ja-JP" altLang="en-US" sz="1000" b="1" dirty="0" smtClean="0">
                <a:solidFill>
                  <a:srgbClr val="0070C0"/>
                </a:solidFill>
              </a:rPr>
              <a:t>で照合</a:t>
            </a:r>
            <a:endParaRPr kumimoji="1" lang="en-US" altLang="ja-JP" sz="1000" b="1" dirty="0" smtClean="0">
              <a:solidFill>
                <a:srgbClr val="0070C0"/>
              </a:solidFill>
            </a:endParaRPr>
          </a:p>
          <a:p>
            <a:r>
              <a:rPr kumimoji="1" lang="ja-JP" altLang="en-US" sz="1000" b="1" dirty="0" smtClean="0">
                <a:solidFill>
                  <a:srgbClr val="0070C0"/>
                </a:solidFill>
              </a:rPr>
              <a:t>最終年度（最終受診日）がいつなのか確認</a:t>
            </a:r>
            <a:endParaRPr kumimoji="1" lang="ja-JP" altLang="en-US" sz="1000" b="1" dirty="0">
              <a:solidFill>
                <a:srgbClr val="0070C0"/>
              </a:solidFill>
            </a:endParaRPr>
          </a:p>
        </p:txBody>
      </p:sp>
      <p:sp>
        <p:nvSpPr>
          <p:cNvPr id="99" name="正方形/長方形 98"/>
          <p:cNvSpPr/>
          <p:nvPr/>
        </p:nvSpPr>
        <p:spPr>
          <a:xfrm>
            <a:off x="7163814" y="5501743"/>
            <a:ext cx="2651284" cy="75372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402884" y="1245797"/>
            <a:ext cx="415498" cy="369332"/>
          </a:xfrm>
          <a:prstGeom prst="rect">
            <a:avLst/>
          </a:prstGeom>
          <a:noFill/>
        </p:spPr>
        <p:txBody>
          <a:bodyPr wrap="none" rtlCol="0">
            <a:spAutoFit/>
          </a:bodyPr>
          <a:lstStyle/>
          <a:p>
            <a:r>
              <a:rPr kumimoji="1" lang="ja-JP" altLang="en-US" dirty="0" smtClean="0">
                <a:solidFill>
                  <a:srgbClr val="FF0000"/>
                </a:solidFill>
              </a:rPr>
              <a:t>①</a:t>
            </a:r>
            <a:endParaRPr kumimoji="1" lang="ja-JP" altLang="en-US" dirty="0">
              <a:solidFill>
                <a:srgbClr val="FF0000"/>
              </a:solidFill>
            </a:endParaRPr>
          </a:p>
        </p:txBody>
      </p:sp>
      <p:sp>
        <p:nvSpPr>
          <p:cNvPr id="101" name="テキスト ボックス 100"/>
          <p:cNvSpPr txBox="1"/>
          <p:nvPr/>
        </p:nvSpPr>
        <p:spPr>
          <a:xfrm>
            <a:off x="2501538" y="1243584"/>
            <a:ext cx="415498" cy="369332"/>
          </a:xfrm>
          <a:prstGeom prst="rect">
            <a:avLst/>
          </a:prstGeom>
          <a:noFill/>
        </p:spPr>
        <p:txBody>
          <a:bodyPr wrap="none" rtlCol="0">
            <a:spAutoFit/>
          </a:bodyPr>
          <a:lstStyle/>
          <a:p>
            <a:r>
              <a:rPr kumimoji="1" lang="ja-JP" altLang="en-US" dirty="0" smtClean="0">
                <a:solidFill>
                  <a:srgbClr val="FF0000"/>
                </a:solidFill>
              </a:rPr>
              <a:t>②</a:t>
            </a:r>
            <a:endParaRPr kumimoji="1" lang="ja-JP" altLang="en-US" dirty="0">
              <a:solidFill>
                <a:srgbClr val="FF0000"/>
              </a:solidFill>
            </a:endParaRPr>
          </a:p>
        </p:txBody>
      </p:sp>
      <p:sp>
        <p:nvSpPr>
          <p:cNvPr id="102" name="テキスト ボックス 101"/>
          <p:cNvSpPr txBox="1"/>
          <p:nvPr/>
        </p:nvSpPr>
        <p:spPr>
          <a:xfrm>
            <a:off x="921388" y="3092572"/>
            <a:ext cx="415498" cy="369332"/>
          </a:xfrm>
          <a:prstGeom prst="rect">
            <a:avLst/>
          </a:prstGeom>
          <a:noFill/>
        </p:spPr>
        <p:txBody>
          <a:bodyPr wrap="none" rtlCol="0">
            <a:spAutoFit/>
          </a:bodyPr>
          <a:lstStyle/>
          <a:p>
            <a:r>
              <a:rPr kumimoji="1" lang="ja-JP" altLang="en-US" dirty="0" smtClean="0">
                <a:solidFill>
                  <a:srgbClr val="FF0000"/>
                </a:solidFill>
              </a:rPr>
              <a:t>③</a:t>
            </a:r>
            <a:endParaRPr kumimoji="1" lang="ja-JP" altLang="en-US" dirty="0">
              <a:solidFill>
                <a:srgbClr val="FF0000"/>
              </a:solidFill>
            </a:endParaRPr>
          </a:p>
        </p:txBody>
      </p:sp>
      <p:sp>
        <p:nvSpPr>
          <p:cNvPr id="103" name="テキスト ボックス 102"/>
          <p:cNvSpPr txBox="1"/>
          <p:nvPr/>
        </p:nvSpPr>
        <p:spPr>
          <a:xfrm>
            <a:off x="671640" y="5148338"/>
            <a:ext cx="415498" cy="369332"/>
          </a:xfrm>
          <a:prstGeom prst="rect">
            <a:avLst/>
          </a:prstGeom>
          <a:noFill/>
        </p:spPr>
        <p:txBody>
          <a:bodyPr wrap="none" rtlCol="0">
            <a:spAutoFit/>
          </a:bodyPr>
          <a:lstStyle/>
          <a:p>
            <a:r>
              <a:rPr kumimoji="1" lang="ja-JP" altLang="en-US" dirty="0" smtClean="0">
                <a:solidFill>
                  <a:srgbClr val="FF0000"/>
                </a:solidFill>
              </a:rPr>
              <a:t>④</a:t>
            </a:r>
            <a:endParaRPr kumimoji="1" lang="ja-JP" altLang="en-US" dirty="0">
              <a:solidFill>
                <a:srgbClr val="FF0000"/>
              </a:solidFill>
            </a:endParaRPr>
          </a:p>
        </p:txBody>
      </p:sp>
      <p:sp>
        <p:nvSpPr>
          <p:cNvPr id="104" name="正方形/長方形 103"/>
          <p:cNvSpPr/>
          <p:nvPr/>
        </p:nvSpPr>
        <p:spPr>
          <a:xfrm>
            <a:off x="32184" y="1567367"/>
            <a:ext cx="1156899" cy="57530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テキスト ボックス 104"/>
          <p:cNvSpPr txBox="1"/>
          <p:nvPr/>
        </p:nvSpPr>
        <p:spPr>
          <a:xfrm>
            <a:off x="8076523" y="3774134"/>
            <a:ext cx="498855" cy="307777"/>
          </a:xfrm>
          <a:prstGeom prst="rect">
            <a:avLst/>
          </a:prstGeom>
          <a:noFill/>
        </p:spPr>
        <p:txBody>
          <a:bodyPr wrap="none" rtlCol="0">
            <a:spAutoFit/>
          </a:bodyPr>
          <a:lstStyle/>
          <a:p>
            <a:r>
              <a:rPr kumimoji="1" lang="ja-JP" altLang="en-US" sz="1400" b="1" dirty="0" smtClean="0"/>
              <a:t>残り</a:t>
            </a:r>
            <a:endParaRPr kumimoji="1" lang="ja-JP" altLang="en-US" sz="1400" b="1" dirty="0"/>
          </a:p>
        </p:txBody>
      </p:sp>
      <p:sp>
        <p:nvSpPr>
          <p:cNvPr id="5" name="テキスト ボックス 4"/>
          <p:cNvSpPr txBox="1"/>
          <p:nvPr/>
        </p:nvSpPr>
        <p:spPr>
          <a:xfrm>
            <a:off x="8715632" y="1778291"/>
            <a:ext cx="2549096" cy="400110"/>
          </a:xfrm>
          <a:prstGeom prst="rect">
            <a:avLst/>
          </a:prstGeom>
          <a:noFill/>
        </p:spPr>
        <p:txBody>
          <a:bodyPr wrap="none" rtlCol="0">
            <a:spAutoFit/>
          </a:bodyPr>
          <a:lstStyle/>
          <a:p>
            <a:r>
              <a:rPr kumimoji="1" lang="ja-JP" altLang="en-US" sz="1000" b="1" dirty="0" smtClean="0"/>
              <a:t>生存者以外：総数より生存者を引いた残りを</a:t>
            </a:r>
            <a:endParaRPr kumimoji="1" lang="en-US" altLang="ja-JP" sz="1000" b="1" dirty="0" smtClean="0"/>
          </a:p>
          <a:p>
            <a:r>
              <a:rPr kumimoji="1" lang="ja-JP" altLang="en-US" sz="1000" b="1" dirty="0" smtClean="0"/>
              <a:t>生存者以外</a:t>
            </a:r>
            <a:endParaRPr kumimoji="1" lang="ja-JP" altLang="en-US" sz="1000" b="1" dirty="0"/>
          </a:p>
        </p:txBody>
      </p:sp>
      <p:sp>
        <p:nvSpPr>
          <p:cNvPr id="3" name="テキスト ボックス 2"/>
          <p:cNvSpPr txBox="1"/>
          <p:nvPr/>
        </p:nvSpPr>
        <p:spPr>
          <a:xfrm>
            <a:off x="8076523" y="2623437"/>
            <a:ext cx="825867" cy="246221"/>
          </a:xfrm>
          <a:prstGeom prst="rect">
            <a:avLst/>
          </a:prstGeom>
          <a:noFill/>
        </p:spPr>
        <p:txBody>
          <a:bodyPr wrap="none" rtlCol="0">
            <a:spAutoFit/>
          </a:bodyPr>
          <a:lstStyle/>
          <a:p>
            <a:r>
              <a:rPr kumimoji="1" lang="ja-JP" altLang="en-US" sz="1000" b="1" dirty="0" smtClean="0"/>
              <a:t>死亡者抽出</a:t>
            </a:r>
            <a:endParaRPr kumimoji="1" lang="ja-JP" altLang="en-US" sz="1000" b="1" dirty="0"/>
          </a:p>
        </p:txBody>
      </p:sp>
      <p:cxnSp>
        <p:nvCxnSpPr>
          <p:cNvPr id="57" name="直線コネクタ 56"/>
          <p:cNvCxnSpPr/>
          <p:nvPr/>
        </p:nvCxnSpPr>
        <p:spPr>
          <a:xfrm>
            <a:off x="4366053" y="2305369"/>
            <a:ext cx="0" cy="223276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4366053" y="4538135"/>
            <a:ext cx="301505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4346557" y="4112067"/>
            <a:ext cx="3054041" cy="246221"/>
          </a:xfrm>
          <a:prstGeom prst="rect">
            <a:avLst/>
          </a:prstGeom>
          <a:noFill/>
        </p:spPr>
        <p:txBody>
          <a:bodyPr wrap="none" rtlCol="0">
            <a:spAutoFit/>
          </a:bodyPr>
          <a:lstStyle/>
          <a:p>
            <a:r>
              <a:rPr kumimoji="1" lang="ja-JP" altLang="en-US" sz="1000" b="1" dirty="0" smtClean="0">
                <a:solidFill>
                  <a:srgbClr val="FF0000"/>
                </a:solidFill>
              </a:rPr>
              <a:t>生存者の中で居住地が不明の者は不明者として分類</a:t>
            </a:r>
            <a:endParaRPr kumimoji="1" lang="ja-JP" altLang="en-US" sz="1000" b="1" dirty="0">
              <a:solidFill>
                <a:srgbClr val="FF0000"/>
              </a:solidFill>
            </a:endParaRPr>
          </a:p>
        </p:txBody>
      </p:sp>
      <p:sp>
        <p:nvSpPr>
          <p:cNvPr id="4" name="テキスト ボックス 3"/>
          <p:cNvSpPr txBox="1"/>
          <p:nvPr/>
        </p:nvSpPr>
        <p:spPr>
          <a:xfrm>
            <a:off x="3750315" y="-80266"/>
            <a:ext cx="4698722" cy="584775"/>
          </a:xfrm>
          <a:prstGeom prst="rect">
            <a:avLst/>
          </a:prstGeom>
          <a:noFill/>
        </p:spPr>
        <p:txBody>
          <a:bodyPr wrap="none" rtlCol="0">
            <a:spAutoFit/>
          </a:bodyPr>
          <a:lstStyle/>
          <a:p>
            <a:pPr algn="ctr"/>
            <a:r>
              <a:rPr kumimoji="1" lang="ja-JP" altLang="en-US" sz="3200" dirty="0" smtClean="0"/>
              <a:t>死因調査情報統合の流れ</a:t>
            </a:r>
            <a:endParaRPr kumimoji="1" lang="ja-JP" altLang="en-US" sz="3200" dirty="0"/>
          </a:p>
        </p:txBody>
      </p:sp>
    </p:spTree>
    <p:extLst>
      <p:ext uri="{BB962C8B-B14F-4D97-AF65-F5344CB8AC3E}">
        <p14:creationId xmlns:p14="http://schemas.microsoft.com/office/powerpoint/2010/main" val="3929764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7309" y="173537"/>
            <a:ext cx="10515600" cy="1325563"/>
          </a:xfrm>
        </p:spPr>
        <p:txBody>
          <a:bodyPr/>
          <a:lstStyle/>
          <a:p>
            <a:r>
              <a:rPr kumimoji="1" lang="ja-JP" altLang="en-US" dirty="0" smtClean="0"/>
              <a:t>死因調査の必要項目</a:t>
            </a:r>
            <a:endParaRPr kumimoji="1" lang="ja-JP" altLang="en-US" dirty="0"/>
          </a:p>
        </p:txBody>
      </p:sp>
      <p:sp>
        <p:nvSpPr>
          <p:cNvPr id="3" name="コンテンツ プレースホルダー 2"/>
          <p:cNvSpPr>
            <a:spLocks noGrp="1"/>
          </p:cNvSpPr>
          <p:nvPr>
            <p:ph idx="1"/>
          </p:nvPr>
        </p:nvSpPr>
        <p:spPr/>
        <p:txBody>
          <a:bodyPr/>
          <a:lstStyle/>
          <a:p>
            <a:pPr marL="0" indent="0">
              <a:buNone/>
            </a:pPr>
            <a:endParaRPr kumimoji="1" lang="en-US" altLang="ja-JP" dirty="0" smtClean="0"/>
          </a:p>
          <a:p>
            <a:pPr marL="0" indent="0">
              <a:buNone/>
            </a:pPr>
            <a:r>
              <a:rPr kumimoji="1" lang="ja-JP" altLang="en-US" sz="4400" dirty="0" smtClean="0"/>
              <a:t>・　</a:t>
            </a:r>
            <a:r>
              <a:rPr kumimoji="1" lang="ja-JP" altLang="en-US" sz="4400" dirty="0" smtClean="0">
                <a:solidFill>
                  <a:srgbClr val="FF0000"/>
                </a:solidFill>
              </a:rPr>
              <a:t>生年月日</a:t>
            </a:r>
            <a:endParaRPr kumimoji="1" lang="en-US" altLang="ja-JP" sz="4400" dirty="0" smtClean="0">
              <a:solidFill>
                <a:srgbClr val="FF0000"/>
              </a:solidFill>
            </a:endParaRPr>
          </a:p>
          <a:p>
            <a:pPr marL="0" indent="0">
              <a:buNone/>
            </a:pPr>
            <a:endParaRPr lang="en-US" altLang="ja-JP" sz="4400" dirty="0"/>
          </a:p>
          <a:p>
            <a:pPr marL="0" indent="0">
              <a:buNone/>
            </a:pPr>
            <a:r>
              <a:rPr kumimoji="1" lang="ja-JP" altLang="en-US" sz="4400" dirty="0" smtClean="0"/>
              <a:t>・　</a:t>
            </a:r>
            <a:r>
              <a:rPr kumimoji="1" lang="ja-JP" altLang="en-US" sz="4400" dirty="0" smtClean="0">
                <a:solidFill>
                  <a:srgbClr val="FF0000"/>
                </a:solidFill>
              </a:rPr>
              <a:t>死亡年月日</a:t>
            </a:r>
            <a:endParaRPr kumimoji="1" lang="en-US" altLang="ja-JP" sz="4400" dirty="0" smtClean="0">
              <a:solidFill>
                <a:srgbClr val="FF0000"/>
              </a:solidFill>
            </a:endParaRPr>
          </a:p>
          <a:p>
            <a:pPr marL="0" indent="0">
              <a:buNone/>
            </a:pPr>
            <a:endParaRPr lang="en-US" altLang="ja-JP" sz="4400" dirty="0"/>
          </a:p>
          <a:p>
            <a:pPr marL="0" indent="0">
              <a:buNone/>
            </a:pPr>
            <a:r>
              <a:rPr kumimoji="1" lang="ja-JP" altLang="en-US" sz="4400" dirty="0" smtClean="0"/>
              <a:t>・　</a:t>
            </a:r>
            <a:r>
              <a:rPr kumimoji="1" lang="ja-JP" altLang="en-US" sz="4400" dirty="0" smtClean="0">
                <a:solidFill>
                  <a:srgbClr val="FF0000"/>
                </a:solidFill>
              </a:rPr>
              <a:t>死亡届を提出した市町村名</a:t>
            </a:r>
            <a:endParaRPr kumimoji="1" lang="ja-JP" altLang="en-US" sz="4400" dirty="0">
              <a:solidFill>
                <a:srgbClr val="FF0000"/>
              </a:solidFill>
            </a:endParaRPr>
          </a:p>
        </p:txBody>
      </p:sp>
    </p:spTree>
    <p:extLst>
      <p:ext uri="{BB962C8B-B14F-4D97-AF65-F5344CB8AC3E}">
        <p14:creationId xmlns:p14="http://schemas.microsoft.com/office/powerpoint/2010/main" val="2676294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845" y="0"/>
            <a:ext cx="10515600" cy="933677"/>
          </a:xfrm>
        </p:spPr>
        <p:txBody>
          <a:bodyPr>
            <a:normAutofit/>
          </a:bodyPr>
          <a:lstStyle/>
          <a:p>
            <a:r>
              <a:rPr kumimoji="1" lang="ja-JP" altLang="en-US" sz="3600" dirty="0" smtClean="0"/>
              <a:t>認定患者情報について</a:t>
            </a:r>
            <a:endParaRPr kumimoji="1" lang="ja-JP" altLang="en-US" sz="3600" dirty="0"/>
          </a:p>
        </p:txBody>
      </p:sp>
      <p:sp>
        <p:nvSpPr>
          <p:cNvPr id="3" name="コンテンツ プレースホルダー 2"/>
          <p:cNvSpPr>
            <a:spLocks noGrp="1"/>
          </p:cNvSpPr>
          <p:nvPr>
            <p:ph idx="1"/>
          </p:nvPr>
        </p:nvSpPr>
        <p:spPr>
          <a:xfrm>
            <a:off x="1360715" y="1293223"/>
            <a:ext cx="10515600" cy="5564777"/>
          </a:xfrm>
        </p:spPr>
        <p:txBody>
          <a:bodyPr>
            <a:normAutofit lnSpcReduction="10000"/>
          </a:bodyPr>
          <a:lstStyle/>
          <a:p>
            <a:pPr marL="0" indent="0">
              <a:buNone/>
            </a:pPr>
            <a:r>
              <a:rPr kumimoji="1" lang="ja-JP" altLang="en-US" dirty="0" smtClean="0"/>
              <a:t>・　油症相談員及び相談支援員が配置されている自治体の情報</a:t>
            </a:r>
            <a:endParaRPr kumimoji="1" lang="en-US" altLang="ja-JP" dirty="0" smtClean="0"/>
          </a:p>
          <a:p>
            <a:pPr marL="0" indent="0" algn="r">
              <a:buNone/>
            </a:pPr>
            <a:endParaRPr lang="en-US" altLang="ja-JP" dirty="0"/>
          </a:p>
          <a:p>
            <a:pPr marL="0" indent="0">
              <a:buNone/>
            </a:pPr>
            <a:r>
              <a:rPr kumimoji="1" lang="ja-JP" altLang="en-US" dirty="0" smtClean="0"/>
              <a:t>・　九州大学病院　油症ダイオキシン研究診療センターの情報</a:t>
            </a:r>
            <a:endParaRPr kumimoji="1" lang="en-US" altLang="ja-JP" dirty="0" smtClean="0"/>
          </a:p>
          <a:p>
            <a:pPr marL="0" indent="0">
              <a:buNone/>
            </a:pPr>
            <a:endParaRPr lang="en-US" altLang="ja-JP" dirty="0"/>
          </a:p>
          <a:p>
            <a:pPr marL="0" indent="0">
              <a:buNone/>
            </a:pPr>
            <a:r>
              <a:rPr kumimoji="1" lang="ja-JP" altLang="en-US" dirty="0" smtClean="0"/>
              <a:t>・　カネミ倉庫の情報</a:t>
            </a:r>
            <a:endParaRPr kumimoji="1" lang="en-US" altLang="ja-JP" dirty="0" smtClean="0"/>
          </a:p>
          <a:p>
            <a:pPr marL="0" indent="0" algn="r">
              <a:buNone/>
            </a:pPr>
            <a:endParaRPr lang="en-US" altLang="ja-JP" dirty="0"/>
          </a:p>
          <a:p>
            <a:pPr marL="0" indent="0">
              <a:buNone/>
            </a:pPr>
            <a:r>
              <a:rPr lang="en-US" altLang="ja-JP" dirty="0" smtClean="0"/>
              <a:t>* </a:t>
            </a:r>
            <a:r>
              <a:rPr kumimoji="1" lang="ja-JP" altLang="en-US" dirty="0" smtClean="0"/>
              <a:t>現在実施している死因調査は相談員及び相談支援員が配置されている都道府県</a:t>
            </a:r>
            <a:endParaRPr lang="en-US" altLang="ja-JP" dirty="0" smtClean="0"/>
          </a:p>
          <a:p>
            <a:pPr marL="0" indent="0">
              <a:buNone/>
            </a:pPr>
            <a:endParaRPr kumimoji="1" lang="en-US" altLang="ja-JP" dirty="0" smtClean="0"/>
          </a:p>
          <a:p>
            <a:pPr marL="0" indent="0">
              <a:buNone/>
            </a:pPr>
            <a:r>
              <a:rPr kumimoji="1" lang="en-US" altLang="ja-JP" dirty="0" smtClean="0"/>
              <a:t>*</a:t>
            </a:r>
            <a:r>
              <a:rPr kumimoji="1" lang="ja-JP" altLang="en-US" dirty="0" smtClean="0"/>
              <a:t>上記認定患者</a:t>
            </a:r>
            <a:r>
              <a:rPr kumimoji="1" lang="en-US" altLang="ja-JP" dirty="0" smtClean="0"/>
              <a:t>(</a:t>
            </a:r>
            <a:r>
              <a:rPr kumimoji="1" lang="ja-JP" altLang="en-US" dirty="0" smtClean="0"/>
              <a:t>生存者及び死亡者</a:t>
            </a:r>
            <a:r>
              <a:rPr kumimoji="1" lang="en-US" altLang="ja-JP" dirty="0" smtClean="0"/>
              <a:t>)</a:t>
            </a:r>
          </a:p>
          <a:p>
            <a:pPr marL="0" indent="0">
              <a:buNone/>
            </a:pPr>
            <a:endParaRPr lang="en-US" altLang="ja-JP" dirty="0" smtClean="0"/>
          </a:p>
          <a:p>
            <a:pPr marL="0" indent="0">
              <a:buNone/>
            </a:pPr>
            <a:r>
              <a:rPr lang="en-US" altLang="ja-JP" dirty="0" smtClean="0"/>
              <a:t>*</a:t>
            </a:r>
            <a:r>
              <a:rPr lang="ja-JP" altLang="en-US" dirty="0" smtClean="0"/>
              <a:t>死亡者については</a:t>
            </a:r>
            <a:r>
              <a:rPr lang="en-US" altLang="ja-JP" dirty="0" smtClean="0"/>
              <a:t>2008</a:t>
            </a:r>
            <a:r>
              <a:rPr lang="ja-JP" altLang="en-US" dirty="0" smtClean="0"/>
              <a:t>年～</a:t>
            </a:r>
            <a:r>
              <a:rPr lang="en-US" altLang="ja-JP" dirty="0" smtClean="0"/>
              <a:t>2017</a:t>
            </a:r>
            <a:r>
              <a:rPr lang="ja-JP" altLang="en-US" dirty="0" smtClean="0"/>
              <a:t>年のみ調査対象</a:t>
            </a:r>
            <a:endParaRPr kumimoji="1" lang="ja-JP" altLang="en-US" dirty="0"/>
          </a:p>
        </p:txBody>
      </p:sp>
    </p:spTree>
    <p:extLst>
      <p:ext uri="{BB962C8B-B14F-4D97-AF65-F5344CB8AC3E}">
        <p14:creationId xmlns:p14="http://schemas.microsoft.com/office/powerpoint/2010/main" val="3573946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7605" y="408668"/>
            <a:ext cx="10515600" cy="549275"/>
          </a:xfrm>
        </p:spPr>
        <p:txBody>
          <a:bodyPr>
            <a:normAutofit fontScale="90000"/>
          </a:bodyPr>
          <a:lstStyle/>
          <a:p>
            <a:r>
              <a:rPr kumimoji="1" lang="ja-JP" altLang="en-US" sz="3600" dirty="0" smtClean="0"/>
              <a:t>生存者情報の統合</a:t>
            </a:r>
            <a:r>
              <a:rPr kumimoji="1" lang="ja-JP" altLang="en-US" sz="3200" dirty="0" smtClean="0"/>
              <a:t>　　　</a:t>
            </a:r>
            <a:endParaRPr kumimoji="1" lang="ja-JP" altLang="en-US" sz="3200" dirty="0"/>
          </a:p>
        </p:txBody>
      </p:sp>
      <p:sp>
        <p:nvSpPr>
          <p:cNvPr id="3" name="コンテンツ プレースホルダー 2"/>
          <p:cNvSpPr>
            <a:spLocks noGrp="1"/>
          </p:cNvSpPr>
          <p:nvPr>
            <p:ph idx="1"/>
          </p:nvPr>
        </p:nvSpPr>
        <p:spPr>
          <a:xfrm>
            <a:off x="768532" y="1288869"/>
            <a:ext cx="10515600" cy="5347061"/>
          </a:xfrm>
        </p:spPr>
        <p:txBody>
          <a:bodyPr>
            <a:normAutofit/>
          </a:bodyPr>
          <a:lstStyle/>
          <a:p>
            <a:pPr marL="0" indent="0">
              <a:buNone/>
            </a:pPr>
            <a:r>
              <a:rPr kumimoji="1" lang="en-US" altLang="ja-JP" dirty="0" smtClean="0"/>
              <a:t>1.</a:t>
            </a:r>
            <a:r>
              <a:rPr kumimoji="1" lang="ja-JP" altLang="en-US" dirty="0" smtClean="0"/>
              <a:t>都道府県別に認定患者の総数を算出</a:t>
            </a:r>
            <a:endParaRPr kumimoji="1" lang="en-US" altLang="ja-JP" dirty="0" smtClean="0"/>
          </a:p>
          <a:p>
            <a:pPr marL="0" indent="0">
              <a:buNone/>
            </a:pPr>
            <a:r>
              <a:rPr lang="en-US" altLang="ja-JP" dirty="0" smtClean="0"/>
              <a:t>2.</a:t>
            </a:r>
            <a:r>
              <a:rPr lang="ja-JP" altLang="en-US" dirty="0" smtClean="0"/>
              <a:t>総数から生存者を抽出</a:t>
            </a:r>
            <a:endParaRPr lang="en-US" altLang="ja-JP" dirty="0" smtClean="0"/>
          </a:p>
          <a:p>
            <a:pPr marL="0" indent="0">
              <a:buNone/>
            </a:pPr>
            <a:endParaRPr kumimoji="1" lang="en-US" altLang="ja-JP" dirty="0"/>
          </a:p>
          <a:p>
            <a:pPr marL="0" indent="0">
              <a:buNone/>
            </a:pPr>
            <a:r>
              <a:rPr kumimoji="1" lang="ja-JP" altLang="en-US" dirty="0" smtClean="0"/>
              <a:t>抽出方法</a:t>
            </a:r>
            <a:endParaRPr kumimoji="1" lang="en-US" altLang="ja-JP" dirty="0" smtClean="0"/>
          </a:p>
          <a:p>
            <a:pPr marL="0" indent="0">
              <a:buNone/>
            </a:pPr>
            <a:r>
              <a:rPr kumimoji="1" lang="ja-JP" altLang="en-US" dirty="0" smtClean="0"/>
              <a:t>＊自治体・油症センター・カネミ倉庫の各情報より生存者を抽出</a:t>
            </a:r>
            <a:endParaRPr kumimoji="1" lang="en-US" altLang="ja-JP" dirty="0" smtClean="0"/>
          </a:p>
          <a:p>
            <a:pPr marL="0" indent="0">
              <a:buNone/>
            </a:pPr>
            <a:r>
              <a:rPr kumimoji="1" lang="ja-JP" altLang="en-US" dirty="0" smtClean="0"/>
              <a:t>＊</a:t>
            </a:r>
            <a:r>
              <a:rPr kumimoji="1" lang="en-US" altLang="ja-JP" dirty="0" smtClean="0"/>
              <a:t>2017</a:t>
            </a:r>
            <a:r>
              <a:rPr kumimoji="1" lang="ja-JP" altLang="en-US" dirty="0" smtClean="0"/>
              <a:t>年度の</a:t>
            </a:r>
            <a:r>
              <a:rPr kumimoji="1" lang="ja-JP" altLang="en-US" dirty="0" smtClean="0"/>
              <a:t>油症検診</a:t>
            </a:r>
            <a:r>
              <a:rPr kumimoji="1" lang="ja-JP" altLang="en-US" dirty="0" smtClean="0"/>
              <a:t>及び健康実態調査で照合</a:t>
            </a:r>
            <a:endParaRPr kumimoji="1" lang="en-US" altLang="ja-JP" dirty="0" smtClean="0"/>
          </a:p>
          <a:p>
            <a:pPr marL="0" indent="0">
              <a:buNone/>
            </a:pPr>
            <a:endParaRPr kumimoji="1" lang="ja-JP" altLang="en-US" dirty="0"/>
          </a:p>
        </p:txBody>
      </p:sp>
      <p:sp>
        <p:nvSpPr>
          <p:cNvPr id="4" name="正方形/長方形 3"/>
          <p:cNvSpPr/>
          <p:nvPr/>
        </p:nvSpPr>
        <p:spPr>
          <a:xfrm>
            <a:off x="7556860" y="4371703"/>
            <a:ext cx="3291840" cy="22642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8648782" y="4421002"/>
            <a:ext cx="1107996" cy="369332"/>
          </a:xfrm>
          <a:prstGeom prst="rect">
            <a:avLst/>
          </a:prstGeom>
          <a:noFill/>
        </p:spPr>
        <p:txBody>
          <a:bodyPr wrap="none" rtlCol="0">
            <a:spAutoFit/>
          </a:bodyPr>
          <a:lstStyle/>
          <a:p>
            <a:r>
              <a:rPr kumimoji="1" lang="ja-JP" altLang="en-US" dirty="0" smtClean="0"/>
              <a:t>認定患者</a:t>
            </a:r>
            <a:endParaRPr kumimoji="1" lang="ja-JP" altLang="en-US" dirty="0"/>
          </a:p>
        </p:txBody>
      </p:sp>
      <p:sp>
        <p:nvSpPr>
          <p:cNvPr id="6" name="テキスト ボックス 5"/>
          <p:cNvSpPr txBox="1"/>
          <p:nvPr/>
        </p:nvSpPr>
        <p:spPr>
          <a:xfrm>
            <a:off x="8027990" y="5468986"/>
            <a:ext cx="877163" cy="369332"/>
          </a:xfrm>
          <a:prstGeom prst="rect">
            <a:avLst/>
          </a:prstGeom>
          <a:noFill/>
        </p:spPr>
        <p:txBody>
          <a:bodyPr wrap="none" rtlCol="0">
            <a:spAutoFit/>
          </a:bodyPr>
          <a:lstStyle/>
          <a:p>
            <a:r>
              <a:rPr kumimoji="1" lang="ja-JP" altLang="en-US" dirty="0" smtClean="0"/>
              <a:t>生存者</a:t>
            </a:r>
            <a:endParaRPr kumimoji="1" lang="ja-JP" altLang="en-US" dirty="0"/>
          </a:p>
        </p:txBody>
      </p:sp>
      <p:sp>
        <p:nvSpPr>
          <p:cNvPr id="7" name="テキスト ボックス 6"/>
          <p:cNvSpPr txBox="1"/>
          <p:nvPr/>
        </p:nvSpPr>
        <p:spPr>
          <a:xfrm>
            <a:off x="9340585" y="5468986"/>
            <a:ext cx="1338828" cy="369332"/>
          </a:xfrm>
          <a:prstGeom prst="rect">
            <a:avLst/>
          </a:prstGeom>
          <a:noFill/>
        </p:spPr>
        <p:txBody>
          <a:bodyPr wrap="none" rtlCol="0">
            <a:spAutoFit/>
          </a:bodyPr>
          <a:lstStyle/>
          <a:p>
            <a:r>
              <a:rPr kumimoji="1" lang="ja-JP" altLang="en-US" dirty="0" smtClean="0"/>
              <a:t>生存者以外</a:t>
            </a:r>
            <a:endParaRPr kumimoji="1" lang="ja-JP" altLang="en-US" dirty="0"/>
          </a:p>
        </p:txBody>
      </p:sp>
      <p:sp>
        <p:nvSpPr>
          <p:cNvPr id="9" name="円/楕円 8"/>
          <p:cNvSpPr/>
          <p:nvPr/>
        </p:nvSpPr>
        <p:spPr>
          <a:xfrm>
            <a:off x="7744933" y="4934935"/>
            <a:ext cx="1384663" cy="14517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9317668" y="4927770"/>
            <a:ext cx="1384663" cy="1451763"/>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06039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0222" y="105604"/>
            <a:ext cx="10515600" cy="664605"/>
          </a:xfrm>
        </p:spPr>
        <p:txBody>
          <a:bodyPr>
            <a:normAutofit/>
          </a:bodyPr>
          <a:lstStyle/>
          <a:p>
            <a:r>
              <a:rPr kumimoji="1" lang="ja-JP" altLang="en-US" sz="3200" dirty="0" smtClean="0"/>
              <a:t>死亡者情報の統合</a:t>
            </a:r>
            <a:endParaRPr kumimoji="1" lang="ja-JP" altLang="en-US" sz="3200" dirty="0"/>
          </a:p>
        </p:txBody>
      </p:sp>
      <p:sp>
        <p:nvSpPr>
          <p:cNvPr id="3" name="コンテンツ プレースホルダー 2"/>
          <p:cNvSpPr>
            <a:spLocks noGrp="1"/>
          </p:cNvSpPr>
          <p:nvPr>
            <p:ph idx="1"/>
          </p:nvPr>
        </p:nvSpPr>
        <p:spPr>
          <a:xfrm>
            <a:off x="672284" y="1201784"/>
            <a:ext cx="10515600" cy="5656216"/>
          </a:xfrm>
        </p:spPr>
        <p:txBody>
          <a:bodyPr/>
          <a:lstStyle/>
          <a:p>
            <a:pPr marL="0" indent="0">
              <a:buNone/>
            </a:pPr>
            <a:r>
              <a:rPr kumimoji="1" lang="en-US" altLang="ja-JP" dirty="0" smtClean="0"/>
              <a:t>1.</a:t>
            </a:r>
            <a:r>
              <a:rPr kumimoji="1" lang="ja-JP" altLang="en-US" dirty="0" smtClean="0"/>
              <a:t>総数から生存者を抽出した残りを生存者以外として分類</a:t>
            </a:r>
            <a:endParaRPr kumimoji="1" lang="en-US" altLang="ja-JP" dirty="0" smtClean="0"/>
          </a:p>
          <a:p>
            <a:pPr marL="0" indent="0">
              <a:buNone/>
            </a:pPr>
            <a:r>
              <a:rPr lang="en-US" altLang="ja-JP" dirty="0" smtClean="0"/>
              <a:t>2.</a:t>
            </a:r>
            <a:r>
              <a:rPr lang="ja-JP" altLang="en-US" dirty="0" smtClean="0"/>
              <a:t>生存者以外から死亡者を抽出</a:t>
            </a:r>
            <a:endParaRPr lang="en-US" altLang="ja-JP" dirty="0" smtClean="0"/>
          </a:p>
          <a:p>
            <a:pPr marL="0" indent="0">
              <a:buNone/>
            </a:pPr>
            <a:endParaRPr kumimoji="1" lang="en-US" altLang="ja-JP" dirty="0"/>
          </a:p>
          <a:p>
            <a:pPr marL="0" indent="0">
              <a:buNone/>
            </a:pPr>
            <a:r>
              <a:rPr lang="ja-JP" altLang="en-US" dirty="0" smtClean="0"/>
              <a:t>抽出方法</a:t>
            </a:r>
            <a:endParaRPr lang="en-US" altLang="ja-JP" dirty="0" smtClean="0"/>
          </a:p>
          <a:p>
            <a:pPr marL="0" indent="0">
              <a:buNone/>
            </a:pPr>
            <a:r>
              <a:rPr lang="ja-JP" altLang="en-US" dirty="0" smtClean="0"/>
              <a:t>＊自治体・油症センター・カネミ倉庫の各情報より死亡者を抽出</a:t>
            </a:r>
            <a:endParaRPr lang="en-US" altLang="ja-JP" dirty="0" smtClean="0"/>
          </a:p>
          <a:p>
            <a:pPr marL="0" indent="0">
              <a:buNone/>
            </a:pPr>
            <a:r>
              <a:rPr lang="ja-JP" altLang="en-US" dirty="0" smtClean="0"/>
              <a:t>＊最終年度</a:t>
            </a:r>
            <a:r>
              <a:rPr lang="en-US" altLang="ja-JP" dirty="0" smtClean="0"/>
              <a:t>(</a:t>
            </a:r>
            <a:r>
              <a:rPr lang="ja-JP" altLang="en-US" dirty="0" smtClean="0">
                <a:solidFill>
                  <a:srgbClr val="FF0000"/>
                </a:solidFill>
              </a:rPr>
              <a:t>最終受診日</a:t>
            </a:r>
            <a:r>
              <a:rPr lang="en-US" altLang="ja-JP" dirty="0" smtClean="0"/>
              <a:t>)</a:t>
            </a:r>
            <a:r>
              <a:rPr lang="ja-JP" altLang="en-US" dirty="0" smtClean="0"/>
              <a:t>の</a:t>
            </a:r>
            <a:r>
              <a:rPr lang="ja-JP" altLang="en-US" dirty="0" smtClean="0"/>
              <a:t>油症検診</a:t>
            </a:r>
            <a:r>
              <a:rPr lang="ja-JP" altLang="en-US" dirty="0" smtClean="0"/>
              <a:t>及び健康実態調査で照合</a:t>
            </a:r>
            <a:endParaRPr lang="en-US" altLang="ja-JP" dirty="0" smtClean="0"/>
          </a:p>
        </p:txBody>
      </p:sp>
      <p:sp>
        <p:nvSpPr>
          <p:cNvPr id="4" name="正方形/長方形 3"/>
          <p:cNvSpPr/>
          <p:nvPr/>
        </p:nvSpPr>
        <p:spPr>
          <a:xfrm>
            <a:off x="7896044" y="4319452"/>
            <a:ext cx="3291840" cy="232159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8987965" y="4292330"/>
            <a:ext cx="1107996" cy="369332"/>
          </a:xfrm>
          <a:prstGeom prst="rect">
            <a:avLst/>
          </a:prstGeom>
          <a:noFill/>
        </p:spPr>
        <p:txBody>
          <a:bodyPr wrap="none" rtlCol="0">
            <a:spAutoFit/>
          </a:bodyPr>
          <a:lstStyle/>
          <a:p>
            <a:r>
              <a:rPr kumimoji="1" lang="ja-JP" altLang="en-US" dirty="0" smtClean="0"/>
              <a:t>認定患者</a:t>
            </a:r>
            <a:endParaRPr kumimoji="1" lang="ja-JP" altLang="en-US" dirty="0"/>
          </a:p>
        </p:txBody>
      </p:sp>
      <p:sp>
        <p:nvSpPr>
          <p:cNvPr id="6" name="テキスト ボックス 5"/>
          <p:cNvSpPr txBox="1"/>
          <p:nvPr/>
        </p:nvSpPr>
        <p:spPr>
          <a:xfrm>
            <a:off x="9103382" y="5024020"/>
            <a:ext cx="877163" cy="369332"/>
          </a:xfrm>
          <a:prstGeom prst="rect">
            <a:avLst/>
          </a:prstGeom>
          <a:noFill/>
        </p:spPr>
        <p:txBody>
          <a:bodyPr wrap="none" rtlCol="0">
            <a:spAutoFit/>
          </a:bodyPr>
          <a:lstStyle/>
          <a:p>
            <a:r>
              <a:rPr kumimoji="1" lang="ja-JP" altLang="en-US" dirty="0" smtClean="0"/>
              <a:t>生存者</a:t>
            </a:r>
            <a:endParaRPr kumimoji="1" lang="ja-JP" altLang="en-US" dirty="0"/>
          </a:p>
        </p:txBody>
      </p:sp>
      <p:sp>
        <p:nvSpPr>
          <p:cNvPr id="7" name="テキスト ボックス 6"/>
          <p:cNvSpPr txBox="1"/>
          <p:nvPr/>
        </p:nvSpPr>
        <p:spPr>
          <a:xfrm>
            <a:off x="7982248" y="5854598"/>
            <a:ext cx="1082348" cy="307777"/>
          </a:xfrm>
          <a:prstGeom prst="rect">
            <a:avLst/>
          </a:prstGeom>
          <a:noFill/>
        </p:spPr>
        <p:txBody>
          <a:bodyPr wrap="none" rtlCol="0">
            <a:spAutoFit/>
          </a:bodyPr>
          <a:lstStyle/>
          <a:p>
            <a:r>
              <a:rPr kumimoji="1" lang="ja-JP" altLang="en-US" sz="1400" b="1" dirty="0" smtClean="0"/>
              <a:t>生存者以外</a:t>
            </a:r>
            <a:endParaRPr kumimoji="1" lang="ja-JP" altLang="en-US" sz="1400" b="1" dirty="0"/>
          </a:p>
        </p:txBody>
      </p:sp>
      <p:sp>
        <p:nvSpPr>
          <p:cNvPr id="9" name="円/楕円 8"/>
          <p:cNvSpPr/>
          <p:nvPr/>
        </p:nvSpPr>
        <p:spPr>
          <a:xfrm>
            <a:off x="8017996" y="5533643"/>
            <a:ext cx="1010852" cy="997620"/>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10055080" y="5509676"/>
            <a:ext cx="1010852" cy="997620"/>
          </a:xfrm>
          <a:prstGeom prst="ellipse">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9036538" y="4692783"/>
            <a:ext cx="1010852" cy="99762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10121924" y="5823820"/>
            <a:ext cx="877163" cy="369332"/>
          </a:xfrm>
          <a:prstGeom prst="rect">
            <a:avLst/>
          </a:prstGeom>
          <a:noFill/>
        </p:spPr>
        <p:txBody>
          <a:bodyPr wrap="none" rtlCol="0">
            <a:spAutoFit/>
          </a:bodyPr>
          <a:lstStyle/>
          <a:p>
            <a:r>
              <a:rPr kumimoji="1" lang="ja-JP" altLang="en-US" smtClean="0"/>
              <a:t>死亡者</a:t>
            </a:r>
            <a:endParaRPr kumimoji="1" lang="ja-JP" altLang="en-US"/>
          </a:p>
        </p:txBody>
      </p:sp>
      <p:cxnSp>
        <p:nvCxnSpPr>
          <p:cNvPr id="18" name="直線矢印コネクタ 17"/>
          <p:cNvCxnSpPr>
            <a:stCxn id="7" idx="3"/>
            <a:endCxn id="14" idx="2"/>
          </p:cNvCxnSpPr>
          <p:nvPr/>
        </p:nvCxnSpPr>
        <p:spPr>
          <a:xfrm flipV="1">
            <a:off x="9064596" y="6008486"/>
            <a:ext cx="990484" cy="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9236672" y="6121978"/>
            <a:ext cx="646331" cy="369332"/>
          </a:xfrm>
          <a:prstGeom prst="rect">
            <a:avLst/>
          </a:prstGeom>
          <a:noFill/>
        </p:spPr>
        <p:txBody>
          <a:bodyPr wrap="none" rtlCol="0">
            <a:spAutoFit/>
          </a:bodyPr>
          <a:lstStyle/>
          <a:p>
            <a:r>
              <a:rPr kumimoji="1" lang="ja-JP" altLang="en-US" dirty="0" smtClean="0"/>
              <a:t>抽出</a:t>
            </a:r>
            <a:endParaRPr kumimoji="1" lang="ja-JP" altLang="en-US" dirty="0"/>
          </a:p>
        </p:txBody>
      </p:sp>
    </p:spTree>
    <p:extLst>
      <p:ext uri="{BB962C8B-B14F-4D97-AF65-F5344CB8AC3E}">
        <p14:creationId xmlns:p14="http://schemas.microsoft.com/office/powerpoint/2010/main" val="26254223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6977" y="373835"/>
            <a:ext cx="10515600" cy="615178"/>
          </a:xfrm>
        </p:spPr>
        <p:txBody>
          <a:bodyPr>
            <a:normAutofit/>
          </a:bodyPr>
          <a:lstStyle/>
          <a:p>
            <a:r>
              <a:rPr kumimoji="1" lang="ja-JP" altLang="en-US" sz="3200" dirty="0" smtClean="0"/>
              <a:t>不明者情報の統合</a:t>
            </a:r>
            <a:endParaRPr kumimoji="1" lang="ja-JP" altLang="en-US" sz="3200" dirty="0"/>
          </a:p>
        </p:txBody>
      </p:sp>
      <p:sp>
        <p:nvSpPr>
          <p:cNvPr id="3" name="コンテンツ プレースホルダー 2"/>
          <p:cNvSpPr>
            <a:spLocks noGrp="1"/>
          </p:cNvSpPr>
          <p:nvPr>
            <p:ph idx="1"/>
          </p:nvPr>
        </p:nvSpPr>
        <p:spPr>
          <a:xfrm>
            <a:off x="838200" y="1541417"/>
            <a:ext cx="10515600" cy="5120640"/>
          </a:xfrm>
        </p:spPr>
        <p:txBody>
          <a:bodyPr/>
          <a:lstStyle/>
          <a:p>
            <a:pPr marL="0" indent="0">
              <a:buNone/>
            </a:pPr>
            <a:r>
              <a:rPr kumimoji="1" lang="ja-JP" altLang="en-US" dirty="0" smtClean="0"/>
              <a:t>＊生存者以外から死亡者を抽出した残りを不明者として分類</a:t>
            </a:r>
            <a:endParaRPr kumimoji="1" lang="en-US" altLang="ja-JP" dirty="0" smtClean="0"/>
          </a:p>
          <a:p>
            <a:pPr marL="0" indent="0">
              <a:buNone/>
            </a:pPr>
            <a:endParaRPr lang="en-US" altLang="ja-JP" dirty="0"/>
          </a:p>
          <a:p>
            <a:pPr marL="0" indent="0">
              <a:buNone/>
            </a:pPr>
            <a:r>
              <a:rPr kumimoji="1" lang="ja-JP" altLang="en-US" dirty="0" smtClean="0"/>
              <a:t>＊生存者でも居住地が不明な方については不明者として分類</a:t>
            </a:r>
            <a:endParaRPr kumimoji="1" lang="en-US" altLang="ja-JP" dirty="0" smtClean="0"/>
          </a:p>
          <a:p>
            <a:pPr marL="0" indent="0">
              <a:buNone/>
            </a:pPr>
            <a:endParaRPr lang="en-US" altLang="ja-JP" dirty="0"/>
          </a:p>
          <a:p>
            <a:pPr marL="0" indent="0">
              <a:buNone/>
            </a:pPr>
            <a:r>
              <a:rPr kumimoji="1" lang="ja-JP" altLang="en-US" dirty="0" smtClean="0">
                <a:solidFill>
                  <a:srgbClr val="FF0000"/>
                </a:solidFill>
              </a:rPr>
              <a:t>＊不明者：居住地が不明な方</a:t>
            </a:r>
            <a:endParaRPr kumimoji="1" lang="ja-JP" altLang="en-US" dirty="0">
              <a:solidFill>
                <a:srgbClr val="FF0000"/>
              </a:solidFill>
            </a:endParaRPr>
          </a:p>
        </p:txBody>
      </p:sp>
      <p:sp>
        <p:nvSpPr>
          <p:cNvPr id="4" name="正方形/長方形 3"/>
          <p:cNvSpPr/>
          <p:nvPr/>
        </p:nvSpPr>
        <p:spPr>
          <a:xfrm>
            <a:off x="6453052" y="3257006"/>
            <a:ext cx="4737462" cy="325700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7611175" y="3321642"/>
            <a:ext cx="184731" cy="369332"/>
          </a:xfrm>
          <a:prstGeom prst="rect">
            <a:avLst/>
          </a:prstGeom>
          <a:noFill/>
        </p:spPr>
        <p:txBody>
          <a:bodyPr wrap="none" rtlCol="0">
            <a:spAutoFit/>
          </a:bodyPr>
          <a:lstStyle/>
          <a:p>
            <a:endParaRPr kumimoji="1" lang="ja-JP" altLang="en-US" dirty="0"/>
          </a:p>
        </p:txBody>
      </p:sp>
      <p:sp>
        <p:nvSpPr>
          <p:cNvPr id="6" name="テキスト ボックス 5"/>
          <p:cNvSpPr txBox="1"/>
          <p:nvPr/>
        </p:nvSpPr>
        <p:spPr>
          <a:xfrm>
            <a:off x="7453616" y="4001438"/>
            <a:ext cx="877163" cy="369332"/>
          </a:xfrm>
          <a:prstGeom prst="rect">
            <a:avLst/>
          </a:prstGeom>
          <a:noFill/>
        </p:spPr>
        <p:txBody>
          <a:bodyPr wrap="none" rtlCol="0">
            <a:spAutoFit/>
          </a:bodyPr>
          <a:lstStyle/>
          <a:p>
            <a:r>
              <a:rPr kumimoji="1" lang="ja-JP" altLang="en-US" dirty="0" smtClean="0"/>
              <a:t>生存者</a:t>
            </a:r>
            <a:endParaRPr kumimoji="1" lang="ja-JP" altLang="en-US" dirty="0"/>
          </a:p>
        </p:txBody>
      </p:sp>
      <p:sp>
        <p:nvSpPr>
          <p:cNvPr id="7" name="テキスト ボックス 6"/>
          <p:cNvSpPr txBox="1"/>
          <p:nvPr/>
        </p:nvSpPr>
        <p:spPr>
          <a:xfrm>
            <a:off x="9261451" y="4031066"/>
            <a:ext cx="1082348" cy="307777"/>
          </a:xfrm>
          <a:prstGeom prst="rect">
            <a:avLst/>
          </a:prstGeom>
          <a:noFill/>
        </p:spPr>
        <p:txBody>
          <a:bodyPr wrap="none" rtlCol="0">
            <a:spAutoFit/>
          </a:bodyPr>
          <a:lstStyle/>
          <a:p>
            <a:r>
              <a:rPr kumimoji="1" lang="ja-JP" altLang="en-US" sz="1400" b="1" dirty="0" smtClean="0"/>
              <a:t>生存者以外</a:t>
            </a:r>
            <a:endParaRPr kumimoji="1" lang="ja-JP" altLang="en-US" sz="1400" b="1" dirty="0"/>
          </a:p>
        </p:txBody>
      </p:sp>
      <p:sp>
        <p:nvSpPr>
          <p:cNvPr id="9" name="円/楕円 8"/>
          <p:cNvSpPr/>
          <p:nvPr/>
        </p:nvSpPr>
        <p:spPr>
          <a:xfrm>
            <a:off x="7423027" y="3743231"/>
            <a:ext cx="942561" cy="88574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10117541" y="5555775"/>
            <a:ext cx="942561" cy="885747"/>
          </a:xfrm>
          <a:prstGeom prst="ellipse">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9331345" y="3743231"/>
            <a:ext cx="942561" cy="885747"/>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8521449" y="5573216"/>
            <a:ext cx="958748" cy="885747"/>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10150449" y="5813982"/>
            <a:ext cx="877163" cy="369332"/>
          </a:xfrm>
          <a:prstGeom prst="rect">
            <a:avLst/>
          </a:prstGeom>
          <a:noFill/>
        </p:spPr>
        <p:txBody>
          <a:bodyPr wrap="none" rtlCol="0">
            <a:spAutoFit/>
          </a:bodyPr>
          <a:lstStyle/>
          <a:p>
            <a:r>
              <a:rPr kumimoji="1" lang="ja-JP" altLang="en-US" dirty="0" smtClean="0"/>
              <a:t>死亡者</a:t>
            </a:r>
            <a:endParaRPr kumimoji="1" lang="ja-JP" altLang="en-US" dirty="0"/>
          </a:p>
        </p:txBody>
      </p:sp>
      <p:sp>
        <p:nvSpPr>
          <p:cNvPr id="15" name="テキスト ボックス 14"/>
          <p:cNvSpPr txBox="1"/>
          <p:nvPr/>
        </p:nvSpPr>
        <p:spPr>
          <a:xfrm>
            <a:off x="8562241" y="5831423"/>
            <a:ext cx="877163" cy="369332"/>
          </a:xfrm>
          <a:prstGeom prst="rect">
            <a:avLst/>
          </a:prstGeom>
          <a:noFill/>
        </p:spPr>
        <p:txBody>
          <a:bodyPr wrap="none" rtlCol="0">
            <a:spAutoFit/>
          </a:bodyPr>
          <a:lstStyle/>
          <a:p>
            <a:r>
              <a:rPr kumimoji="1" lang="ja-JP" altLang="en-US" dirty="0" smtClean="0"/>
              <a:t>不明者</a:t>
            </a:r>
            <a:endParaRPr kumimoji="1" lang="ja-JP" altLang="en-US" dirty="0"/>
          </a:p>
        </p:txBody>
      </p:sp>
      <p:sp>
        <p:nvSpPr>
          <p:cNvPr id="8" name="テキスト ボックス 7"/>
          <p:cNvSpPr txBox="1"/>
          <p:nvPr/>
        </p:nvSpPr>
        <p:spPr>
          <a:xfrm>
            <a:off x="8267785" y="3304507"/>
            <a:ext cx="1107996" cy="369332"/>
          </a:xfrm>
          <a:prstGeom prst="rect">
            <a:avLst/>
          </a:prstGeom>
          <a:noFill/>
        </p:spPr>
        <p:txBody>
          <a:bodyPr wrap="none" rtlCol="0">
            <a:spAutoFit/>
          </a:bodyPr>
          <a:lstStyle/>
          <a:p>
            <a:r>
              <a:rPr kumimoji="1" lang="ja-JP" altLang="en-US" dirty="0" smtClean="0"/>
              <a:t>認定患者</a:t>
            </a:r>
            <a:endParaRPr kumimoji="1" lang="ja-JP" altLang="en-US" dirty="0"/>
          </a:p>
        </p:txBody>
      </p:sp>
      <p:cxnSp>
        <p:nvCxnSpPr>
          <p:cNvPr id="17" name="直線矢印コネクタ 16"/>
          <p:cNvCxnSpPr>
            <a:stCxn id="12" idx="3"/>
            <a:endCxn id="13" idx="0"/>
          </p:cNvCxnSpPr>
          <p:nvPr/>
        </p:nvCxnSpPr>
        <p:spPr>
          <a:xfrm flipH="1">
            <a:off x="9000823" y="4499263"/>
            <a:ext cx="468557" cy="107395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12" idx="5"/>
            <a:endCxn id="11" idx="0"/>
          </p:cNvCxnSpPr>
          <p:nvPr/>
        </p:nvCxnSpPr>
        <p:spPr>
          <a:xfrm>
            <a:off x="10135871" y="4499263"/>
            <a:ext cx="452951" cy="105651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stCxn id="9" idx="4"/>
            <a:endCxn id="13" idx="1"/>
          </p:cNvCxnSpPr>
          <p:nvPr/>
        </p:nvCxnSpPr>
        <p:spPr>
          <a:xfrm>
            <a:off x="7894308" y="4628978"/>
            <a:ext cx="767546" cy="107395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0476895" y="4841086"/>
            <a:ext cx="441146" cy="246221"/>
          </a:xfrm>
          <a:prstGeom prst="rect">
            <a:avLst/>
          </a:prstGeom>
          <a:noFill/>
        </p:spPr>
        <p:txBody>
          <a:bodyPr wrap="none" rtlCol="0">
            <a:spAutoFit/>
          </a:bodyPr>
          <a:lstStyle/>
          <a:p>
            <a:r>
              <a:rPr kumimoji="1" lang="ja-JP" altLang="en-US" sz="1000" b="1" dirty="0" smtClean="0"/>
              <a:t>抽出</a:t>
            </a:r>
            <a:endParaRPr kumimoji="1" lang="ja-JP" altLang="en-US" sz="1000" b="1" dirty="0"/>
          </a:p>
        </p:txBody>
      </p:sp>
      <p:sp>
        <p:nvSpPr>
          <p:cNvPr id="32" name="テキスト ボックス 31"/>
          <p:cNvSpPr txBox="1"/>
          <p:nvPr/>
        </p:nvSpPr>
        <p:spPr>
          <a:xfrm>
            <a:off x="8928592" y="4847198"/>
            <a:ext cx="409086" cy="246221"/>
          </a:xfrm>
          <a:prstGeom prst="rect">
            <a:avLst/>
          </a:prstGeom>
          <a:noFill/>
        </p:spPr>
        <p:txBody>
          <a:bodyPr wrap="none" rtlCol="0">
            <a:spAutoFit/>
          </a:bodyPr>
          <a:lstStyle/>
          <a:p>
            <a:r>
              <a:rPr kumimoji="1" lang="ja-JP" altLang="en-US" sz="1000" b="1" dirty="0" smtClean="0"/>
              <a:t>残り</a:t>
            </a:r>
            <a:endParaRPr kumimoji="1" lang="ja-JP" altLang="en-US" sz="1000" b="1" dirty="0"/>
          </a:p>
        </p:txBody>
      </p:sp>
      <p:sp>
        <p:nvSpPr>
          <p:cNvPr id="33" name="テキスト ボックス 32"/>
          <p:cNvSpPr txBox="1"/>
          <p:nvPr/>
        </p:nvSpPr>
        <p:spPr>
          <a:xfrm>
            <a:off x="7318088" y="4841086"/>
            <a:ext cx="825867" cy="246221"/>
          </a:xfrm>
          <a:prstGeom prst="rect">
            <a:avLst/>
          </a:prstGeom>
          <a:noFill/>
        </p:spPr>
        <p:txBody>
          <a:bodyPr wrap="none" rtlCol="0">
            <a:spAutoFit/>
          </a:bodyPr>
          <a:lstStyle/>
          <a:p>
            <a:r>
              <a:rPr kumimoji="1" lang="ja-JP" altLang="en-US" sz="1000" b="1" dirty="0" smtClean="0"/>
              <a:t>居住地不明</a:t>
            </a:r>
            <a:endParaRPr kumimoji="1" lang="ja-JP" altLang="en-US" sz="1000" b="1" dirty="0"/>
          </a:p>
        </p:txBody>
      </p:sp>
      <p:sp>
        <p:nvSpPr>
          <p:cNvPr id="34" name="テキスト ボックス 33"/>
          <p:cNvSpPr txBox="1"/>
          <p:nvPr/>
        </p:nvSpPr>
        <p:spPr>
          <a:xfrm>
            <a:off x="10355103" y="4841085"/>
            <a:ext cx="312906" cy="246221"/>
          </a:xfrm>
          <a:prstGeom prst="rect">
            <a:avLst/>
          </a:prstGeom>
          <a:noFill/>
        </p:spPr>
        <p:txBody>
          <a:bodyPr wrap="none" rtlCol="0">
            <a:spAutoFit/>
          </a:bodyPr>
          <a:lstStyle/>
          <a:p>
            <a:r>
              <a:rPr kumimoji="1" lang="ja-JP" altLang="en-US" sz="1000" b="1" dirty="0" smtClean="0"/>
              <a:t>①</a:t>
            </a:r>
            <a:endParaRPr kumimoji="1" lang="ja-JP" altLang="en-US" sz="1000" b="1" dirty="0"/>
          </a:p>
        </p:txBody>
      </p:sp>
      <p:sp>
        <p:nvSpPr>
          <p:cNvPr id="35" name="テキスト ボックス 34"/>
          <p:cNvSpPr txBox="1"/>
          <p:nvPr/>
        </p:nvSpPr>
        <p:spPr>
          <a:xfrm>
            <a:off x="8779190" y="4850518"/>
            <a:ext cx="312906" cy="246221"/>
          </a:xfrm>
          <a:prstGeom prst="rect">
            <a:avLst/>
          </a:prstGeom>
          <a:noFill/>
        </p:spPr>
        <p:txBody>
          <a:bodyPr wrap="none" rtlCol="0">
            <a:spAutoFit/>
          </a:bodyPr>
          <a:lstStyle/>
          <a:p>
            <a:r>
              <a:rPr kumimoji="1" lang="ja-JP" altLang="en-US" sz="1000" b="1" dirty="0" smtClean="0"/>
              <a:t>②</a:t>
            </a:r>
            <a:endParaRPr kumimoji="1" lang="ja-JP" altLang="en-US" sz="1000" b="1" dirty="0"/>
          </a:p>
        </p:txBody>
      </p:sp>
    </p:spTree>
    <p:extLst>
      <p:ext uri="{BB962C8B-B14F-4D97-AF65-F5344CB8AC3E}">
        <p14:creationId xmlns:p14="http://schemas.microsoft.com/office/powerpoint/2010/main" val="2430075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1108" y="0"/>
            <a:ext cx="10515600" cy="1325563"/>
          </a:xfrm>
        </p:spPr>
        <p:txBody>
          <a:bodyPr>
            <a:normAutofit/>
          </a:bodyPr>
          <a:lstStyle/>
          <a:p>
            <a:r>
              <a:rPr kumimoji="1" lang="ja-JP" altLang="en-US" sz="3200" dirty="0" smtClean="0"/>
              <a:t>クロスチェック</a:t>
            </a:r>
            <a:endParaRPr kumimoji="1" lang="ja-JP" altLang="en-US" sz="3200"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油症センター・自治体・カネミ倉庫の各情報の正確性を確認する為　互いの生存者情報と死亡者情報を掛け合わせ相違がないか確認</a:t>
            </a:r>
            <a:endParaRPr kumimoji="1" lang="en-US" altLang="ja-JP" dirty="0" smtClean="0">
              <a:solidFill>
                <a:srgbClr val="FF0000"/>
              </a:solidFill>
            </a:endParaRPr>
          </a:p>
          <a:p>
            <a:pPr marL="0" indent="0">
              <a:buNone/>
            </a:pPr>
            <a:endParaRPr lang="en-US" altLang="ja-JP" dirty="0">
              <a:solidFill>
                <a:srgbClr val="FF0000"/>
              </a:solidFill>
            </a:endParaRPr>
          </a:p>
          <a:p>
            <a:pPr marL="0" indent="0">
              <a:buNone/>
            </a:pPr>
            <a:endParaRPr kumimoji="1" lang="ja-JP" altLang="en-US" dirty="0">
              <a:solidFill>
                <a:srgbClr val="FF0000"/>
              </a:solidFill>
            </a:endParaRPr>
          </a:p>
        </p:txBody>
      </p:sp>
      <p:pic>
        <p:nvPicPr>
          <p:cNvPr id="16" name="図 15"/>
          <p:cNvPicPr>
            <a:picLocks noChangeAspect="1"/>
          </p:cNvPicPr>
          <p:nvPr/>
        </p:nvPicPr>
        <p:blipFill>
          <a:blip r:embed="rId3"/>
          <a:stretch>
            <a:fillRect/>
          </a:stretch>
        </p:blipFill>
        <p:spPr>
          <a:xfrm>
            <a:off x="1471749" y="3094006"/>
            <a:ext cx="9204959" cy="3217894"/>
          </a:xfrm>
          <a:prstGeom prst="rect">
            <a:avLst/>
          </a:prstGeom>
        </p:spPr>
      </p:pic>
    </p:spTree>
    <p:extLst>
      <p:ext uri="{BB962C8B-B14F-4D97-AF65-F5344CB8AC3E}">
        <p14:creationId xmlns:p14="http://schemas.microsoft.com/office/powerpoint/2010/main" val="17573396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1493</TotalTime>
  <Words>1424</Words>
  <Application>Microsoft Office PowerPoint</Application>
  <PresentationFormat>ワイド画面</PresentationFormat>
  <Paragraphs>234</Paragraphs>
  <Slides>14</Slides>
  <Notes>14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ＭＳ Ｐゴシック</vt:lpstr>
      <vt:lpstr>Arial</vt:lpstr>
      <vt:lpstr>Calibri</vt:lpstr>
      <vt:lpstr>Calibri Light</vt:lpstr>
      <vt:lpstr>Office テーマ</vt:lpstr>
      <vt:lpstr>死因調査に関しまして</vt:lpstr>
      <vt:lpstr>背景</vt:lpstr>
      <vt:lpstr> </vt:lpstr>
      <vt:lpstr>死因調査の必要項目</vt:lpstr>
      <vt:lpstr>認定患者情報について</vt:lpstr>
      <vt:lpstr>生存者情報の統合　　　</vt:lpstr>
      <vt:lpstr>死亡者情報の統合</vt:lpstr>
      <vt:lpstr>不明者情報の統合</vt:lpstr>
      <vt:lpstr>クロスチェック</vt:lpstr>
      <vt:lpstr>進捗状況 </vt:lpstr>
      <vt:lpstr>情報統合の問題点</vt:lpstr>
      <vt:lpstr>個人情報開示請求について(生存者)</vt:lpstr>
      <vt:lpstr>個人情報開示請求について(死亡者)</vt:lpstr>
      <vt:lpstr>今後の死因調査</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死因調査につきまして</dc:title>
  <dc:creator>Yusho5-PC</dc:creator>
  <cp:lastModifiedBy>Yusho5-PC</cp:lastModifiedBy>
  <cp:revision>92</cp:revision>
  <cp:lastPrinted>2018-01-28T06:14:47Z</cp:lastPrinted>
  <dcterms:created xsi:type="dcterms:W3CDTF">2018-01-16T01:51:18Z</dcterms:created>
  <dcterms:modified xsi:type="dcterms:W3CDTF">2018-02-21T07:01:35Z</dcterms:modified>
</cp:coreProperties>
</file>